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 smtClean="0"/>
              <a:t>Aleksandra Spychalska</a:t>
            </a:r>
            <a:endParaRPr lang="pl-P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8001000" cy="1981200"/>
          </a:xfrm>
        </p:spPr>
        <p:txBody>
          <a:bodyPr>
            <a:normAutofit/>
          </a:bodyPr>
          <a:lstStyle/>
          <a:p>
            <a:pPr algn="l"/>
            <a:r>
              <a:rPr lang="pl-PL" sz="4400" dirty="0" smtClean="0"/>
              <a:t>Przygotowanie projektów unijnych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456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a\Desktop\projekty\d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8453" r="5973"/>
          <a:stretch/>
        </p:blipFill>
        <p:spPr bwMode="auto">
          <a:xfrm>
            <a:off x="-1447800" y="-76200"/>
            <a:ext cx="11171582" cy="67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a\Desktop\projekty\cs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9184" r="3620"/>
          <a:stretch/>
        </p:blipFill>
        <p:spPr bwMode="auto">
          <a:xfrm>
            <a:off x="-914401" y="189819"/>
            <a:ext cx="11449879" cy="66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a\Desktop\projekty\di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3" t="8287" r="30411"/>
          <a:stretch/>
        </p:blipFill>
        <p:spPr bwMode="auto">
          <a:xfrm>
            <a:off x="2614410" y="-76200"/>
            <a:ext cx="4886321" cy="70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a\Desktop\projekty\8cb81b932daa0abc054e8d973c9e7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a\Desktop\projekty\30_20130515140910_Jedności Narodowej 42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699" y="-12879"/>
            <a:ext cx="4876800" cy="72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la\Desktop\projekty\30_20130515141341_Jedności Narodowej 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76" y="-22538"/>
            <a:ext cx="4724400" cy="70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aleksandra.spychalska@prawo.uni.wroc.pl  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konsultacje</a:t>
            </a:r>
            <a:r>
              <a:rPr lang="pl-PL" dirty="0"/>
              <a:t>:  sala 307 budynek A   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poniedziałki </a:t>
            </a:r>
            <a:r>
              <a:rPr lang="pl-PL" dirty="0"/>
              <a:t>godz. </a:t>
            </a:r>
            <a:r>
              <a:rPr lang="pl-PL" dirty="0" smtClean="0"/>
              <a:t>12.00- 13.00    </a:t>
            </a:r>
          </a:p>
          <a:p>
            <a:pPr marL="0" indent="0">
              <a:buNone/>
            </a:pPr>
            <a:r>
              <a:rPr lang="pl-PL" dirty="0" smtClean="0"/>
              <a:t>wtorki </a:t>
            </a:r>
            <a:r>
              <a:rPr lang="pl-PL" dirty="0"/>
              <a:t>godz. </a:t>
            </a:r>
            <a:r>
              <a:rPr lang="pl-PL" dirty="0" smtClean="0"/>
              <a:t>11.15- 12.15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51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ZASADY ZALICZENIA ĆWICZEŃ</a:t>
            </a:r>
            <a:endParaRPr lang="pl-PL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pl-PL" sz="2000" dirty="0" smtClean="0"/>
              <a:t>obowiązkowe </a:t>
            </a:r>
            <a:r>
              <a:rPr lang="pl-PL" sz="2000" dirty="0"/>
              <a:t>uczestnictwo w zajęciach; spóźnienia bądź zwolnienia z zajęć przekraczające 50% całkowitego czasu trwania zajęć uznaje się za nieobecność na ćwiczeniach; </a:t>
            </a:r>
            <a:r>
              <a:rPr lang="pl-PL" sz="2000" dirty="0" smtClean="0"/>
              <a:t>możliwe dwie nieobecności</a:t>
            </a:r>
            <a:endParaRPr lang="pl-PL" sz="2000" dirty="0" smtClean="0"/>
          </a:p>
          <a:p>
            <a:pPr lvl="0">
              <a:spcBef>
                <a:spcPts val="1200"/>
              </a:spcBef>
            </a:pPr>
            <a:r>
              <a:rPr lang="pl-PL" sz="2000" dirty="0" smtClean="0"/>
              <a:t>w </a:t>
            </a:r>
            <a:r>
              <a:rPr lang="pl-PL" sz="2000" dirty="0"/>
              <a:t>przypadku przekroczenia limitu dozwolonych nieobecności obowiązkowe zaliczenie nieobecności na konsultacjach w ciągu dwóch tygodni </a:t>
            </a:r>
            <a:endParaRPr lang="pl-PL" sz="2000" dirty="0" smtClean="0"/>
          </a:p>
          <a:p>
            <a:pPr lvl="0">
              <a:spcBef>
                <a:spcPts val="1200"/>
              </a:spcBef>
            </a:pPr>
            <a:r>
              <a:rPr lang="pl-PL" sz="2000" dirty="0" smtClean="0"/>
              <a:t>podstawą </a:t>
            </a:r>
            <a:r>
              <a:rPr lang="pl-PL" sz="2000" dirty="0"/>
              <a:t>zaliczenia przygotowanie </a:t>
            </a:r>
            <a:r>
              <a:rPr lang="pl-PL" sz="2000" dirty="0" smtClean="0"/>
              <a:t>wniosku o dofinansowanie na podstawie dokumentacji konkursowej wybranej przez ćwiczeniowca (praca w grupach 2-3 osobowych)</a:t>
            </a:r>
          </a:p>
        </p:txBody>
      </p:sp>
    </p:spTree>
    <p:extLst>
      <p:ext uri="{BB962C8B-B14F-4D97-AF65-F5344CB8AC3E}">
        <p14:creationId xmlns:p14="http://schemas.microsoft.com/office/powerpoint/2010/main" val="42022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</a:t>
            </a:r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ĆWICZEŃ</a:t>
            </a:r>
            <a:endParaRPr lang="pl-PL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Część I- TEORIA </a:t>
            </a:r>
          </a:p>
          <a:p>
            <a:pPr lvl="0">
              <a:buFont typeface="+mj-lt"/>
              <a:buAutoNum type="arabicPeriod"/>
            </a:pPr>
            <a:r>
              <a:rPr lang="pl-PL" sz="2000" dirty="0"/>
              <a:t>Podstawowe pojęcia z zakresu przygotowania projektów unijnych</a:t>
            </a:r>
          </a:p>
          <a:p>
            <a:pPr lvl="0">
              <a:buFont typeface="+mj-lt"/>
              <a:buAutoNum type="arabicPeriod"/>
            </a:pPr>
            <a:r>
              <a:rPr lang="pl-PL" sz="2000" dirty="0"/>
              <a:t>Metodyka zarządzania projektem (PCM</a:t>
            </a:r>
            <a:r>
              <a:rPr lang="pl-PL" sz="2000" dirty="0" smtClean="0"/>
              <a:t>)</a:t>
            </a:r>
          </a:p>
          <a:p>
            <a:pPr marL="0" lv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Część II - PRAKTYKA </a:t>
            </a:r>
          </a:p>
          <a:p>
            <a:pPr lvl="0">
              <a:buFont typeface="+mj-lt"/>
              <a:buAutoNum type="arabicPeriod"/>
            </a:pPr>
            <a:r>
              <a:rPr lang="pl-PL" sz="2000" dirty="0"/>
              <a:t>Pisanie wniosków o dofinansowanie - od pomysłu do projektu </a:t>
            </a:r>
          </a:p>
          <a:p>
            <a:pPr lvl="0">
              <a:buFont typeface="+mj-lt"/>
              <a:buAutoNum type="arabicPeriod"/>
            </a:pPr>
            <a:r>
              <a:rPr lang="pl-PL" sz="2000" dirty="0"/>
              <a:t>Analiza planowanych źródeł finansowania</a:t>
            </a:r>
          </a:p>
          <a:p>
            <a:pPr lvl="0">
              <a:buFont typeface="+mj-lt"/>
              <a:buAutoNum type="arabicPeriod"/>
            </a:pPr>
            <a:r>
              <a:rPr lang="pl-PL" sz="2000" dirty="0"/>
              <a:t>Analiza dokumentacji konkursowej</a:t>
            </a:r>
          </a:p>
          <a:p>
            <a:pPr lvl="0">
              <a:buFont typeface="+mj-lt"/>
              <a:buAutoNum type="arabicPeriod"/>
            </a:pPr>
            <a:r>
              <a:rPr lang="pl-PL" sz="2000" dirty="0"/>
              <a:t>Analiza procedury oceny wniosku</a:t>
            </a:r>
          </a:p>
          <a:p>
            <a:pPr marL="0" lvl="0" indent="0">
              <a:buNone/>
            </a:pPr>
            <a:endParaRPr lang="pl-PL" sz="1800" dirty="0"/>
          </a:p>
          <a:p>
            <a:pPr lvl="0">
              <a:spcBef>
                <a:spcPts val="1200"/>
              </a:spcBef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42854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</a:t>
            </a:r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ĆWICZEŃ</a:t>
            </a:r>
            <a:endParaRPr lang="pl-PL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dirty="0" smtClean="0"/>
              <a:t>5. Przygotowanie projektu</a:t>
            </a:r>
          </a:p>
          <a:p>
            <a:pPr lvl="0"/>
            <a:r>
              <a:rPr lang="pl-PL" sz="2000" dirty="0" smtClean="0"/>
              <a:t>ogólne zasady przygotowania projektu </a:t>
            </a:r>
          </a:p>
          <a:p>
            <a:pPr lvl="0"/>
            <a:r>
              <a:rPr lang="pl-PL" sz="2000" dirty="0" smtClean="0"/>
              <a:t>definiowanie pomysłu/idei, sformułowanie projektu (analiza SWOT pomysłu, analiza interesariuszy, problemów itd)</a:t>
            </a:r>
          </a:p>
          <a:p>
            <a:pPr lvl="0"/>
            <a:r>
              <a:rPr lang="pl-PL" sz="2000" dirty="0" smtClean="0"/>
              <a:t>definiowanie </a:t>
            </a:r>
            <a:r>
              <a:rPr lang="pl-PL" sz="2000" dirty="0"/>
              <a:t>celów i zadań projektu (zasada SMART, matryca logiczna)</a:t>
            </a:r>
          </a:p>
          <a:p>
            <a:pPr lvl="0"/>
            <a:r>
              <a:rPr lang="pl-PL" sz="2000" dirty="0"/>
              <a:t>definiowanie wskaźników produktów, rezultatów i oddziaływania projektu (matryca logiczna)</a:t>
            </a:r>
          </a:p>
          <a:p>
            <a:pPr lvl="0"/>
            <a:r>
              <a:rPr lang="pl-PL" sz="2000" dirty="0"/>
              <a:t>przygotowanie strategii rekrutacji/promocji/upowszechniania </a:t>
            </a:r>
          </a:p>
          <a:p>
            <a:pPr lvl="0"/>
            <a:r>
              <a:rPr lang="pl-PL" sz="2000" dirty="0"/>
              <a:t>konstrukcja budżetu </a:t>
            </a:r>
          </a:p>
          <a:p>
            <a:pPr lvl="0"/>
            <a:r>
              <a:rPr lang="pl-PL" sz="2000" dirty="0"/>
              <a:t>konstrukcja harmonogramu realizacji poszczególnych zadań w projekcie</a:t>
            </a:r>
          </a:p>
          <a:p>
            <a:pPr lvl="0"/>
            <a:r>
              <a:rPr lang="pl-PL" sz="2000" dirty="0"/>
              <a:t>analiza planowanych źródeł finansowania </a:t>
            </a:r>
          </a:p>
          <a:p>
            <a:pPr lvl="0"/>
            <a:r>
              <a:rPr lang="pl-PL" sz="2000" dirty="0"/>
              <a:t>analiza SWOT pomysłu</a:t>
            </a:r>
          </a:p>
          <a:p>
            <a:pPr lvl="0"/>
            <a:r>
              <a:rPr lang="pl-PL" sz="2000" dirty="0"/>
              <a:t>przygotowanie budżetu i kwalifikowalność wydatków w projekcie (wykres Gannta</a:t>
            </a:r>
            <a:r>
              <a:rPr lang="pl-PL" sz="2000" dirty="0" smtClean="0"/>
              <a:t>)</a:t>
            </a:r>
            <a:endParaRPr lang="pl-PL" sz="1800" dirty="0"/>
          </a:p>
          <a:p>
            <a:pPr lvl="0">
              <a:spcBef>
                <a:spcPts val="1200"/>
              </a:spcBef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0331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</a:t>
            </a:r>
            <a:r>
              <a:rPr lang="pl-PL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ĆWICZEŃ</a:t>
            </a:r>
            <a:endParaRPr lang="pl-PL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dirty="0" smtClean="0"/>
              <a:t>6. Najczęściej </a:t>
            </a:r>
            <a:r>
              <a:rPr lang="pl-PL" sz="2000" dirty="0"/>
              <a:t>popełniane błędy powodujące odrzucenie projektu na etapie oceny formalnej i  </a:t>
            </a:r>
            <a:r>
              <a:rPr lang="pl-PL" sz="2000" dirty="0" smtClean="0"/>
              <a:t>merytorycznej</a:t>
            </a:r>
          </a:p>
          <a:p>
            <a:pPr marL="0" lvl="0" indent="0">
              <a:buNone/>
            </a:pPr>
            <a:endParaRPr lang="pl-PL" sz="2000" dirty="0" smtClean="0"/>
          </a:p>
          <a:p>
            <a:pPr marL="0" lvl="0" indent="0">
              <a:buNone/>
            </a:pPr>
            <a:r>
              <a:rPr lang="pl-PL" sz="2000" dirty="0" smtClean="0"/>
              <a:t>7. Ocena wniosków zaliczeniowych</a:t>
            </a:r>
            <a:endParaRPr lang="pl-PL" sz="2000" dirty="0"/>
          </a:p>
          <a:p>
            <a:pPr marL="0" lvl="0" indent="0">
              <a:buNone/>
            </a:pPr>
            <a:endParaRPr lang="pl-PL" sz="1800" dirty="0"/>
          </a:p>
          <a:p>
            <a:pPr lvl="0">
              <a:spcBef>
                <a:spcPts val="1200"/>
              </a:spcBef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1676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a\Desktop\projekty\w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9139" r="6049"/>
          <a:stretch/>
        </p:blipFill>
        <p:spPr bwMode="auto">
          <a:xfrm>
            <a:off x="-762000" y="0"/>
            <a:ext cx="11350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a\Desktop\projekty\w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8899" r="2708"/>
          <a:stretch/>
        </p:blipFill>
        <p:spPr bwMode="auto">
          <a:xfrm>
            <a:off x="-1295400" y="304800"/>
            <a:ext cx="1120133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a\Desktop\projekty\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13670" r="6304" b="3754"/>
          <a:stretch/>
        </p:blipFill>
        <p:spPr bwMode="auto">
          <a:xfrm>
            <a:off x="-457714" y="609600"/>
            <a:ext cx="10000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230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Aleksandra Spychalska</vt:lpstr>
      <vt:lpstr>PowerPoint Presentation</vt:lpstr>
      <vt:lpstr>ZASADY ZALICZENIA ĆWICZEŃ</vt:lpstr>
      <vt:lpstr>PROGRAM ĆWICZEŃ</vt:lpstr>
      <vt:lpstr>PROGRAM ĆWICZEŃ</vt:lpstr>
      <vt:lpstr>PROGRAM ĆWICZEŃ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Aleksandra Spychalska</dc:title>
  <dc:creator>Ola Spychalska</dc:creator>
  <cp:lastModifiedBy>RT</cp:lastModifiedBy>
  <cp:revision>4</cp:revision>
  <dcterms:created xsi:type="dcterms:W3CDTF">2006-08-16T00:00:00Z</dcterms:created>
  <dcterms:modified xsi:type="dcterms:W3CDTF">2015-10-05T08:37:44Z</dcterms:modified>
</cp:coreProperties>
</file>