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3" r:id="rId6"/>
    <p:sldId id="282" r:id="rId7"/>
    <p:sldId id="272" r:id="rId8"/>
    <p:sldId id="274" r:id="rId9"/>
    <p:sldId id="276" r:id="rId10"/>
    <p:sldId id="277" r:id="rId11"/>
    <p:sldId id="275" r:id="rId12"/>
    <p:sldId id="278" r:id="rId13"/>
    <p:sldId id="279" r:id="rId14"/>
    <p:sldId id="280" r:id="rId15"/>
    <p:sldId id="281" r:id="rId16"/>
    <p:sldId id="283" r:id="rId17"/>
    <p:sldId id="285" r:id="rId18"/>
    <p:sldId id="284" r:id="rId19"/>
    <p:sldId id="286" r:id="rId20"/>
    <p:sldId id="28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pl-PL" sz="3200" dirty="0"/>
              <a:t>Ćwiczenia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8001000" cy="1981200"/>
          </a:xfrm>
        </p:spPr>
        <p:txBody>
          <a:bodyPr>
            <a:normAutofit/>
          </a:bodyPr>
          <a:lstStyle/>
          <a:p>
            <a:pPr algn="l"/>
            <a:r>
              <a:rPr lang="pl-PL" sz="4400" dirty="0"/>
              <a:t>Przygotowanie projektów unijnych</a:t>
            </a:r>
          </a:p>
        </p:txBody>
      </p:sp>
    </p:spTree>
    <p:extLst>
      <p:ext uri="{BB962C8B-B14F-4D97-AF65-F5344CB8AC3E}">
        <p14:creationId xmlns:p14="http://schemas.microsoft.com/office/powerpoint/2010/main" val="345608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PARAMETRY ZARZĄDZANIE PROJEKTEM </a:t>
            </a:r>
            <a:r>
              <a:rPr lang="pl-PL" sz="2000" dirty="0"/>
              <a:t>: </a:t>
            </a:r>
          </a:p>
          <a:p>
            <a:pPr lvl="0">
              <a:buFontTx/>
              <a:buChar char="-"/>
            </a:pPr>
            <a:r>
              <a:rPr lang="pl-PL" sz="2000" dirty="0"/>
              <a:t>określenie wymagań</a:t>
            </a:r>
          </a:p>
          <a:p>
            <a:pPr lvl="0">
              <a:buFontTx/>
              <a:buChar char="-"/>
            </a:pPr>
            <a:r>
              <a:rPr lang="pl-PL" sz="2000" dirty="0"/>
              <a:t>wyznaczenie konkretnych i przejrzystych celów</a:t>
            </a:r>
          </a:p>
          <a:p>
            <a:pPr lvl="0">
              <a:buFontTx/>
              <a:buChar char="-"/>
            </a:pPr>
            <a:r>
              <a:rPr lang="pl-PL" sz="2000" dirty="0"/>
              <a:t>utrzymanie równowagi między wymaganiami dotyczącymi jakości, zakresu, czasu i kosztów</a:t>
            </a:r>
          </a:p>
          <a:p>
            <a:pPr lvl="0">
              <a:buFontTx/>
              <a:buChar char="-"/>
            </a:pPr>
            <a:r>
              <a:rPr lang="pl-PL" sz="2000" dirty="0"/>
              <a:t>dostosowanie specyfikacji, planów, działań do wymagań projektodawcy</a:t>
            </a:r>
          </a:p>
          <a:p>
            <a:pPr lvl="0">
              <a:buFontTx/>
              <a:buChar char="-"/>
            </a:pPr>
            <a:endParaRPr lang="pl-PL" sz="2000" dirty="0"/>
          </a:p>
          <a:p>
            <a:pPr marL="0" lvl="0" indent="0">
              <a:buNone/>
            </a:pPr>
            <a:r>
              <a:rPr lang="pl-PL" sz="2000" b="1" dirty="0"/>
              <a:t>KLUCZOWE ASPEKTY </a:t>
            </a:r>
            <a:r>
              <a:rPr lang="pl-PL" sz="2000" dirty="0"/>
              <a:t>: </a:t>
            </a:r>
          </a:p>
          <a:p>
            <a:pPr lvl="0">
              <a:buFontTx/>
              <a:buChar char="-"/>
            </a:pPr>
            <a:r>
              <a:rPr lang="pl-PL" sz="2000" dirty="0"/>
              <a:t>aspekt funkcjonalny</a:t>
            </a:r>
          </a:p>
          <a:p>
            <a:pPr lvl="0">
              <a:buFontTx/>
              <a:buChar char="-"/>
            </a:pPr>
            <a:r>
              <a:rPr lang="pl-PL" sz="2000" dirty="0"/>
              <a:t>aspekt instytucjonalny</a:t>
            </a:r>
          </a:p>
          <a:p>
            <a:pPr lvl="0">
              <a:buFontTx/>
              <a:buChar char="-"/>
            </a:pPr>
            <a:r>
              <a:rPr lang="pl-PL" sz="2000" dirty="0"/>
              <a:t>aspekt instrumentalny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773146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METODY ZARZĄDZANIA PROJEKTAMI</a:t>
            </a:r>
          </a:p>
          <a:p>
            <a:pPr lvl="0">
              <a:buFontTx/>
              <a:buChar char="-"/>
            </a:pPr>
            <a:r>
              <a:rPr lang="pl-PL" sz="2000" dirty="0"/>
              <a:t>tradycyjne zarządzanie projektami (ang. Traditional Projekt Management – TPM)</a:t>
            </a:r>
          </a:p>
          <a:p>
            <a:pPr lvl="0">
              <a:buFontTx/>
              <a:buChar char="-"/>
            </a:pPr>
            <a:r>
              <a:rPr lang="pl-PL" sz="2000" dirty="0"/>
              <a:t>adaptacyjna struktura projektu (ang. Adaptive Project Framework – APF)</a:t>
            </a:r>
          </a:p>
          <a:p>
            <a:pPr lvl="0">
              <a:buFontTx/>
              <a:buChar char="-"/>
            </a:pPr>
            <a:r>
              <a:rPr lang="pl-PL" sz="2000" dirty="0"/>
              <a:t>ekstremalne zarządzanie projektem (ang. Extreme Project Management Workshop – xPM)</a:t>
            </a:r>
          </a:p>
          <a:p>
            <a:pPr lvl="0">
              <a:buFontTx/>
              <a:buChar char="-"/>
            </a:pPr>
            <a:r>
              <a:rPr lang="pl-PL" sz="2000" dirty="0"/>
              <a:t>metoda PRINCE2 (ang. Projects in Controlled Environments) </a:t>
            </a:r>
          </a:p>
          <a:p>
            <a:pPr lvl="0">
              <a:buFontTx/>
              <a:buChar char="-"/>
            </a:pPr>
            <a:r>
              <a:rPr lang="pl-PL" sz="2000" dirty="0"/>
              <a:t>zarządzanie cyklem projektu (ang. Project Cycle Management – PCM)</a:t>
            </a:r>
          </a:p>
        </p:txBody>
      </p:sp>
    </p:spTree>
    <p:extLst>
      <p:ext uri="{BB962C8B-B14F-4D97-AF65-F5344CB8AC3E}">
        <p14:creationId xmlns:p14="http://schemas.microsoft.com/office/powerpoint/2010/main" val="467878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PROJEKTY UNIJNE:</a:t>
            </a:r>
          </a:p>
          <a:p>
            <a:pPr lvl="0">
              <a:buFontTx/>
              <a:buChar char="-"/>
            </a:pPr>
            <a:r>
              <a:rPr lang="pl-PL" sz="2000" dirty="0"/>
              <a:t>projekty indywidualne</a:t>
            </a:r>
          </a:p>
          <a:p>
            <a:pPr lvl="0">
              <a:buFontTx/>
              <a:buChar char="-"/>
            </a:pPr>
            <a:r>
              <a:rPr lang="pl-PL" sz="2000" dirty="0"/>
              <a:t>projekty systemowe</a:t>
            </a:r>
          </a:p>
          <a:p>
            <a:pPr lvl="0">
              <a:buFontTx/>
              <a:buChar char="-"/>
            </a:pPr>
            <a:r>
              <a:rPr lang="pl-PL" sz="2000" dirty="0"/>
              <a:t>projekty wyłonione w trybie konkursu</a:t>
            </a:r>
          </a:p>
        </p:txBody>
      </p:sp>
    </p:spTree>
    <p:extLst>
      <p:ext uri="{BB962C8B-B14F-4D97-AF65-F5344CB8AC3E}">
        <p14:creationId xmlns:p14="http://schemas.microsoft.com/office/powerpoint/2010/main" val="3207598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TRYBY NABORU:</a:t>
            </a:r>
          </a:p>
          <a:p>
            <a:pPr marL="457200" lvl="0" indent="-457200">
              <a:buAutoNum type="arabicPeriod"/>
            </a:pPr>
            <a:r>
              <a:rPr lang="pl-PL" sz="2000" dirty="0"/>
              <a:t>tryb konkursowy ze wstępną kwalifikacją projektów </a:t>
            </a:r>
          </a:p>
          <a:p>
            <a:pPr lvl="0">
              <a:buFontTx/>
              <a:buChar char="-"/>
            </a:pPr>
            <a:r>
              <a:rPr lang="pl-PL" sz="2000" dirty="0"/>
              <a:t>etap wstępnej kwalifikacji projektów </a:t>
            </a:r>
          </a:p>
          <a:p>
            <a:pPr lvl="0">
              <a:buFontTx/>
              <a:buChar char="-"/>
            </a:pPr>
            <a:r>
              <a:rPr lang="pl-PL" sz="2000" dirty="0"/>
              <a:t>etap pełnej dokumentacji – ocenie poddawane są wnioski, które pozytywnie przeszły etap preselekcji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sz="2000" dirty="0"/>
              <a:t>tryb konkursowy z pełną dokumentację aplikacyjną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sz="2000" dirty="0"/>
              <a:t>tryb oceny projektów kluczowych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sz="2000" dirty="0"/>
              <a:t>tryb oceny projektów składanych w ramach programów</a:t>
            </a:r>
          </a:p>
          <a:p>
            <a:pPr lvl="0">
              <a:buFontTx/>
              <a:buChar char="-"/>
            </a:pPr>
            <a:r>
              <a:rPr lang="pl-PL" sz="2000" dirty="0"/>
              <a:t>etap oceny programu </a:t>
            </a:r>
          </a:p>
          <a:p>
            <a:pPr lvl="0">
              <a:buFontTx/>
              <a:buChar char="-"/>
            </a:pPr>
            <a:r>
              <a:rPr lang="pl-PL" sz="2000" dirty="0"/>
              <a:t>etap oceny projektu</a:t>
            </a:r>
          </a:p>
          <a:p>
            <a:pPr marL="0" lvl="0" indent="0">
              <a:buNone/>
            </a:pPr>
            <a:r>
              <a:rPr lang="pl-PL" sz="2000" dirty="0"/>
              <a:t>5.    tryb oceny projektów systemowych </a:t>
            </a:r>
          </a:p>
        </p:txBody>
      </p:sp>
    </p:spTree>
    <p:extLst>
      <p:ext uri="{BB962C8B-B14F-4D97-AF65-F5344CB8AC3E}">
        <p14:creationId xmlns:p14="http://schemas.microsoft.com/office/powerpoint/2010/main" val="3824588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ETAPY OCENY:</a:t>
            </a:r>
          </a:p>
          <a:p>
            <a:pPr lvl="0">
              <a:buFontTx/>
              <a:buChar char="-"/>
            </a:pPr>
            <a:r>
              <a:rPr lang="pl-PL" sz="2000" dirty="0"/>
              <a:t>etap oceny formalnej</a:t>
            </a:r>
          </a:p>
          <a:p>
            <a:pPr lvl="0">
              <a:buFontTx/>
              <a:buChar char="-"/>
            </a:pPr>
            <a:r>
              <a:rPr lang="pl-PL" sz="2000" dirty="0"/>
              <a:t>etap oceny merytorycznej: ocena merytoryczno-techniczna, ocena finansowa, ocena strategiczna</a:t>
            </a:r>
          </a:p>
        </p:txBody>
      </p:sp>
    </p:spTree>
    <p:extLst>
      <p:ext uri="{BB962C8B-B14F-4D97-AF65-F5344CB8AC3E}">
        <p14:creationId xmlns:p14="http://schemas.microsoft.com/office/powerpoint/2010/main" val="1467027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OCENA FORMALNA: </a:t>
            </a:r>
            <a:r>
              <a:rPr lang="pl-PL" sz="2000" dirty="0"/>
              <a:t>(0-1)</a:t>
            </a:r>
          </a:p>
          <a:p>
            <a:pPr lvl="0">
              <a:buFontTx/>
              <a:buChar char="-"/>
            </a:pPr>
            <a:r>
              <a:rPr lang="pl-PL" sz="2000" dirty="0"/>
              <a:t>kwalifikowalność wnioskodawcy </a:t>
            </a:r>
          </a:p>
          <a:p>
            <a:pPr lvl="0">
              <a:buFontTx/>
              <a:buChar char="-"/>
            </a:pPr>
            <a:r>
              <a:rPr lang="pl-PL" sz="2000" dirty="0"/>
              <a:t>kwalifikowalność projektu </a:t>
            </a:r>
          </a:p>
          <a:p>
            <a:pPr lvl="0">
              <a:buFontTx/>
              <a:buChar char="-"/>
            </a:pPr>
            <a:r>
              <a:rPr lang="pl-PL" sz="2000" dirty="0"/>
              <a:t>kompletność i poprawność wniosku i załączników</a:t>
            </a:r>
          </a:p>
          <a:p>
            <a:pPr lvl="0">
              <a:buFontTx/>
              <a:buChar char="-"/>
            </a:pPr>
            <a:r>
              <a:rPr lang="pl-PL" sz="2000" dirty="0"/>
              <a:t>poprawność przyjętych wskaźników</a:t>
            </a:r>
          </a:p>
          <a:p>
            <a:pPr marL="0" lvl="0" indent="0">
              <a:buNone/>
            </a:pPr>
            <a:endParaRPr lang="pl-PL" sz="2000" dirty="0"/>
          </a:p>
          <a:p>
            <a:pPr marL="0" lvl="0" indent="0">
              <a:buNone/>
            </a:pPr>
            <a:r>
              <a:rPr lang="pl-PL" sz="2000" b="1" dirty="0"/>
              <a:t>OCENA MERYTORYCZNA:</a:t>
            </a:r>
          </a:p>
          <a:p>
            <a:pPr marL="457200" lvl="0" indent="-457200">
              <a:buAutoNum type="arabicParenR"/>
            </a:pPr>
            <a:r>
              <a:rPr lang="pl-PL" sz="2000" dirty="0"/>
              <a:t>pod kątem kryteriów obligatoryjnych: 0–1 </a:t>
            </a:r>
          </a:p>
          <a:p>
            <a:pPr marL="457200" lvl="0" indent="-457200">
              <a:buAutoNum type="arabicParenR"/>
            </a:pPr>
            <a:r>
              <a:rPr lang="pl-PL" sz="2000" dirty="0"/>
              <a:t>pod kątem kryteriów fakultatywnych:</a:t>
            </a:r>
          </a:p>
          <a:p>
            <a:pPr lvl="0">
              <a:buFontTx/>
              <a:buChar char="-"/>
            </a:pPr>
            <a:r>
              <a:rPr lang="pl-PL" sz="2000" dirty="0"/>
              <a:t>ocena merytoryczna </a:t>
            </a:r>
          </a:p>
          <a:p>
            <a:pPr lvl="0">
              <a:buFontTx/>
              <a:buChar char="-"/>
            </a:pPr>
            <a:r>
              <a:rPr lang="pl-PL" sz="2000" dirty="0"/>
              <a:t>ocena finansowa </a:t>
            </a:r>
          </a:p>
          <a:p>
            <a:pPr lvl="0">
              <a:buFontTx/>
              <a:buChar char="-"/>
            </a:pPr>
            <a:r>
              <a:rPr lang="pl-PL" sz="2000" dirty="0"/>
              <a:t>ocena strategiczna</a:t>
            </a:r>
          </a:p>
        </p:txBody>
      </p:sp>
    </p:spTree>
    <p:extLst>
      <p:ext uri="{BB962C8B-B14F-4D97-AF65-F5344CB8AC3E}">
        <p14:creationId xmlns:p14="http://schemas.microsoft.com/office/powerpoint/2010/main" val="1686001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ZARZĄDZANIE CYKLEM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cykl życia- </a:t>
            </a:r>
            <a:r>
              <a:rPr lang="pl-PL" sz="2000" dirty="0"/>
              <a:t>ciąg kolejnych działań prowadzących do osiągnięcie produktu lub produktów końcowych, poprzez wytworzenie określonych rezultatów cząstkowych</a:t>
            </a:r>
          </a:p>
          <a:p>
            <a:pPr marL="0" lvl="0" indent="0">
              <a:buNone/>
            </a:pPr>
            <a:endParaRPr lang="pl-PL" sz="2000" dirty="0"/>
          </a:p>
          <a:p>
            <a:pPr marL="0" lvl="0" indent="0">
              <a:buNone/>
            </a:pPr>
            <a:r>
              <a:rPr lang="pl-PL" sz="2000" dirty="0"/>
              <a:t>cykl projektu- charakterystyczne elementy:</a:t>
            </a:r>
          </a:p>
          <a:p>
            <a:pPr lvl="0">
              <a:buFontTx/>
              <a:buChar char="-"/>
            </a:pPr>
            <a:r>
              <a:rPr lang="pl-PL" sz="2000" dirty="0"/>
              <a:t>kluczowość podejmowanych decyzji </a:t>
            </a:r>
          </a:p>
          <a:p>
            <a:pPr lvl="0">
              <a:buFontTx/>
              <a:buChar char="-"/>
            </a:pPr>
            <a:r>
              <a:rPr lang="pl-PL" sz="2000" dirty="0"/>
              <a:t>progresywny charakter cyklu</a:t>
            </a:r>
          </a:p>
          <a:p>
            <a:pPr lvl="0">
              <a:buFontTx/>
              <a:buChar char="-"/>
            </a:pPr>
            <a:r>
              <a:rPr lang="pl-PL" sz="2000" dirty="0"/>
              <a:t>ewaluacja cyklu</a:t>
            </a:r>
          </a:p>
        </p:txBody>
      </p:sp>
    </p:spTree>
    <p:extLst>
      <p:ext uri="{BB962C8B-B14F-4D97-AF65-F5344CB8AC3E}">
        <p14:creationId xmlns:p14="http://schemas.microsoft.com/office/powerpoint/2010/main" val="1515564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ZARZĄDZANIE CYKLEM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pl-PL" sz="2000" dirty="0"/>
              <a:t>słabe planowanie i przygotowywanie projektów</a:t>
            </a:r>
          </a:p>
          <a:p>
            <a:pPr lvl="0">
              <a:buFontTx/>
              <a:buChar char="-"/>
            </a:pPr>
            <a:r>
              <a:rPr lang="pl-PL" sz="2000" dirty="0"/>
              <a:t>niedopasowanie działań projektowych do rzeczywistych problemów i potrzeb projektodawców/grup docelowych</a:t>
            </a:r>
          </a:p>
          <a:p>
            <a:pPr lvl="0">
              <a:buFontTx/>
              <a:buChar char="-"/>
            </a:pPr>
            <a:r>
              <a:rPr lang="pl-PL" sz="2000" dirty="0"/>
              <a:t>niewystarczające uwzględnianie zagrożeń</a:t>
            </a:r>
          </a:p>
          <a:p>
            <a:pPr lvl="0">
              <a:buFontTx/>
              <a:buChar char="-"/>
            </a:pPr>
            <a:r>
              <a:rPr lang="pl-PL" sz="2000" dirty="0"/>
              <a:t>ignorowanie czynników wpływających na trwałość korzyści projektów</a:t>
            </a:r>
          </a:p>
          <a:p>
            <a:pPr lvl="0">
              <a:buFontTx/>
              <a:buChar char="-"/>
            </a:pPr>
            <a:r>
              <a:rPr lang="pl-PL" sz="2000" dirty="0"/>
              <a:t>niewykorzystywanie doświadczeń wynikających z poprzednich projektów</a:t>
            </a:r>
          </a:p>
        </p:txBody>
      </p:sp>
    </p:spTree>
    <p:extLst>
      <p:ext uri="{BB962C8B-B14F-4D97-AF65-F5344CB8AC3E}">
        <p14:creationId xmlns:p14="http://schemas.microsoft.com/office/powerpoint/2010/main" val="4039752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ZARZĄDZANIE CYKLEM PROJEKTU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7" t="45653" r="20250" b="3442"/>
          <a:stretch/>
        </p:blipFill>
        <p:spPr bwMode="auto">
          <a:xfrm>
            <a:off x="48092" y="1477617"/>
            <a:ext cx="9019708" cy="4542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111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ZARZĄDZANIE CYKLEM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PCM ZASADY:</a:t>
            </a:r>
          </a:p>
          <a:p>
            <a:pPr lvl="0">
              <a:buFontTx/>
              <a:buChar char="-"/>
            </a:pPr>
            <a:r>
              <a:rPr lang="pl-PL" sz="2000" dirty="0"/>
              <a:t>użycie narzędzi do zarządzania – planowania projektu: użycie matrycy logicznej do analizowania i wypracowania odpowiednich rozwiązań</a:t>
            </a:r>
          </a:p>
          <a:p>
            <a:pPr lvl="0">
              <a:buFontTx/>
              <a:buChar char="-"/>
            </a:pPr>
            <a:r>
              <a:rPr lang="pl-PL" sz="2000" dirty="0"/>
              <a:t>standaryzacja dokumentów – przygotowanie w każdej z faz realizacji dobrej jakości dokumentów;</a:t>
            </a:r>
          </a:p>
          <a:p>
            <a:pPr lvl="0">
              <a:buFontTx/>
              <a:buChar char="-"/>
            </a:pPr>
            <a:r>
              <a:rPr lang="pl-PL" sz="2000" dirty="0"/>
              <a:t>konsultacje – zdobycie poparcia/akceptacji pomysłu przez grupy bezpośrednio zaangażowane w realizację projektu bądź mogące wykorzystywać jego rezultaty</a:t>
            </a:r>
          </a:p>
          <a:p>
            <a:pPr lvl="0">
              <a:buFontTx/>
              <a:buChar char="-"/>
            </a:pPr>
            <a:r>
              <a:rPr lang="pl-PL" sz="2000" dirty="0"/>
              <a:t>transparentny cel – wyznaczenie jasno skonkretyzowanego celu określonego w kategoriach trwałych korzyści</a:t>
            </a:r>
          </a:p>
          <a:p>
            <a:pPr lvl="0">
              <a:buFontTx/>
              <a:buChar char="-"/>
            </a:pPr>
            <a:r>
              <a:rPr lang="pl-PL" sz="2000" dirty="0"/>
              <a:t>jakość – włączenie podstawowych czynników jakości pozwalających na realizację projektu</a:t>
            </a:r>
          </a:p>
        </p:txBody>
      </p:sp>
    </p:spTree>
    <p:extLst>
      <p:ext uri="{BB962C8B-B14F-4D97-AF65-F5344CB8AC3E}">
        <p14:creationId xmlns:p14="http://schemas.microsoft.com/office/powerpoint/2010/main" val="102859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PROGRAM ĆWICZEŃ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Część I- TEORIA </a:t>
            </a:r>
          </a:p>
          <a:p>
            <a:pPr lvl="0">
              <a:buFont typeface="+mj-lt"/>
              <a:buAutoNum type="arabicPeriod"/>
            </a:pPr>
            <a:r>
              <a:rPr lang="pl-PL" sz="2000" dirty="0"/>
              <a:t>Podstawowe pojęcia z zakresu przygotowania projektów unijnych</a:t>
            </a:r>
          </a:p>
          <a:p>
            <a:pPr lvl="0">
              <a:buFont typeface="+mj-lt"/>
              <a:buAutoNum type="arabicPeriod"/>
            </a:pPr>
            <a:r>
              <a:rPr lang="pl-PL" sz="2000" dirty="0"/>
              <a:t>Metodyka zarządzania projektem (PCM)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285462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ZARZĄDZANIE CYKLEM PROJEKTU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7" t="42572" r="18111"/>
          <a:stretch/>
        </p:blipFill>
        <p:spPr bwMode="auto">
          <a:xfrm>
            <a:off x="228600" y="1371600"/>
            <a:ext cx="8686800" cy="473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80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PROJEKT</a:t>
            </a:r>
          </a:p>
          <a:p>
            <a:pPr marL="0" indent="0">
              <a:buNone/>
            </a:pPr>
            <a:r>
              <a:rPr lang="pl-PL" sz="2000" dirty="0"/>
              <a:t>Projekt to unikalny, </a:t>
            </a:r>
            <a:r>
              <a:rPr lang="pl-PL" sz="2000" b="1" dirty="0"/>
              <a:t>ograniczony </a:t>
            </a:r>
            <a:r>
              <a:rPr lang="pl-PL" sz="2000" dirty="0"/>
              <a:t>proces z określonym celem, który jest różny od innych procesów i który jest ograniczony w zakresie:</a:t>
            </a:r>
          </a:p>
          <a:p>
            <a:pPr lvl="0"/>
            <a:r>
              <a:rPr lang="pl-PL" sz="2000" b="1" dirty="0"/>
              <a:t>czasu (początek i koniec)</a:t>
            </a:r>
            <a:endParaRPr lang="pl-PL" sz="2000" dirty="0"/>
          </a:p>
          <a:p>
            <a:pPr lvl="0"/>
            <a:r>
              <a:rPr lang="pl-PL" sz="2000" b="1" dirty="0"/>
              <a:t>finansów</a:t>
            </a:r>
            <a:endParaRPr lang="pl-PL" sz="2000" dirty="0"/>
          </a:p>
          <a:p>
            <a:pPr lvl="0"/>
            <a:r>
              <a:rPr lang="pl-PL" sz="2000" b="1" dirty="0"/>
              <a:t>personelu </a:t>
            </a:r>
          </a:p>
          <a:p>
            <a:pPr marL="0" lvl="0" indent="0">
              <a:buNone/>
            </a:pPr>
            <a:endParaRPr lang="pl-PL" sz="2000" b="1" dirty="0"/>
          </a:p>
          <a:p>
            <a:pPr marL="0" lvl="0" indent="0">
              <a:buNone/>
            </a:pPr>
            <a:r>
              <a:rPr lang="pl-PL" sz="2000" dirty="0"/>
              <a:t>konkretne przedsięwzięcie/działalność, której realizacja doprowadzić ma do uzyskania/wytworzenia zakładanego wyrobu, usługi</a:t>
            </a:r>
          </a:p>
          <a:p>
            <a:pPr marL="0" lvl="0" indent="0">
              <a:buNone/>
            </a:pPr>
            <a:r>
              <a:rPr lang="pl-PL" sz="2000" dirty="0"/>
              <a:t>związany z myśleniem przyszłościowym, przez co charakteryzuje go wysoki stopień niepewności i ryzyka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19338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PROJEKT</a:t>
            </a:r>
            <a:r>
              <a:rPr lang="pl-PL" sz="2000" dirty="0"/>
              <a:t> jest:</a:t>
            </a:r>
          </a:p>
          <a:p>
            <a:pPr lvl="0"/>
            <a:r>
              <a:rPr lang="pl-PL" sz="2000" dirty="0"/>
              <a:t>konkretnym działaniem w specyficznym sektorze/obszarze</a:t>
            </a:r>
          </a:p>
          <a:p>
            <a:pPr lvl="0"/>
            <a:r>
              <a:rPr lang="pl-PL" sz="2000" dirty="0"/>
              <a:t>realizowany przez ludzi w organizacjach (prywatnych lub publicznych)</a:t>
            </a:r>
          </a:p>
          <a:p>
            <a:pPr lvl="0"/>
            <a:r>
              <a:rPr lang="pl-PL" sz="2000" dirty="0"/>
              <a:t>skrępowany ograniczonymi zasobami (czas, finanse, ludzie)</a:t>
            </a:r>
          </a:p>
          <a:p>
            <a:pPr lvl="0"/>
            <a:r>
              <a:rPr lang="pl-PL" sz="2000" dirty="0"/>
              <a:t>posiada konkretny opis celów i priorytetów</a:t>
            </a:r>
          </a:p>
          <a:p>
            <a:pPr lvl="0"/>
            <a:r>
              <a:rPr lang="pl-PL" sz="2000" dirty="0"/>
              <a:t>posiada konkretny budżet i harmonogram</a:t>
            </a:r>
          </a:p>
          <a:p>
            <a:pPr lvl="0"/>
            <a:r>
              <a:rPr lang="pl-PL" sz="2000" dirty="0"/>
              <a:t>zaplanowany, wykonany i skontrolowany</a:t>
            </a:r>
          </a:p>
          <a:p>
            <a:pPr marL="0" lvl="0" indent="0">
              <a:buNone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85960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CECHY CHARAKTERYSTYCZNE:</a:t>
            </a:r>
          </a:p>
          <a:p>
            <a:pPr lvl="0">
              <a:buFontTx/>
              <a:buChar char="-"/>
            </a:pPr>
            <a:r>
              <a:rPr lang="pl-PL" sz="2000" dirty="0"/>
              <a:t>niepowtarzalność</a:t>
            </a:r>
          </a:p>
          <a:p>
            <a:pPr lvl="0">
              <a:buFontTx/>
              <a:buChar char="-"/>
            </a:pPr>
            <a:r>
              <a:rPr lang="pl-PL" sz="2000" dirty="0"/>
              <a:t>złożoność, powiązanie i sekwencja działań</a:t>
            </a:r>
          </a:p>
          <a:p>
            <a:pPr lvl="0">
              <a:buFontTx/>
              <a:buChar char="-"/>
            </a:pPr>
            <a:r>
              <a:rPr lang="pl-PL" sz="2000" dirty="0"/>
              <a:t>tymczasowość </a:t>
            </a:r>
          </a:p>
          <a:p>
            <a:pPr lvl="0">
              <a:buFontTx/>
              <a:buChar char="-"/>
            </a:pPr>
            <a:r>
              <a:rPr lang="pl-PL" sz="2000" dirty="0"/>
              <a:t>jeden konkretny i przejrzysty cel </a:t>
            </a:r>
          </a:p>
          <a:p>
            <a:pPr lvl="0">
              <a:buFontTx/>
              <a:buChar char="-"/>
            </a:pPr>
            <a:r>
              <a:rPr lang="pl-PL" sz="2000" dirty="0"/>
              <a:t>unikalność produktów (wyroby, usługi) </a:t>
            </a:r>
          </a:p>
          <a:p>
            <a:pPr lvl="0">
              <a:buFontTx/>
              <a:buChar char="-"/>
            </a:pPr>
            <a:r>
              <a:rPr lang="pl-PL" sz="2000" dirty="0"/>
              <a:t>stopniowe doprecyzowanie</a:t>
            </a:r>
          </a:p>
          <a:p>
            <a:pPr marL="0" lvl="0" indent="0">
              <a:buNone/>
            </a:pPr>
            <a:endParaRPr lang="pl-PL" sz="2000" dirty="0"/>
          </a:p>
          <a:p>
            <a:pPr marL="0" lvl="0" indent="0">
              <a:buNone/>
            </a:pPr>
            <a:r>
              <a:rPr lang="pl-PL" sz="2000" dirty="0"/>
              <a:t>Projekt charakteryzuje się specyficzną strukturą organizacyjną; jest działaniem niezależnym od innych działań podejmowanych przez daną organizację</a:t>
            </a:r>
          </a:p>
        </p:txBody>
      </p:sp>
    </p:spTree>
    <p:extLst>
      <p:ext uri="{BB962C8B-B14F-4D97-AF65-F5344CB8AC3E}">
        <p14:creationId xmlns:p14="http://schemas.microsoft.com/office/powerpoint/2010/main" val="203783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CELE PROJEKTU:</a:t>
            </a:r>
          </a:p>
          <a:p>
            <a:pPr lvl="0">
              <a:buFontTx/>
              <a:buChar char="-"/>
            </a:pPr>
            <a:r>
              <a:rPr lang="pl-PL" sz="2000" dirty="0"/>
              <a:t>simple (prosty) </a:t>
            </a:r>
          </a:p>
          <a:p>
            <a:pPr lvl="0">
              <a:buFontTx/>
              <a:buChar char="-"/>
            </a:pPr>
            <a:r>
              <a:rPr lang="pl-PL" sz="2000" dirty="0"/>
              <a:t>measurable (mierzalny)</a:t>
            </a:r>
          </a:p>
          <a:p>
            <a:pPr lvl="0">
              <a:buFontTx/>
              <a:buChar char="-"/>
            </a:pPr>
            <a:r>
              <a:rPr lang="pl-PL" sz="2000" dirty="0"/>
              <a:t>attainable (osiągalny)</a:t>
            </a:r>
          </a:p>
          <a:p>
            <a:pPr lvl="0">
              <a:buFontTx/>
              <a:buChar char="-"/>
            </a:pPr>
            <a:r>
              <a:rPr lang="pl-PL" sz="2000" dirty="0"/>
              <a:t>relevant (istotny)</a:t>
            </a:r>
          </a:p>
          <a:p>
            <a:pPr lvl="0">
              <a:buFontTx/>
              <a:buChar char="-"/>
            </a:pPr>
            <a:r>
              <a:rPr lang="pl-PL" sz="2000" dirty="0"/>
              <a:t>timetable (terminowy)</a:t>
            </a:r>
          </a:p>
          <a:p>
            <a:pPr lvl="0">
              <a:buFontTx/>
              <a:buChar char="-"/>
            </a:pPr>
            <a:endParaRPr lang="pl-PL" sz="2000" dirty="0"/>
          </a:p>
          <a:p>
            <a:pPr lvl="0">
              <a:buFontTx/>
              <a:buChar char="-"/>
            </a:pPr>
            <a:endParaRPr lang="pl-PL" sz="2000" dirty="0"/>
          </a:p>
          <a:p>
            <a:pPr marL="0" lvl="0" indent="0">
              <a:buNone/>
            </a:pPr>
            <a:r>
              <a:rPr lang="pl-PL" sz="2000" dirty="0"/>
              <a:t>Osiągnięcie celu- konsekwencja przeprowadzanych działań, które cechują się niepowtarzalnością, złożonością, wzajemnością powiązań.</a:t>
            </a:r>
          </a:p>
        </p:txBody>
      </p:sp>
    </p:spTree>
    <p:extLst>
      <p:ext uri="{BB962C8B-B14F-4D97-AF65-F5344CB8AC3E}">
        <p14:creationId xmlns:p14="http://schemas.microsoft.com/office/powerpoint/2010/main" val="1549165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RODZAJE PROJEKTÓW </a:t>
            </a:r>
            <a:r>
              <a:rPr lang="pl-PL" sz="2000" dirty="0"/>
              <a:t>(kryt. funkcji)</a:t>
            </a:r>
          </a:p>
          <a:p>
            <a:pPr lvl="0">
              <a:buFontTx/>
              <a:buChar char="-"/>
            </a:pPr>
            <a:r>
              <a:rPr lang="pl-PL" sz="2000" dirty="0"/>
              <a:t>projekty identyfikacyjne</a:t>
            </a:r>
          </a:p>
          <a:p>
            <a:pPr lvl="0">
              <a:buFontTx/>
              <a:buChar char="-"/>
            </a:pPr>
            <a:r>
              <a:rPr lang="pl-PL" sz="2000" dirty="0"/>
              <a:t>projekty diagnostyczne</a:t>
            </a:r>
          </a:p>
          <a:p>
            <a:pPr lvl="0">
              <a:buFontTx/>
              <a:buChar char="-"/>
            </a:pPr>
            <a:r>
              <a:rPr lang="pl-PL" sz="2000" dirty="0"/>
              <a:t>projekty prognostyczne</a:t>
            </a:r>
          </a:p>
          <a:p>
            <a:pPr lvl="0">
              <a:buFontTx/>
              <a:buChar char="-"/>
            </a:pPr>
            <a:endParaRPr lang="pl-PL" sz="2000" dirty="0"/>
          </a:p>
          <a:p>
            <a:pPr marL="0" lvl="0" indent="0">
              <a:buNone/>
            </a:pPr>
            <a:r>
              <a:rPr lang="pl-PL" sz="2000" b="1" dirty="0"/>
              <a:t>RODZAJE PROJEKTÓW </a:t>
            </a:r>
            <a:r>
              <a:rPr lang="pl-PL" sz="2000" dirty="0"/>
              <a:t>(kryt. przedmiotowe)</a:t>
            </a:r>
          </a:p>
          <a:p>
            <a:pPr lvl="0">
              <a:buFontTx/>
              <a:buChar char="-"/>
            </a:pPr>
            <a:r>
              <a:rPr lang="pl-PL" sz="2000" dirty="0"/>
              <a:t>badawczo-rozwojowe</a:t>
            </a:r>
          </a:p>
          <a:p>
            <a:pPr lvl="0">
              <a:buFontTx/>
              <a:buChar char="-"/>
            </a:pPr>
            <a:r>
              <a:rPr lang="pl-PL" sz="2000" dirty="0"/>
              <a:t>techniczne</a:t>
            </a:r>
          </a:p>
          <a:p>
            <a:pPr lvl="0">
              <a:buFontTx/>
              <a:buChar char="-"/>
            </a:pPr>
            <a:r>
              <a:rPr lang="pl-PL" sz="2000" dirty="0"/>
              <a:t>produkcyjne</a:t>
            </a:r>
          </a:p>
          <a:p>
            <a:pPr lvl="0">
              <a:buFontTx/>
              <a:buChar char="-"/>
            </a:pPr>
            <a:r>
              <a:rPr lang="pl-PL" sz="2000" dirty="0"/>
              <a:t>systemów zarządzania</a:t>
            </a:r>
          </a:p>
          <a:p>
            <a:pPr marL="0" lv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4766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RODZAJE PROJEKTÓW </a:t>
            </a:r>
            <a:r>
              <a:rPr lang="pl-PL" sz="2000" dirty="0"/>
              <a:t>(kryt. przedmiotowe)</a:t>
            </a:r>
          </a:p>
          <a:p>
            <a:pPr lvl="0">
              <a:buFontTx/>
              <a:buChar char="-"/>
            </a:pPr>
            <a:r>
              <a:rPr lang="pl-PL" sz="2000" dirty="0"/>
              <a:t>badawczo-rozwojowe</a:t>
            </a:r>
          </a:p>
          <a:p>
            <a:pPr lvl="0">
              <a:buFontTx/>
              <a:buChar char="-"/>
            </a:pPr>
            <a:r>
              <a:rPr lang="pl-PL" sz="2000" dirty="0"/>
              <a:t>techniczne</a:t>
            </a:r>
          </a:p>
          <a:p>
            <a:pPr lvl="0">
              <a:buFontTx/>
              <a:buChar char="-"/>
            </a:pPr>
            <a:r>
              <a:rPr lang="pl-PL" sz="2000" dirty="0"/>
              <a:t>produkcyjne</a:t>
            </a:r>
          </a:p>
          <a:p>
            <a:pPr lvl="0">
              <a:buFontTx/>
              <a:buChar char="-"/>
            </a:pPr>
            <a:r>
              <a:rPr lang="pl-PL" sz="2000" dirty="0"/>
              <a:t>systemów zarządzania</a:t>
            </a:r>
          </a:p>
        </p:txBody>
      </p:sp>
    </p:spTree>
    <p:extLst>
      <p:ext uri="{BB962C8B-B14F-4D97-AF65-F5344CB8AC3E}">
        <p14:creationId xmlns:p14="http://schemas.microsoft.com/office/powerpoint/2010/main" val="46787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PODSTAWOWE POJĘCIA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000" b="1" dirty="0"/>
              <a:t>ZARZĄDZANIE PROJEKTEM</a:t>
            </a:r>
          </a:p>
          <a:p>
            <a:pPr lvl="0">
              <a:buFontTx/>
              <a:buChar char="-"/>
            </a:pPr>
            <a:r>
              <a:rPr lang="pl-PL" sz="2000" dirty="0"/>
              <a:t>proces: efektywna realizacja przedsięwzięcia przy zastosowaniu odpowiednich metod, technik i narzędzi</a:t>
            </a:r>
          </a:p>
          <a:p>
            <a:pPr lvl="0">
              <a:buFontTx/>
              <a:buChar char="-"/>
            </a:pPr>
            <a:r>
              <a:rPr lang="pl-PL" sz="2000" dirty="0"/>
              <a:t>proces kompleksowy: łączy procesy cząstkowe, m.in.: zarządzanie zakresem projektu, czasem, kosztami, jakością, zasobami ludzkimi, komunikacją, ryzykiem, zamówieniami, integracją projektu</a:t>
            </a:r>
          </a:p>
          <a:p>
            <a:pPr lvl="0">
              <a:buFontTx/>
              <a:buChar char="-"/>
            </a:pPr>
            <a:r>
              <a:rPr lang="pl-PL" sz="2000" dirty="0"/>
              <a:t>zastosowanie wiedzy, umiejętności, narzędzi i technik dla realizacji indywidualnych oczekiwań projektodawcy i osiągnięcia zdefiniowanego celu </a:t>
            </a:r>
          </a:p>
          <a:p>
            <a:pPr marL="0" lvl="0" indent="0">
              <a:buNone/>
            </a:pPr>
            <a:endParaRPr lang="pl-PL" sz="2000" dirty="0"/>
          </a:p>
          <a:p>
            <a:pPr marL="0" lvl="0" indent="0">
              <a:buNone/>
            </a:pPr>
            <a:r>
              <a:rPr lang="pl-PL" sz="2000" dirty="0"/>
              <a:t>Powinno ono przebiegać przez cały okres realizacji projektu!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74335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718</Words>
  <Application>Microsoft Office PowerPoint</Application>
  <PresentationFormat>Pokaz na ekranie (4:3)</PresentationFormat>
  <Paragraphs>140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Ćwiczenia II</vt:lpstr>
      <vt:lpstr>PROGRAM ĆWICZEŃ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PODSTAWOWE POJĘCIA</vt:lpstr>
      <vt:lpstr>ZARZĄDZANIE CYKLEM PROJEKTU</vt:lpstr>
      <vt:lpstr>ZARZĄDZANIE CYKLEM PROJEKTU</vt:lpstr>
      <vt:lpstr>ZARZĄDZANIE CYKLEM PROJEKTU</vt:lpstr>
      <vt:lpstr>ZARZĄDZANIE CYKLEM PROJEKTU</vt:lpstr>
      <vt:lpstr>ZARZĄDZANIE CYKLEM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Aleksandra Spychalska</dc:title>
  <dc:creator>Ola Spychalska</dc:creator>
  <cp:lastModifiedBy>recenzja</cp:lastModifiedBy>
  <cp:revision>18</cp:revision>
  <dcterms:created xsi:type="dcterms:W3CDTF">2006-08-16T00:00:00Z</dcterms:created>
  <dcterms:modified xsi:type="dcterms:W3CDTF">2016-09-29T16:11:03Z</dcterms:modified>
</cp:coreProperties>
</file>