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9" r:id="rId4"/>
    <p:sldId id="276" r:id="rId5"/>
    <p:sldId id="277" r:id="rId6"/>
    <p:sldId id="278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pl-PL" sz="3200" dirty="0"/>
              <a:t>Ćwiczenia III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8001000" cy="1981200"/>
          </a:xfrm>
        </p:spPr>
        <p:txBody>
          <a:bodyPr>
            <a:normAutofit/>
          </a:bodyPr>
          <a:lstStyle/>
          <a:p>
            <a:pPr algn="l"/>
            <a:r>
              <a:rPr lang="pl-PL" sz="4400" dirty="0"/>
              <a:t>Przygotowanie projektów unijnych</a:t>
            </a:r>
          </a:p>
        </p:txBody>
      </p:sp>
    </p:spTree>
    <p:extLst>
      <p:ext uri="{BB962C8B-B14F-4D97-AF65-F5344CB8AC3E}">
        <p14:creationId xmlns:p14="http://schemas.microsoft.com/office/powerpoint/2010/main" val="34560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METODY ZARZĄDZANIA PROJEKTAMI</a:t>
            </a:r>
          </a:p>
          <a:p>
            <a:pPr lvl="0">
              <a:buFontTx/>
              <a:buChar char="-"/>
            </a:pPr>
            <a:r>
              <a:rPr lang="pl-PL" sz="2000" dirty="0"/>
              <a:t>tradycyjne zarządzanie projektami (ang. </a:t>
            </a:r>
            <a:r>
              <a:rPr lang="pl-PL" sz="2000"/>
              <a:t>Traditional Project </a:t>
            </a:r>
            <a:r>
              <a:rPr lang="pl-PL" sz="2000" dirty="0"/>
              <a:t>Management – TPM)</a:t>
            </a:r>
          </a:p>
          <a:p>
            <a:pPr lvl="0">
              <a:buFontTx/>
              <a:buChar char="-"/>
            </a:pPr>
            <a:r>
              <a:rPr lang="pl-PL" sz="2000" dirty="0"/>
              <a:t>adaptacyjna struktura projektu (ang. Adaptive Project Framework – APF)</a:t>
            </a:r>
          </a:p>
          <a:p>
            <a:pPr lvl="0">
              <a:buFontTx/>
              <a:buChar char="-"/>
            </a:pPr>
            <a:r>
              <a:rPr lang="pl-PL" sz="2000" dirty="0"/>
              <a:t>ekstremalne zarządzanie projektem (ang. Extreme Project Management Workshop – xPM)</a:t>
            </a:r>
          </a:p>
          <a:p>
            <a:pPr lvl="0">
              <a:buFontTx/>
              <a:buChar char="-"/>
            </a:pPr>
            <a:r>
              <a:rPr lang="pl-PL" sz="2000" dirty="0"/>
              <a:t>metoda PRINCE2 (ang. Projects in Controlled Environments) </a:t>
            </a:r>
          </a:p>
          <a:p>
            <a:pPr lvl="0">
              <a:buFontTx/>
              <a:buChar char="-"/>
            </a:pPr>
            <a:r>
              <a:rPr lang="pl-PL" sz="2000" dirty="0"/>
              <a:t>zarządzanie cyklem projektu (ang. Project Cycle Management – PCM)</a:t>
            </a:r>
          </a:p>
        </p:txBody>
      </p:sp>
    </p:spTree>
    <p:extLst>
      <p:ext uri="{BB962C8B-B14F-4D97-AF65-F5344CB8AC3E}">
        <p14:creationId xmlns:p14="http://schemas.microsoft.com/office/powerpoint/2010/main" val="46787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TRADITIONAL PROJEKCT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pl-PL" sz="2000" dirty="0"/>
              <a:t>specyfika projektu</a:t>
            </a:r>
          </a:p>
          <a:p>
            <a:pPr>
              <a:buFontTx/>
              <a:buChar char="-"/>
            </a:pPr>
            <a:r>
              <a:rPr lang="pl-PL" sz="2000" dirty="0"/>
              <a:t>planowanie-brak tolerancji dla zmian</a:t>
            </a:r>
          </a:p>
          <a:p>
            <a:pPr>
              <a:buFontTx/>
              <a:buChar char="-"/>
            </a:pPr>
            <a:r>
              <a:rPr lang="pl-PL" sz="2000" dirty="0"/>
              <a:t>trzymanie się planu&gt; generowanie wartości biznesowej</a:t>
            </a:r>
          </a:p>
          <a:p>
            <a:pPr>
              <a:buFontTx/>
              <a:buChar char="-"/>
            </a:pPr>
            <a:r>
              <a:rPr lang="pl-PL" sz="2000" dirty="0"/>
              <a:t>niewielka złożoność</a:t>
            </a:r>
          </a:p>
          <a:p>
            <a:pPr>
              <a:buFontTx/>
              <a:buChar char="-"/>
            </a:pPr>
            <a:r>
              <a:rPr lang="pl-PL" sz="2000" dirty="0"/>
              <a:t>niewiele wniosków o zmianę zakresu projektu</a:t>
            </a:r>
          </a:p>
          <a:p>
            <a:pPr>
              <a:buFontTx/>
              <a:buChar char="-"/>
            </a:pPr>
            <a:r>
              <a:rPr lang="pl-PL" sz="2000" dirty="0"/>
              <a:t>dobrze poznana infrastruktura technologiczna</a:t>
            </a:r>
          </a:p>
          <a:p>
            <a:pPr>
              <a:buFontTx/>
              <a:buChar char="-"/>
            </a:pPr>
            <a:r>
              <a:rPr lang="pl-PL" sz="2000" dirty="0"/>
              <a:t>niewielkie ryzyko</a:t>
            </a:r>
          </a:p>
          <a:p>
            <a:pPr>
              <a:buFontTx/>
              <a:buChar char="-"/>
            </a:pPr>
            <a:r>
              <a:rPr lang="pl-PL" sz="2000" dirty="0"/>
              <a:t>doświadczone i kompetnetnte zespoły projektowe</a:t>
            </a:r>
          </a:p>
          <a:p>
            <a:pPr marL="0" indent="0">
              <a:buNone/>
            </a:pPr>
            <a:endParaRPr lang="pl-PL" sz="2000" dirty="0"/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28546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TRADITIONAL PROJEKT MANAGEMENT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257951" y="2209800"/>
            <a:ext cx="914400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zakres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400951" y="2209800"/>
            <a:ext cx="876300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plan</a:t>
            </a:r>
          </a:p>
        </p:txBody>
      </p:sp>
      <p:sp>
        <p:nvSpPr>
          <p:cNvPr id="7" name="Rectangle 6"/>
          <p:cNvSpPr/>
          <p:nvPr/>
        </p:nvSpPr>
        <p:spPr>
          <a:xfrm>
            <a:off x="3991751" y="2209800"/>
            <a:ext cx="1676400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monitorowanie i kontrola</a:t>
            </a:r>
          </a:p>
        </p:txBody>
      </p:sp>
      <p:sp>
        <p:nvSpPr>
          <p:cNvPr id="8" name="Rectangle 7"/>
          <p:cNvSpPr/>
          <p:nvPr/>
        </p:nvSpPr>
        <p:spPr>
          <a:xfrm>
            <a:off x="2467751" y="2209800"/>
            <a:ext cx="1333500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rozpoczęcie</a:t>
            </a:r>
          </a:p>
        </p:txBody>
      </p:sp>
      <p:sp>
        <p:nvSpPr>
          <p:cNvPr id="9" name="Rectangle 8"/>
          <p:cNvSpPr/>
          <p:nvPr/>
        </p:nvSpPr>
        <p:spPr>
          <a:xfrm>
            <a:off x="7573151" y="2209800"/>
            <a:ext cx="1295400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zamknięcie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820551" y="2590800"/>
            <a:ext cx="152400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801251" y="2596166"/>
            <a:ext cx="22860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77251" y="2614411"/>
            <a:ext cx="22860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172351" y="2596166"/>
            <a:ext cx="22860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5754" y="1622600"/>
            <a:ext cx="1986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model liniowy TPM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9365" y="3733800"/>
            <a:ext cx="2286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model stopniowy TPM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7951" y="4572000"/>
            <a:ext cx="732649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/>
              <a:t>zakres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19199" y="4572000"/>
            <a:ext cx="685801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/>
              <a:t>plan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86766" y="4572000"/>
            <a:ext cx="1518634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/>
              <a:t>monitorowanie i kontrola stopnia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32527" y="4572000"/>
            <a:ext cx="1220273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/>
              <a:t>rozpoczęcie</a:t>
            </a:r>
          </a:p>
          <a:p>
            <a:pPr algn="ctr"/>
            <a:r>
              <a:rPr lang="pl-PL" sz="1600" dirty="0"/>
              <a:t>stopnia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721632" y="4548389"/>
            <a:ext cx="1146919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/>
              <a:t>zamknięcie</a:t>
            </a:r>
          </a:p>
          <a:p>
            <a:pPr algn="ctr"/>
            <a:r>
              <a:rPr lang="pl-PL" sz="1600" dirty="0"/>
              <a:t>projektu</a:t>
            </a:r>
          </a:p>
        </p:txBody>
      </p:sp>
      <p:cxnSp>
        <p:nvCxnSpPr>
          <p:cNvPr id="23" name="Straight Arrow Connector 22"/>
          <p:cNvCxnSpPr>
            <a:endCxn id="22" idx="1"/>
          </p:cNvCxnSpPr>
          <p:nvPr/>
        </p:nvCxnSpPr>
        <p:spPr>
          <a:xfrm>
            <a:off x="6506350" y="4929389"/>
            <a:ext cx="1215282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352800" y="4958366"/>
            <a:ext cx="22860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905000" y="4953000"/>
            <a:ext cx="22860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990599" y="4958366"/>
            <a:ext cx="22860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334000" y="4572000"/>
            <a:ext cx="1172350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/>
              <a:t>zamknięcie</a:t>
            </a:r>
          </a:p>
          <a:p>
            <a:pPr algn="ctr"/>
            <a:r>
              <a:rPr lang="pl-PL" sz="1600" dirty="0"/>
              <a:t>stopnia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105400" y="4958366"/>
            <a:ext cx="22860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144602" y="4932609"/>
            <a:ext cx="0" cy="83283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742663" y="5765443"/>
            <a:ext cx="4401939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742663" y="5349026"/>
            <a:ext cx="0" cy="416417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341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ADAPTIVE PROJECT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0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pl-PL" sz="2000" dirty="0"/>
              <a:t>istotny problem, nieznane rozwiązanie</a:t>
            </a:r>
          </a:p>
          <a:p>
            <a:pPr>
              <a:buFontTx/>
              <a:buChar char="-"/>
            </a:pPr>
            <a:r>
              <a:rPr lang="pl-PL" sz="2000" dirty="0"/>
              <a:t>ryzyko</a:t>
            </a:r>
          </a:p>
          <a:p>
            <a:pPr>
              <a:buFontTx/>
              <a:buChar char="-"/>
            </a:pPr>
            <a:r>
              <a:rPr lang="pl-PL" sz="2000" dirty="0"/>
              <a:t>konieczne zaangażowanie beneficjenta/ grupy docelowej</a:t>
            </a:r>
          </a:p>
          <a:p>
            <a:pPr>
              <a:buFontTx/>
              <a:buChar char="-"/>
            </a:pPr>
            <a:r>
              <a:rPr lang="pl-PL" sz="2000" dirty="0"/>
              <a:t>małe, powiazane ze sobą zespoły</a:t>
            </a:r>
          </a:p>
          <a:p>
            <a:pPr marL="0" indent="0">
              <a:buNone/>
            </a:pPr>
            <a:endParaRPr lang="pl-PL" sz="2000" dirty="0"/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/>
          </a:p>
        </p:txBody>
      </p:sp>
      <p:sp>
        <p:nvSpPr>
          <p:cNvPr id="4" name="Rectangle 3"/>
          <p:cNvSpPr/>
          <p:nvPr/>
        </p:nvSpPr>
        <p:spPr>
          <a:xfrm>
            <a:off x="1676400" y="1828800"/>
            <a:ext cx="2133600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adaptacja negatywna</a:t>
            </a:r>
          </a:p>
        </p:txBody>
      </p:sp>
      <p:sp>
        <p:nvSpPr>
          <p:cNvPr id="5" name="Rectangle 4"/>
          <p:cNvSpPr/>
          <p:nvPr/>
        </p:nvSpPr>
        <p:spPr>
          <a:xfrm>
            <a:off x="5181600" y="1828800"/>
            <a:ext cx="2057400" cy="7620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adaptacja pozytywna</a:t>
            </a:r>
          </a:p>
        </p:txBody>
      </p:sp>
    </p:spTree>
    <p:extLst>
      <p:ext uri="{BB962C8B-B14F-4D97-AF65-F5344CB8AC3E}">
        <p14:creationId xmlns:p14="http://schemas.microsoft.com/office/powerpoint/2010/main" val="1197086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EXTREME PROJECT MANAGEMENT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pl-PL" sz="2000" dirty="0"/>
              <a:t>niejasny i cel i rozwiązanie</a:t>
            </a:r>
          </a:p>
          <a:p>
            <a:pPr>
              <a:buFontTx/>
              <a:buChar char="-"/>
            </a:pPr>
            <a:r>
              <a:rPr lang="pl-PL" sz="2000" dirty="0"/>
              <a:t>wysokie ryzyko, duża liczba zmian</a:t>
            </a:r>
          </a:p>
          <a:p>
            <a:pPr>
              <a:buFontTx/>
              <a:buChar char="-"/>
            </a:pPr>
            <a:r>
              <a:rPr lang="pl-PL" sz="2000" dirty="0"/>
              <a:t>projekty badawczo-rozwojowe</a:t>
            </a:r>
          </a:p>
          <a:p>
            <a:pPr>
              <a:buFontTx/>
              <a:buChar char="-"/>
            </a:pPr>
            <a:endParaRPr lang="pl-PL" sz="2000" dirty="0"/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529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PRINCE 2</a:t>
            </a:r>
          </a:p>
        </p:txBody>
      </p:sp>
      <p:sp>
        <p:nvSpPr>
          <p:cNvPr id="7" name="Rectangle 172"/>
          <p:cNvSpPr>
            <a:spLocks noChangeArrowheads="1"/>
          </p:cNvSpPr>
          <p:nvPr/>
        </p:nvSpPr>
        <p:spPr bwMode="auto">
          <a:xfrm>
            <a:off x="5943597" y="4953000"/>
            <a:ext cx="2819403" cy="17494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pitchFamily="18" charset="0"/>
                <a:cs typeface="Arial" charset="0"/>
              </a:rPr>
              <a:t>UZASADNIENIE BIZNESOWE</a:t>
            </a: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Korzyści biznesowe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Ocena ryzyka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Zarządzanie ryzykiem</a:t>
            </a:r>
            <a:endParaRPr lang="pl-PL" sz="1600" dirty="0">
              <a:ea typeface="Times New Roman" pitchFamily="18" charset="0"/>
              <a:cs typeface="Arial" charset="0"/>
            </a:endParaRPr>
          </a:p>
        </p:txBody>
      </p:sp>
      <p:sp>
        <p:nvSpPr>
          <p:cNvPr id="8" name="Rectangle 169"/>
          <p:cNvSpPr>
            <a:spLocks noChangeArrowheads="1"/>
          </p:cNvSpPr>
          <p:nvPr/>
        </p:nvSpPr>
        <p:spPr bwMode="auto">
          <a:xfrm>
            <a:off x="6095999" y="1219201"/>
            <a:ext cx="2667001" cy="27416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pitchFamily="18" charset="0"/>
                <a:cs typeface="Arial" charset="0"/>
              </a:rPr>
              <a:t>                    PROCESY</a:t>
            </a: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Przygotowanie założeń projektu (PZP)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Konstruowanie projektu (KP)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Strategiczne decyzje projektu (SDP)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Sterowanie etapem (SE)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Zarządzanie wytwarzaniem prod. (ZWP)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Zarządzanie zakresem etapu (ZZE)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Zamykanie projektu (ZP)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marL="342900"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Planowanie (PL)</a:t>
            </a:r>
            <a:endParaRPr lang="pl-PL" sz="1600" dirty="0">
              <a:ea typeface="Times New Roman" pitchFamily="18" charset="0"/>
              <a:cs typeface="Arial" charset="0"/>
            </a:endParaRPr>
          </a:p>
        </p:txBody>
      </p:sp>
      <p:sp>
        <p:nvSpPr>
          <p:cNvPr id="9" name="Rectangle 168"/>
          <p:cNvSpPr>
            <a:spLocks noChangeArrowheads="1"/>
          </p:cNvSpPr>
          <p:nvPr/>
        </p:nvSpPr>
        <p:spPr bwMode="auto">
          <a:xfrm>
            <a:off x="3276600" y="1219200"/>
            <a:ext cx="2333625" cy="5483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pl-PL" sz="14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pitchFamily="18" charset="0"/>
                <a:cs typeface="Arial" charset="0"/>
              </a:rPr>
              <a:t>ELEMENTY</a:t>
            </a:r>
          </a:p>
          <a:p>
            <a:pPr marL="342900" indent="-342900"/>
            <a:endParaRPr lang="pl-PL" sz="1600" b="1" dirty="0">
              <a:solidFill>
                <a:schemeClr val="tx1">
                  <a:lumMod val="50000"/>
                  <a:lumOff val="50000"/>
                </a:schemeClr>
              </a:solidFill>
              <a:ea typeface="Times New Roman" pitchFamily="18" charset="0"/>
              <a:cs typeface="Arial" charset="0"/>
            </a:endParaRPr>
          </a:p>
          <a:p>
            <a:pPr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Struktura organizacyjna</a:t>
            </a:r>
          </a:p>
          <a:p>
            <a:pPr indent="-342900" eaLnBrk="0" hangingPunct="0"/>
            <a:endParaRPr lang="pl-PL" sz="16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Planowanie </a:t>
            </a:r>
          </a:p>
          <a:p>
            <a:pPr indent="-342900" eaLnBrk="0" hangingPunct="0"/>
            <a:endParaRPr lang="pl-PL" sz="16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Sterowanie </a:t>
            </a:r>
          </a:p>
          <a:p>
            <a:pPr indent="-342900" eaLnBrk="0" hangingPunct="0"/>
            <a:endParaRPr lang="pl-PL" sz="16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Etapy</a:t>
            </a:r>
          </a:p>
          <a:p>
            <a:pPr indent="-342900" eaLnBrk="0" hangingPunct="0"/>
            <a:endParaRPr lang="pl-PL" sz="16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Zarządzanie ryzykiem </a:t>
            </a:r>
          </a:p>
          <a:p>
            <a:pPr indent="-342900" eaLnBrk="0" hangingPunct="0"/>
            <a:endParaRPr lang="pl-PL" sz="16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Jakość w projekcie </a:t>
            </a:r>
          </a:p>
          <a:p>
            <a:pPr indent="-342900" eaLnBrk="0" hangingPunct="0"/>
            <a:endParaRPr lang="pl-PL" sz="16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Zarządzanie konfiguracją</a:t>
            </a:r>
          </a:p>
          <a:p>
            <a:pPr indent="-342900" eaLnBrk="0" hangingPunct="0"/>
            <a:endParaRPr lang="pl-PL" sz="16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indent="-342900"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Sterowanie zmianami</a:t>
            </a:r>
          </a:p>
        </p:txBody>
      </p:sp>
      <p:sp>
        <p:nvSpPr>
          <p:cNvPr id="10" name="Rectangle 167"/>
          <p:cNvSpPr>
            <a:spLocks noChangeArrowheads="1"/>
          </p:cNvSpPr>
          <p:nvPr/>
        </p:nvSpPr>
        <p:spPr bwMode="auto">
          <a:xfrm>
            <a:off x="381000" y="1219200"/>
            <a:ext cx="2895600" cy="5483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pitchFamily="18" charset="0"/>
                <a:cs typeface="Arial" charset="0"/>
              </a:rPr>
              <a:t>TECHNIKI</a:t>
            </a:r>
          </a:p>
          <a:p>
            <a:pPr marL="342900" indent="-342900"/>
            <a:endParaRPr lang="pl-PL" sz="1600" b="1" dirty="0">
              <a:solidFill>
                <a:schemeClr val="tx1">
                  <a:lumMod val="50000"/>
                  <a:lumOff val="50000"/>
                </a:schemeClr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Planowanie zorientowane na produkty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eaLnBrk="0" hangingPunct="0"/>
            <a:endParaRPr lang="pl-PL" sz="16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Oceny jakości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eaLnBrk="0" hangingPunct="0"/>
            <a:endParaRPr lang="pl-PL" sz="16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Sterowanie zmianami</a:t>
            </a:r>
          </a:p>
          <a:p>
            <a:pPr eaLnBrk="0" hangingPunct="0"/>
            <a:endParaRPr lang="pl-PL" sz="16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System dokumentacji projektu</a:t>
            </a:r>
            <a:endParaRPr lang="pl-PL" sz="1600" dirty="0">
              <a:ea typeface="Times New Roman" pitchFamily="18" charset="0"/>
              <a:cs typeface="Arial" charset="0"/>
            </a:endParaRPr>
          </a:p>
          <a:p>
            <a:pPr eaLnBrk="0" hangingPunct="0"/>
            <a:endParaRPr lang="pl-PL" sz="16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pl-PL" sz="16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- Istniejąca organizacja</a:t>
            </a:r>
            <a:endParaRPr lang="pl-PL" sz="1600" dirty="0">
              <a:ea typeface="Times New Roman" pitchFamily="18" charset="0"/>
              <a:cs typeface="Arial" charset="0"/>
            </a:endParaRPr>
          </a:p>
        </p:txBody>
      </p:sp>
      <p:sp>
        <p:nvSpPr>
          <p:cNvPr id="11" name="Line 173"/>
          <p:cNvSpPr>
            <a:spLocks noChangeShapeType="1"/>
          </p:cNvSpPr>
          <p:nvPr/>
        </p:nvSpPr>
        <p:spPr bwMode="auto">
          <a:xfrm>
            <a:off x="381000" y="1219200"/>
            <a:ext cx="8458200" cy="0"/>
          </a:xfrm>
          <a:prstGeom prst="line">
            <a:avLst/>
          </a:prstGeom>
          <a:noFill/>
          <a:ln w="28575" cap="rnd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" name="Line 174"/>
          <p:cNvSpPr>
            <a:spLocks noChangeShapeType="1"/>
          </p:cNvSpPr>
          <p:nvPr/>
        </p:nvSpPr>
        <p:spPr bwMode="auto">
          <a:xfrm flipV="1">
            <a:off x="381000" y="6702423"/>
            <a:ext cx="8458200" cy="0"/>
          </a:xfrm>
          <a:prstGeom prst="line">
            <a:avLst/>
          </a:prstGeom>
          <a:noFill/>
          <a:ln w="28575" cap="rnd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3" name="Line 175"/>
          <p:cNvSpPr>
            <a:spLocks noChangeShapeType="1"/>
          </p:cNvSpPr>
          <p:nvPr/>
        </p:nvSpPr>
        <p:spPr bwMode="auto">
          <a:xfrm>
            <a:off x="381000" y="1219200"/>
            <a:ext cx="0" cy="5483225"/>
          </a:xfrm>
          <a:prstGeom prst="line">
            <a:avLst/>
          </a:prstGeom>
          <a:noFill/>
          <a:ln w="28575" cap="rnd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4" name="Line 176"/>
          <p:cNvSpPr>
            <a:spLocks noChangeShapeType="1"/>
          </p:cNvSpPr>
          <p:nvPr/>
        </p:nvSpPr>
        <p:spPr bwMode="auto">
          <a:xfrm>
            <a:off x="8839200" y="1219199"/>
            <a:ext cx="0" cy="5483225"/>
          </a:xfrm>
          <a:prstGeom prst="line">
            <a:avLst/>
          </a:prstGeom>
          <a:noFill/>
          <a:ln w="28575" cap="rnd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" name="Line 180"/>
          <p:cNvSpPr>
            <a:spLocks noChangeShapeType="1"/>
          </p:cNvSpPr>
          <p:nvPr/>
        </p:nvSpPr>
        <p:spPr bwMode="auto">
          <a:xfrm>
            <a:off x="3276600" y="1219200"/>
            <a:ext cx="0" cy="5483225"/>
          </a:xfrm>
          <a:prstGeom prst="line">
            <a:avLst/>
          </a:prstGeom>
          <a:noFill/>
          <a:ln w="28575" cap="rnd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6" name="Line 184"/>
          <p:cNvSpPr>
            <a:spLocks noChangeShapeType="1"/>
          </p:cNvSpPr>
          <p:nvPr/>
        </p:nvSpPr>
        <p:spPr bwMode="auto">
          <a:xfrm>
            <a:off x="5943600" y="1219198"/>
            <a:ext cx="0" cy="5483225"/>
          </a:xfrm>
          <a:prstGeom prst="line">
            <a:avLst/>
          </a:prstGeom>
          <a:noFill/>
          <a:ln w="28575" cap="rnd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" name="Line 187"/>
          <p:cNvSpPr>
            <a:spLocks noChangeShapeType="1"/>
          </p:cNvSpPr>
          <p:nvPr/>
        </p:nvSpPr>
        <p:spPr bwMode="auto">
          <a:xfrm>
            <a:off x="5972172" y="4876800"/>
            <a:ext cx="2867027" cy="0"/>
          </a:xfrm>
          <a:prstGeom prst="line">
            <a:avLst/>
          </a:prstGeom>
          <a:noFill/>
          <a:ln w="28575" cap="rnd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3691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285</Words>
  <Application>Microsoft Office PowerPoint</Application>
  <PresentationFormat>Pokaz na ekranie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Ćwiczenia III</vt:lpstr>
      <vt:lpstr>PODSTAWOWE POJĘCIA</vt:lpstr>
      <vt:lpstr>TRADITIONAL PROJEKCT MANAGEMENT</vt:lpstr>
      <vt:lpstr>TRADITIONAL PROJEKT MANAGEMENT</vt:lpstr>
      <vt:lpstr>ADAPTIVE PROJECT FRAMEWORK</vt:lpstr>
      <vt:lpstr>EXTREME PROJECT MANAGEMENT WORKSHOP</vt:lpstr>
      <vt:lpstr>PRINCE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Aleksandra Spychalska</dc:title>
  <dc:creator>Ola Spychalska</dc:creator>
  <cp:lastModifiedBy>recenzja</cp:lastModifiedBy>
  <cp:revision>28</cp:revision>
  <dcterms:created xsi:type="dcterms:W3CDTF">2006-08-16T00:00:00Z</dcterms:created>
  <dcterms:modified xsi:type="dcterms:W3CDTF">2016-09-29T16:11:27Z</dcterms:modified>
</cp:coreProperties>
</file>