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3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 ĆWICZEŃ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 smtClean="0"/>
              <a:t>Część </a:t>
            </a:r>
            <a:r>
              <a:rPr lang="pl-PL" sz="2000" b="1" dirty="0"/>
              <a:t>II - PRAKTYKA </a:t>
            </a:r>
          </a:p>
          <a:p>
            <a:pPr marL="0" lvl="0" indent="0">
              <a:buNone/>
            </a:pPr>
            <a:r>
              <a:rPr lang="pl-PL" sz="2000" dirty="0"/>
              <a:t>5. Przygotowanie projektu</a:t>
            </a:r>
          </a:p>
          <a:p>
            <a:pPr lvl="0"/>
            <a:r>
              <a:rPr lang="pl-PL" sz="2000" dirty="0"/>
              <a:t>ogólne zasady przygotowania projektu </a:t>
            </a:r>
          </a:p>
          <a:p>
            <a:pPr lvl="0"/>
            <a:r>
              <a:rPr lang="pl-PL" sz="2000" dirty="0"/>
              <a:t>definiowanie pomysłu/idei, sformułowanie projektu (analiza SWOT pomysłu, analiza interesariuszy, problemów itd)</a:t>
            </a:r>
          </a:p>
          <a:p>
            <a:pPr lvl="0"/>
            <a:r>
              <a:rPr lang="pl-PL" sz="2000" dirty="0"/>
              <a:t>definiowanie celów i zadań projektu (zasada SMART, matryca logiczna)</a:t>
            </a:r>
          </a:p>
          <a:p>
            <a:pPr lvl="0"/>
            <a:r>
              <a:rPr lang="pl-PL" sz="2000" dirty="0"/>
              <a:t>definiowanie wskaźników produktów, rezultatów i oddziaływania projektu (matryca logiczna</a:t>
            </a:r>
            <a:r>
              <a:rPr lang="pl-PL" sz="2000" dirty="0" smtClean="0"/>
              <a:t>)</a:t>
            </a: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42854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187673"/>
              </p:ext>
            </p:extLst>
          </p:nvPr>
        </p:nvGraphicFramePr>
        <p:xfrm>
          <a:off x="457200" y="1981200"/>
          <a:ext cx="8229601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95559"/>
                <a:gridCol w="2264521"/>
                <a:gridCol w="2264521"/>
              </a:tblGrid>
              <a:tr h="838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GŁÓWNY</a:t>
                      </a:r>
                    </a:p>
                    <a:p>
                      <a:pPr marL="0" algn="l" defTabSz="914400" rtl="0" eaLnBrk="1" latinLnBrk="0" hangingPunct="1"/>
                      <a:endParaRPr lang="pl-PL" sz="16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Zwiększenie możliwości zatrudnienia osób pow.50 r.ż pozostających bez pracy poprzez wypracowanie,przetest, upowszechnienie innowacyjnego modeu szkoleń i praktyk w okresie od I’16 do XII’16</a:t>
                      </a:r>
                      <a:endParaRPr lang="pl-PL" sz="14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WSKAŹNIKI OSIĄGNIĘCIA CELU GŁÓWNEGO</a:t>
                      </a: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l.instytucji, które przetestują model- 20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l.instytucji, które zastosują model finalny- 50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ŹRÓDŁA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WERYFIKACJI</a:t>
                      </a:r>
                    </a:p>
                    <a:p>
                      <a:pPr marL="0" algn="l" defTabSz="914400" rtl="0" eaLnBrk="1" latinLnBrk="0" hangingPunct="1"/>
                      <a:endParaRPr lang="pl-PL" sz="16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umowy z instytucjami- raport zbiorczy po testowaniu, pomiar: w trakcie testowania (III’16-V’16)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wypełniona dokumentacja wdrożeniowa oddzielnie dla każdej instytucji; pomiar:w trakcie upowszechniania (IX’16-X’16)</a:t>
                      </a:r>
                    </a:p>
                    <a:p>
                      <a:pPr marL="0" algn="l" defTabSz="914400" rtl="0" eaLnBrk="1" latinLnBrk="0" hangingPunct="1"/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LOGICZNA- przykład</a:t>
            </a:r>
            <a:b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2000" dirty="0" smtClean="0"/>
              <a:t>casus: stworzenie innowacyjnego modelu szkoleń dla osób 50+,  z którego korzystać będą instytucje rynku pracy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528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718104"/>
              </p:ext>
            </p:extLst>
          </p:nvPr>
        </p:nvGraphicFramePr>
        <p:xfrm>
          <a:off x="381000" y="1371600"/>
          <a:ext cx="8229601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95559"/>
                <a:gridCol w="2264521"/>
                <a:gridCol w="2264521"/>
              </a:tblGrid>
              <a:tr h="685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szczegółowy</a:t>
                      </a:r>
                    </a:p>
                    <a:p>
                      <a:pPr marL="0" algn="l" defTabSz="914400" rtl="0" eaLnBrk="1" latinLnBrk="0" hangingPunct="1"/>
                      <a:endParaRPr lang="pl-PL" sz="16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Opracowanie przy współpracy z partnerem mdzn modelu inn.szkoleń dla os.50+ pozostających bez pracy, model wstępny: III’16, model końcowy: IX’16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Przetestowanie modelu wsr. 20 inst.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3.Upowszechnienie modelu.finalnego wsr.50inst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Dostoswanie rozwiązań partnera do specyfiki Polski</a:t>
                      </a:r>
                      <a:endParaRPr lang="pl-PL" sz="14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wskaźniki</a:t>
                      </a:r>
                      <a:r>
                        <a:rPr lang="pl-PL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osiągnięcia celu szczegółowego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Opracowany model: wersja papierowa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80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l. instyt., które przetestują model: 20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l.instytucji, które wykorzystaja model finalny: 50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l.opracowanych analiz: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źródła weryfikacji</a:t>
                      </a:r>
                    </a:p>
                    <a:p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Raporty zespołu projektowego dot.postępów w pracy, pomiar:1/mc</a:t>
                      </a:r>
                    </a:p>
                    <a:p>
                      <a:pPr>
                        <a:spcAft>
                          <a:spcPts val="1800"/>
                        </a:spcAft>
                      </a:pPr>
                      <a:endParaRPr lang="pl-PL" sz="16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pl-PL" sz="16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Umowy z instytucjami, dokumentacja wdrożeniowa, raport dot. test, pom:IX’16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Wypełniona dokumentacja wdrożeniowa, pomiar:XI’16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Raporty z postępu prac; pomiar:1raport/mc</a:t>
                      </a:r>
                    </a:p>
                    <a:p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  <a:p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Nowatorska forma wsparcia może rodzić ryzyko w opracownaiu modelu</a:t>
                      </a: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Niechęć instytucji rynku pracy do korzystania z modelu</a:t>
                      </a: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Niechęć przed stosowaniem narzędzia wynikająca z jego niezrozumienia</a:t>
                      </a:r>
                    </a:p>
                    <a:p>
                      <a:endParaRPr lang="pl-PL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LOGICZNA- przykład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6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865611"/>
              </p:ext>
            </p:extLst>
          </p:nvPr>
        </p:nvGraphicFramePr>
        <p:xfrm>
          <a:off x="381000" y="1371600"/>
          <a:ext cx="8229601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95559"/>
                <a:gridCol w="2264521"/>
                <a:gridCol w="2264521"/>
              </a:tblGrid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rezultaty</a:t>
                      </a:r>
                    </a:p>
                    <a:p>
                      <a:pPr algn="l"/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opracowanie innowacyjnego modelu wspierającego  os. 50+ na rynku pracy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wzrost skuteczności wsparcia os. 50+ na rynku pracy</a:t>
                      </a:r>
                    </a:p>
                    <a:p>
                      <a:pPr algn="l"/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wskaźnik rezulatu</a:t>
                      </a:r>
                    </a:p>
                    <a:p>
                      <a:pPr algn="l"/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Opracowany model finalny:1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wzrost umiejętności i wiedzy  w zakresie efektywnego wspierania osób 50+ na rynku pracy</a:t>
                      </a:r>
                    </a:p>
                    <a:p>
                      <a:pPr algn="l"/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źródło weryfikacji</a:t>
                      </a:r>
                    </a:p>
                    <a:p>
                      <a:pPr algn="l"/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Raporty z postępu prac, pomiar: 1/mc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Ankiety wśród pracowników instyt.rynku, pomiar: 2xdla pracowników zaangazowanych w testowanie i upowszechnianie modelu</a:t>
                      </a:r>
                      <a:endParaRPr lang="pl-PL" sz="14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  <a:p>
                      <a:pPr algn="l"/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Niecheć przed stosowaniem modelu; niezrozumienie narzędzia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Niezrozumienie narzędzia</a:t>
                      </a:r>
                    </a:p>
                    <a:p>
                      <a:pPr algn="l"/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LOGICZNA- przykład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60821"/>
              </p:ext>
            </p:extLst>
          </p:nvPr>
        </p:nvGraphicFramePr>
        <p:xfrm>
          <a:off x="381000" y="1371600"/>
          <a:ext cx="82296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95559"/>
                <a:gridCol w="2264521"/>
                <a:gridCol w="2264521"/>
              </a:tblGrid>
              <a:tr h="609600">
                <a:tc>
                  <a:txBody>
                    <a:bodyPr/>
                    <a:lstStyle/>
                    <a:p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produkty</a:t>
                      </a:r>
                    </a:p>
                    <a:p>
                      <a:endParaRPr lang="pl-PL" sz="1600" dirty="0" smtClean="0"/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analiza dot. możliwości wdrożenia modelu: 1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model innowacyjnych szkoleń etap testowania: 1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strona www projektu: 1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 kampania promocyjna:1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 Raport dot. testowania:1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 Model finalny:1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 Konf. Międzyn.:1</a:t>
                      </a:r>
                      <a:endParaRPr lang="pl-PL" sz="14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</a:t>
                      </a:r>
                      <a:r>
                        <a:rPr lang="pl-PL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produktu</a:t>
                      </a:r>
                    </a:p>
                    <a:p>
                      <a:endParaRPr lang="pl-PL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analiza dot. możliwości wdrożenia modelu: dokument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model innowacyjnych szkoleń: dokument pap.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strona www projektu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 kampania promocyjna:raport +materiały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 Raport dot. testowania:dokument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 Model finalny:dokument papierowy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 Konf. Międzyn</a:t>
                      </a:r>
                    </a:p>
                    <a:p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źródło weryfikacji</a:t>
                      </a:r>
                    </a:p>
                    <a:p>
                      <a:pPr marL="0" algn="l" defTabSz="914400" rtl="0" eaLnBrk="1" latinLnBrk="0" hangingPunct="1"/>
                      <a:endParaRPr lang="pl-PL" sz="16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dokumentacja projektowa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j.w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j.w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latinLnBrk="0" hangingPunct="1">
                        <a:buAutoNum type="arabicPeriod" startAt="4"/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j.w.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 j.w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 j.w</a:t>
                      </a: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 j.w</a:t>
                      </a:r>
                    </a:p>
                    <a:p>
                      <a:endParaRPr lang="pl-PL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  <a:p>
                      <a:pPr algn="l"/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Problemy we współpracy z partnerem zagranicznym</a:t>
                      </a:r>
                    </a:p>
                    <a:p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Niechęć instytucji rynku pracy do korzystania z modelu</a:t>
                      </a:r>
                    </a:p>
                    <a:p>
                      <a:pPr algn="l"/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LOGICZNA- przykład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57527"/>
              </p:ext>
            </p:extLst>
          </p:nvPr>
        </p:nvGraphicFramePr>
        <p:xfrm>
          <a:off x="381000" y="1371600"/>
          <a:ext cx="8229601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795559"/>
                <a:gridCol w="2264521"/>
                <a:gridCol w="2264521"/>
              </a:tblGrid>
              <a:tr h="609600">
                <a:tc>
                  <a:txBody>
                    <a:bodyPr/>
                    <a:lstStyle/>
                    <a:p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Działania</a:t>
                      </a:r>
                    </a:p>
                    <a:p>
                      <a:endParaRPr lang="pl-PL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1) Przygotowanie modelu we współpracy z partnerem ponadn. 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2) Testowanie wypracowanego modelu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3) Analiza efektów test.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4) Opracowanie ostatecznej wersji mod.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5) Wdrożenie rozwiązania do praktyki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6) Wypracowanie rekomendacji dla instytucji użytkownika</a:t>
                      </a:r>
                      <a:endParaRPr lang="pl-PL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Zasoby</a:t>
                      </a:r>
                    </a:p>
                    <a:p>
                      <a:endParaRPr lang="pl-PL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-personel merytoryczny (jest)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-personel zarządzający: spec. ds. rozliczeń, spec. ds monitoringu-konieczna rekrutacja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-biuro projektowe+ niezbędne sprzęty: są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koszty</a:t>
                      </a:r>
                    </a:p>
                    <a:p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Wkład własny: 3%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Wsparcie UE</a:t>
                      </a:r>
                      <a:endParaRPr lang="pl-PL" sz="14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Nowatorska forma wsparcia może rodzić ryzyko w opracownaiu modelu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Niechęć instytucji rynku pracy do korzystania z modelu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 Niechęć przed stosowaniem narzędzia wynikająca z jego niezrozumienia</a:t>
                      </a:r>
                    </a:p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pl-PL" sz="1400" b="0" i="0" u="none" strike="noStrike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Trudności na etapie realizacji projektu</a:t>
                      </a:r>
                      <a:endParaRPr lang="pl-PL" sz="1400" b="0" i="0" u="none" strike="noStrike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warunki wstępne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-pozyskanie partnera zagranicznego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-pozyskanie dofinansowania z UE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-analiza prawna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LOGICZNA- przykład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3" t="13949" r="7519" b="6250"/>
          <a:stretch/>
        </p:blipFill>
        <p:spPr bwMode="auto">
          <a:xfrm>
            <a:off x="3220" y="1676400"/>
            <a:ext cx="9190878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GRUPY DOCELOWE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 smtClean="0"/>
              <a:t>Grupę </a:t>
            </a:r>
            <a:r>
              <a:rPr lang="pl-PL" sz="1800" dirty="0"/>
              <a:t>docelową wsparcia stanowią: </a:t>
            </a:r>
          </a:p>
          <a:p>
            <a:r>
              <a:rPr lang="pl-PL" sz="1800" dirty="0"/>
              <a:t>jako użytkownicy wypracowanego rozwiązania: podmioty działające na rzecz aktywizacji edukacyjno-zawodowej oraz w uzasadnionych przypadkach podmioty działające na rzecz integracji społecznej osób młodych w wieku 15–29 lat, bez pracy, nieuczestniczących w kształceniu i szkoleniu, które wdrożą i będą stosować wypracowane/zaadaptowane rozwiązania; </a:t>
            </a:r>
          </a:p>
          <a:p>
            <a:r>
              <a:rPr lang="pl-PL" sz="1800" dirty="0"/>
              <a:t>osoby/podmioty niezbędne dla realizacji współpracy ponadnarodowej i/lub wdrożenia rozwiązania do praktyki; </a:t>
            </a:r>
          </a:p>
          <a:p>
            <a:r>
              <a:rPr lang="pl-PL" sz="1800" dirty="0"/>
              <a:t>jako użytkownicy są również traktowani beneficjenci i partnerzy krajowi projektu działający na rzecz aktywizacji edukacyjno-zawodowej osób młodych, wskazani powyżej w pierwszym tirecie, którzy po wypracowaniu/zaadaptowaniu rozwiązania wdrożą je do praktyki w swoich instytucjach, zgodnie z zapisami wniosku o dofinansowanie</a:t>
            </a:r>
            <a:r>
              <a:rPr lang="pl-PL" sz="1800" dirty="0"/>
              <a:t>.</a:t>
            </a:r>
            <a:endParaRPr lang="pl-PL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GRUPY DOCELOWE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0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Czas trwania projektu: 24 miesiące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Budżet: ok. 600 000 tysięcy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Ponadnarodowy: Firma XYZ, Niemcy- firma doradcza, produkt: innowacyjne e-kursy dla osób młodych pozostających bez pracy + program praktyk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2000" dirty="0"/>
              <a:t>Partner II: Fundacja ‘Młodzi’, cel: wsparcie młodzieży na rynku pracy, doradztwo</a:t>
            </a:r>
          </a:p>
          <a:p>
            <a:pPr marL="0" lvl="0" indent="0">
              <a:buNone/>
            </a:pP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16768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 smtClean="0"/>
              <a:t>POMYSŁ: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1800" b="1" dirty="0" smtClean="0"/>
              <a:t>Wprowadzenie na rynek polski innowacyjnego modelu wsparcia dla osób młodych pozostających bez pracy, na który skłądać się będą e-szkolenia oraz program praktyk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 smtClean="0"/>
              <a:t>Temat: </a:t>
            </a:r>
            <a:r>
              <a:rPr lang="pl-PL" sz="1800" dirty="0"/>
              <a:t>Zwiększenie możliwości zatrudnienia osób młodych bez pracy, w tym w szczególności osób, które nie uczestniczą w kształceniu i </a:t>
            </a:r>
            <a:r>
              <a:rPr lang="pl-PL" sz="1800" dirty="0" smtClean="0"/>
              <a:t>szkoleniu (tzw. młodzież NEET). </a:t>
            </a:r>
            <a:endParaRPr lang="pl-PL" sz="1800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pl-PL" sz="1800" u="sng" dirty="0"/>
              <a:t>Oczekiwane rozwiązania: </a:t>
            </a:r>
            <a:r>
              <a:rPr lang="pl-PL" sz="1800" dirty="0" smtClean="0"/>
              <a:t>wypracowanie </a:t>
            </a:r>
            <a:r>
              <a:rPr lang="pl-PL" sz="1800" dirty="0"/>
              <a:t>i wdrożenie kompleksowych rozwiązań mających na celu aktywizację edukacyjno-zawodową </a:t>
            </a:r>
            <a:r>
              <a:rPr lang="pl-PL" sz="1800" dirty="0" smtClean="0"/>
              <a:t>osób </a:t>
            </a:r>
            <a:r>
              <a:rPr lang="pl-PL" sz="1800" dirty="0"/>
              <a:t>młodych w wieku 15–29 lat, które spełniają łącznie trzy warunki, tj.: nie pracują (tj. są bezrobotne lub bierne zawodowo), nie kształcą się (tj. nie uczestniczą w kształceniu formalnym w trybie stacjonarnym) ani nie szkolą się (tj. nie uczestniczą w pozaszkolnych zajęciach mających na celu uzyskanie, uzupełnienie lub doskonalenie umiejętności i kwalifikacji zawodowych lub ogólnych, potrzebnych do wykonywania pracy)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800" u="sng" dirty="0" smtClean="0"/>
              <a:t>Rodzaje działań w projekcie</a:t>
            </a:r>
            <a:r>
              <a:rPr lang="pl-PL" sz="1800" dirty="0" smtClean="0"/>
              <a:t>: </a:t>
            </a:r>
          </a:p>
          <a:p>
            <a:pPr>
              <a:spcBef>
                <a:spcPts val="600"/>
              </a:spcBef>
            </a:pPr>
            <a:r>
              <a:rPr lang="pl-PL" sz="1800" dirty="0" smtClean="0"/>
              <a:t>transfer nowych rozwiązań i ich zaadoptowanie i wdrożenie</a:t>
            </a:r>
          </a:p>
          <a:p>
            <a:pPr>
              <a:spcBef>
                <a:spcPts val="600"/>
              </a:spcBef>
            </a:pPr>
            <a:r>
              <a:rPr lang="pl-PL" sz="1800" dirty="0" smtClean="0"/>
              <a:t>wymiana doświadczeń i informacji</a:t>
            </a:r>
            <a:endParaRPr lang="pl-PL" sz="1800" dirty="0"/>
          </a:p>
          <a:p>
            <a:pPr lvl="0">
              <a:spcBef>
                <a:spcPts val="1200"/>
              </a:spcBef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5496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83807"/>
              </p:ext>
            </p:extLst>
          </p:nvPr>
        </p:nvGraphicFramePr>
        <p:xfrm>
          <a:off x="381000" y="1447800"/>
          <a:ext cx="8229600" cy="5099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048000"/>
                <a:gridCol w="3124200"/>
              </a:tblGrid>
              <a:tr h="38100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CZYNNIKI ZWIĄZANE Z PRZEDSIĘBIORSTWEM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MOCNE STRONY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SŁABE STRONY</a:t>
                      </a:r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0024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Korzyści z przedsięwzięcia?</a:t>
                      </a:r>
                      <a:r>
                        <a:rPr lang="pl-PL" sz="1600" dirty="0" smtClean="0"/>
                        <a:t/>
                      </a:r>
                      <a:br>
                        <a:rPr lang="pl-PL" sz="1600" dirty="0" smtClean="0"/>
                      </a:b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Możliwości?</a:t>
                      </a:r>
                      <a:r>
                        <a:rPr lang="pl-PL" sz="1600" dirty="0" smtClean="0"/>
                        <a:t/>
                      </a:r>
                      <a:br>
                        <a:rPr lang="pl-PL" sz="1600" dirty="0" smtClean="0"/>
                      </a:b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Przewaga konkurencyjna?</a:t>
                      </a:r>
                      <a:r>
                        <a:rPr lang="pl-PL" sz="1600" dirty="0" smtClean="0"/>
                        <a:t/>
                      </a:r>
                      <a:br>
                        <a:rPr lang="pl-PL" sz="1600" dirty="0" smtClean="0"/>
                      </a:b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Unikalne cechy, ważne dla odbiorcy, których nie ma konkurencja?</a:t>
                      </a:r>
                      <a:r>
                        <a:rPr lang="pl-PL" sz="1600" dirty="0" smtClean="0"/>
                        <a:t/>
                      </a:r>
                      <a:br>
                        <a:rPr lang="pl-PL" sz="1600" dirty="0" smtClean="0"/>
                      </a:b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Zasoby, aktywa, ludzie?</a:t>
                      </a:r>
                      <a:r>
                        <a:rPr lang="pl-PL" sz="1600" dirty="0" smtClean="0"/>
                        <a:t/>
                      </a:r>
                      <a:br>
                        <a:rPr lang="pl-PL" sz="1600" dirty="0" smtClean="0"/>
                      </a:b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Doświadczenie, wiedza?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Marketing, świadomość?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Wady przedsięwzięcia?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Brak możliwości rozwoju?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Własne, znane wrażliwe punkty?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Aspekty finansowe?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Brak siły konkurencyjnej?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90559">
                <a:tc rowSpan="2">
                  <a:txBody>
                    <a:bodyPr/>
                    <a:lstStyle/>
                    <a:p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endParaRPr lang="pl-PL" sz="1600" dirty="0" smtClean="0"/>
                    </a:p>
                    <a:p>
                      <a:r>
                        <a:rPr lang="pl-PL" sz="1600" dirty="0" smtClean="0"/>
                        <a:t>CZYNNIKI ZEWNĘTRZNE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SZANSE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ZAGROŻENIA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9159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Wydarzenia na rynku?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Tendencje w branży lub stylach życia?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Rozwój i nowe technologie?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Rynki dla produktów niszowych?</a:t>
                      </a:r>
                    </a:p>
                    <a:p>
                      <a:endParaRPr lang="pl-P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Zmiany w prawie?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Zamiary konkurencji?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Wielkość rynku, pojemność, podaż?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Czynniki hamujące rozwój?</a:t>
                      </a:r>
                    </a:p>
                    <a:p>
                      <a:pPr marL="0" indent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Stan gospdarki-krajowej, zagranicznych?</a:t>
                      </a:r>
                    </a:p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Bariery wejścia na rynek?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ANALIZA SWOT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000" dirty="0"/>
              <a:t>Matryca logiczna projektu </a:t>
            </a:r>
            <a:r>
              <a:rPr lang="pl-PL" sz="2000" dirty="0" smtClean="0"/>
              <a:t>ma</a:t>
            </a:r>
            <a:r>
              <a:rPr lang="pl-PL" sz="2000" dirty="0"/>
              <a:t>: </a:t>
            </a: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• </a:t>
            </a:r>
            <a:r>
              <a:rPr lang="pl-PL" sz="2000" dirty="0"/>
              <a:t>pomóc w precyzyjnym zdefiniowaniu celów </a:t>
            </a:r>
            <a:r>
              <a:rPr lang="pl-PL" sz="2000" dirty="0" smtClean="0"/>
              <a:t>projektu</a:t>
            </a:r>
          </a:p>
          <a:p>
            <a:pPr marL="0" indent="0">
              <a:buNone/>
            </a:pPr>
            <a:r>
              <a:rPr lang="pl-PL" sz="2000" dirty="0" smtClean="0"/>
              <a:t>• </a:t>
            </a:r>
            <a:r>
              <a:rPr lang="pl-PL" sz="2000" dirty="0"/>
              <a:t>zapewnić </a:t>
            </a:r>
            <a:r>
              <a:rPr lang="pl-PL" sz="2000" dirty="0" smtClean="0"/>
              <a:t>jego </a:t>
            </a:r>
            <a:r>
              <a:rPr lang="pl-PL" sz="2000" dirty="0"/>
              <a:t>skuteczną </a:t>
            </a:r>
            <a:r>
              <a:rPr lang="pl-PL" sz="2000" dirty="0" smtClean="0"/>
              <a:t>realizację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1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963196"/>
              </p:ext>
            </p:extLst>
          </p:nvPr>
        </p:nvGraphicFramePr>
        <p:xfrm>
          <a:off x="381000" y="1371600"/>
          <a:ext cx="8229601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270"/>
                <a:gridCol w="2209289"/>
                <a:gridCol w="2264521"/>
                <a:gridCol w="2264521"/>
              </a:tblGrid>
              <a:tr h="8382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GŁÓWNY</a:t>
                      </a:r>
                      <a:endParaRPr lang="pl-PL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WSKAŹNIKI OSIĄGNIĘCIA CELU GŁÓWNEGO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ŹRÓDŁA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WERYFIKACJI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l-PL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</a:t>
                      </a:r>
                      <a:r>
                        <a:rPr lang="pl-PL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szczegółowy</a:t>
                      </a:r>
                      <a:endParaRPr lang="pl-PL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wskaźniki</a:t>
                      </a:r>
                      <a:r>
                        <a:rPr lang="pl-PL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osiągnięcia celu szczegółowego</a:t>
                      </a: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źródła weryfikacji</a:t>
                      </a:r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rezultaty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wskaźnik rezulatu</a:t>
                      </a:r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dirty="0" smtClean="0"/>
                        <a:t>źródło weryfikacji</a:t>
                      </a:r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produkty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wskaźnik</a:t>
                      </a:r>
                      <a:r>
                        <a:rPr lang="pl-PL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produktu</a:t>
                      </a:r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źródło weryfikacji</a:t>
                      </a:r>
                    </a:p>
                    <a:p>
                      <a:endParaRPr lang="pl-PL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działania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zasoby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koszty</a:t>
                      </a:r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założenia/zagrożenia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warunki wstępne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1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/>
              <a:t>Warunki wstępne: </a:t>
            </a:r>
            <a:r>
              <a:rPr lang="pl-PL" sz="1800" dirty="0"/>
              <a:t>Jakie warunki muszą być spełnione żeby projekt mógł być zrealizowany? </a:t>
            </a:r>
            <a:endParaRPr lang="pl-PL" sz="1800" dirty="0" smtClean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Działania</a:t>
            </a:r>
            <a:r>
              <a:rPr lang="pl-PL" sz="1800" u="sng" dirty="0"/>
              <a:t>: </a:t>
            </a:r>
            <a:r>
              <a:rPr lang="pl-PL" sz="1800" dirty="0"/>
              <a:t>Określenie jakiego rodzaju działania muszą być podjęte aby osiągnąć cele szczegółowe przyczyniające się do celu </a:t>
            </a:r>
            <a:r>
              <a:rPr lang="pl-PL" sz="1800" dirty="0" smtClean="0"/>
              <a:t>głównego.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Zasoby </a:t>
            </a:r>
            <a:r>
              <a:rPr lang="pl-PL" sz="1800" u="sng" dirty="0"/>
              <a:t>(materialne,niematerialne</a:t>
            </a:r>
            <a:r>
              <a:rPr lang="pl-PL" sz="1800" u="sng" dirty="0" smtClean="0"/>
              <a:t>): </a:t>
            </a:r>
            <a:r>
              <a:rPr lang="pl-PL" sz="1800" dirty="0"/>
              <a:t>Jakie zasoby musi posiadać wnioskodawca żeby zrealizować projekt? Jakie osoby z jakimi umiejętnościami są mu potrzebne ? Jaki usługi? Jakie zasoby materialne</a:t>
            </a:r>
            <a:r>
              <a:rPr lang="pl-PL" sz="1800" dirty="0" smtClean="0"/>
              <a:t>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Koszty: </a:t>
            </a:r>
            <a:r>
              <a:rPr lang="pl-PL" sz="1800" dirty="0"/>
              <a:t>Jakie koszty poniesie projektodawca ? Z jakich źródeł będzie czerpał środki finansowe i w jakim procencie</a:t>
            </a:r>
            <a:r>
              <a:rPr lang="pl-PL" sz="1800" dirty="0" smtClean="0"/>
              <a:t>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Założenia/Zagrożenia: </a:t>
            </a:r>
            <a:r>
              <a:rPr lang="pl-PL" sz="1800" dirty="0" smtClean="0"/>
              <a:t>Jakie </a:t>
            </a:r>
            <a:r>
              <a:rPr lang="pl-PL" sz="1800" dirty="0"/>
              <a:t>czynniki zewnętrzne muszą zaistnieć aby projektodawcy udało się zrealizować działania,zdobyć zasoby zgromadzić środki finansowe aby zrealizować projekt </a:t>
            </a:r>
            <a:r>
              <a:rPr lang="pl-PL" sz="1800" dirty="0" smtClean="0"/>
              <a:t>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Produkty: </a:t>
            </a:r>
            <a:r>
              <a:rPr lang="pl-PL" sz="1800" dirty="0"/>
              <a:t>Jakie bezpośrednie efekty przyniosą podjęte przez wnioskodawcę działania?</a:t>
            </a:r>
            <a:endParaRPr lang="pl-PL" sz="1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21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u="sng" dirty="0"/>
              <a:t>Wskaźnik </a:t>
            </a:r>
            <a:r>
              <a:rPr lang="pl-PL" sz="1800" u="sng" dirty="0" smtClean="0"/>
              <a:t>produktu</a:t>
            </a:r>
            <a:r>
              <a:rPr lang="pl-PL" sz="1800" dirty="0" smtClean="0"/>
              <a:t>: mierzalny </a:t>
            </a:r>
            <a:r>
              <a:rPr lang="pl-PL" sz="1800" dirty="0"/>
              <a:t>efekt </a:t>
            </a:r>
            <a:r>
              <a:rPr lang="pl-PL" sz="1800" dirty="0" smtClean="0"/>
              <a:t>działań w projekcie</a:t>
            </a:r>
          </a:p>
          <a:p>
            <a:pPr marL="0" indent="0">
              <a:buNone/>
            </a:pPr>
            <a:r>
              <a:rPr lang="pl-PL" sz="1800" dirty="0"/>
              <a:t>Charakterystyka wskaźników :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Konkretne </a:t>
            </a:r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Akceptowalne </a:t>
            </a:r>
            <a:r>
              <a:rPr lang="pl-PL" sz="1800" dirty="0"/>
              <a:t>(koszt pomiaru nie jest wygórowany a </a:t>
            </a:r>
            <a:r>
              <a:rPr lang="pl-PL" sz="1800" dirty="0" smtClean="0"/>
              <a:t>badanie </a:t>
            </a:r>
            <a:r>
              <a:rPr lang="pl-PL" sz="1800" dirty="0"/>
              <a:t>nieskomplikowane)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Mierzalne </a:t>
            </a:r>
            <a:r>
              <a:rPr lang="pl-PL" sz="1800" dirty="0"/>
              <a:t>(wyrażone za pomocą liczb)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Możliwe </a:t>
            </a:r>
            <a:r>
              <a:rPr lang="pl-PL" sz="1800" dirty="0"/>
              <a:t>do osiągnięcia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Wiarygodne </a:t>
            </a:r>
            <a:r>
              <a:rPr lang="pl-PL" sz="1800" dirty="0"/>
              <a:t>(możliwe do zmierzenia przez wszystkich badaczy)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r>
              <a:rPr lang="pl-PL" sz="1800" dirty="0" smtClean="0"/>
              <a:t>Określone </a:t>
            </a:r>
            <a:r>
              <a:rPr lang="pl-PL" sz="1800" dirty="0"/>
              <a:t>w czasie </a:t>
            </a:r>
            <a:endParaRPr lang="pl-PL" sz="1800" dirty="0" smtClean="0"/>
          </a:p>
          <a:p>
            <a:pPr>
              <a:spcBef>
                <a:spcPts val="0"/>
              </a:spcBef>
              <a:buAutoNum type="arabicPeriod"/>
            </a:pPr>
            <a:endParaRPr lang="pl-PL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1800" u="sng" dirty="0" smtClean="0"/>
              <a:t>Źródło weryfikacji: </a:t>
            </a:r>
            <a:r>
              <a:rPr lang="pl-PL" sz="1800" dirty="0" smtClean="0"/>
              <a:t>materiały </a:t>
            </a:r>
            <a:r>
              <a:rPr lang="pl-PL" sz="1800" dirty="0"/>
              <a:t>(dokumenty) na podstawie,których można zweryfikować informacje o </a:t>
            </a:r>
            <a:r>
              <a:rPr lang="pl-PL" sz="1800" dirty="0" smtClean="0"/>
              <a:t>wskaźnikach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1800" u="sng" dirty="0" smtClean="0"/>
              <a:t>Założenia/Zagrożenia: </a:t>
            </a:r>
            <a:r>
              <a:rPr lang="pl-PL" sz="1800" dirty="0"/>
              <a:t>Jakie czynniki zewnętrzne muszą zaistnieć aby projektodawcy udało się osiągnąć założone wskaźniki</a:t>
            </a:r>
            <a:r>
              <a:rPr lang="pl-PL" sz="1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16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MATRYCA LOGICZNA</a:t>
            </a:r>
            <a:endParaRPr lang="pl-PL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1800" u="sng" dirty="0" smtClean="0"/>
              <a:t>Rezultaty</a:t>
            </a:r>
            <a:r>
              <a:rPr lang="pl-PL" sz="1800" dirty="0" smtClean="0"/>
              <a:t>: bezpośrednie </a:t>
            </a:r>
            <a:r>
              <a:rPr lang="pl-PL" sz="1800" dirty="0"/>
              <a:t>i </a:t>
            </a:r>
            <a:r>
              <a:rPr lang="pl-PL" sz="1800" dirty="0" smtClean="0"/>
              <a:t>natychmiastowe </a:t>
            </a:r>
            <a:r>
              <a:rPr lang="pl-PL" sz="1800" dirty="0"/>
              <a:t>(mierzonym po zakończeniu wdrażania projektu lub jakiejś jego części) </a:t>
            </a:r>
            <a:r>
              <a:rPr lang="pl-PL" sz="1800" dirty="0" smtClean="0"/>
              <a:t>efekty wynikające z </a:t>
            </a:r>
            <a:r>
              <a:rPr lang="pl-PL" sz="1800" dirty="0"/>
              <a:t>dostarczenia nowego produktu lub </a:t>
            </a:r>
            <a:r>
              <a:rPr lang="pl-PL" sz="1800" dirty="0" smtClean="0"/>
              <a:t>usługi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1800" u="sng" dirty="0" smtClean="0"/>
              <a:t>Wskaźnik rezultatu: </a:t>
            </a:r>
            <a:r>
              <a:rPr lang="pl-PL" sz="1800" dirty="0" smtClean="0"/>
              <a:t>wyrażony </a:t>
            </a:r>
            <a:r>
              <a:rPr lang="pl-PL" sz="1800" dirty="0"/>
              <a:t>liczbowo rezultat projektu </a:t>
            </a:r>
            <a:endParaRPr lang="pl-PL" sz="18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pl-PL" sz="1800" u="sng" dirty="0" smtClean="0"/>
              <a:t>Źródło weryfikacji: </a:t>
            </a:r>
            <a:r>
              <a:rPr lang="pl-PL" sz="1800" dirty="0"/>
              <a:t>materiały (dokumenty) na podstawie,których można zweryfikować informacje o wskaźnikach </a:t>
            </a:r>
            <a:endParaRPr lang="pl-PL" sz="18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pl-PL" sz="1800" u="sng" dirty="0" smtClean="0"/>
              <a:t>Założenia/Zagrożenia: </a:t>
            </a:r>
            <a:r>
              <a:rPr lang="pl-PL" sz="1800" dirty="0"/>
              <a:t>Jakie czynniki zewnętrzne muszą zaistnieć aby projektodawcy udało się osiągnąć </a:t>
            </a:r>
            <a:r>
              <a:rPr lang="pl-PL" sz="1800" dirty="0" smtClean="0"/>
              <a:t>założone </a:t>
            </a:r>
            <a:r>
              <a:rPr lang="pl-PL" sz="1800" dirty="0"/>
              <a:t>wskaźniki</a:t>
            </a:r>
            <a:r>
              <a:rPr lang="pl-PL" sz="1800" dirty="0" smtClean="0"/>
              <a:t>?</a:t>
            </a:r>
          </a:p>
          <a:p>
            <a:pPr marL="0" indent="0">
              <a:spcAft>
                <a:spcPts val="1200"/>
              </a:spcAft>
              <a:buNone/>
            </a:pP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34775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1356</Words>
  <Application>Microsoft Office PowerPoint</Application>
  <PresentationFormat>On-screen Show (4:3)</PresentationFormat>
  <Paragraphs>270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PROGRAM ĆWICZEŃ</vt:lpstr>
      <vt:lpstr>PowerPoint Presentation</vt:lpstr>
      <vt:lpstr>PowerPoint Presentation</vt:lpstr>
      <vt:lpstr>ANALIZA SWOT</vt:lpstr>
      <vt:lpstr>MATRYCA LOGICZNA</vt:lpstr>
      <vt:lpstr>MATRYCA LOGICZNA</vt:lpstr>
      <vt:lpstr>MATRYCA LOGICZNA</vt:lpstr>
      <vt:lpstr>MATRYCA LOGICZNA</vt:lpstr>
      <vt:lpstr>MATRYCA LOGICZNA</vt:lpstr>
      <vt:lpstr>MATRYCA LOGICZNA- przykład casus: stworzenie innowacyjnego modelu szkoleń dla osób 50+,  z którego korzystać będą instytucje rynku pracy</vt:lpstr>
      <vt:lpstr>MATRYCA LOGICZNA- przykład</vt:lpstr>
      <vt:lpstr>MATRYCA LOGICZNA- przykład</vt:lpstr>
      <vt:lpstr>MATRYCA LOGICZNA- przykład</vt:lpstr>
      <vt:lpstr>MATRYCA LOGICZNA- przykład</vt:lpstr>
      <vt:lpstr>GRUPY DOCELOWE</vt:lpstr>
      <vt:lpstr>GRUPY DOCELOWE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Aleksandra Spychalska</dc:title>
  <dc:creator>Ola Spychalska</dc:creator>
  <cp:lastModifiedBy>RT</cp:lastModifiedBy>
  <cp:revision>21</cp:revision>
  <dcterms:created xsi:type="dcterms:W3CDTF">2006-08-16T00:00:00Z</dcterms:created>
  <dcterms:modified xsi:type="dcterms:W3CDTF">2015-11-08T18:44:39Z</dcterms:modified>
</cp:coreProperties>
</file>