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71" r:id="rId3"/>
    <p:sldId id="273" r:id="rId4"/>
    <p:sldId id="272" r:id="rId5"/>
    <p:sldId id="286" r:id="rId6"/>
    <p:sldId id="287" r:id="rId7"/>
    <p:sldId id="274" r:id="rId8"/>
    <p:sldId id="276" r:id="rId9"/>
    <p:sldId id="289" r:id="rId10"/>
    <p:sldId id="288" r:id="rId11"/>
    <p:sldId id="290" r:id="rId12"/>
    <p:sldId id="291" r:id="rId13"/>
    <p:sldId id="293" r:id="rId14"/>
    <p:sldId id="294" r:id="rId15"/>
    <p:sldId id="292" r:id="rId16"/>
    <p:sldId id="295" r:id="rId17"/>
    <p:sldId id="296" r:id="rId18"/>
    <p:sldId id="297" r:id="rId19"/>
    <p:sldId id="298" r:id="rId20"/>
    <p:sldId id="299" r:id="rId21"/>
    <p:sldId id="300" r:id="rId22"/>
    <p:sldId id="301" r:id="rId23"/>
    <p:sldId id="302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104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PROGRAM ĆWICZEŃ</a:t>
            </a:r>
            <a:endParaRPr lang="pl-PL" sz="4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pl-PL" sz="2000" b="1" dirty="0" smtClean="0"/>
              <a:t>Część </a:t>
            </a:r>
            <a:r>
              <a:rPr lang="pl-PL" sz="2000" b="1" dirty="0"/>
              <a:t>II - PRAKTYKA </a:t>
            </a:r>
          </a:p>
          <a:p>
            <a:pPr marL="0" lvl="0" indent="0">
              <a:buNone/>
            </a:pPr>
            <a:r>
              <a:rPr lang="pl-PL" sz="2000" dirty="0"/>
              <a:t>5. Przygotowanie projektu</a:t>
            </a:r>
          </a:p>
          <a:p>
            <a:pPr>
              <a:spcBef>
                <a:spcPts val="1200"/>
              </a:spcBef>
            </a:pPr>
            <a:r>
              <a:rPr lang="pl-PL" sz="1800" dirty="0"/>
              <a:t>p</a:t>
            </a:r>
            <a:r>
              <a:rPr lang="pl-PL" sz="1800" dirty="0" smtClean="0"/>
              <a:t>rzygotowanie strategii monitoringu w projekcie</a:t>
            </a:r>
          </a:p>
          <a:p>
            <a:pPr>
              <a:spcBef>
                <a:spcPts val="1200"/>
              </a:spcBef>
            </a:pPr>
            <a:r>
              <a:rPr lang="pl-PL" sz="1800" dirty="0" smtClean="0"/>
              <a:t>przygotowanie </a:t>
            </a:r>
            <a:r>
              <a:rPr lang="pl-PL" sz="1800" dirty="0"/>
              <a:t>strategii rekrutacji/promocji/upowszechniania </a:t>
            </a:r>
          </a:p>
          <a:p>
            <a:pPr lvl="0">
              <a:spcBef>
                <a:spcPts val="1200"/>
              </a:spcBef>
            </a:pPr>
            <a:endParaRPr lang="pl-PL" sz="1800" dirty="0" smtClean="0"/>
          </a:p>
        </p:txBody>
      </p:sp>
    </p:spTree>
    <p:extLst>
      <p:ext uri="{BB962C8B-B14F-4D97-AF65-F5344CB8AC3E}">
        <p14:creationId xmlns:p14="http://schemas.microsoft.com/office/powerpoint/2010/main" val="4285462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pl-PL" sz="4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MONITORING</a:t>
            </a:r>
            <a:endParaRPr lang="pl-PL" sz="4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1800" dirty="0" smtClean="0"/>
              <a:t>We wniosku o dofinansowanie:</a:t>
            </a:r>
          </a:p>
          <a:p>
            <a:pPr marL="0" indent="0">
              <a:buNone/>
            </a:pPr>
            <a:endParaRPr lang="pl-PL" sz="1800" dirty="0" smtClean="0"/>
          </a:p>
          <a:p>
            <a:pPr marL="0" indent="0">
              <a:buNone/>
            </a:pPr>
            <a:r>
              <a:rPr lang="pl-PL" sz="1800" dirty="0" smtClean="0"/>
              <a:t>• </a:t>
            </a:r>
            <a:r>
              <a:rPr lang="pl-PL" sz="1800" dirty="0"/>
              <a:t>Jakie parametry będą zbierane? </a:t>
            </a:r>
            <a:endParaRPr lang="pl-PL" sz="1800" dirty="0" smtClean="0"/>
          </a:p>
          <a:p>
            <a:pPr marL="0" indent="0">
              <a:buNone/>
            </a:pPr>
            <a:r>
              <a:rPr lang="pl-PL" sz="1800" dirty="0" smtClean="0"/>
              <a:t>• </a:t>
            </a:r>
            <a:r>
              <a:rPr lang="pl-PL" sz="1800" dirty="0"/>
              <a:t>W jaki sposób będą zbierane? </a:t>
            </a:r>
            <a:endParaRPr lang="pl-PL" sz="1800" dirty="0" smtClean="0"/>
          </a:p>
          <a:p>
            <a:pPr marL="0" indent="0">
              <a:buNone/>
            </a:pPr>
            <a:r>
              <a:rPr lang="pl-PL" sz="1800" dirty="0" smtClean="0"/>
              <a:t>• </a:t>
            </a:r>
            <a:r>
              <a:rPr lang="pl-PL" sz="1800" dirty="0"/>
              <a:t>Przez kogo? </a:t>
            </a:r>
            <a:endParaRPr lang="pl-PL" sz="1800" dirty="0" smtClean="0"/>
          </a:p>
          <a:p>
            <a:pPr marL="0" indent="0">
              <a:buNone/>
            </a:pPr>
            <a:r>
              <a:rPr lang="pl-PL" sz="1800" dirty="0" smtClean="0"/>
              <a:t>• </a:t>
            </a:r>
            <a:r>
              <a:rPr lang="pl-PL" sz="1800" dirty="0"/>
              <a:t>Jak często? </a:t>
            </a:r>
            <a:endParaRPr lang="pl-PL" sz="1800" dirty="0" smtClean="0"/>
          </a:p>
          <a:p>
            <a:pPr marL="0" indent="0">
              <a:buNone/>
            </a:pPr>
            <a:r>
              <a:rPr lang="pl-PL" sz="1800" dirty="0" smtClean="0"/>
              <a:t>• </a:t>
            </a:r>
            <a:r>
              <a:rPr lang="pl-PL" sz="1800" dirty="0"/>
              <a:t>Gdzie i w jaki sposób będą zapisywane? </a:t>
            </a:r>
            <a:endParaRPr lang="pl-PL" sz="1800" dirty="0" smtClean="0"/>
          </a:p>
          <a:p>
            <a:pPr marL="0" indent="0">
              <a:buNone/>
            </a:pPr>
            <a:r>
              <a:rPr lang="pl-PL" sz="1800" dirty="0" smtClean="0"/>
              <a:t>• </a:t>
            </a:r>
            <a:r>
              <a:rPr lang="pl-PL" sz="1800" dirty="0"/>
              <a:t>Do kogo mają być przekazywane? </a:t>
            </a:r>
            <a:endParaRPr lang="pl-PL" sz="1800" dirty="0" smtClean="0"/>
          </a:p>
          <a:p>
            <a:pPr marL="0" indent="0">
              <a:buNone/>
            </a:pPr>
            <a:r>
              <a:rPr lang="pl-PL" sz="1800" dirty="0" smtClean="0"/>
              <a:t>• </a:t>
            </a:r>
            <a:r>
              <a:rPr lang="pl-PL" sz="1800" dirty="0"/>
              <a:t>Jak mają być ostatecznie przechowywane?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92958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pl-PL" sz="4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MONITORING</a:t>
            </a:r>
            <a:endParaRPr lang="pl-PL" sz="4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0129210"/>
              </p:ext>
            </p:extLst>
          </p:nvPr>
        </p:nvGraphicFramePr>
        <p:xfrm>
          <a:off x="838200" y="1397000"/>
          <a:ext cx="7620000" cy="46685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0"/>
                <a:gridCol w="3810000"/>
              </a:tblGrid>
              <a:tr h="426743">
                <a:tc gridSpan="2"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PRZEDMIOT</a:t>
                      </a:r>
                      <a:r>
                        <a:rPr lang="pl-PL" baseline="0" dirty="0" smtClean="0"/>
                        <a:t> MONITORINGU</a:t>
                      </a:r>
                      <a:endParaRPr lang="pl-P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</a:tr>
              <a:tr h="426743">
                <a:tc gridSpan="2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</a:tr>
              <a:tr h="736571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MONITORING REALIZACJI</a:t>
                      </a:r>
                    </a:p>
                    <a:p>
                      <a:pPr algn="ctr"/>
                      <a:r>
                        <a:rPr lang="pl-PL" dirty="0" smtClean="0"/>
                        <a:t>śledzenie</a:t>
                      </a:r>
                      <a:r>
                        <a:rPr lang="pl-PL" baseline="0" dirty="0" smtClean="0"/>
                        <a:t> postępów prac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MONITORING FINANSOWY</a:t>
                      </a:r>
                    </a:p>
                    <a:p>
                      <a:pPr algn="ctr"/>
                      <a:r>
                        <a:rPr lang="pl-PL" dirty="0" smtClean="0"/>
                        <a:t>śledzenie</a:t>
                      </a:r>
                      <a:r>
                        <a:rPr lang="pl-PL" baseline="0" dirty="0" smtClean="0"/>
                        <a:t> kosztów</a:t>
                      </a:r>
                      <a:endParaRPr lang="pl-PL" dirty="0"/>
                    </a:p>
                  </a:txBody>
                  <a:tcPr/>
                </a:tc>
              </a:tr>
              <a:tr h="426743">
                <a:tc gridSpan="2"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GROMADZENIE OBIEKTYWNYCH DOKUMENTÓW</a:t>
                      </a:r>
                      <a:endParaRPr lang="pl-P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</a:tr>
              <a:tr h="548600">
                <a:tc>
                  <a:txBody>
                    <a:bodyPr/>
                    <a:lstStyle/>
                    <a:p>
                      <a:r>
                        <a:rPr lang="pl-PL" dirty="0" smtClean="0"/>
                        <a:t>Zadania projektowe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Przepływy gotówkowe, transze dotacji</a:t>
                      </a:r>
                      <a:endParaRPr lang="pl-PL" dirty="0"/>
                    </a:p>
                  </a:txBody>
                  <a:tcPr/>
                </a:tc>
              </a:tr>
              <a:tr h="426743">
                <a:tc>
                  <a:txBody>
                    <a:bodyPr/>
                    <a:lstStyle/>
                    <a:p>
                      <a:r>
                        <a:rPr lang="pl-PL" dirty="0" smtClean="0"/>
                        <a:t>Harmonogram realizacji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Kwalifikowalność kosztów</a:t>
                      </a:r>
                      <a:endParaRPr lang="pl-PL" dirty="0"/>
                    </a:p>
                  </a:txBody>
                  <a:tcPr/>
                </a:tc>
              </a:tr>
              <a:tr h="736571">
                <a:tc>
                  <a:txBody>
                    <a:bodyPr/>
                    <a:lstStyle/>
                    <a:p>
                      <a:r>
                        <a:rPr lang="pl-PL" dirty="0" smtClean="0"/>
                        <a:t>Wskaźniki rezultatów</a:t>
                      </a:r>
                      <a:r>
                        <a:rPr lang="pl-PL" baseline="0" dirty="0" smtClean="0"/>
                        <a:t>  twardych (produkty)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Salda kosztów w kategoriach budżetowych</a:t>
                      </a:r>
                      <a:endParaRPr lang="pl-PL" dirty="0"/>
                    </a:p>
                  </a:txBody>
                  <a:tcPr/>
                </a:tc>
              </a:tr>
              <a:tr h="51308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/>
                        <a:t>Wskaźniki rezultatów</a:t>
                      </a:r>
                      <a:r>
                        <a:rPr lang="pl-PL" baseline="0" dirty="0" smtClean="0"/>
                        <a:t>  miękkich</a:t>
                      </a:r>
                      <a:endParaRPr lang="pl-PL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Źródła finansowania</a:t>
                      </a:r>
                      <a:endParaRPr lang="pl-PL" dirty="0"/>
                    </a:p>
                  </a:txBody>
                  <a:tcPr/>
                </a:tc>
              </a:tr>
              <a:tr h="426743">
                <a:tc>
                  <a:txBody>
                    <a:bodyPr/>
                    <a:lstStyle/>
                    <a:p>
                      <a:r>
                        <a:rPr lang="pl-PL" dirty="0" smtClean="0"/>
                        <a:t>Ewidentcja uczestników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Wzajemne rozliczenia</a:t>
                      </a:r>
                      <a:endParaRPr lang="pl-PL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8" name="Straight Arrow Connector 7"/>
          <p:cNvCxnSpPr/>
          <p:nvPr/>
        </p:nvCxnSpPr>
        <p:spPr>
          <a:xfrm flipH="1">
            <a:off x="3276600" y="1828800"/>
            <a:ext cx="685800" cy="3048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4876800" y="1828800"/>
            <a:ext cx="609600" cy="3048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0187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pl-PL" sz="4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MONITORING- NARZĘDZIA</a:t>
            </a:r>
            <a:endParaRPr lang="pl-PL" sz="4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pl-PL" sz="1800" dirty="0"/>
              <a:t>Dokumentacja projektowa, która </a:t>
            </a:r>
            <a:r>
              <a:rPr lang="pl-PL" sz="1800" dirty="0" smtClean="0"/>
              <a:t>zbiera istotne</a:t>
            </a:r>
            <a:r>
              <a:rPr lang="pl-PL" sz="1800" dirty="0"/>
              <a:t>, zaplanowane parametry projektu wynikające z zapisów we wniosku, będące bazą wyjściową dla monitoringu: </a:t>
            </a:r>
            <a:endParaRPr lang="pl-PL" sz="1800" dirty="0" smtClean="0"/>
          </a:p>
          <a:p>
            <a:pPr marL="0" lvl="0" indent="0">
              <a:buNone/>
            </a:pPr>
            <a:endParaRPr lang="pl-PL" sz="1800" dirty="0" smtClean="0"/>
          </a:p>
          <a:p>
            <a:pPr marL="0" lvl="0" indent="0">
              <a:buNone/>
            </a:pPr>
            <a:r>
              <a:rPr lang="pl-PL" sz="1800" dirty="0" smtClean="0"/>
              <a:t>• </a:t>
            </a:r>
            <a:r>
              <a:rPr lang="pl-PL" sz="1800" dirty="0"/>
              <a:t>Struktura organizacyjna projektu, </a:t>
            </a:r>
            <a:endParaRPr lang="pl-PL" sz="1800" dirty="0" smtClean="0"/>
          </a:p>
          <a:p>
            <a:pPr marL="0" lvl="0" indent="0">
              <a:buNone/>
            </a:pPr>
            <a:r>
              <a:rPr lang="pl-PL" sz="1800" dirty="0" smtClean="0"/>
              <a:t>• </a:t>
            </a:r>
            <a:r>
              <a:rPr lang="pl-PL" sz="1800" dirty="0"/>
              <a:t>Struktura personalna projektu, </a:t>
            </a:r>
            <a:endParaRPr lang="pl-PL" sz="1800" dirty="0" smtClean="0"/>
          </a:p>
          <a:p>
            <a:pPr marL="0" lvl="0" indent="0">
              <a:buNone/>
            </a:pPr>
            <a:r>
              <a:rPr lang="pl-PL" sz="1800" dirty="0" smtClean="0"/>
              <a:t>• </a:t>
            </a:r>
            <a:r>
              <a:rPr lang="pl-PL" sz="1800" dirty="0"/>
              <a:t>Struktura zadaniowa projektu, </a:t>
            </a:r>
            <a:endParaRPr lang="pl-PL" sz="1800" dirty="0" smtClean="0"/>
          </a:p>
          <a:p>
            <a:pPr marL="0" lvl="0" indent="0">
              <a:buNone/>
            </a:pPr>
            <a:r>
              <a:rPr lang="pl-PL" sz="1800" dirty="0" smtClean="0"/>
              <a:t>• </a:t>
            </a:r>
            <a:r>
              <a:rPr lang="pl-PL" sz="1800" dirty="0"/>
              <a:t>Harmonogram – wykres Gantt’a, </a:t>
            </a:r>
            <a:endParaRPr lang="pl-PL" sz="1800" dirty="0" smtClean="0"/>
          </a:p>
          <a:p>
            <a:pPr marL="0" lvl="0" indent="0">
              <a:buNone/>
            </a:pPr>
            <a:r>
              <a:rPr lang="pl-PL" sz="1800" dirty="0" smtClean="0"/>
              <a:t>• </a:t>
            </a:r>
            <a:r>
              <a:rPr lang="pl-PL" sz="1800" dirty="0"/>
              <a:t>Tabele wskaźników rezultatów twardych (produktów) i rezultatów miękkich, </a:t>
            </a:r>
            <a:endParaRPr lang="pl-PL" sz="1800" dirty="0" smtClean="0"/>
          </a:p>
          <a:p>
            <a:pPr marL="0" lvl="0" indent="0">
              <a:buNone/>
            </a:pPr>
            <a:r>
              <a:rPr lang="pl-PL" sz="1800" dirty="0" smtClean="0"/>
              <a:t>• </a:t>
            </a:r>
            <a:r>
              <a:rPr lang="pl-PL" sz="1800" dirty="0"/>
              <a:t>Matryca logiczna, </a:t>
            </a:r>
            <a:endParaRPr lang="pl-PL" sz="1800" dirty="0" smtClean="0"/>
          </a:p>
          <a:p>
            <a:pPr marL="0" lvl="0" indent="0">
              <a:buNone/>
            </a:pPr>
            <a:r>
              <a:rPr lang="pl-PL" sz="1800" dirty="0" smtClean="0"/>
              <a:t>• </a:t>
            </a:r>
            <a:r>
              <a:rPr lang="pl-PL" sz="1800" dirty="0"/>
              <a:t>Bazy danych - Tabele danych o beneficjentach, </a:t>
            </a:r>
            <a:endParaRPr lang="pl-PL" sz="1800" dirty="0" smtClean="0"/>
          </a:p>
          <a:p>
            <a:pPr marL="0" lvl="0" indent="0">
              <a:buNone/>
            </a:pPr>
            <a:r>
              <a:rPr lang="pl-PL" sz="1800" dirty="0" smtClean="0"/>
              <a:t>• </a:t>
            </a:r>
            <a:r>
              <a:rPr lang="pl-PL" sz="1800" dirty="0"/>
              <a:t>Szczegółowy plan </a:t>
            </a:r>
            <a:r>
              <a:rPr lang="pl-PL" sz="1800" dirty="0" smtClean="0"/>
              <a:t>budżetu</a:t>
            </a:r>
            <a:r>
              <a:rPr lang="pl-PL" sz="1800" dirty="0"/>
              <a:t>. </a:t>
            </a:r>
            <a:endParaRPr lang="pl-PL" sz="1800" dirty="0" smtClean="0"/>
          </a:p>
        </p:txBody>
      </p:sp>
    </p:spTree>
    <p:extLst>
      <p:ext uri="{BB962C8B-B14F-4D97-AF65-F5344CB8AC3E}">
        <p14:creationId xmlns:p14="http://schemas.microsoft.com/office/powerpoint/2010/main" val="1055681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pl-PL" sz="4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MONITORING- NARZĘDZIA</a:t>
            </a:r>
            <a:endParaRPr lang="pl-PL" sz="4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pl-PL" sz="1800" dirty="0" smtClean="0"/>
              <a:t>Kwestionariusze </a:t>
            </a:r>
            <a:r>
              <a:rPr lang="pl-PL" sz="1800" dirty="0"/>
              <a:t>- najczęściej opracowane przez realizatorów zestandaryzowane formularze, odpowiednio oznakowane, zwłaszcza: </a:t>
            </a:r>
            <a:endParaRPr lang="pl-PL" sz="1800" dirty="0" smtClean="0"/>
          </a:p>
          <a:p>
            <a:pPr marL="0" lvl="0" indent="0">
              <a:buNone/>
            </a:pPr>
            <a:r>
              <a:rPr lang="pl-PL" sz="1800" dirty="0" smtClean="0"/>
              <a:t>• </a:t>
            </a:r>
            <a:r>
              <a:rPr lang="pl-PL" sz="1800" dirty="0"/>
              <a:t>Karty rekrutacyjne, </a:t>
            </a:r>
            <a:endParaRPr lang="pl-PL" sz="1800" dirty="0" smtClean="0"/>
          </a:p>
          <a:p>
            <a:pPr marL="0" lvl="0" indent="0">
              <a:buNone/>
            </a:pPr>
            <a:r>
              <a:rPr lang="pl-PL" sz="1800" dirty="0" smtClean="0"/>
              <a:t>• </a:t>
            </a:r>
            <a:r>
              <a:rPr lang="pl-PL" sz="1800" dirty="0"/>
              <a:t>Karty pracy, </a:t>
            </a:r>
            <a:endParaRPr lang="pl-PL" sz="1800" dirty="0" smtClean="0"/>
          </a:p>
          <a:p>
            <a:pPr marL="0" lvl="0" indent="0">
              <a:buNone/>
            </a:pPr>
            <a:r>
              <a:rPr lang="pl-PL" sz="1800" dirty="0" smtClean="0"/>
              <a:t>• </a:t>
            </a:r>
            <a:r>
              <a:rPr lang="pl-PL" sz="1800" dirty="0"/>
              <a:t>Karty doradcze, </a:t>
            </a:r>
            <a:endParaRPr lang="pl-PL" sz="1800" dirty="0" smtClean="0"/>
          </a:p>
          <a:p>
            <a:pPr marL="0" lvl="0" indent="0">
              <a:buNone/>
            </a:pPr>
            <a:r>
              <a:rPr lang="pl-PL" sz="1800" dirty="0" smtClean="0"/>
              <a:t>• </a:t>
            </a:r>
            <a:r>
              <a:rPr lang="pl-PL" sz="1800" dirty="0"/>
              <a:t>Listy obecności, </a:t>
            </a:r>
            <a:endParaRPr lang="pl-PL" sz="1800" dirty="0" smtClean="0"/>
          </a:p>
          <a:p>
            <a:pPr marL="0" lvl="0" indent="0">
              <a:buNone/>
            </a:pPr>
            <a:r>
              <a:rPr lang="pl-PL" sz="1800" dirty="0" smtClean="0"/>
              <a:t>• </a:t>
            </a:r>
            <a:r>
              <a:rPr lang="pl-PL" sz="1800" dirty="0"/>
              <a:t>Dzienniki szkoleń, </a:t>
            </a:r>
            <a:endParaRPr lang="pl-PL" sz="1800" dirty="0" smtClean="0"/>
          </a:p>
          <a:p>
            <a:pPr marL="0" lvl="0" indent="0">
              <a:buNone/>
            </a:pPr>
            <a:r>
              <a:rPr lang="pl-PL" sz="1800" dirty="0" smtClean="0"/>
              <a:t>• </a:t>
            </a:r>
            <a:r>
              <a:rPr lang="pl-PL" sz="1800" dirty="0"/>
              <a:t>Zestawienia/ rejestry np. wydanych zaświadczeń/dyplomów, wypłaconych świadczeń, </a:t>
            </a:r>
            <a:endParaRPr lang="pl-PL" sz="1800" dirty="0" smtClean="0"/>
          </a:p>
          <a:p>
            <a:pPr marL="0" lvl="0" indent="0">
              <a:buNone/>
            </a:pPr>
            <a:r>
              <a:rPr lang="pl-PL" sz="1800" dirty="0" smtClean="0"/>
              <a:t>• </a:t>
            </a:r>
            <a:r>
              <a:rPr lang="pl-PL" sz="1800" dirty="0"/>
              <a:t>Ankiety ewaluacyjne, </a:t>
            </a:r>
            <a:endParaRPr lang="pl-PL" sz="1800" dirty="0" smtClean="0"/>
          </a:p>
          <a:p>
            <a:pPr marL="0" lvl="0" indent="0">
              <a:buNone/>
            </a:pPr>
            <a:r>
              <a:rPr lang="pl-PL" sz="1800" dirty="0" smtClean="0"/>
              <a:t>• </a:t>
            </a:r>
            <a:r>
              <a:rPr lang="pl-PL" sz="1800" dirty="0"/>
              <a:t>Testy. </a:t>
            </a:r>
            <a:endParaRPr lang="pl-PL" sz="1800" dirty="0" smtClean="0"/>
          </a:p>
        </p:txBody>
      </p:sp>
    </p:spTree>
    <p:extLst>
      <p:ext uri="{BB962C8B-B14F-4D97-AF65-F5344CB8AC3E}">
        <p14:creationId xmlns:p14="http://schemas.microsoft.com/office/powerpoint/2010/main" val="426649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pl-PL" sz="4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MONITORING- NARZĘDZIA</a:t>
            </a:r>
            <a:endParaRPr lang="pl-PL" sz="4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pl-PL" sz="1800" dirty="0" smtClean="0"/>
              <a:t>Arkusze </a:t>
            </a:r>
            <a:r>
              <a:rPr lang="pl-PL" sz="1800" dirty="0"/>
              <a:t>kalkulacyjne - robocze formularze opracowane przez realizatorów, które </a:t>
            </a:r>
            <a:r>
              <a:rPr lang="pl-PL" sz="1800" dirty="0" smtClean="0"/>
              <a:t>umożliwiają </a:t>
            </a:r>
            <a:r>
              <a:rPr lang="pl-PL" sz="1800" dirty="0"/>
              <a:t>na </a:t>
            </a:r>
            <a:r>
              <a:rPr lang="pl-PL" sz="1800" dirty="0" smtClean="0"/>
              <a:t>bieżąco </a:t>
            </a:r>
            <a:r>
              <a:rPr lang="pl-PL" sz="1800" dirty="0"/>
              <a:t>śledzić i analizować przebieg finansowy projektu: </a:t>
            </a:r>
            <a:endParaRPr lang="pl-PL" sz="1800" dirty="0" smtClean="0"/>
          </a:p>
          <a:p>
            <a:pPr marL="0" lvl="0" indent="0">
              <a:buNone/>
            </a:pPr>
            <a:r>
              <a:rPr lang="pl-PL" sz="1800" dirty="0" smtClean="0"/>
              <a:t>• </a:t>
            </a:r>
            <a:r>
              <a:rPr lang="pl-PL" sz="1800" dirty="0"/>
              <a:t>Arkusze kalkulacyjne ze szczegółowym </a:t>
            </a:r>
            <a:r>
              <a:rPr lang="pl-PL" sz="1800" dirty="0" smtClean="0"/>
              <a:t>budżetem </a:t>
            </a:r>
            <a:r>
              <a:rPr lang="pl-PL" sz="1800" dirty="0"/>
              <a:t>planowanym, </a:t>
            </a:r>
            <a:endParaRPr lang="pl-PL" sz="1800" dirty="0" smtClean="0"/>
          </a:p>
          <a:p>
            <a:pPr marL="0" lvl="0" indent="0">
              <a:buNone/>
            </a:pPr>
            <a:r>
              <a:rPr lang="pl-PL" sz="1800" dirty="0" smtClean="0"/>
              <a:t>• </a:t>
            </a:r>
            <a:r>
              <a:rPr lang="pl-PL" sz="1800" dirty="0"/>
              <a:t>Arkusze kalkulacyjne (miesięczne i zbiorcze) z </a:t>
            </a:r>
            <a:r>
              <a:rPr lang="pl-PL" sz="1800" dirty="0" smtClean="0"/>
              <a:t>budżetem </a:t>
            </a:r>
            <a:r>
              <a:rPr lang="pl-PL" sz="1800" dirty="0"/>
              <a:t>wykonywanym, </a:t>
            </a:r>
            <a:endParaRPr lang="pl-PL" sz="1800" dirty="0" smtClean="0"/>
          </a:p>
          <a:p>
            <a:pPr marL="0" lvl="0" indent="0">
              <a:buNone/>
            </a:pPr>
            <a:r>
              <a:rPr lang="pl-PL" sz="1800" dirty="0" smtClean="0"/>
              <a:t>• </a:t>
            </a:r>
            <a:r>
              <a:rPr lang="pl-PL" sz="1800" dirty="0"/>
              <a:t>Arkusze kalkulacyjne z saldami kategorii wydatków (miesięczne, zbiorcze), </a:t>
            </a:r>
            <a:endParaRPr lang="pl-PL" sz="1800" dirty="0" smtClean="0"/>
          </a:p>
          <a:p>
            <a:pPr marL="0" lvl="0" indent="0">
              <a:buNone/>
            </a:pPr>
            <a:r>
              <a:rPr lang="pl-PL" sz="1800" dirty="0" smtClean="0"/>
              <a:t>• </a:t>
            </a:r>
            <a:r>
              <a:rPr lang="pl-PL" sz="1800" dirty="0"/>
              <a:t>Arkusze miesięcznych przepływów gotówkowych, </a:t>
            </a:r>
            <a:endParaRPr lang="pl-PL" sz="1800" dirty="0" smtClean="0"/>
          </a:p>
          <a:p>
            <a:pPr marL="0" lvl="0" indent="0">
              <a:buNone/>
            </a:pPr>
            <a:r>
              <a:rPr lang="pl-PL" sz="1800" dirty="0" smtClean="0"/>
              <a:t>• </a:t>
            </a:r>
            <a:r>
              <a:rPr lang="pl-PL" sz="1800" dirty="0"/>
              <a:t>Tabele planu płatności – transze dotacji – wnioski o płatność. </a:t>
            </a:r>
            <a:endParaRPr lang="pl-PL" sz="1800" dirty="0" smtClean="0"/>
          </a:p>
          <a:p>
            <a:pPr marL="0" lvl="0" indent="0">
              <a:buNone/>
            </a:pPr>
            <a:endParaRPr lang="pl-PL" sz="1800" dirty="0"/>
          </a:p>
          <a:p>
            <a:pPr marL="0" lvl="0" indent="0">
              <a:buNone/>
            </a:pPr>
            <a:r>
              <a:rPr lang="pl-PL" sz="1800" dirty="0" smtClean="0"/>
              <a:t>3</a:t>
            </a:r>
            <a:r>
              <a:rPr lang="pl-PL" sz="1800" dirty="0"/>
              <a:t>. Schematy obiegu dokumentów: • Wzory sprawozdań wewnętrznych, • Schemat przepływu sprawozdań wewnętrznych, • Terminarz sprawozdań wewnętrznych. 4. Wzory i formularze raportowania wynikające z wytycznych, procedur i podpisanej umowy.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07917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pl-PL" sz="4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MONITORING- NARZĘDZIA</a:t>
            </a:r>
            <a:endParaRPr lang="pl-PL" sz="4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pl-PL" sz="1800" dirty="0" smtClean="0"/>
              <a:t>Schematy </a:t>
            </a:r>
            <a:r>
              <a:rPr lang="pl-PL" sz="1800" dirty="0"/>
              <a:t>obiegu dokumentów: </a:t>
            </a:r>
            <a:endParaRPr lang="pl-PL" sz="1800" dirty="0" smtClean="0"/>
          </a:p>
          <a:p>
            <a:pPr marL="0" lvl="0" indent="0">
              <a:buNone/>
            </a:pPr>
            <a:r>
              <a:rPr lang="pl-PL" sz="1800" dirty="0" smtClean="0"/>
              <a:t>• </a:t>
            </a:r>
            <a:r>
              <a:rPr lang="pl-PL" sz="1800" dirty="0"/>
              <a:t>Wzory sprawozdań wewnętrznych, </a:t>
            </a:r>
            <a:endParaRPr lang="pl-PL" sz="1800" dirty="0" smtClean="0"/>
          </a:p>
          <a:p>
            <a:pPr marL="0" lvl="0" indent="0">
              <a:buNone/>
            </a:pPr>
            <a:r>
              <a:rPr lang="pl-PL" sz="1800" dirty="0" smtClean="0"/>
              <a:t>• </a:t>
            </a:r>
            <a:r>
              <a:rPr lang="pl-PL" sz="1800" dirty="0"/>
              <a:t>Schemat przepływu sprawozdań wewnętrznych, </a:t>
            </a:r>
            <a:endParaRPr lang="pl-PL" sz="1800" dirty="0" smtClean="0"/>
          </a:p>
          <a:p>
            <a:pPr marL="0" lvl="0" indent="0">
              <a:buNone/>
            </a:pPr>
            <a:r>
              <a:rPr lang="pl-PL" sz="1800" dirty="0" smtClean="0"/>
              <a:t>• </a:t>
            </a:r>
            <a:r>
              <a:rPr lang="pl-PL" sz="1800" dirty="0"/>
              <a:t>Terminarz sprawozdań wewnętrznych. </a:t>
            </a:r>
            <a:endParaRPr lang="pl-PL" sz="1800" dirty="0" smtClean="0"/>
          </a:p>
          <a:p>
            <a:pPr marL="0" lvl="0" indent="0">
              <a:buNone/>
            </a:pPr>
            <a:endParaRPr lang="pl-PL" sz="1800" dirty="0"/>
          </a:p>
          <a:p>
            <a:pPr marL="0" lvl="0" indent="0">
              <a:buNone/>
            </a:pPr>
            <a:r>
              <a:rPr lang="pl-PL" sz="1800" dirty="0" smtClean="0"/>
              <a:t>Wzory </a:t>
            </a:r>
            <a:r>
              <a:rPr lang="pl-PL" sz="1800" dirty="0"/>
              <a:t>i formularze raportowania wynikające z wytycznych, procedur i podpisanej umowy.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56693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pl-PL" sz="4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MONITORING- NARZĘDZIA</a:t>
            </a:r>
            <a:endParaRPr lang="pl-PL" sz="4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pl-PL" sz="1800" dirty="0" smtClean="0"/>
              <a:t>Schematy </a:t>
            </a:r>
            <a:r>
              <a:rPr lang="pl-PL" sz="1800" dirty="0"/>
              <a:t>obiegu dokumentów: </a:t>
            </a:r>
            <a:endParaRPr lang="pl-PL" sz="1800" dirty="0" smtClean="0"/>
          </a:p>
          <a:p>
            <a:pPr marL="0" lvl="0" indent="0">
              <a:buNone/>
            </a:pPr>
            <a:r>
              <a:rPr lang="pl-PL" sz="1800" dirty="0" smtClean="0"/>
              <a:t>• </a:t>
            </a:r>
            <a:r>
              <a:rPr lang="pl-PL" sz="1800" dirty="0"/>
              <a:t>Wzory sprawozdań wewnętrznych, </a:t>
            </a:r>
            <a:endParaRPr lang="pl-PL" sz="1800" dirty="0" smtClean="0"/>
          </a:p>
          <a:p>
            <a:pPr marL="0" lvl="0" indent="0">
              <a:buNone/>
            </a:pPr>
            <a:r>
              <a:rPr lang="pl-PL" sz="1800" dirty="0" smtClean="0"/>
              <a:t>• </a:t>
            </a:r>
            <a:r>
              <a:rPr lang="pl-PL" sz="1800" dirty="0"/>
              <a:t>Schemat przepływu sprawozdań wewnętrznych, </a:t>
            </a:r>
            <a:endParaRPr lang="pl-PL" sz="1800" dirty="0" smtClean="0"/>
          </a:p>
          <a:p>
            <a:pPr marL="0" lvl="0" indent="0">
              <a:buNone/>
            </a:pPr>
            <a:r>
              <a:rPr lang="pl-PL" sz="1800" dirty="0" smtClean="0"/>
              <a:t>• </a:t>
            </a:r>
            <a:r>
              <a:rPr lang="pl-PL" sz="1800" dirty="0"/>
              <a:t>Terminarz sprawozdań wewnętrznych. </a:t>
            </a:r>
            <a:endParaRPr lang="pl-PL" sz="1800" dirty="0" smtClean="0"/>
          </a:p>
          <a:p>
            <a:pPr marL="0" lvl="0" indent="0">
              <a:buNone/>
            </a:pPr>
            <a:endParaRPr lang="pl-PL" sz="1800" dirty="0"/>
          </a:p>
          <a:p>
            <a:pPr marL="0" lvl="0" indent="0">
              <a:buNone/>
            </a:pPr>
            <a:r>
              <a:rPr lang="pl-PL" sz="1800" dirty="0" smtClean="0"/>
              <a:t>Wzory </a:t>
            </a:r>
            <a:r>
              <a:rPr lang="pl-PL" sz="1800" dirty="0"/>
              <a:t>i formularze raportowania wynikające z wytycznych, procedur i podpisanej umowy.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22136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pl-PL" sz="4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PROMOCJA</a:t>
            </a:r>
            <a:endParaRPr lang="pl-PL" sz="4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pl-PL" sz="1800" dirty="0" smtClean="0"/>
              <a:t>Działania promocyjne w projekcie:</a:t>
            </a:r>
          </a:p>
          <a:p>
            <a:r>
              <a:rPr lang="pl-PL" sz="1800" dirty="0" smtClean="0"/>
              <a:t>należy </a:t>
            </a:r>
            <a:r>
              <a:rPr lang="pl-PL" sz="1800" dirty="0"/>
              <a:t>uwzględnić je w harmonogramie prac </a:t>
            </a:r>
            <a:r>
              <a:rPr lang="pl-PL" sz="1800" dirty="0" smtClean="0"/>
              <a:t>oraz </a:t>
            </a:r>
            <a:r>
              <a:rPr lang="pl-PL" sz="1800" dirty="0"/>
              <a:t>w budżecie </a:t>
            </a:r>
            <a:r>
              <a:rPr lang="pl-PL" sz="1800" dirty="0" smtClean="0"/>
              <a:t>projektu</a:t>
            </a:r>
          </a:p>
          <a:p>
            <a:r>
              <a:rPr lang="pl-PL" sz="1800" dirty="0"/>
              <a:t>i</a:t>
            </a:r>
            <a:r>
              <a:rPr lang="pl-PL" sz="1800" dirty="0" smtClean="0"/>
              <a:t>ch </a:t>
            </a:r>
            <a:r>
              <a:rPr lang="pl-PL" sz="1800" dirty="0"/>
              <a:t>zakres należy przedstawić </a:t>
            </a:r>
            <a:r>
              <a:rPr lang="pl-PL" sz="1800" dirty="0" smtClean="0"/>
              <a:t>we</a:t>
            </a:r>
            <a:r>
              <a:rPr lang="pl-PL" sz="1800" dirty="0"/>
              <a:t> wniosku o </a:t>
            </a:r>
            <a:r>
              <a:rPr lang="pl-PL" sz="1800" dirty="0" smtClean="0"/>
              <a:t>dofinansowanie</a:t>
            </a:r>
          </a:p>
          <a:p>
            <a:pPr marL="0" indent="0">
              <a:buNone/>
            </a:pPr>
            <a:endParaRPr lang="pl-PL" sz="1800" dirty="0"/>
          </a:p>
          <a:p>
            <a:pPr marL="0" indent="0">
              <a:buNone/>
            </a:pPr>
            <a:r>
              <a:rPr lang="pl-PL" sz="1800" dirty="0"/>
              <a:t>N</a:t>
            </a:r>
            <a:r>
              <a:rPr lang="pl-PL" sz="1800" dirty="0" smtClean="0"/>
              <a:t>a </a:t>
            </a:r>
            <a:r>
              <a:rPr lang="pl-PL" sz="1800" dirty="0"/>
              <a:t>etapie planowania </a:t>
            </a:r>
            <a:r>
              <a:rPr lang="pl-PL" sz="1800" dirty="0" smtClean="0"/>
              <a:t>projektu- konieczne opracowanie strategii </a:t>
            </a:r>
            <a:r>
              <a:rPr lang="pl-PL" sz="1800" dirty="0"/>
              <a:t>działań promocyjno-informacyjnych </a:t>
            </a:r>
            <a:r>
              <a:rPr lang="pl-PL" sz="1800" dirty="0" smtClean="0"/>
              <a:t>:</a:t>
            </a:r>
          </a:p>
          <a:p>
            <a:r>
              <a:rPr lang="pl-PL" sz="1800" dirty="0" smtClean="0"/>
              <a:t>określenie grupy docelowej</a:t>
            </a:r>
          </a:p>
          <a:p>
            <a:r>
              <a:rPr lang="pl-PL" sz="1800" dirty="0" smtClean="0"/>
              <a:t>wybór narzędzii </a:t>
            </a:r>
            <a:r>
              <a:rPr lang="pl-PL" sz="1800" dirty="0"/>
              <a:t>i </a:t>
            </a:r>
            <a:r>
              <a:rPr lang="pl-PL" sz="1800" dirty="0" smtClean="0"/>
              <a:t>kanałyów,  </a:t>
            </a:r>
            <a:r>
              <a:rPr lang="pl-PL" sz="1800" dirty="0"/>
              <a:t>które będą w danym przypadku najbardziej </a:t>
            </a:r>
            <a:r>
              <a:rPr lang="pl-PL" sz="1800" dirty="0" smtClean="0"/>
              <a:t>skuteczne</a:t>
            </a:r>
          </a:p>
          <a:p>
            <a:r>
              <a:rPr lang="pl-PL" sz="1800" dirty="0" smtClean="0"/>
              <a:t>rodzaj </a:t>
            </a:r>
            <a:r>
              <a:rPr lang="pl-PL" sz="1800" dirty="0"/>
              <a:t>i koszty działań promocyjnych </a:t>
            </a:r>
            <a:r>
              <a:rPr lang="pl-PL" sz="1800" dirty="0" smtClean="0"/>
              <a:t>muszą być adekwatne </a:t>
            </a:r>
            <a:r>
              <a:rPr lang="pl-PL" sz="1800" dirty="0"/>
              <a:t>do wartości przyznanego dofinansowania, jego zasięgu i charakteru.</a:t>
            </a:r>
          </a:p>
          <a:p>
            <a:pPr marL="0" indent="0">
              <a:buNone/>
            </a:pPr>
            <a:endParaRPr lang="pl-PL" sz="1800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95449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pl-PL" sz="4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PROMOCJA</a:t>
            </a:r>
            <a:endParaRPr lang="pl-PL" sz="4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pl-PL" sz="1800" dirty="0" smtClean="0"/>
              <a:t>STRATEGIA PROMOCJI:</a:t>
            </a:r>
          </a:p>
          <a:p>
            <a:pPr marL="0" lvl="0" indent="0">
              <a:buNone/>
            </a:pPr>
            <a:endParaRPr lang="pl-PL" sz="1800" dirty="0"/>
          </a:p>
          <a:p>
            <a:pPr lvl="0">
              <a:buAutoNum type="arabicPeriod"/>
            </a:pPr>
            <a:r>
              <a:rPr lang="pl-PL" sz="1800" dirty="0" smtClean="0"/>
              <a:t>Cele (co chcemy osiagnąć?):</a:t>
            </a:r>
          </a:p>
          <a:p>
            <a:pPr lvl="0">
              <a:buAutoNum type="arabicPeriod"/>
            </a:pPr>
            <a:r>
              <a:rPr lang="pl-PL" sz="1800" dirty="0" smtClean="0"/>
              <a:t>Grupy docelowe (do kogo skierujemy nasze działania?):</a:t>
            </a:r>
          </a:p>
          <a:p>
            <a:pPr lvl="0">
              <a:buAutoNum type="arabicPeriod"/>
            </a:pPr>
            <a:r>
              <a:rPr lang="pl-PL" sz="1800" dirty="0" smtClean="0"/>
              <a:t>Narzędzia (jak to zrobimy, jakie narzędzia wykorzystamy?):</a:t>
            </a:r>
          </a:p>
          <a:p>
            <a:pPr lvl="0">
              <a:buAutoNum type="arabicPeriod"/>
            </a:pPr>
            <a:r>
              <a:rPr lang="pl-PL" sz="1800" dirty="0" smtClean="0"/>
              <a:t>Zasoby (jakie zasoby- personalne, materialne itd- będą nam potrzebne, jakie posiadamy?)</a:t>
            </a:r>
          </a:p>
          <a:p>
            <a:pPr lvl="0">
              <a:buAutoNum type="arabicPeriod"/>
            </a:pPr>
            <a:r>
              <a:rPr lang="pl-PL" sz="1800" dirty="0" smtClean="0"/>
              <a:t>Koszty (jakie wydatki musimy ponieść?) </a:t>
            </a:r>
            <a:endParaRPr lang="pl-PL" sz="1800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83480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pl-PL" sz="4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PROMOCJA</a:t>
            </a:r>
            <a:endParaRPr lang="pl-PL" sz="4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1800" b="1" dirty="0"/>
              <a:t>Obowiązkowe </a:t>
            </a:r>
            <a:r>
              <a:rPr lang="pl-PL" sz="1800" b="1" dirty="0" smtClean="0"/>
              <a:t>oznaczenia</a:t>
            </a:r>
          </a:p>
          <a:p>
            <a:pPr marL="0" indent="0">
              <a:buNone/>
            </a:pPr>
            <a:endParaRPr lang="pl-PL" sz="1800" b="1" dirty="0" smtClean="0"/>
          </a:p>
          <a:p>
            <a:r>
              <a:rPr lang="pl-PL" sz="1800" dirty="0" smtClean="0"/>
              <a:t>działania </a:t>
            </a:r>
            <a:r>
              <a:rPr lang="pl-PL" sz="1800" dirty="0"/>
              <a:t>informacyjne i promocyjne,</a:t>
            </a:r>
          </a:p>
          <a:p>
            <a:pPr lvl="0"/>
            <a:r>
              <a:rPr lang="pl-PL" sz="1800" dirty="0"/>
              <a:t>dokumenty związane z projektem podawane do wiadomości publicznej i przeznaczone dla uczestników projektów,</a:t>
            </a:r>
          </a:p>
          <a:p>
            <a:pPr lvl="0"/>
            <a:r>
              <a:rPr lang="pl-PL" sz="1800" dirty="0"/>
              <a:t>miejsca realizacji współfinansowanego przedsięwzięcia.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0762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pl-PL" sz="2000" dirty="0"/>
              <a:t>Czas trwania projektu: 24 miesiące</a:t>
            </a:r>
          </a:p>
          <a:p>
            <a:pPr marL="0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pl-PL" sz="2000" dirty="0"/>
              <a:t>Budżet: ok. 600 000 tysięcy</a:t>
            </a:r>
          </a:p>
          <a:p>
            <a:pPr marL="0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pl-PL" sz="2000" dirty="0"/>
              <a:t>Partner Ponadnarodowy: Firma XYZ, Niemcy- firma doradcza, produkt: innowacyjne e-kursy dla osób młodych pozostających bez pracy + program praktyk</a:t>
            </a:r>
          </a:p>
          <a:p>
            <a:pPr marL="0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pl-PL" sz="2000" dirty="0"/>
              <a:t>Partner II: Fundacja ‘Młodzi’, cel: wsparcie młodzieży na rynku pracy, doradztwo</a:t>
            </a:r>
          </a:p>
          <a:p>
            <a:pPr marL="0" lvl="0" indent="0">
              <a:buNone/>
            </a:pPr>
            <a:endParaRPr lang="pl-PL" sz="1800" dirty="0"/>
          </a:p>
          <a:p>
            <a:pPr lvl="0">
              <a:spcBef>
                <a:spcPts val="1200"/>
              </a:spcBef>
            </a:pPr>
            <a:endParaRPr lang="pl-PL" sz="1800" dirty="0" smtClean="0"/>
          </a:p>
        </p:txBody>
      </p:sp>
    </p:spTree>
    <p:extLst>
      <p:ext uri="{BB962C8B-B14F-4D97-AF65-F5344CB8AC3E}">
        <p14:creationId xmlns:p14="http://schemas.microsoft.com/office/powerpoint/2010/main" val="2167689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pl-PL" sz="4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PERSONEL PROJEKTOWY</a:t>
            </a:r>
            <a:endParaRPr lang="pl-PL" sz="4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1800" dirty="0"/>
              <a:t> </a:t>
            </a:r>
            <a:r>
              <a:rPr lang="pl-PL" sz="1800" dirty="0" smtClean="0"/>
              <a:t>PERSONEL „MERYTORYCZNY”:</a:t>
            </a:r>
          </a:p>
          <a:p>
            <a:r>
              <a:rPr lang="pl-PL" sz="1800" dirty="0" smtClean="0"/>
              <a:t>Koordynator merytoryczny</a:t>
            </a:r>
          </a:p>
          <a:p>
            <a:r>
              <a:rPr lang="pl-PL" sz="1800" dirty="0" smtClean="0"/>
              <a:t>Trenerzy</a:t>
            </a:r>
          </a:p>
          <a:p>
            <a:r>
              <a:rPr lang="pl-PL" sz="1800" dirty="0" smtClean="0"/>
              <a:t>Eksperci</a:t>
            </a:r>
          </a:p>
          <a:p>
            <a:r>
              <a:rPr lang="pl-PL" sz="1800" dirty="0" smtClean="0"/>
              <a:t>Biegli</a:t>
            </a:r>
          </a:p>
          <a:p>
            <a:pPr marL="0" indent="0">
              <a:buNone/>
            </a:pPr>
            <a:endParaRPr lang="pl-PL" sz="1800" dirty="0"/>
          </a:p>
          <a:p>
            <a:pPr marL="0" indent="0">
              <a:buNone/>
            </a:pPr>
            <a:r>
              <a:rPr lang="pl-PL" sz="1800" dirty="0" smtClean="0"/>
              <a:t>PERSONEL „ZARZĄDZAJĄCY”:</a:t>
            </a:r>
          </a:p>
          <a:p>
            <a:r>
              <a:rPr lang="pl-PL" sz="1800" dirty="0" smtClean="0"/>
              <a:t>Koordynator projektu</a:t>
            </a:r>
          </a:p>
          <a:p>
            <a:r>
              <a:rPr lang="pl-PL" sz="1800" dirty="0" smtClean="0"/>
              <a:t>Specjalista ds. monitoringu</a:t>
            </a:r>
          </a:p>
          <a:p>
            <a:r>
              <a:rPr lang="pl-PL" sz="1800" dirty="0" smtClean="0"/>
              <a:t>Specjalista ds. finansowych</a:t>
            </a:r>
          </a:p>
          <a:p>
            <a:r>
              <a:rPr lang="pl-PL" sz="1800" dirty="0" smtClean="0"/>
              <a:t>Specjalista ds. promocji</a:t>
            </a:r>
          </a:p>
          <a:p>
            <a:r>
              <a:rPr lang="pl-PL" sz="1800" dirty="0" smtClean="0"/>
              <a:t>Specjalista ds. </a:t>
            </a:r>
            <a:r>
              <a:rPr lang="pl-PL" sz="1800" smtClean="0"/>
              <a:t>organizacyjnych/ szkoleń/ rekrutacji </a:t>
            </a:r>
            <a:endParaRPr lang="pl-PL" sz="1800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20506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736" t="19203" r="22490" b="3873"/>
          <a:stretch/>
        </p:blipFill>
        <p:spPr bwMode="auto">
          <a:xfrm>
            <a:off x="685800" y="17172"/>
            <a:ext cx="7924800" cy="66198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90187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176" t="35326" r="22185" b="41666"/>
          <a:stretch/>
        </p:blipFill>
        <p:spPr bwMode="auto">
          <a:xfrm>
            <a:off x="609600" y="152400"/>
            <a:ext cx="790920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131" t="36956" r="23102" b="19014"/>
          <a:stretch/>
        </p:blipFill>
        <p:spPr bwMode="auto">
          <a:xfrm>
            <a:off x="685800" y="1981200"/>
            <a:ext cx="781363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99584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31" t="19565" r="51009" b="3345"/>
          <a:stretch/>
        </p:blipFill>
        <p:spPr bwMode="auto">
          <a:xfrm>
            <a:off x="1447800" y="5366"/>
            <a:ext cx="6629400" cy="6799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38377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Autofit/>
          </a:bodyPr>
          <a:lstStyle/>
          <a:p>
            <a:pPr marL="0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pl-PL" sz="1800" u="sng" dirty="0" smtClean="0"/>
              <a:t>POMYSŁ:</a:t>
            </a:r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pl-PL" sz="1800" b="1" dirty="0" smtClean="0"/>
              <a:t>Wprowadzenie na rynek polski innowacyjnego modelu wsparcia dla osób młodych pozostających bez pracy, na który skłądać się będą e-szkolenia oraz program praktyk</a:t>
            </a:r>
          </a:p>
          <a:p>
            <a:pPr marL="0" indent="0" algn="just">
              <a:spcAft>
                <a:spcPts val="1200"/>
              </a:spcAft>
              <a:buNone/>
            </a:pPr>
            <a:r>
              <a:rPr lang="pl-PL" sz="1800" u="sng" dirty="0" smtClean="0"/>
              <a:t>Temat: </a:t>
            </a:r>
            <a:r>
              <a:rPr lang="pl-PL" sz="1800" dirty="0"/>
              <a:t>Zwiększenie możliwości zatrudnienia osób młodych bez pracy, w tym w szczególności osób, które nie uczestniczą w kształceniu i </a:t>
            </a:r>
            <a:r>
              <a:rPr lang="pl-PL" sz="1800" dirty="0" smtClean="0"/>
              <a:t>szkoleniu (tzw. młodzież NEET). </a:t>
            </a:r>
            <a:endParaRPr lang="pl-PL" sz="1800" dirty="0"/>
          </a:p>
          <a:p>
            <a:pPr marL="0" indent="0" algn="just">
              <a:spcAft>
                <a:spcPts val="1200"/>
              </a:spcAft>
              <a:buNone/>
            </a:pPr>
            <a:r>
              <a:rPr lang="pl-PL" sz="1800" u="sng" dirty="0"/>
              <a:t>Oczekiwane rozwiązania: </a:t>
            </a:r>
            <a:r>
              <a:rPr lang="pl-PL" sz="1800" dirty="0" smtClean="0"/>
              <a:t>wypracowanie </a:t>
            </a:r>
            <a:r>
              <a:rPr lang="pl-PL" sz="1800" dirty="0"/>
              <a:t>i wdrożenie kompleksowych rozwiązań mających na celu aktywizację edukacyjno-zawodową </a:t>
            </a:r>
            <a:r>
              <a:rPr lang="pl-PL" sz="1800" dirty="0" smtClean="0"/>
              <a:t>osób </a:t>
            </a:r>
            <a:r>
              <a:rPr lang="pl-PL" sz="1800" dirty="0"/>
              <a:t>młodych w wieku 15–29 lat, które spełniają łącznie trzy warunki, tj.: nie pracują (tj. są bezrobotne lub bierne zawodowo), nie kształcą się (tj. nie uczestniczą w kształceniu formalnym w trybie stacjonarnym) ani nie szkolą się (tj. nie uczestniczą w pozaszkolnych zajęciach mających na celu uzyskanie, uzupełnienie lub doskonalenie umiejętności i kwalifikacji zawodowych lub ogólnych, potrzebnych do wykonywania pracy) </a:t>
            </a:r>
          </a:p>
          <a:p>
            <a:pPr marL="0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pl-PL" sz="1800" u="sng" dirty="0" smtClean="0"/>
              <a:t>Rodzaje działań w projekcie</a:t>
            </a:r>
            <a:r>
              <a:rPr lang="pl-PL" sz="1800" dirty="0" smtClean="0"/>
              <a:t>: </a:t>
            </a:r>
          </a:p>
          <a:p>
            <a:pPr>
              <a:spcBef>
                <a:spcPts val="600"/>
              </a:spcBef>
            </a:pPr>
            <a:r>
              <a:rPr lang="pl-PL" sz="1800" dirty="0" smtClean="0"/>
              <a:t>transfer nowych rozwiązań i ich zaadoptowanie i wdrożenie</a:t>
            </a:r>
          </a:p>
          <a:p>
            <a:pPr>
              <a:spcBef>
                <a:spcPts val="600"/>
              </a:spcBef>
            </a:pPr>
            <a:r>
              <a:rPr lang="pl-PL" sz="1800" dirty="0" smtClean="0"/>
              <a:t>wymiana doświadczeń i informacji</a:t>
            </a:r>
            <a:endParaRPr lang="pl-PL" sz="1800" dirty="0"/>
          </a:p>
          <a:p>
            <a:pPr lvl="0">
              <a:spcBef>
                <a:spcPts val="1200"/>
              </a:spcBef>
            </a:pPr>
            <a:endParaRPr lang="pl-PL" sz="1800" dirty="0" smtClean="0"/>
          </a:p>
        </p:txBody>
      </p:sp>
    </p:spTree>
    <p:extLst>
      <p:ext uri="{BB962C8B-B14F-4D97-AF65-F5344CB8AC3E}">
        <p14:creationId xmlns:p14="http://schemas.microsoft.com/office/powerpoint/2010/main" val="2549628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3894246"/>
              </p:ext>
            </p:extLst>
          </p:nvPr>
        </p:nvGraphicFramePr>
        <p:xfrm>
          <a:off x="381000" y="1447800"/>
          <a:ext cx="8229600" cy="4130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3048000"/>
                <a:gridCol w="3124200"/>
              </a:tblGrid>
              <a:tr h="381000">
                <a:tc rowSpan="2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pl-PL" sz="16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endParaRPr lang="pl-PL" sz="16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endParaRPr lang="pl-PL" sz="16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endParaRPr lang="pl-PL" sz="16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pl-PL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CZYM JEST?</a:t>
                      </a:r>
                      <a:endParaRPr lang="pl-PL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MONITORING</a:t>
                      </a:r>
                      <a:endParaRPr lang="pl-PL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EWALUACJA</a:t>
                      </a:r>
                      <a:endParaRPr lang="pl-PL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200241">
                <a:tc v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proces zbierania informacji;</a:t>
                      </a:r>
                    </a:p>
                    <a:p>
                      <a:r>
                        <a:rPr lang="pl-PL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 systematyczne badanie- czy </a:t>
                      </a:r>
                      <a:r>
                        <a:rPr lang="pl-PL" sz="16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projekt przebiega zgodnie z planem, czy udaje się osiągać zamierzone produkty i rezultaty?</a:t>
                      </a:r>
                      <a:endParaRPr lang="pl-PL" sz="1600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pl-PL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wykonywany jest w trakcie realizacji projektu,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pl-PL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bada trzy elementy projektu:  harmonogram działań, budżet oraz zaplanowane rezultaty;</a:t>
                      </a:r>
                    </a:p>
                    <a:p>
                      <a:r>
                        <a:rPr lang="pl-PL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osoby odpowiedzialne za monitoring to osoby zarządzające projektem</a:t>
                      </a:r>
                      <a:endParaRPr lang="pl-PL" sz="1600" b="0" i="0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 </a:t>
                      </a:r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proces </a:t>
                      </a:r>
                      <a:r>
                        <a:rPr lang="pl-PL" sz="16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ciągły</a:t>
                      </a:r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systematyczne badanie wybranych elementów projektu;</a:t>
                      </a:r>
                    </a:p>
                    <a:p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 </a:t>
                      </a:r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odpowiada na pytanie:</a:t>
                      </a: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czy i jak udało nam się osiągnąć zamierzone cele oraz  w jaki sposób udało nam się je osiągnąć?</a:t>
                      </a:r>
                      <a:endParaRPr lang="pl-PL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ewaluacja wykonywana jest po wybranym elemencie projektu lub po całościowej realizacji projektu;</a:t>
                      </a:r>
                    </a:p>
                    <a:p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osoby odpowiedzialne za ewaluację to osoby zarządzające projektem (ewaluacja wewnętrzna) albo wynajęta instytucja/osoba (ewaluacja zewnętrzną).</a:t>
                      </a:r>
                      <a:endParaRPr lang="pl-PL" sz="16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pl-PL" sz="4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MONITORING-EWALUACJA</a:t>
            </a:r>
            <a:endParaRPr lang="pl-PL" sz="4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3807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7050416"/>
              </p:ext>
            </p:extLst>
          </p:nvPr>
        </p:nvGraphicFramePr>
        <p:xfrm>
          <a:off x="381000" y="1447800"/>
          <a:ext cx="8229600" cy="3398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3048000"/>
                <a:gridCol w="3124200"/>
              </a:tblGrid>
              <a:tr h="381000">
                <a:tc rowSpan="2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pl-PL" sz="16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endParaRPr lang="pl-PL" sz="16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endParaRPr lang="pl-PL" sz="16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endParaRPr lang="pl-PL" sz="16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pl-PL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CZEMU SŁUŻY?</a:t>
                      </a:r>
                      <a:endParaRPr lang="pl-PL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MONITORING</a:t>
                      </a:r>
                      <a:endParaRPr lang="pl-PL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EWALUACJA</a:t>
                      </a:r>
                      <a:endParaRPr lang="pl-PL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200241">
                <a:tc v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ocena postępów z prowadzonych działań, zweryfikować tempo i kierunek, w którym zmierza projekt;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-bieżąca modyfikacja działań, harmonogramu, budżetu 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dane pochodzące z monitoringu są podstawą do wykorzystania w ewaluacji</a:t>
                      </a:r>
                      <a:endParaRPr lang="pl-PL" sz="1600" b="0" i="0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pomoc w planowaniu kolejnych działań;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-dostarcza konkretnej</a:t>
                      </a:r>
                      <a:r>
                        <a:rPr lang="pl-PL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oceny projektu 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 dostarcza informacji niezbędnych do podjęcia decyzji </a:t>
                      </a:r>
                    </a:p>
                    <a:p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ocena , czy i jak udało się osiągnąć zakładany cel;</a:t>
                      </a:r>
                    </a:p>
                    <a:p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dane pochodzące z ewaluacji pomagają  w planowaniu kolejnych projektów, a nie stanowią krytycznej oceny naszej pracy.</a:t>
                      </a:r>
                      <a:endParaRPr lang="pl-PL" sz="16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pl-PL" sz="4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MONITORING-EWALUACJA</a:t>
            </a:r>
            <a:endParaRPr lang="pl-PL" sz="4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0657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4050694"/>
              </p:ext>
            </p:extLst>
          </p:nvPr>
        </p:nvGraphicFramePr>
        <p:xfrm>
          <a:off x="381000" y="1447800"/>
          <a:ext cx="8229600" cy="3398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3048000"/>
                <a:gridCol w="3124200"/>
              </a:tblGrid>
              <a:tr h="381000">
                <a:tc rowSpan="2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pl-PL" sz="16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endParaRPr lang="pl-PL" sz="16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endParaRPr lang="pl-PL" sz="16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endParaRPr lang="pl-PL" sz="16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pl-PL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JAKIE WYKORZYSTUJE NARZĘDZIA?</a:t>
                      </a:r>
                      <a:endParaRPr lang="pl-PL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MONITORING</a:t>
                      </a:r>
                      <a:endParaRPr lang="pl-PL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EWALUACJA</a:t>
                      </a:r>
                      <a:endParaRPr lang="pl-PL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200241">
                <a:tc v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cząstkowe sprawozdania z realizacji projektu ustne lub pisemne;</a:t>
                      </a:r>
                    </a:p>
                    <a:p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karta pracy;</a:t>
                      </a:r>
                    </a:p>
                    <a:p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lista obecności na zajęciach;</a:t>
                      </a:r>
                    </a:p>
                    <a:p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zestawy wydawanych certyfikatów;</a:t>
                      </a:r>
                    </a:p>
                    <a:p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dyplomy;</a:t>
                      </a:r>
                    </a:p>
                    <a:p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ankiety;</a:t>
                      </a:r>
                    </a:p>
                    <a:p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testy;</a:t>
                      </a:r>
                    </a:p>
                    <a:p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raporty finansowe określające stopień wykorzystania budżetu</a:t>
                      </a:r>
                      <a:endParaRPr lang="pl-PL" sz="1600" b="0" i="0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ankiety uczestników po poszczególnych szkoleniach;</a:t>
                      </a:r>
                    </a:p>
                    <a:p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wywiady z uczestnikami;</a:t>
                      </a:r>
                    </a:p>
                    <a:p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wywiady z trenerami;</a:t>
                      </a:r>
                    </a:p>
                    <a:p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raporty trenerów</a:t>
                      </a:r>
                      <a:endParaRPr lang="pl-PL" sz="16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pl-PL" sz="4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MONITORING-EWALUACJA</a:t>
            </a:r>
            <a:endParaRPr lang="pl-PL" sz="4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6708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pl-PL" sz="4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MONITORING</a:t>
            </a:r>
            <a:endParaRPr lang="pl-PL" sz="4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sz="2000" dirty="0" smtClean="0"/>
              <a:t>Monitoring:</a:t>
            </a:r>
          </a:p>
          <a:p>
            <a:r>
              <a:rPr lang="pl-PL" sz="2000" dirty="0"/>
              <a:t>r</a:t>
            </a:r>
            <a:r>
              <a:rPr lang="pl-PL" sz="2000" dirty="0" smtClean="0"/>
              <a:t>zeczowy- </a:t>
            </a:r>
            <a:r>
              <a:rPr lang="pl-PL" sz="2000" dirty="0"/>
              <a:t>bieżącej weryfikacji realizacji prac </a:t>
            </a:r>
            <a:r>
              <a:rPr lang="pl-PL" sz="2000" dirty="0" smtClean="0"/>
              <a:t>projektowych</a:t>
            </a:r>
          </a:p>
          <a:p>
            <a:r>
              <a:rPr lang="pl-PL" sz="2000" dirty="0"/>
              <a:t>f</a:t>
            </a:r>
            <a:r>
              <a:rPr lang="pl-PL" sz="2000" dirty="0" smtClean="0"/>
              <a:t>inansowy- weryfikowanie </a:t>
            </a:r>
            <a:r>
              <a:rPr lang="pl-PL" sz="2000" dirty="0"/>
              <a:t>czy środki w projekcie wydawane są zgodnie z ich </a:t>
            </a:r>
            <a:r>
              <a:rPr lang="pl-PL" sz="2000" dirty="0" smtClean="0"/>
              <a:t>przeznaczeniem</a:t>
            </a:r>
            <a:endParaRPr lang="pl-PL" sz="2000" b="1" dirty="0" smtClean="0"/>
          </a:p>
          <a:p>
            <a:endParaRPr lang="pl-PL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59111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pl-PL" sz="4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MONITORING</a:t>
            </a:r>
            <a:endParaRPr lang="pl-PL" sz="4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1800" dirty="0"/>
              <a:t>Na etapie planowania </a:t>
            </a:r>
            <a:r>
              <a:rPr lang="pl-PL" sz="1800" dirty="0" smtClean="0"/>
              <a:t>projektu:</a:t>
            </a:r>
          </a:p>
          <a:p>
            <a:pPr marL="0" indent="0">
              <a:buNone/>
            </a:pPr>
            <a:endParaRPr lang="pl-PL" sz="1800" dirty="0" smtClean="0"/>
          </a:p>
          <a:p>
            <a:pPr marL="514350" indent="-514350">
              <a:buAutoNum type="arabicPeriod"/>
            </a:pPr>
            <a:r>
              <a:rPr lang="pl-PL" sz="1800" dirty="0" smtClean="0"/>
              <a:t>DLACZEGO </a:t>
            </a:r>
            <a:r>
              <a:rPr lang="pl-PL" sz="1800" dirty="0"/>
              <a:t>MONITORUJEMY? – CEL MONITORINGU </a:t>
            </a:r>
            <a:endParaRPr lang="pl-PL" sz="1800" dirty="0" smtClean="0"/>
          </a:p>
          <a:p>
            <a:pPr>
              <a:buFontTx/>
              <a:buChar char="-"/>
            </a:pPr>
            <a:r>
              <a:rPr lang="pl-PL" sz="1800" dirty="0" smtClean="0"/>
              <a:t>Jakie </a:t>
            </a:r>
            <a:r>
              <a:rPr lang="pl-PL" sz="1800" dirty="0"/>
              <a:t>są najistotniejsze cele prowadzenia monitoringu, jego funkcje i kontekst w odniesieniu do poszczególnych etapów cyklu </a:t>
            </a:r>
            <a:r>
              <a:rPr lang="pl-PL" sz="1800" dirty="0" smtClean="0"/>
              <a:t>projektu?</a:t>
            </a:r>
          </a:p>
          <a:p>
            <a:pPr>
              <a:buFontTx/>
              <a:buChar char="-"/>
            </a:pPr>
            <a:endParaRPr lang="pl-PL" sz="1800" dirty="0" smtClean="0"/>
          </a:p>
          <a:p>
            <a:pPr marL="514350" indent="-514350">
              <a:buFont typeface="+mj-lt"/>
              <a:buAutoNum type="arabicPeriod" startAt="2"/>
            </a:pPr>
            <a:r>
              <a:rPr lang="pl-PL" sz="1800" dirty="0" smtClean="0"/>
              <a:t>KTO </a:t>
            </a:r>
            <a:r>
              <a:rPr lang="pl-PL" sz="1800" dirty="0"/>
              <a:t>MONITORUJE? - ZESPÓŁ MONITORINGU </a:t>
            </a:r>
          </a:p>
          <a:p>
            <a:pPr>
              <a:buFontTx/>
              <a:buChar char="-"/>
            </a:pPr>
            <a:r>
              <a:rPr lang="pl-PL" sz="1800" dirty="0"/>
              <a:t>Kto będzie odpowiedzialny za prowadzenie monitoringu? </a:t>
            </a:r>
          </a:p>
          <a:p>
            <a:pPr>
              <a:buFontTx/>
              <a:buChar char="-"/>
            </a:pPr>
            <a:r>
              <a:rPr lang="pl-PL" sz="1800" dirty="0"/>
              <a:t>Jak duży powinien być Zespół ds. monitorowania i jak będą podzielone role pomiędzy kluczową kadrę zarządzającą? </a:t>
            </a:r>
          </a:p>
        </p:txBody>
      </p:sp>
    </p:spTree>
    <p:extLst>
      <p:ext uri="{BB962C8B-B14F-4D97-AF65-F5344CB8AC3E}">
        <p14:creationId xmlns:p14="http://schemas.microsoft.com/office/powerpoint/2010/main" val="3752146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pl-PL" sz="4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MONITORING</a:t>
            </a:r>
            <a:endParaRPr lang="pl-PL" sz="4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1800" dirty="0"/>
              <a:t>Na etapie planowania </a:t>
            </a:r>
            <a:r>
              <a:rPr lang="pl-PL" sz="1800" dirty="0" smtClean="0"/>
              <a:t>projektu:</a:t>
            </a:r>
          </a:p>
          <a:p>
            <a:pPr marL="0" indent="0">
              <a:buNone/>
            </a:pPr>
            <a:endParaRPr lang="pl-PL" sz="1800" dirty="0" smtClean="0"/>
          </a:p>
          <a:p>
            <a:pPr marL="514350" indent="-514350">
              <a:buFont typeface="+mj-lt"/>
              <a:buAutoNum type="arabicPeriod" startAt="3"/>
            </a:pPr>
            <a:r>
              <a:rPr lang="pl-PL" sz="1800" dirty="0" smtClean="0"/>
              <a:t>JAK </a:t>
            </a:r>
            <a:r>
              <a:rPr lang="pl-PL" sz="1800" dirty="0"/>
              <a:t>MONITORUJEMY? – METODY MONITORINGU </a:t>
            </a:r>
          </a:p>
          <a:p>
            <a:pPr>
              <a:buFontTx/>
              <a:buChar char="-"/>
            </a:pPr>
            <a:r>
              <a:rPr lang="pl-PL" sz="1800" dirty="0"/>
              <a:t>J</a:t>
            </a:r>
            <a:r>
              <a:rPr lang="pl-PL" sz="1800" dirty="0" smtClean="0"/>
              <a:t>akie </a:t>
            </a:r>
            <a:r>
              <a:rPr lang="pl-PL" sz="1800" dirty="0"/>
              <a:t>metody i narzędzia należy zaprojektować i jakie procedury należy uwzględniać przy gromadzeniu danych ilościowych i jakościowych?</a:t>
            </a:r>
          </a:p>
          <a:p>
            <a:pPr>
              <a:buFontTx/>
              <a:buChar char="-"/>
            </a:pPr>
            <a:r>
              <a:rPr lang="pl-PL" sz="1800" dirty="0"/>
              <a:t>Jak będzie wyglądał proces zbierania danych i ich wykorzystania? </a:t>
            </a:r>
            <a:endParaRPr lang="pl-PL" sz="1800" dirty="0" smtClean="0"/>
          </a:p>
          <a:p>
            <a:pPr>
              <a:buFontTx/>
              <a:buChar char="-"/>
            </a:pPr>
            <a:endParaRPr lang="pl-PL" sz="1800" dirty="0"/>
          </a:p>
          <a:p>
            <a:pPr marL="514350" indent="-514350">
              <a:buFont typeface="+mj-lt"/>
              <a:buAutoNum type="arabicPeriod" startAt="4"/>
            </a:pPr>
            <a:r>
              <a:rPr lang="pl-PL" sz="1800" dirty="0" smtClean="0"/>
              <a:t>CO </a:t>
            </a:r>
            <a:r>
              <a:rPr lang="pl-PL" sz="1800" dirty="0"/>
              <a:t>MONITORUJEMY? – PRZEDMIOT MONITORINGU </a:t>
            </a:r>
          </a:p>
          <a:p>
            <a:pPr>
              <a:buFontTx/>
              <a:buChar char="-"/>
            </a:pPr>
            <a:r>
              <a:rPr lang="pl-PL" sz="1800" dirty="0"/>
              <a:t>Co ma być przedmiotem monitorowania i podlegać obserwacji? </a:t>
            </a:r>
          </a:p>
          <a:p>
            <a:pPr>
              <a:buFontTx/>
              <a:buChar char="-"/>
            </a:pPr>
            <a:r>
              <a:rPr lang="pl-PL" sz="1800" dirty="0"/>
              <a:t>Jaki powinien być zakres monitoringu nakładów, procesów i efektów? </a:t>
            </a:r>
          </a:p>
          <a:p>
            <a:pPr>
              <a:buFontTx/>
              <a:buChar char="-"/>
            </a:pPr>
            <a:r>
              <a:rPr lang="pl-PL" sz="1800" dirty="0"/>
              <a:t>Jakie obiekty będą podlegać monitoringowi rzeczowemu i finansowemu ?</a:t>
            </a:r>
          </a:p>
        </p:txBody>
      </p:sp>
    </p:spTree>
    <p:extLst>
      <p:ext uri="{BB962C8B-B14F-4D97-AF65-F5344CB8AC3E}">
        <p14:creationId xmlns:p14="http://schemas.microsoft.com/office/powerpoint/2010/main" val="1887939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645</TotalTime>
  <Words>1022</Words>
  <Application>Microsoft Office PowerPoint</Application>
  <PresentationFormat>On-screen Show (4:3)</PresentationFormat>
  <Paragraphs>200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PROGRAM ĆWICZEŃ</vt:lpstr>
      <vt:lpstr>PowerPoint Presentation</vt:lpstr>
      <vt:lpstr>PowerPoint Presentation</vt:lpstr>
      <vt:lpstr>MONITORING-EWALUACJA</vt:lpstr>
      <vt:lpstr>MONITORING-EWALUACJA</vt:lpstr>
      <vt:lpstr>MONITORING-EWALUACJA</vt:lpstr>
      <vt:lpstr>MONITORING</vt:lpstr>
      <vt:lpstr>MONITORING</vt:lpstr>
      <vt:lpstr>MONITORING</vt:lpstr>
      <vt:lpstr>MONITORING</vt:lpstr>
      <vt:lpstr>MONITORING</vt:lpstr>
      <vt:lpstr>MONITORING- NARZĘDZIA</vt:lpstr>
      <vt:lpstr>MONITORING- NARZĘDZIA</vt:lpstr>
      <vt:lpstr>MONITORING- NARZĘDZIA</vt:lpstr>
      <vt:lpstr>MONITORING- NARZĘDZIA</vt:lpstr>
      <vt:lpstr>MONITORING- NARZĘDZIA</vt:lpstr>
      <vt:lpstr>PROMOCJA</vt:lpstr>
      <vt:lpstr>PROMOCJA</vt:lpstr>
      <vt:lpstr>PROMOCJA</vt:lpstr>
      <vt:lpstr>PERSONEL PROJEKTOWY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Aleksandra Spychalska</dc:title>
  <dc:creator>Ola Spychalska</dc:creator>
  <cp:lastModifiedBy>RT</cp:lastModifiedBy>
  <cp:revision>34</cp:revision>
  <dcterms:created xsi:type="dcterms:W3CDTF">2006-08-16T00:00:00Z</dcterms:created>
  <dcterms:modified xsi:type="dcterms:W3CDTF">2015-11-30T19:59:44Z</dcterms:modified>
</cp:coreProperties>
</file>