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3" r:id="rId3"/>
    <p:sldId id="274" r:id="rId4"/>
    <p:sldId id="276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000" dirty="0"/>
              <a:t>Czas trwania projektu: 24 miesiące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000" dirty="0"/>
              <a:t>Budżet: ok. 600 000 tysięcy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000" dirty="0"/>
              <a:t>Partner Ponadnarodowy: Firma XYZ, Niemcy- firma doradcza, produkt: innowacyjne e-kursy dla osób młodych pozostających bez pracy + program praktyk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000" dirty="0"/>
              <a:t>Partner II: Fundacja ‘Młodzi’, cel: wsparcie młodzieży na rynku pracy, doradztwo</a:t>
            </a:r>
          </a:p>
          <a:p>
            <a:pPr marL="0" lvl="0" indent="0">
              <a:buNone/>
            </a:pPr>
            <a:endParaRPr lang="pl-PL" sz="1800" dirty="0"/>
          </a:p>
          <a:p>
            <a:pPr lvl="0">
              <a:spcBef>
                <a:spcPts val="1200"/>
              </a:spcBef>
            </a:pP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167689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KOSZTY W PROJEKCIE</a:t>
            </a:r>
          </a:p>
        </p:txBody>
      </p:sp>
      <p:sp>
        <p:nvSpPr>
          <p:cNvPr id="7" name="pole tekstowe 5"/>
          <p:cNvSpPr txBox="1"/>
          <p:nvPr/>
        </p:nvSpPr>
        <p:spPr>
          <a:xfrm>
            <a:off x="433587" y="1295400"/>
            <a:ext cx="830580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0" fontAlgn="base" hangingPunct="0">
              <a:spcBef>
                <a:spcPts val="400"/>
              </a:spcBef>
              <a:spcAft>
                <a:spcPts val="400"/>
              </a:spcAft>
            </a:pPr>
            <a:endParaRPr lang="pl-PL" dirty="0"/>
          </a:p>
          <a:p>
            <a:pPr algn="just" eaLnBrk="0" fontAlgn="base" hangingPunct="0">
              <a:spcBef>
                <a:spcPts val="400"/>
              </a:spcBef>
              <a:spcAft>
                <a:spcPts val="400"/>
              </a:spcAft>
            </a:pPr>
            <a:r>
              <a:rPr lang="pl-PL" dirty="0"/>
              <a:t>Wydatki związane z zaangażowaniem osoby wykonującej zadania w projekcie</a:t>
            </a:r>
            <a:br>
              <a:rPr lang="pl-PL" dirty="0"/>
            </a:br>
            <a:r>
              <a:rPr lang="pl-PL" dirty="0"/>
              <a:t>lub projektach </a:t>
            </a:r>
            <a:r>
              <a:rPr lang="pl-PL" b="1" dirty="0"/>
              <a:t>są kwalifikowalne</a:t>
            </a:r>
            <a:r>
              <a:rPr lang="pl-PL" dirty="0"/>
              <a:t>, o ile:</a:t>
            </a:r>
          </a:p>
          <a:p>
            <a:pPr marL="285750" lvl="0" indent="-285750" algn="just" eaLnBrk="0" fontAlgn="base" hangingPunct="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pl-PL" dirty="0"/>
              <a:t>obciążenie z tego wynikające nie wyklucza możliwości prawidłowej i efektywnej realizacji wszystkich zadań powierzonych danej osobie;</a:t>
            </a:r>
          </a:p>
          <a:p>
            <a:pPr marL="285750" lvl="0" indent="-285750" algn="just" eaLnBrk="0" fontAlgn="base" hangingPunct="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pl-PL" dirty="0"/>
              <a:t>łączne zaangażowanie zawodowe tej osoby w realizację wszystkich projektów finansowanych z funduszy strukturalnych i FS oraz działań finansowanych</a:t>
            </a:r>
            <a:br>
              <a:rPr lang="pl-PL" dirty="0"/>
            </a:br>
            <a:r>
              <a:rPr lang="pl-PL" dirty="0"/>
              <a:t>z innych źródeł, w tym środków własnych beneficjenta i innych podmiotów,</a:t>
            </a:r>
            <a:br>
              <a:rPr lang="pl-PL" dirty="0"/>
            </a:br>
            <a:r>
              <a:rPr lang="pl-PL" b="1" dirty="0"/>
              <a:t>nie przekracza 276 godzin miesięcznie</a:t>
            </a:r>
            <a:r>
              <a:rPr lang="pl-PL" dirty="0"/>
              <a:t>;</a:t>
            </a:r>
          </a:p>
          <a:p>
            <a:pPr marL="285750" lvl="0" indent="-285750" algn="just" eaLnBrk="0" fontAlgn="base" hangingPunct="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pl-PL" dirty="0"/>
              <a:t>wykonanie zadań potwierdzone jest protokołem, wskazującym prawidłowe wykonanie zadań, liczbę oraz ewidencję godzin w danym miesiącu kalendarzowym poświęconych na wykonanie zadań w projekcie.</a:t>
            </a:r>
          </a:p>
          <a:p>
            <a:pPr eaLnBrk="0" fontAlgn="base" hangingPunct="0"/>
            <a:r>
              <a:rPr lang="pl-PL" dirty="0"/>
              <a:t> </a:t>
            </a:r>
          </a:p>
          <a:p>
            <a:pPr marL="285750" indent="-285750" algn="just" eaLnBrk="0" fontAlgn="base" hangingPunct="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l-PL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0651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KOSZTY W PROJEKCIE</a:t>
            </a:r>
          </a:p>
        </p:txBody>
      </p:sp>
      <p:sp>
        <p:nvSpPr>
          <p:cNvPr id="5" name="pole tekstowe 5"/>
          <p:cNvSpPr txBox="1"/>
          <p:nvPr/>
        </p:nvSpPr>
        <p:spPr>
          <a:xfrm>
            <a:off x="380999" y="1425982"/>
            <a:ext cx="8382001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l-PL" b="1" dirty="0"/>
              <a:t>Koszty związane z wyposażeniem stanowiska pracy personelu projektu</a:t>
            </a:r>
            <a:br>
              <a:rPr lang="pl-PL" b="1" dirty="0"/>
            </a:br>
            <a:r>
              <a:rPr lang="pl-PL" dirty="0"/>
              <a:t>są kwalifikowalne w pełnej wysokości, wyłącznie w przypadku personelu projektu zatrudnionego na podstawie stosunku pracy w wymiarze co najmniej 1/2 etatu.</a:t>
            </a:r>
            <a:br>
              <a:rPr lang="pl-PL" dirty="0"/>
            </a:br>
            <a:endParaRPr lang="pl-PL" b="1" dirty="0"/>
          </a:p>
          <a:p>
            <a:pPr algn="just">
              <a:lnSpc>
                <a:spcPct val="150000"/>
              </a:lnSpc>
            </a:pPr>
            <a:r>
              <a:rPr lang="pl-PL" dirty="0"/>
              <a:t>W ramach projektu </a:t>
            </a:r>
            <a:r>
              <a:rPr lang="pl-PL" b="1" dirty="0"/>
              <a:t>mogą być kwalifikowalne koszty delegacji służbowych oraz koszty związane z podnoszeniem kwalifikacji zawodowych personelu projektu</a:t>
            </a:r>
            <a:r>
              <a:rPr lang="pl-PL" dirty="0"/>
              <a:t>, pod warunkiem, że jest to niezbędne dla prawidłowej realizacji projektu oraz koszty te zostały uwzględnione w zatwierdzonym wniosku o dofinansowanie projektu.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4940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KOSZTY W PROJEKCIE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80999" y="1366897"/>
            <a:ext cx="8382001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l-PL" dirty="0"/>
              <a:t>Zlecanie zadań- oznacza powierzenie wykonawcom zewnętrznym realizacji całości działań merytorycznych, które nie mogą przekroczyć </a:t>
            </a:r>
            <a:r>
              <a:rPr lang="pl-PL" sz="2000" b="1" u="sng" dirty="0"/>
              <a:t>30%</a:t>
            </a:r>
            <a:r>
              <a:rPr lang="pl-PL" b="1" u="sng" dirty="0"/>
              <a:t> </a:t>
            </a:r>
            <a:r>
              <a:rPr lang="pl-PL" dirty="0"/>
              <a:t>wartości projektu, chyba że jest to uzasadnione specyfiką projektu.</a:t>
            </a:r>
          </a:p>
          <a:p>
            <a:pPr algn="just">
              <a:lnSpc>
                <a:spcPct val="150000"/>
              </a:lnSpc>
            </a:pP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dirty="0"/>
              <a:t>Nie jest kwalifikowalne zlecanie usługi merytorycznej przez beneficjenta partnerom projektu i odwrotnie.</a:t>
            </a:r>
          </a:p>
          <a:p>
            <a:pPr algn="just">
              <a:lnSpc>
                <a:spcPct val="150000"/>
              </a:lnSpc>
            </a:pP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dirty="0"/>
              <a:t>Zleceniem usługi merytorycznej </a:t>
            </a:r>
            <a:r>
              <a:rPr lang="pl-PL" b="1" u="sng" dirty="0"/>
              <a:t>nie jest</a:t>
            </a:r>
            <a:r>
              <a:rPr lang="pl-PL" u="sng" dirty="0"/>
              <a:t> </a:t>
            </a:r>
            <a:r>
              <a:rPr lang="pl-PL" dirty="0"/>
              <a:t>zakup pojedynczych towarów lub usług ani angażowanie personelu projektu.</a:t>
            </a:r>
          </a:p>
          <a:p>
            <a:pPr algn="ctr"/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066290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KOSZTY W PROJEKCIE</a:t>
            </a:r>
          </a:p>
        </p:txBody>
      </p:sp>
      <p:sp>
        <p:nvSpPr>
          <p:cNvPr id="5" name="pole tekstowe 5"/>
          <p:cNvSpPr txBox="1"/>
          <p:nvPr/>
        </p:nvSpPr>
        <p:spPr>
          <a:xfrm>
            <a:off x="380999" y="1676400"/>
            <a:ext cx="8382001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j-lt"/>
              </a:rPr>
              <a:t>W ramach projektów, w których wartość wkładu publicznego (środków publicznych) nie przekracza wyrażonej w PLN </a:t>
            </a:r>
            <a:r>
              <a:rPr lang="pl-PL" b="1" dirty="0">
                <a:latin typeface="+mj-lt"/>
              </a:rPr>
              <a:t>równowartości 100.000 EUR</a:t>
            </a:r>
            <a:r>
              <a:rPr lang="pl-PL" dirty="0">
                <a:latin typeface="+mj-lt"/>
              </a:rPr>
              <a:t>, stosowanie uproszczonych metod rozliczania wydatków jest obligatoryjne.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l-PL" dirty="0">
              <a:latin typeface="+mj-lt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pl-PL" dirty="0">
                <a:latin typeface="+mj-lt"/>
              </a:rPr>
              <a:t>W ramach uproszczonych metod występują: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pl-PL" b="1" u="sng" dirty="0">
                <a:latin typeface="+mj-lt"/>
              </a:rPr>
              <a:t>Stawki jednostkowe,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pl-PL" b="1" u="sng" dirty="0">
                <a:latin typeface="+mj-lt"/>
              </a:rPr>
              <a:t>Kwoty ryczałtowe.</a:t>
            </a:r>
          </a:p>
        </p:txBody>
      </p:sp>
    </p:spTree>
    <p:extLst>
      <p:ext uri="{BB962C8B-B14F-4D97-AF65-F5344CB8AC3E}">
        <p14:creationId xmlns:p14="http://schemas.microsoft.com/office/powerpoint/2010/main" val="52719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KOSZTY W PROJEKCIE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80999" y="1720840"/>
            <a:ext cx="83820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b="1" dirty="0"/>
              <a:t>Środki trwałe </a:t>
            </a:r>
            <a:r>
              <a:rPr lang="pl-PL" dirty="0"/>
              <a:t>– rzeczowe aktywa trwałe i zrównane z nimi o przewidywanym okresie ekonomicznej użyteczności dłuższym niż rok, kompletne, zdatne</a:t>
            </a:r>
            <a:br>
              <a:rPr lang="pl-PL" dirty="0"/>
            </a:br>
            <a:r>
              <a:rPr lang="pl-PL" dirty="0"/>
              <a:t>do użytku i przeznaczone na potrzeby jednostki organizacyjnej.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l-PL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b="1" dirty="0"/>
              <a:t>Wartości niematerialne i prawne </a:t>
            </a:r>
            <a:r>
              <a:rPr lang="pl-PL" dirty="0"/>
              <a:t>– nabyte przez jednostkę, zaliczane do aktywów trwałych, prawa majątkowe nadające się do gospodarczego wykorzystania, o przewidywanym okresie ekonomicznej użyteczności dłuższym niż rok, przeznaczone do używania na potrzeby jednostki.</a:t>
            </a:r>
          </a:p>
        </p:txBody>
      </p:sp>
    </p:spTree>
    <p:extLst>
      <p:ext uri="{BB962C8B-B14F-4D97-AF65-F5344CB8AC3E}">
        <p14:creationId xmlns:p14="http://schemas.microsoft.com/office/powerpoint/2010/main" val="1607590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KOSZTY W PROJEKCIE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57200" y="1238657"/>
            <a:ext cx="8305800" cy="4380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l-PL" b="1" dirty="0"/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pl-PL" b="1" dirty="0"/>
              <a:t>Środki trwałe</a:t>
            </a:r>
            <a:r>
              <a:rPr lang="pl-PL" dirty="0"/>
              <a:t> ze względu na sposób ich wykorzystania w ramach i na rzecz projektu dzielą się na: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pl-PL" dirty="0"/>
              <a:t>środki trwałe bezpośrednio powiązane z przedmiotem projektu (np. wyposażenie pracowni komputerowych w szkole);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pl-PL" dirty="0"/>
              <a:t>środki trwałe wykorzystywane w celu wspomagania procesu wdrażania projektu (np. rzutnik na szkolenia).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pl-PL" dirty="0"/>
          </a:p>
          <a:p>
            <a:pPr algn="ctr"/>
            <a:r>
              <a:rPr lang="pl-PL" b="1" dirty="0"/>
              <a:t>Wartość wydatków poniesionych na zakup środków trwałych o wartości jednostkowej równej i wyższej niż 350,00 PLN netto w ramach kosztów bezpośrednich oraz wydatków w ramach cross-</a:t>
            </a:r>
            <a:r>
              <a:rPr lang="pl-PL" b="1" dirty="0" err="1"/>
              <a:t>financingu</a:t>
            </a:r>
            <a:r>
              <a:rPr lang="pl-PL" b="1" dirty="0"/>
              <a:t> </a:t>
            </a:r>
            <a:r>
              <a:rPr lang="pl-PL" b="1" u="sng" dirty="0"/>
              <a:t>nie może łącznie przekroczyć 10% wydatków projektu</a:t>
            </a:r>
            <a:r>
              <a:rPr lang="pl-PL" dirty="0"/>
              <a:t>.</a:t>
            </a:r>
            <a:endParaRPr lang="pl-PL" b="1" dirty="0"/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7590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KOSZTY W PROJEKCIE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57199" y="1310472"/>
            <a:ext cx="8305801" cy="423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endParaRPr lang="pl-PL" b="1" dirty="0"/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pl-PL" b="1" dirty="0"/>
              <a:t>Wkład własny</a:t>
            </a:r>
            <a:r>
              <a:rPr lang="pl-PL" dirty="0"/>
              <a:t> beneficjenta jest wnoszony do projektu: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pl-PL" dirty="0"/>
              <a:t>w formie pieniężnej;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pl-PL" dirty="0"/>
              <a:t>w formie niepieniężnej.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pl-PL" b="1" dirty="0"/>
              <a:t>Wkład własny niepieniężny </a:t>
            </a:r>
            <a:r>
              <a:rPr lang="pl-PL" dirty="0"/>
              <a:t>może być wnoszony: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pl-PL" dirty="0"/>
              <a:t>przez beneficjenta ze składników jego majątku lub z majątku innych podmiotów;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pl-PL" dirty="0"/>
              <a:t>w postaci świadczeń wykonywanych przez wolontariuszy;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pl-PL" dirty="0"/>
              <a:t>w formie dodatków lub wynagrodzeń wypłacanych przez stronę trzecią na rzecz uczestników w projektach finansowanych ze środków EFS.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pl-PL" dirty="0"/>
              <a:t>Wkład własny rozliczany jest na podstawie oświadczenia składanego beneficjentowi przez inne podmioty lub wystawionego przez beneficjenta. Oświadczenie powinno pozwalać na identyfikację wnoszonego wkładu.</a:t>
            </a:r>
          </a:p>
        </p:txBody>
      </p:sp>
    </p:spTree>
    <p:extLst>
      <p:ext uri="{BB962C8B-B14F-4D97-AF65-F5344CB8AC3E}">
        <p14:creationId xmlns:p14="http://schemas.microsoft.com/office/powerpoint/2010/main" val="1607590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1800" u="sng" dirty="0"/>
              <a:t>POMYSŁ: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1800" b="1" dirty="0"/>
              <a:t>Wprowadzenie na rynek polski innowacyjnego modelu wsparcia dla osób młodych pozostających bez pracy, na który skłądać się będą e-szkolenia oraz program praktyk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l-PL" sz="1800" u="sng" dirty="0"/>
              <a:t>Temat: </a:t>
            </a:r>
            <a:r>
              <a:rPr lang="pl-PL" sz="1800" dirty="0"/>
              <a:t>Zwiększenie możliwości zatrudnienia osób młodych bez pracy, w tym w szczególności osób, które nie uczestniczą w kształceniu i szkoleniu (tzw. młodzież NEET).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l-PL" sz="1800" u="sng" dirty="0"/>
              <a:t>Oczekiwane rozwiązania: </a:t>
            </a:r>
            <a:r>
              <a:rPr lang="pl-PL" sz="1800" dirty="0"/>
              <a:t>wypracowanie i wdrożenie kompleksowych rozwiązań mających na celu aktywizację edukacyjno-zawodową osób młodych w wieku 15–29 lat, które spełniają łącznie trzy warunki, tj.: nie pracują (tj. są bezrobotne lub bierne zawodowo), nie kształcą się (tj. nie uczestniczą w kształceniu formalnym w trybie stacjonarnym) ani nie szkolą się (tj. nie uczestniczą w pozaszkolnych zajęciach mających na celu uzyskanie, uzupełnienie lub doskonalenie umiejętności i kwalifikacji zawodowych lub ogólnych, potrzebnych do wykonywania pracy) 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1800" u="sng" dirty="0"/>
              <a:t>Rodzaje działań w projekcie</a:t>
            </a:r>
            <a:r>
              <a:rPr lang="pl-PL" sz="1800" dirty="0"/>
              <a:t>: </a:t>
            </a:r>
          </a:p>
          <a:p>
            <a:pPr>
              <a:spcBef>
                <a:spcPts val="600"/>
              </a:spcBef>
            </a:pPr>
            <a:r>
              <a:rPr lang="pl-PL" sz="1800" dirty="0"/>
              <a:t>transfer nowych rozwiązań i ich zaadoptowanie i wdrożenie</a:t>
            </a:r>
          </a:p>
          <a:p>
            <a:pPr>
              <a:spcBef>
                <a:spcPts val="600"/>
              </a:spcBef>
            </a:pPr>
            <a:r>
              <a:rPr lang="pl-PL" sz="1800" dirty="0"/>
              <a:t>wymiana doświadczeń i informacji</a:t>
            </a:r>
          </a:p>
          <a:p>
            <a:pPr lvl="0">
              <a:spcBef>
                <a:spcPts val="1200"/>
              </a:spcBef>
            </a:pP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549628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KOSZTY W PROJEKCIE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000" dirty="0"/>
              <a:t>Koszty:</a:t>
            </a:r>
          </a:p>
          <a:p>
            <a:r>
              <a:rPr lang="pl-PL" sz="2000" dirty="0"/>
              <a:t>pośrednie</a:t>
            </a:r>
          </a:p>
          <a:p>
            <a:r>
              <a:rPr lang="pl-PL" sz="2000" dirty="0"/>
              <a:t>bezpośrednie</a:t>
            </a:r>
          </a:p>
          <a:p>
            <a:endParaRPr lang="pl-PL" sz="2000" b="1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5" name="pole tekstowe 5"/>
          <p:cNvSpPr txBox="1"/>
          <p:nvPr/>
        </p:nvSpPr>
        <p:spPr>
          <a:xfrm>
            <a:off x="381000" y="37338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l-PL" dirty="0"/>
              <a:t>Koszty projektu są przedstawiane we wniosku o dofinansowanie, w formie budżetu zadaniowego w części szczegółowy budżet projektu.</a:t>
            </a:r>
          </a:p>
        </p:txBody>
      </p:sp>
    </p:spTree>
    <p:extLst>
      <p:ext uri="{BB962C8B-B14F-4D97-AF65-F5344CB8AC3E}">
        <p14:creationId xmlns:p14="http://schemas.microsoft.com/office/powerpoint/2010/main" val="2359111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dirty="0"/>
              <a:t>Na etapie planowania projektu:</a:t>
            </a:r>
          </a:p>
          <a:p>
            <a:pPr marL="0" indent="0">
              <a:buNone/>
            </a:pPr>
            <a:endParaRPr lang="pl-PL" sz="1800" dirty="0"/>
          </a:p>
          <a:p>
            <a:pPr marL="514350" indent="-514350">
              <a:buAutoNum type="arabicPeriod"/>
            </a:pPr>
            <a:r>
              <a:rPr lang="pl-PL" sz="1800" dirty="0"/>
              <a:t>DLACZEGO MONITORUJEMY? – CEL MONITORINGU </a:t>
            </a:r>
          </a:p>
          <a:p>
            <a:pPr>
              <a:buFontTx/>
              <a:buChar char="-"/>
            </a:pPr>
            <a:r>
              <a:rPr lang="pl-PL" sz="1800" dirty="0"/>
              <a:t>Jakie są najistotniejsze cele prowadzenia monitoringu, jego funkcje i kontekst w odniesieniu do poszczególnych etapów cyklu projektu?</a:t>
            </a:r>
          </a:p>
          <a:p>
            <a:pPr>
              <a:buFontTx/>
              <a:buChar char="-"/>
            </a:pPr>
            <a:endParaRPr lang="pl-PL" sz="1800" dirty="0"/>
          </a:p>
          <a:p>
            <a:pPr marL="514350" indent="-514350">
              <a:buFont typeface="+mj-lt"/>
              <a:buAutoNum type="arabicPeriod" startAt="2"/>
            </a:pPr>
            <a:r>
              <a:rPr lang="pl-PL" sz="1800" dirty="0"/>
              <a:t>KTO MONITORUJE? - ZESPÓŁ MONITORINGU </a:t>
            </a:r>
          </a:p>
          <a:p>
            <a:pPr>
              <a:buFontTx/>
              <a:buChar char="-"/>
            </a:pPr>
            <a:r>
              <a:rPr lang="pl-PL" sz="1800" dirty="0"/>
              <a:t>Kto będzie odpowiedzialny za prowadzenie monitoringu? </a:t>
            </a:r>
          </a:p>
          <a:p>
            <a:pPr>
              <a:buFontTx/>
              <a:buChar char="-"/>
            </a:pPr>
            <a:r>
              <a:rPr lang="pl-PL" sz="1800" dirty="0"/>
              <a:t>Jak duży powinien być Zespół ds. monitorowania i jak będą podzielone role pomiędzy kluczową kadrę zarządzającą? </a:t>
            </a:r>
          </a:p>
        </p:txBody>
      </p:sp>
    </p:spTree>
    <p:extLst>
      <p:ext uri="{BB962C8B-B14F-4D97-AF65-F5344CB8AC3E}">
        <p14:creationId xmlns:p14="http://schemas.microsoft.com/office/powerpoint/2010/main" val="3752146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KOSZTY W PROJEKCIE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000" dirty="0"/>
              <a:t>Koszty:</a:t>
            </a:r>
          </a:p>
          <a:p>
            <a:r>
              <a:rPr lang="pl-PL" sz="2000" dirty="0"/>
              <a:t>pośrednie</a:t>
            </a:r>
          </a:p>
          <a:p>
            <a:r>
              <a:rPr lang="pl-PL" sz="2000" dirty="0"/>
              <a:t>bezpośrednie</a:t>
            </a:r>
          </a:p>
          <a:p>
            <a:endParaRPr lang="pl-PL" sz="2000" b="1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5" name="pole tekstowe 5"/>
          <p:cNvSpPr txBox="1"/>
          <p:nvPr/>
        </p:nvSpPr>
        <p:spPr>
          <a:xfrm>
            <a:off x="381000" y="37338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l-PL" dirty="0"/>
              <a:t>Koszty projektu są przedstawiane we wniosku o dofinansowanie, w formie budżetu zadaniowego w części szczegółowy budżet projektu.</a:t>
            </a:r>
          </a:p>
        </p:txBody>
      </p:sp>
    </p:spTree>
    <p:extLst>
      <p:ext uri="{BB962C8B-B14F-4D97-AF65-F5344CB8AC3E}">
        <p14:creationId xmlns:p14="http://schemas.microsoft.com/office/powerpoint/2010/main" val="2778076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KOSZTY W PROJEKCIE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3399" y="1728535"/>
            <a:ext cx="822960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pl-PL" altLang="pl-PL" b="1" dirty="0"/>
              <a:t>Koszty pośrednie</a:t>
            </a:r>
            <a:r>
              <a:rPr lang="pl-PL" altLang="pl-PL" dirty="0"/>
              <a:t> to: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dirty="0"/>
              <a:t>koszty niezbędne do realizacji projektu, ale nie dotyczące bezpośrednio głównego przedmiotu projektu;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dirty="0"/>
              <a:t>koszty administracyjne związane z obsługą projektu;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dirty="0"/>
              <a:t>koszty rozliczane </a:t>
            </a:r>
            <a:r>
              <a:rPr lang="pl-PL" b="1" u="sng" dirty="0"/>
              <a:t>wyłącznie ryczałtowo</a:t>
            </a:r>
            <a:r>
              <a:rPr lang="pl-PL" dirty="0"/>
              <a:t> z wykorzystaniem stawek procentowych</a:t>
            </a:r>
            <a:endParaRPr lang="pl-PL" dirty="0">
              <a:latin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5545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KOSZTY W PROJEKCIE</a:t>
            </a:r>
          </a:p>
        </p:txBody>
      </p:sp>
      <p:sp>
        <p:nvSpPr>
          <p:cNvPr id="5" name="pole tekstowe 5"/>
          <p:cNvSpPr txBox="1"/>
          <p:nvPr/>
        </p:nvSpPr>
        <p:spPr>
          <a:xfrm>
            <a:off x="457200" y="1720840"/>
            <a:ext cx="8382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l-PL" dirty="0"/>
              <a:t>W ramach </a:t>
            </a:r>
            <a:r>
              <a:rPr lang="pl-PL" b="1" dirty="0"/>
              <a:t>kosztów bezpośrednich</a:t>
            </a:r>
            <a:r>
              <a:rPr lang="pl-PL" dirty="0"/>
              <a:t> 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zgodność kosztów ze stawkami rynkowymi;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źródła finansowania;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formę zaangażowania personelu projektu i wymiar czasu pracy;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wkład własny.</a:t>
            </a:r>
          </a:p>
          <a:p>
            <a:pPr algn="ctr">
              <a:lnSpc>
                <a:spcPct val="150000"/>
              </a:lnSpc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30742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KOSZTY W PROJEKCIE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57201" y="1384851"/>
            <a:ext cx="8381999" cy="4088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pl-PL" dirty="0"/>
              <a:t>Do kosztów pośrednich w ramach EFS zaliczamy m.in.: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l-PL" b="1" dirty="0"/>
              <a:t>koszty personelu zarządzającego projektem</a:t>
            </a:r>
            <a:r>
              <a:rPr lang="pl-PL" dirty="0"/>
              <a:t>;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l-PL" dirty="0"/>
              <a:t>koszty zarządu;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l-PL" dirty="0"/>
              <a:t>koszty personelu obsługowego i obsługi księgowej;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l-PL" b="1" dirty="0"/>
              <a:t>amortyzacja, najem lub zakup aktywów używanych na potrzeby</a:t>
            </a:r>
            <a:br>
              <a:rPr lang="pl-PL" b="1" dirty="0"/>
            </a:br>
            <a:r>
              <a:rPr lang="pl-PL" b="1" dirty="0"/>
              <a:t>ww. personelu</a:t>
            </a:r>
            <a:r>
              <a:rPr lang="pl-PL" dirty="0"/>
              <a:t>;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dirty="0">
                <a:ea typeface="ＭＳ Ｐゴシック" pitchFamily="34" charset="-128"/>
              </a:rPr>
              <a:t>koszty utrzymania powierzchni biurowych, opłaty za media;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b="1" dirty="0">
                <a:ea typeface="ＭＳ Ｐゴシック" pitchFamily="34" charset="-128"/>
              </a:rPr>
              <a:t>wydatki związane z otworzeniem lub prowadzeniem rachunku bankowego;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b="1" dirty="0">
                <a:ea typeface="ＭＳ Ｐゴシック" pitchFamily="34" charset="-128"/>
              </a:rPr>
              <a:t>działania informacyjno-promocyjne projektu;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l-PL" dirty="0"/>
              <a:t>koszty sprzątania pomieszczeń związanych z obsługą administracyjną projektu;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pl-PL" dirty="0"/>
              <a:t>koszty zabezpieczenia prawidłowej realizacji umowy.</a:t>
            </a:r>
          </a:p>
        </p:txBody>
      </p:sp>
    </p:spTree>
    <p:extLst>
      <p:ext uri="{BB962C8B-B14F-4D97-AF65-F5344CB8AC3E}">
        <p14:creationId xmlns:p14="http://schemas.microsoft.com/office/powerpoint/2010/main" val="1112796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KOSZTY W PROJEKCIE</a:t>
            </a:r>
          </a:p>
        </p:txBody>
      </p:sp>
      <p:sp>
        <p:nvSpPr>
          <p:cNvPr id="5" name="pole tekstowe 5"/>
          <p:cNvSpPr txBox="1"/>
          <p:nvPr/>
        </p:nvSpPr>
        <p:spPr>
          <a:xfrm>
            <a:off x="381000" y="1513091"/>
            <a:ext cx="845820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l-PL" dirty="0"/>
              <a:t>Koszty pośrednie rozliczane są </a:t>
            </a:r>
            <a:r>
              <a:rPr lang="pl-PL" b="1" u="sng" dirty="0"/>
              <a:t>wyłącznie</a:t>
            </a:r>
            <a:r>
              <a:rPr lang="pl-PL" dirty="0"/>
              <a:t> z wykorzystaniem stawek ryczałtowych:</a:t>
            </a:r>
          </a:p>
          <a:p>
            <a:pPr marL="285750" lvl="0" indent="-285750" eaLnBrk="0" fontAlgn="base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/>
              <a:t>25 %</a:t>
            </a:r>
            <a:r>
              <a:rPr lang="pl-PL" dirty="0"/>
              <a:t> kosztów bezpośrednich - w przypadku projektów o wartości </a:t>
            </a:r>
            <a:r>
              <a:rPr lang="pl-PL" b="1" dirty="0"/>
              <a:t>do 1 mln PLN </a:t>
            </a:r>
            <a:r>
              <a:rPr lang="pl-PL" dirty="0"/>
              <a:t>włącznie;</a:t>
            </a:r>
          </a:p>
          <a:p>
            <a:pPr marL="285750" lvl="0" indent="-285750" eaLnBrk="0" fontAlgn="base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/>
              <a:t>20 %</a:t>
            </a:r>
            <a:r>
              <a:rPr lang="pl-PL" dirty="0"/>
              <a:t> kosztów bezpośrednich - w przypadku projektów o wartości powyżej </a:t>
            </a:r>
            <a:r>
              <a:rPr lang="pl-PL" b="1" dirty="0"/>
              <a:t>1 mln PLN do 2 mln PLN</a:t>
            </a:r>
            <a:r>
              <a:rPr lang="pl-PL" dirty="0"/>
              <a:t> włącznie;</a:t>
            </a:r>
          </a:p>
          <a:p>
            <a:pPr marL="285750" lvl="0" indent="-285750" eaLnBrk="0" fontAlgn="base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/>
              <a:t>15 %</a:t>
            </a:r>
            <a:r>
              <a:rPr lang="pl-PL" dirty="0"/>
              <a:t> kosztów bezpośrednich - w przypadku projektów o wartości powyżej </a:t>
            </a:r>
            <a:r>
              <a:rPr lang="pl-PL" b="1" dirty="0"/>
              <a:t>2 mln PLN do 5 mln PLN</a:t>
            </a:r>
            <a:r>
              <a:rPr lang="pl-PL" dirty="0"/>
              <a:t> włącznie;</a:t>
            </a:r>
          </a:p>
          <a:p>
            <a:pPr marL="285750" lvl="0" indent="-285750" eaLnBrk="0" fontAlgn="base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/>
              <a:t>10 %</a:t>
            </a:r>
            <a:r>
              <a:rPr lang="pl-PL" dirty="0"/>
              <a:t> kosztów bezpośrednich - w przypadku projektów o wartości przekraczającej </a:t>
            </a:r>
            <a:r>
              <a:rPr lang="pl-PL" b="1" dirty="0"/>
              <a:t>5 mln PLN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4745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796</Words>
  <Application>Microsoft Office PowerPoint</Application>
  <PresentationFormat>Pokaz na ekranie (4:3)</PresentationFormat>
  <Paragraphs>104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ＭＳ Ｐゴシック</vt:lpstr>
      <vt:lpstr>Arial</vt:lpstr>
      <vt:lpstr>Calibri</vt:lpstr>
      <vt:lpstr>Wingdings</vt:lpstr>
      <vt:lpstr>Office Theme</vt:lpstr>
      <vt:lpstr>Prezentacja programu PowerPoint</vt:lpstr>
      <vt:lpstr>Prezentacja programu PowerPoint</vt:lpstr>
      <vt:lpstr>KOSZTY W PROJEKCIE</vt:lpstr>
      <vt:lpstr>MONITORING</vt:lpstr>
      <vt:lpstr>KOSZTY W PROJEKCIE</vt:lpstr>
      <vt:lpstr>KOSZTY W PROJEKCIE</vt:lpstr>
      <vt:lpstr>KOSZTY W PROJEKCIE</vt:lpstr>
      <vt:lpstr>KOSZTY W PROJEKCIE</vt:lpstr>
      <vt:lpstr>KOSZTY W PROJEKCIE</vt:lpstr>
      <vt:lpstr>KOSZTY W PROJEKCIE</vt:lpstr>
      <vt:lpstr>KOSZTY W PROJEKCIE</vt:lpstr>
      <vt:lpstr>KOSZTY W PROJEKCIE</vt:lpstr>
      <vt:lpstr>KOSZTY W PROJEKCIE</vt:lpstr>
      <vt:lpstr>KOSZTY W PROJEKCIE</vt:lpstr>
      <vt:lpstr>KOSZTY W PROJEKCIE</vt:lpstr>
      <vt:lpstr>KOSZTY W PROJEKCIE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Aleksandra Spychalska</dc:title>
  <dc:creator>Ola Spychalska</dc:creator>
  <cp:lastModifiedBy>recenzja</cp:lastModifiedBy>
  <cp:revision>37</cp:revision>
  <dcterms:created xsi:type="dcterms:W3CDTF">2006-08-16T00:00:00Z</dcterms:created>
  <dcterms:modified xsi:type="dcterms:W3CDTF">2016-09-29T16:12:31Z</dcterms:modified>
</cp:coreProperties>
</file>