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07" r:id="rId2"/>
    <p:sldId id="378" r:id="rId3"/>
    <p:sldId id="377" r:id="rId4"/>
    <p:sldId id="379" r:id="rId5"/>
    <p:sldId id="380" r:id="rId6"/>
    <p:sldId id="381" r:id="rId7"/>
    <p:sldId id="382" r:id="rId8"/>
    <p:sldId id="383" r:id="rId9"/>
    <p:sldId id="374" r:id="rId10"/>
    <p:sldId id="344" r:id="rId11"/>
    <p:sldId id="375" r:id="rId12"/>
    <p:sldId id="376" r:id="rId13"/>
    <p:sldId id="332" r:id="rId14"/>
    <p:sldId id="384" r:id="rId15"/>
    <p:sldId id="385" r:id="rId16"/>
    <p:sldId id="386" r:id="rId17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748" y="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244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1B7D5C7-E08F-43B0-8FAB-465965CC5EFA}" type="datetimeFigureOut">
              <a:rPr lang="pl-PL"/>
              <a:pPr>
                <a:defRPr/>
              </a:pPr>
              <a:t>02.03.2018</a:t>
            </a:fld>
            <a:endParaRPr lang="pl-PL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879AF1C-F8C6-4EEF-ADED-6AF9A883DFE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7578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FA5CD-2C80-4AE2-9D1D-AB9AB2E7BADB}" type="datetimeFigureOut">
              <a:rPr lang="pl-PL"/>
              <a:pPr>
                <a:defRPr/>
              </a:pPr>
              <a:t>02.03.2018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767FA-D589-46EB-9493-BA44DCBA5A9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CB537-1089-49C5-81F2-55B252758935}" type="datetimeFigureOut">
              <a:rPr lang="pl-PL"/>
              <a:pPr>
                <a:defRPr/>
              </a:pPr>
              <a:t>02.03.2018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C2E16-8825-4F43-A913-A1D2B44C11F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3A553-6EB8-462A-A7C0-94632A717508}" type="datetimeFigureOut">
              <a:rPr lang="pl-PL"/>
              <a:pPr>
                <a:defRPr/>
              </a:pPr>
              <a:t>02.03.2018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576FA-97D5-4072-9E07-7E71F708AAC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B3AEE-77A7-4B8B-A054-A409BB918E60}" type="datetimeFigureOut">
              <a:rPr lang="pl-PL"/>
              <a:pPr>
                <a:defRPr/>
              </a:pPr>
              <a:t>02.03.2018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EEAEB-092C-43C0-9D90-65BBE4641C4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A59D3-85D4-4EAE-B047-44F2CF3B77E9}" type="datetimeFigureOut">
              <a:rPr lang="pl-PL"/>
              <a:pPr>
                <a:defRPr/>
              </a:pPr>
              <a:t>02.03.2018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217DE-49AA-4F2E-93C5-DA6B2299DFC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27BA9-954D-4ABA-B4EE-BF423FFE4381}" type="datetimeFigureOut">
              <a:rPr lang="pl-PL"/>
              <a:pPr>
                <a:defRPr/>
              </a:pPr>
              <a:t>02.03.2018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6AC93-0620-4B30-BAE7-730ADB81B76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9DB04-B9CB-496C-B723-32B37DDC14F8}" type="datetimeFigureOut">
              <a:rPr lang="pl-PL"/>
              <a:pPr>
                <a:defRPr/>
              </a:pPr>
              <a:t>02.03.2018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16494-5947-4D6C-A3CE-2ACF10DB2ED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A131A-9EEF-4EE5-A034-37195A07C603}" type="datetimeFigureOut">
              <a:rPr lang="pl-PL"/>
              <a:pPr>
                <a:defRPr/>
              </a:pPr>
              <a:t>02.03.2018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ED69E-DFA3-48B0-915B-EACF648430B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6333D-42C8-4C4C-827D-29CF5A6051E0}" type="datetimeFigureOut">
              <a:rPr lang="pl-PL"/>
              <a:pPr>
                <a:defRPr/>
              </a:pPr>
              <a:t>02.03.2018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D05A4-8FC9-4D92-BEB8-2B3E8AAABD5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CD837-BEF3-404F-82B6-946FBEA1C865}" type="datetimeFigureOut">
              <a:rPr lang="pl-PL"/>
              <a:pPr>
                <a:defRPr/>
              </a:pPr>
              <a:t>02.03.2018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8584B-E744-470A-B2C0-96111F07F2C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539A1-2FA4-4276-A5D7-C926CC94043B}" type="datetimeFigureOut">
              <a:rPr lang="pl-PL"/>
              <a:pPr>
                <a:defRPr/>
              </a:pPr>
              <a:t>02.03.2018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22616-8F68-40E2-BCAC-1D67C875AE3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54CD4E-4B10-49E4-9AC0-C70241136CE4}" type="datetimeFigureOut">
              <a:rPr lang="pl-PL"/>
              <a:pPr>
                <a:defRPr/>
              </a:pPr>
              <a:t>02.03.2018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70288C-BA12-4B1D-B25C-D9468388901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619672" y="3150841"/>
            <a:ext cx="67687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cap="all" dirty="0" smtClean="0">
                <a:solidFill>
                  <a:srgbClr val="333333"/>
                </a:solidFill>
                <a:latin typeface="+mj-lt"/>
              </a:rPr>
              <a:t>CZAS PRACY</a:t>
            </a:r>
            <a:endParaRPr lang="pl-PL" sz="2800" b="1" i="0" cap="all" dirty="0">
              <a:solidFill>
                <a:srgbClr val="333333"/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1259632" y="1268760"/>
            <a:ext cx="748908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latin typeface="+mj-lt"/>
              </a:rPr>
              <a:t>DYŻUR</a:t>
            </a:r>
          </a:p>
          <a:p>
            <a:endParaRPr lang="pl-PL" sz="2400" b="1" dirty="0">
              <a:latin typeface="+mj-lt"/>
            </a:endParaRPr>
          </a:p>
          <a:p>
            <a:r>
              <a:rPr lang="pl-PL" sz="2400" b="1" dirty="0">
                <a:solidFill>
                  <a:srgbClr val="333333"/>
                </a:solidFill>
                <a:latin typeface="Open Sans"/>
              </a:rPr>
              <a:t>Art.  151</a:t>
            </a:r>
            <a:r>
              <a:rPr lang="pl-PL" sz="2400" b="1" baseline="30000" dirty="0">
                <a:solidFill>
                  <a:srgbClr val="333333"/>
                </a:solidFill>
                <a:latin typeface="Open Sans"/>
              </a:rPr>
              <a:t>5</a:t>
            </a:r>
            <a:r>
              <a:rPr lang="pl-PL" sz="2400" b="1" dirty="0">
                <a:solidFill>
                  <a:srgbClr val="333333"/>
                </a:solidFill>
                <a:latin typeface="Open Sans"/>
              </a:rPr>
              <a:t>.  [Dyżur]§  1. </a:t>
            </a:r>
            <a:r>
              <a:rPr lang="pl-PL" sz="2400" dirty="0">
                <a:solidFill>
                  <a:srgbClr val="333333"/>
                </a:solidFill>
                <a:latin typeface="Open Sans"/>
              </a:rPr>
              <a:t>Pracodawca może zobowiązać pracownika do pozostawania poza normalnymi godzinami pracy w gotowości do wykonywania pracy wynikającej z umowy o pracę w zakładzie pracy lub w innym miejscu wyznaczonym przez pracodawcę (dyżur).</a:t>
            </a:r>
          </a:p>
          <a:p>
            <a:endParaRPr lang="pl-PL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5817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1043608" y="1772816"/>
            <a:ext cx="8229600" cy="468052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500" b="1" strike="noStrike" kern="1200" cap="none" spc="0" normalizeH="0" baseline="0" noProof="0" dirty="0" smtClean="0">
              <a:ln>
                <a:noFill/>
              </a:ln>
              <a:solidFill>
                <a:srgbClr val="464646"/>
              </a:solidFill>
              <a:effectLst/>
              <a:uLnTx/>
              <a:uFillTx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1" strike="noStrike" kern="1200" cap="none" spc="0" normalizeH="0" baseline="0" noProof="0" dirty="0" smtClean="0">
              <a:ln>
                <a:noFill/>
              </a:ln>
              <a:solidFill>
                <a:srgbClr val="464646"/>
              </a:solidFill>
              <a:effectLst/>
              <a:uLnTx/>
              <a:uFillTx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3300" b="0" strike="noStrike" kern="1200" cap="none" spc="0" normalizeH="0" baseline="0" noProof="0" dirty="0">
              <a:ln>
                <a:noFill/>
              </a:ln>
              <a:solidFill>
                <a:srgbClr val="464646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187625" y="1628800"/>
            <a:ext cx="75610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latin typeface="+mj-lt"/>
              </a:rPr>
              <a:t>PODRÓŻ SŁUŻBOWA</a:t>
            </a:r>
          </a:p>
          <a:p>
            <a:endParaRPr lang="pl-PL" sz="2400" b="1" dirty="0">
              <a:latin typeface="+mj-lt"/>
            </a:endParaRPr>
          </a:p>
          <a:p>
            <a:r>
              <a:rPr lang="pl-PL" sz="2400" dirty="0" smtClean="0">
                <a:solidFill>
                  <a:srgbClr val="333333"/>
                </a:solidFill>
                <a:latin typeface="Open Sans"/>
              </a:rPr>
              <a:t>z </a:t>
            </a:r>
            <a:r>
              <a:rPr lang="pl-PL" sz="2400" dirty="0">
                <a:solidFill>
                  <a:srgbClr val="333333"/>
                </a:solidFill>
                <a:latin typeface="Open Sans"/>
              </a:rPr>
              <a:t>reguły nie jest czasem pracy, </a:t>
            </a:r>
            <a:r>
              <a:rPr lang="pl-PL" sz="2400" b="1" dirty="0">
                <a:solidFill>
                  <a:srgbClr val="333333"/>
                </a:solidFill>
                <a:latin typeface="Open Sans"/>
              </a:rPr>
              <a:t>jeżeli w jej trakcie pracownik nie wykonuje pracy</a:t>
            </a:r>
            <a:r>
              <a:rPr lang="pl-PL" sz="2400" dirty="0">
                <a:solidFill>
                  <a:srgbClr val="333333"/>
                </a:solidFill>
                <a:latin typeface="Open Sans"/>
              </a:rPr>
              <a:t>. Wyjątkiem od tej reguły jest podróż odbywana w normalnych godzinach pracy lub gdy praca polega na ciągłym wykonywaniu czynności poza zakładem pracy (tzw. praca w terenie).</a:t>
            </a:r>
            <a:endParaRPr lang="pl-PL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6079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1043608" y="980728"/>
            <a:ext cx="784842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latin typeface="+mj-lt"/>
              </a:rPr>
              <a:t>SYSTEM CZASU PRACY</a:t>
            </a:r>
          </a:p>
          <a:p>
            <a:pPr algn="just"/>
            <a:endParaRPr lang="pl-PL" sz="2400" dirty="0" smtClean="0">
              <a:latin typeface="+mj-lt"/>
            </a:endParaRPr>
          </a:p>
          <a:p>
            <a:pPr algn="just"/>
            <a:r>
              <a:rPr lang="pl-PL" sz="2400" dirty="0">
                <a:latin typeface="+mj-lt"/>
              </a:rPr>
              <a:t>Kodeks pracy </a:t>
            </a:r>
            <a:r>
              <a:rPr lang="pl-PL" sz="2400" dirty="0" smtClean="0">
                <a:latin typeface="+mj-lt"/>
              </a:rPr>
              <a:t>wskazuje, </a:t>
            </a:r>
            <a:r>
              <a:rPr lang="pl-PL" sz="2400" dirty="0">
                <a:latin typeface="+mj-lt"/>
              </a:rPr>
              <a:t>jakie systemy czasu pracy mogą być stosowane przez pracodawców. </a:t>
            </a:r>
            <a:endParaRPr lang="pl-PL" sz="2400" dirty="0" smtClean="0">
              <a:latin typeface="+mj-lt"/>
            </a:endParaRPr>
          </a:p>
          <a:p>
            <a:pPr algn="just"/>
            <a:r>
              <a:rPr lang="pl-PL" sz="2400" dirty="0" smtClean="0">
                <a:latin typeface="+mj-lt"/>
              </a:rPr>
              <a:t>Można rozróżnić:</a:t>
            </a:r>
          </a:p>
          <a:p>
            <a:pPr algn="just"/>
            <a:endParaRPr lang="pl-PL" sz="2400" dirty="0" smtClean="0">
              <a:latin typeface="+mj-lt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pl-PL" sz="2400" dirty="0" smtClean="0">
                <a:latin typeface="+mj-lt"/>
              </a:rPr>
              <a:t>podstawowy </a:t>
            </a:r>
            <a:r>
              <a:rPr lang="pl-PL" sz="2400" dirty="0">
                <a:latin typeface="+mj-lt"/>
              </a:rPr>
              <a:t>system czasu </a:t>
            </a:r>
            <a:r>
              <a:rPr lang="pl-PL" sz="2400" dirty="0" smtClean="0">
                <a:latin typeface="+mj-lt"/>
              </a:rPr>
              <a:t>pracy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2400" dirty="0" smtClean="0">
                <a:latin typeface="+mj-lt"/>
              </a:rPr>
              <a:t>równoważny </a:t>
            </a:r>
            <a:r>
              <a:rPr lang="pl-PL" sz="2400" dirty="0">
                <a:latin typeface="+mj-lt"/>
              </a:rPr>
              <a:t>system czasu </a:t>
            </a:r>
            <a:r>
              <a:rPr lang="pl-PL" sz="2400" dirty="0" smtClean="0">
                <a:latin typeface="+mj-lt"/>
              </a:rPr>
              <a:t>pracy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2400" dirty="0" smtClean="0">
                <a:latin typeface="+mj-lt"/>
              </a:rPr>
              <a:t>pracę </a:t>
            </a:r>
            <a:r>
              <a:rPr lang="pl-PL" sz="2400" dirty="0">
                <a:latin typeface="+mj-lt"/>
              </a:rPr>
              <a:t>w ruchu </a:t>
            </a:r>
            <a:r>
              <a:rPr lang="pl-PL" sz="2400" dirty="0" smtClean="0">
                <a:latin typeface="+mj-lt"/>
              </a:rPr>
              <a:t>ciągłym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2400" dirty="0" smtClean="0">
                <a:latin typeface="+mj-lt"/>
              </a:rPr>
              <a:t>przerywany </a:t>
            </a:r>
            <a:r>
              <a:rPr lang="pl-PL" sz="2400" dirty="0">
                <a:latin typeface="+mj-lt"/>
              </a:rPr>
              <a:t>system czasu </a:t>
            </a:r>
            <a:r>
              <a:rPr lang="pl-PL" sz="2400" dirty="0" smtClean="0">
                <a:latin typeface="+mj-lt"/>
              </a:rPr>
              <a:t>pracy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2400" dirty="0" smtClean="0">
                <a:latin typeface="+mj-lt"/>
              </a:rPr>
              <a:t>zadaniowy </a:t>
            </a:r>
            <a:r>
              <a:rPr lang="pl-PL" sz="2400" dirty="0">
                <a:latin typeface="+mj-lt"/>
              </a:rPr>
              <a:t>system czasu </a:t>
            </a:r>
            <a:r>
              <a:rPr lang="pl-PL" sz="2400" dirty="0" smtClean="0">
                <a:latin typeface="+mj-lt"/>
              </a:rPr>
              <a:t>pracy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2400" dirty="0">
                <a:latin typeface="+mj-lt"/>
              </a:rPr>
              <a:t>w</a:t>
            </a:r>
            <a:r>
              <a:rPr lang="pl-PL" sz="2400" dirty="0" smtClean="0">
                <a:latin typeface="+mj-lt"/>
              </a:rPr>
              <a:t>eekendowy system czasu pracy</a:t>
            </a:r>
            <a:endParaRPr lang="pl-PL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5770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1115616" y="1484784"/>
            <a:ext cx="76328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latin typeface="+mj-lt"/>
              </a:rPr>
              <a:t>PODSTAWOWY SYSTEM CZASU PRCY</a:t>
            </a:r>
          </a:p>
          <a:p>
            <a:pPr algn="ctr"/>
            <a:endParaRPr lang="pl-PL" sz="2400" b="1" dirty="0" smtClean="0">
              <a:latin typeface="+mj-lt"/>
            </a:endParaRPr>
          </a:p>
          <a:p>
            <a:r>
              <a:rPr lang="pl-PL" sz="2400" b="1" dirty="0">
                <a:solidFill>
                  <a:srgbClr val="333333"/>
                </a:solidFill>
                <a:latin typeface="Open Sans"/>
              </a:rPr>
              <a:t>Art.  129.  [Wymiar czasu pracy]§  </a:t>
            </a:r>
            <a:r>
              <a:rPr lang="pl-PL" sz="2400" b="1" dirty="0" smtClean="0">
                <a:solidFill>
                  <a:srgbClr val="333333"/>
                </a:solidFill>
                <a:latin typeface="Open Sans"/>
              </a:rPr>
              <a:t>1</a:t>
            </a:r>
          </a:p>
          <a:p>
            <a:endParaRPr lang="pl-PL" sz="2400" b="1" dirty="0">
              <a:solidFill>
                <a:srgbClr val="333333"/>
              </a:solidFill>
              <a:latin typeface="Open Sans"/>
            </a:endParaRPr>
          </a:p>
          <a:p>
            <a:r>
              <a:rPr lang="pl-PL" sz="2400" dirty="0" smtClean="0">
                <a:solidFill>
                  <a:srgbClr val="333333"/>
                </a:solidFill>
                <a:latin typeface="Open Sans"/>
              </a:rPr>
              <a:t>Czas </a:t>
            </a:r>
            <a:r>
              <a:rPr lang="pl-PL" sz="2400" dirty="0">
                <a:solidFill>
                  <a:srgbClr val="333333"/>
                </a:solidFill>
                <a:latin typeface="Open Sans"/>
              </a:rPr>
              <a:t>pracy nie może przekraczać </a:t>
            </a:r>
            <a:r>
              <a:rPr lang="pl-PL" sz="2400" b="1" dirty="0">
                <a:solidFill>
                  <a:srgbClr val="333333"/>
                </a:solidFill>
                <a:latin typeface="Open Sans"/>
              </a:rPr>
              <a:t>8 </a:t>
            </a:r>
            <a:r>
              <a:rPr lang="pl-PL" sz="2400" dirty="0">
                <a:solidFill>
                  <a:srgbClr val="333333"/>
                </a:solidFill>
                <a:latin typeface="Open Sans"/>
              </a:rPr>
              <a:t>godzin na dobę i przeciętnie </a:t>
            </a:r>
            <a:r>
              <a:rPr lang="pl-PL" sz="2400" b="1" dirty="0">
                <a:solidFill>
                  <a:srgbClr val="333333"/>
                </a:solidFill>
                <a:latin typeface="Open Sans"/>
              </a:rPr>
              <a:t>40 </a:t>
            </a:r>
            <a:r>
              <a:rPr lang="pl-PL" sz="2400" dirty="0">
                <a:solidFill>
                  <a:srgbClr val="333333"/>
                </a:solidFill>
                <a:latin typeface="Open Sans"/>
              </a:rPr>
              <a:t>godzin w przeciętnie </a:t>
            </a:r>
            <a:r>
              <a:rPr lang="pl-PL" sz="2400" b="1" dirty="0">
                <a:solidFill>
                  <a:srgbClr val="333333"/>
                </a:solidFill>
                <a:latin typeface="Open Sans"/>
              </a:rPr>
              <a:t>pięciodniowym</a:t>
            </a:r>
            <a:r>
              <a:rPr lang="pl-PL" sz="2400" dirty="0">
                <a:solidFill>
                  <a:srgbClr val="333333"/>
                </a:solidFill>
                <a:latin typeface="Open Sans"/>
              </a:rPr>
              <a:t> tygodniu pracy w przyjętym okresie rozliczeniowym nieprzekraczającym 4 miesięcy, z zastrzeżeniem art. 135-138, 143 i 144.</a:t>
            </a:r>
          </a:p>
          <a:p>
            <a:pPr algn="just"/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971154" y="1412775"/>
            <a:ext cx="80648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400" dirty="0">
                <a:solidFill>
                  <a:srgbClr val="333333"/>
                </a:solidFill>
                <a:latin typeface="Open Sans"/>
              </a:rPr>
              <a:t>W każdym systemie czasu pracy, jeżeli jest to </a:t>
            </a:r>
            <a:r>
              <a:rPr lang="pl-PL" sz="2400" b="1" dirty="0">
                <a:solidFill>
                  <a:srgbClr val="333333"/>
                </a:solidFill>
                <a:latin typeface="Open Sans"/>
              </a:rPr>
              <a:t>uzasadnione przyczynami obiektywnymi </a:t>
            </a:r>
            <a:r>
              <a:rPr lang="pl-PL" sz="2400" dirty="0">
                <a:solidFill>
                  <a:srgbClr val="333333"/>
                </a:solidFill>
                <a:latin typeface="Open Sans"/>
              </a:rPr>
              <a:t>lub </a:t>
            </a:r>
            <a:r>
              <a:rPr lang="pl-PL" sz="2400" b="1" dirty="0">
                <a:solidFill>
                  <a:srgbClr val="333333"/>
                </a:solidFill>
                <a:latin typeface="Open Sans"/>
              </a:rPr>
              <a:t>technicznymi</a:t>
            </a:r>
            <a:r>
              <a:rPr lang="pl-PL" sz="2400" dirty="0">
                <a:solidFill>
                  <a:srgbClr val="333333"/>
                </a:solidFill>
                <a:latin typeface="Open Sans"/>
              </a:rPr>
              <a:t> lub dotyczącymi </a:t>
            </a:r>
            <a:r>
              <a:rPr lang="pl-PL" sz="2400" b="1" dirty="0">
                <a:solidFill>
                  <a:srgbClr val="333333"/>
                </a:solidFill>
                <a:latin typeface="Open Sans"/>
              </a:rPr>
              <a:t>organizacji pracy</a:t>
            </a:r>
            <a:r>
              <a:rPr lang="pl-PL" sz="2400" dirty="0">
                <a:solidFill>
                  <a:srgbClr val="333333"/>
                </a:solidFill>
                <a:latin typeface="Open Sans"/>
              </a:rPr>
              <a:t>, okres rozliczeniowy może być przedłużony, nie więcej jednak niż do </a:t>
            </a:r>
            <a:r>
              <a:rPr lang="pl-PL" sz="2400" b="1" dirty="0">
                <a:solidFill>
                  <a:srgbClr val="333333"/>
                </a:solidFill>
                <a:latin typeface="Open Sans"/>
              </a:rPr>
              <a:t>12 miesięcy</a:t>
            </a:r>
            <a:r>
              <a:rPr lang="pl-PL" sz="2400" dirty="0">
                <a:solidFill>
                  <a:srgbClr val="333333"/>
                </a:solidFill>
                <a:latin typeface="Open Sans"/>
              </a:rPr>
              <a:t>, przy zachowaniu ogólnych zasad dotyczących ochrony bezpieczeństwa i zdrowia pracowników.</a:t>
            </a:r>
            <a:endParaRPr lang="pl-PL" sz="2400" b="1" dirty="0">
              <a:latin typeface="+mj-lt"/>
            </a:endParaRPr>
          </a:p>
          <a:p>
            <a:pPr algn="just"/>
            <a:endParaRPr lang="pl-PL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3176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1187624" y="1124744"/>
            <a:ext cx="77768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RÓWNOWAŻNY SYSTEM CZASU PRACY</a:t>
            </a:r>
          </a:p>
          <a:p>
            <a:pPr algn="just"/>
            <a:endParaRPr lang="pl-PL" sz="24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/>
              <a:t>t</a:t>
            </a:r>
            <a:r>
              <a:rPr lang="pl-PL" sz="2400" dirty="0" smtClean="0"/>
              <a:t>ypowy równoważny system czasu pracy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l-PL" sz="24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/>
              <a:t>d</a:t>
            </a:r>
            <a:r>
              <a:rPr lang="pl-PL" sz="2400" dirty="0" smtClean="0"/>
              <a:t>otyczący zatrudnionych przy dozorze urządzeń lub częściowym pozostawaniu w pogotowiu do pracy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l-PL" sz="24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/>
              <a:t>d</a:t>
            </a:r>
            <a:r>
              <a:rPr lang="pl-PL" sz="2400" dirty="0" smtClean="0"/>
              <a:t>otyczący zatrudnionych przy pilnowaniu mienia lub ochronie osób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6771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1115616" y="1124744"/>
            <a:ext cx="784887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latin typeface="+mj-lt"/>
              </a:rPr>
              <a:t>TYPOWY RÓWNOWAŻNY SYSTEM CZASU PRACY</a:t>
            </a:r>
          </a:p>
          <a:p>
            <a:pPr algn="just"/>
            <a:endParaRPr lang="pl-PL" sz="2400" dirty="0"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>
                <a:latin typeface="+mj-lt"/>
              </a:rPr>
              <a:t>m</a:t>
            </a:r>
            <a:r>
              <a:rPr lang="pl-PL" sz="2400" dirty="0" smtClean="0">
                <a:latin typeface="+mj-lt"/>
              </a:rPr>
              <a:t>ożliwe przedłużenie dobowego wymiaru czasu pracy nie więcej niż do 12 godzin w okresie rozliczeniowym nie dłuższym niż 1 miesiąc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l-PL" sz="2400" dirty="0"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>
                <a:latin typeface="+mj-lt"/>
              </a:rPr>
              <a:t>d</a:t>
            </a:r>
            <a:r>
              <a:rPr lang="pl-PL" sz="2400" dirty="0" smtClean="0">
                <a:latin typeface="+mj-lt"/>
              </a:rPr>
              <a:t>łuższy czas pracy w niektórych dniach musi być równoważony krótszym czasem pracy w innych dniach (pozostaje zasada przeciętnie 40 godzin w przeciętnie 5-dniowym tygodniu)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l-PL" sz="2400" dirty="0"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>
                <a:latin typeface="+mj-lt"/>
              </a:rPr>
              <a:t>s</a:t>
            </a:r>
            <a:r>
              <a:rPr lang="pl-PL" sz="2400" dirty="0" smtClean="0">
                <a:latin typeface="+mj-lt"/>
              </a:rPr>
              <a:t>ystem ten jest możliwy do stosowania, jeśli jest to uzasadnione rodzajem pracy lub jego organizacją</a:t>
            </a:r>
            <a:endParaRPr lang="pl-PL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7318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971600" y="2766127"/>
            <a:ext cx="8172400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000" cap="all" dirty="0">
                <a:solidFill>
                  <a:srgbClr val="333333"/>
                </a:solidFill>
                <a:latin typeface="+mj-lt"/>
              </a:rPr>
              <a:t>Zgodnie z art. </a:t>
            </a:r>
            <a:r>
              <a:rPr lang="pl-PL" sz="2000" b="1" cap="all" dirty="0">
                <a:solidFill>
                  <a:srgbClr val="333333"/>
                </a:solidFill>
                <a:latin typeface="+mj-lt"/>
              </a:rPr>
              <a:t>66 ust. 2 Konstytucji RP </a:t>
            </a:r>
            <a:endParaRPr lang="pl-PL" sz="2000" b="1" cap="all" dirty="0" smtClean="0">
              <a:solidFill>
                <a:srgbClr val="333333"/>
              </a:solidFill>
              <a:latin typeface="+mj-lt"/>
            </a:endParaRPr>
          </a:p>
          <a:p>
            <a:pPr algn="just"/>
            <a:r>
              <a:rPr lang="pl-PL" sz="2000" cap="all" dirty="0" smtClean="0">
                <a:solidFill>
                  <a:srgbClr val="333333"/>
                </a:solidFill>
                <a:latin typeface="+mj-lt"/>
              </a:rPr>
              <a:t>„maksymalne </a:t>
            </a:r>
            <a:r>
              <a:rPr lang="pl-PL" sz="2000" cap="all" dirty="0">
                <a:solidFill>
                  <a:srgbClr val="333333"/>
                </a:solidFill>
                <a:latin typeface="+mj-lt"/>
              </a:rPr>
              <a:t>normy czasu pracy określa ustawa". </a:t>
            </a:r>
            <a:endParaRPr lang="pl-PL" sz="2000" cap="all" dirty="0" smtClean="0">
              <a:solidFill>
                <a:srgbClr val="333333"/>
              </a:solidFill>
              <a:latin typeface="+mj-lt"/>
            </a:endParaRPr>
          </a:p>
          <a:p>
            <a:pPr algn="just"/>
            <a:endParaRPr lang="pl-PL" sz="2000" cap="all" dirty="0">
              <a:solidFill>
                <a:srgbClr val="333333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b="1" cap="all" dirty="0">
              <a:solidFill>
                <a:srgbClr val="33333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419752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547664" y="2413338"/>
            <a:ext cx="65527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>
                <a:solidFill>
                  <a:srgbClr val="333333"/>
                </a:solidFill>
                <a:latin typeface="Open Sans"/>
              </a:rPr>
              <a:t/>
            </a:r>
            <a:br>
              <a:rPr lang="pl-PL" b="1" dirty="0">
                <a:solidFill>
                  <a:srgbClr val="333333"/>
                </a:solidFill>
                <a:latin typeface="Open Sans"/>
              </a:rPr>
            </a:br>
            <a:r>
              <a:rPr lang="pl-PL" b="1" dirty="0">
                <a:solidFill>
                  <a:srgbClr val="333333"/>
                </a:solidFill>
                <a:latin typeface="Open Sans"/>
              </a:rPr>
              <a:t>Art.  128.  </a:t>
            </a:r>
            <a:r>
              <a:rPr lang="pl-PL" b="1" dirty="0" smtClean="0">
                <a:solidFill>
                  <a:srgbClr val="333333"/>
                </a:solidFill>
                <a:latin typeface="Open Sans"/>
              </a:rPr>
              <a:t>§</a:t>
            </a:r>
            <a:r>
              <a:rPr lang="pl-PL" b="1" dirty="0">
                <a:solidFill>
                  <a:srgbClr val="333333"/>
                </a:solidFill>
                <a:latin typeface="Open Sans"/>
              </a:rPr>
              <a:t>  </a:t>
            </a:r>
            <a:r>
              <a:rPr lang="pl-PL" b="1" dirty="0" smtClean="0">
                <a:solidFill>
                  <a:srgbClr val="333333"/>
                </a:solidFill>
                <a:latin typeface="Open Sans"/>
              </a:rPr>
              <a:t>1</a:t>
            </a:r>
          </a:p>
          <a:p>
            <a:endParaRPr lang="pl-PL" b="1" dirty="0">
              <a:solidFill>
                <a:srgbClr val="333333"/>
              </a:solidFill>
              <a:latin typeface="Open Sans"/>
            </a:endParaRPr>
          </a:p>
          <a:p>
            <a:r>
              <a:rPr lang="pl-PL" dirty="0" smtClean="0">
                <a:solidFill>
                  <a:srgbClr val="333333"/>
                </a:solidFill>
                <a:latin typeface="Open Sans"/>
              </a:rPr>
              <a:t>Czasem </a:t>
            </a:r>
            <a:r>
              <a:rPr lang="pl-PL" dirty="0">
                <a:solidFill>
                  <a:srgbClr val="333333"/>
                </a:solidFill>
                <a:latin typeface="Open Sans"/>
              </a:rPr>
              <a:t>pracy jest czas, w którym pracownik pozostaje w </a:t>
            </a:r>
            <a:r>
              <a:rPr lang="pl-PL" b="1" dirty="0">
                <a:solidFill>
                  <a:srgbClr val="333333"/>
                </a:solidFill>
                <a:latin typeface="Open Sans"/>
              </a:rPr>
              <a:t>dyspozycji </a:t>
            </a:r>
            <a:r>
              <a:rPr lang="pl-PL" dirty="0">
                <a:solidFill>
                  <a:srgbClr val="333333"/>
                </a:solidFill>
                <a:latin typeface="Open Sans"/>
              </a:rPr>
              <a:t>pracodawcy w </a:t>
            </a:r>
            <a:r>
              <a:rPr lang="pl-PL" u="sng" dirty="0">
                <a:solidFill>
                  <a:srgbClr val="333333"/>
                </a:solidFill>
                <a:latin typeface="Open Sans"/>
              </a:rPr>
              <a:t>zakładzie pracy</a:t>
            </a:r>
            <a:r>
              <a:rPr lang="pl-PL" dirty="0">
                <a:solidFill>
                  <a:srgbClr val="333333"/>
                </a:solidFill>
                <a:latin typeface="Open Sans"/>
              </a:rPr>
              <a:t> lub w </a:t>
            </a:r>
            <a:r>
              <a:rPr lang="pl-PL" u="sng" dirty="0">
                <a:solidFill>
                  <a:srgbClr val="333333"/>
                </a:solidFill>
                <a:latin typeface="Open Sans"/>
              </a:rPr>
              <a:t>innym miejscu wyznaczonym </a:t>
            </a:r>
            <a:r>
              <a:rPr lang="pl-PL" dirty="0">
                <a:solidFill>
                  <a:srgbClr val="333333"/>
                </a:solidFill>
                <a:latin typeface="Open Sans"/>
              </a:rPr>
              <a:t>do wykonywania pracy.</a:t>
            </a:r>
            <a:endParaRPr lang="pl-PL" b="0" i="0" dirty="0">
              <a:solidFill>
                <a:srgbClr val="333333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409678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3887924" y="2134137"/>
            <a:ext cx="1800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SAMORZĄDNA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 rot="18422540">
            <a:off x="170877" y="2901775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>
                <a:solidFill>
                  <a:schemeClr val="bg1"/>
                </a:solidFill>
              </a:rPr>
              <a:t>NIEZALEŻNA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7" name="pole tekstowe 6"/>
          <p:cNvSpPr txBox="1"/>
          <p:nvPr/>
        </p:nvSpPr>
        <p:spPr>
          <a:xfrm rot="19484550">
            <a:off x="2838893" y="5119677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DOBROWOLNA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5179782" y="3540278"/>
            <a:ext cx="2340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POWOŁANA DO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14" name="pole tekstowe 13"/>
          <p:cNvSpPr txBox="1"/>
          <p:nvPr/>
        </p:nvSpPr>
        <p:spPr>
          <a:xfrm rot="3769192">
            <a:off x="6556292" y="3127658"/>
            <a:ext cx="28737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REPREZENTOWANIA </a:t>
            </a:r>
          </a:p>
          <a:p>
            <a:r>
              <a:rPr lang="pl-PL" dirty="0" smtClean="0">
                <a:solidFill>
                  <a:schemeClr val="bg1"/>
                </a:solidFill>
              </a:rPr>
              <a:t>I OBRONY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18" name="pole tekstowe 17"/>
          <p:cNvSpPr txBox="1"/>
          <p:nvPr/>
        </p:nvSpPr>
        <p:spPr>
          <a:xfrm>
            <a:off x="5436096" y="5589240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PRAW I INTERESÓW ZAWODOWYCH I SOCJALNYCH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13" name="Prostokąt 12"/>
          <p:cNvSpPr/>
          <p:nvPr/>
        </p:nvSpPr>
        <p:spPr>
          <a:xfrm>
            <a:off x="1187624" y="2413338"/>
            <a:ext cx="74888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latin typeface="+mj-lt"/>
              </a:rPr>
              <a:t>Pracownik jest obowiązany do pozostawania w dyspozycji pracodawcy </a:t>
            </a:r>
            <a:r>
              <a:rPr lang="pl-PL" b="1" dirty="0">
                <a:latin typeface="+mj-lt"/>
              </a:rPr>
              <a:t>w innym miejscu niż zakład pracy wówczas, gdy </a:t>
            </a:r>
            <a:r>
              <a:rPr lang="pl-PL" dirty="0">
                <a:latin typeface="+mj-lt"/>
              </a:rPr>
              <a:t>wynika to </a:t>
            </a:r>
            <a:r>
              <a:rPr lang="pl-PL" dirty="0" smtClean="0">
                <a:latin typeface="+mj-lt"/>
              </a:rPr>
              <a:t>z:</a:t>
            </a:r>
          </a:p>
          <a:p>
            <a:endParaRPr lang="pl-PL" dirty="0">
              <a:latin typeface="+mj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>
                <a:latin typeface="+mj-lt"/>
              </a:rPr>
              <a:t>umowy </a:t>
            </a:r>
            <a:r>
              <a:rPr lang="pl-PL" dirty="0">
                <a:latin typeface="+mj-lt"/>
              </a:rPr>
              <a:t>o pracę (art. 29 § 1 pkt 2 </a:t>
            </a:r>
            <a:r>
              <a:rPr lang="pl-PL" dirty="0" err="1">
                <a:latin typeface="+mj-lt"/>
              </a:rPr>
              <a:t>k.p</a:t>
            </a:r>
            <a:r>
              <a:rPr lang="pl-PL" dirty="0" smtClean="0">
                <a:latin typeface="+mj-lt"/>
              </a:rPr>
              <a:t>.)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>
                <a:latin typeface="+mj-lt"/>
              </a:rPr>
              <a:t>polecenia </a:t>
            </a:r>
            <a:r>
              <a:rPr lang="pl-PL" dirty="0">
                <a:latin typeface="+mj-lt"/>
              </a:rPr>
              <a:t>pracodawcy (art. 100 § 1 </a:t>
            </a:r>
            <a:r>
              <a:rPr lang="pl-PL" dirty="0" err="1">
                <a:latin typeface="+mj-lt"/>
              </a:rPr>
              <a:t>k.p</a:t>
            </a:r>
            <a:r>
              <a:rPr lang="pl-PL" dirty="0" smtClean="0">
                <a:latin typeface="+mj-lt"/>
              </a:rPr>
              <a:t>.)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>
                <a:latin typeface="+mj-lt"/>
              </a:rPr>
              <a:t>regulaminu </a:t>
            </a:r>
            <a:r>
              <a:rPr lang="pl-PL" dirty="0">
                <a:latin typeface="+mj-lt"/>
              </a:rPr>
              <a:t>pracy (art. 104 </a:t>
            </a:r>
            <a:r>
              <a:rPr lang="pl-PL" dirty="0" err="1">
                <a:latin typeface="+mj-lt"/>
              </a:rPr>
              <a:t>k.p</a:t>
            </a:r>
            <a:r>
              <a:rPr lang="pl-PL" dirty="0">
                <a:latin typeface="+mj-lt"/>
              </a:rPr>
              <a:t>.) </a:t>
            </a:r>
            <a:endParaRPr lang="pl-PL" dirty="0" smtClean="0">
              <a:latin typeface="+mj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>
                <a:latin typeface="+mj-lt"/>
              </a:rPr>
              <a:t>innych </a:t>
            </a:r>
            <a:r>
              <a:rPr lang="pl-PL" dirty="0">
                <a:latin typeface="+mj-lt"/>
              </a:rPr>
              <a:t>przepisów prawa pracy.</a:t>
            </a:r>
          </a:p>
        </p:txBody>
      </p:sp>
    </p:spTree>
    <p:extLst>
      <p:ext uri="{BB962C8B-B14F-4D97-AF65-F5344CB8AC3E}">
        <p14:creationId xmlns:p14="http://schemas.microsoft.com/office/powerpoint/2010/main" val="393403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043608" y="2551837"/>
            <a:ext cx="799244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solidFill>
                  <a:srgbClr val="333333"/>
                </a:solidFill>
                <a:latin typeface="+mj-lt"/>
              </a:rPr>
              <a:t>W odniesieniu do pracowników </a:t>
            </a:r>
            <a:r>
              <a:rPr lang="pl-PL" b="1" dirty="0">
                <a:solidFill>
                  <a:srgbClr val="333333"/>
                </a:solidFill>
                <a:latin typeface="+mj-lt"/>
              </a:rPr>
              <a:t>mobilnych</a:t>
            </a:r>
            <a:r>
              <a:rPr lang="pl-PL" dirty="0">
                <a:solidFill>
                  <a:srgbClr val="333333"/>
                </a:solidFill>
                <a:latin typeface="+mj-lt"/>
              </a:rPr>
              <a:t>, zgodnie z kierunkiem orzecznictwa wyznaczonym przez uchwałę składu 7 sędziów SN, II PZP 11/08 (zob. </a:t>
            </a:r>
            <a:r>
              <a:rPr lang="pl-PL" dirty="0" err="1">
                <a:solidFill>
                  <a:srgbClr val="333333"/>
                </a:solidFill>
                <a:latin typeface="+mj-lt"/>
              </a:rPr>
              <a:t>uw</a:t>
            </a:r>
            <a:r>
              <a:rPr lang="pl-PL" dirty="0">
                <a:solidFill>
                  <a:srgbClr val="333333"/>
                </a:solidFill>
                <a:latin typeface="+mj-lt"/>
              </a:rPr>
              <a:t>. 4.2 do art. 775 i </a:t>
            </a:r>
            <a:r>
              <a:rPr lang="pl-PL" dirty="0" err="1">
                <a:solidFill>
                  <a:srgbClr val="333333"/>
                </a:solidFill>
                <a:latin typeface="+mj-lt"/>
              </a:rPr>
              <a:t>uw</a:t>
            </a:r>
            <a:r>
              <a:rPr lang="pl-PL" dirty="0">
                <a:solidFill>
                  <a:srgbClr val="333333"/>
                </a:solidFill>
                <a:latin typeface="+mj-lt"/>
              </a:rPr>
              <a:t>. 7 do art. 29), w wyroku z dnia 6 maja 2014 r., II PK 219/13, OSNP 2015, nr 10, poz. 132, przyjęto, że </a:t>
            </a:r>
            <a:endParaRPr lang="pl-PL" dirty="0" smtClean="0">
              <a:solidFill>
                <a:srgbClr val="333333"/>
              </a:solidFill>
              <a:latin typeface="+mj-lt"/>
            </a:endParaRPr>
          </a:p>
          <a:p>
            <a:endParaRPr lang="pl-PL" dirty="0">
              <a:solidFill>
                <a:srgbClr val="333333"/>
              </a:solidFill>
              <a:latin typeface="+mj-lt"/>
            </a:endParaRPr>
          </a:p>
          <a:p>
            <a:endParaRPr lang="pl-PL" dirty="0" smtClean="0">
              <a:solidFill>
                <a:srgbClr val="333333"/>
              </a:solidFill>
              <a:latin typeface="+mj-lt"/>
            </a:endParaRPr>
          </a:p>
          <a:p>
            <a:r>
              <a:rPr lang="pl-PL" dirty="0" smtClean="0">
                <a:solidFill>
                  <a:srgbClr val="333333"/>
                </a:solidFill>
                <a:latin typeface="+mj-lt"/>
              </a:rPr>
              <a:t>czasem </a:t>
            </a:r>
            <a:r>
              <a:rPr lang="pl-PL" dirty="0">
                <a:solidFill>
                  <a:srgbClr val="333333"/>
                </a:solidFill>
                <a:latin typeface="+mj-lt"/>
              </a:rPr>
              <a:t>pracy (art. 128 § 1) pracownika wykonującego obowiązki pracownicze na określonym obszarze, do czego konieczne jest stałe przemieszczanie się, </a:t>
            </a:r>
            <a:r>
              <a:rPr lang="pl-PL" b="1" dirty="0">
                <a:solidFill>
                  <a:srgbClr val="333333"/>
                </a:solidFill>
                <a:latin typeface="+mj-lt"/>
              </a:rPr>
              <a:t>jest także czas poświęcony na niezbędne </a:t>
            </a:r>
            <a:r>
              <a:rPr lang="pl-PL" b="1" dirty="0" smtClean="0">
                <a:solidFill>
                  <a:srgbClr val="333333"/>
                </a:solidFill>
                <a:latin typeface="+mj-lt"/>
              </a:rPr>
              <a:t>przejazdy! </a:t>
            </a:r>
            <a:endParaRPr lang="pl-PL" b="1" i="0" dirty="0">
              <a:solidFill>
                <a:srgbClr val="333333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3403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115616" y="2629641"/>
            <a:ext cx="7920434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pl-PL" sz="2400" b="1" dirty="0" smtClean="0">
                <a:solidFill>
                  <a:srgbClr val="333333"/>
                </a:solidFill>
                <a:latin typeface="+mj-lt"/>
              </a:rPr>
              <a:t>POZOSTAWANIE W DYSPOZYCJI PRACODAWCY</a:t>
            </a:r>
            <a:endParaRPr lang="pl-PL" sz="2400" b="1" dirty="0" smtClean="0">
              <a:solidFill>
                <a:srgbClr val="333333"/>
              </a:solidFill>
              <a:latin typeface="+mj-lt"/>
            </a:endParaRPr>
          </a:p>
          <a:p>
            <a:pPr marL="285750" indent="-285750">
              <a:buFont typeface="Arial" pitchFamily="34" charset="0"/>
              <a:buChar char="•"/>
            </a:pPr>
            <a:endParaRPr lang="pl-PL" b="1" dirty="0">
              <a:solidFill>
                <a:srgbClr val="333333"/>
              </a:solidFill>
              <a:latin typeface="Open Sans"/>
            </a:endParaRPr>
          </a:p>
          <a:p>
            <a:pPr marL="285750" indent="-285750">
              <a:buFont typeface="Arial" pitchFamily="34" charset="0"/>
              <a:buChar char="•"/>
            </a:pPr>
            <a:endParaRPr lang="pl-PL" dirty="0">
              <a:solidFill>
                <a:srgbClr val="333333"/>
              </a:solidFill>
              <a:latin typeface="Open Sans"/>
            </a:endParaRPr>
          </a:p>
          <a:p>
            <a:pPr algn="just"/>
            <a:endParaRPr lang="pl-PL" b="1" cap="all" dirty="0"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93403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043608" y="2719669"/>
            <a:ext cx="8100392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000" b="1" dirty="0">
                <a:solidFill>
                  <a:srgbClr val="333333"/>
                </a:solidFill>
                <a:latin typeface="Open Sans"/>
              </a:rPr>
              <a:t>Pozostawanie w dyspozycji pracodawcy </a:t>
            </a:r>
            <a:r>
              <a:rPr lang="pl-PL" sz="2000" dirty="0">
                <a:solidFill>
                  <a:srgbClr val="333333"/>
                </a:solidFill>
                <a:latin typeface="Open Sans"/>
              </a:rPr>
              <a:t>oznacza </a:t>
            </a:r>
            <a:endParaRPr lang="pl-PL" sz="2000" dirty="0" smtClean="0">
              <a:solidFill>
                <a:srgbClr val="333333"/>
              </a:solidFill>
              <a:latin typeface="Open Sans"/>
            </a:endParaRPr>
          </a:p>
          <a:p>
            <a:pPr algn="just"/>
            <a:r>
              <a:rPr lang="pl-PL" sz="2000" dirty="0" smtClean="0">
                <a:solidFill>
                  <a:srgbClr val="333333"/>
                </a:solidFill>
                <a:latin typeface="Open Sans"/>
              </a:rPr>
              <a:t>stan </a:t>
            </a:r>
            <a:r>
              <a:rPr lang="pl-PL" sz="2000" dirty="0">
                <a:solidFill>
                  <a:srgbClr val="333333"/>
                </a:solidFill>
                <a:latin typeface="Open Sans"/>
              </a:rPr>
              <a:t>fizycznej i psychicznej gotowości pracownika do wykonywania pracy w wyznaczonym </a:t>
            </a:r>
            <a:r>
              <a:rPr lang="pl-PL" sz="2000" dirty="0" smtClean="0">
                <a:solidFill>
                  <a:srgbClr val="333333"/>
                </a:solidFill>
                <a:latin typeface="Open Sans"/>
              </a:rPr>
              <a:t>miejscu</a:t>
            </a:r>
          </a:p>
          <a:p>
            <a:pPr algn="just"/>
            <a:endParaRPr lang="pl-PL" sz="2000" cap="all" dirty="0">
              <a:solidFill>
                <a:srgbClr val="333333"/>
              </a:solidFill>
              <a:latin typeface="Open Sans"/>
            </a:endParaRPr>
          </a:p>
          <a:p>
            <a:pPr algn="just"/>
            <a:endParaRPr lang="pl-PL" sz="2000" cap="all" dirty="0" smtClean="0">
              <a:latin typeface="Open Sans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000" cap="all" dirty="0">
              <a:latin typeface="Open Sans"/>
            </a:endParaRPr>
          </a:p>
          <a:p>
            <a:pPr algn="just"/>
            <a:endParaRPr lang="pl-PL" cap="al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9678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259632" y="1330903"/>
            <a:ext cx="7776418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000" b="1" dirty="0" smtClean="0">
                <a:solidFill>
                  <a:srgbClr val="333333"/>
                </a:solidFill>
                <a:latin typeface="+mn-lt"/>
              </a:rPr>
              <a:t>Wyrok SN  z dnia 11 kwietnia 2000 r., I PKN 586/99, </a:t>
            </a:r>
            <a:r>
              <a:rPr lang="pl-PL" sz="2000" b="1" dirty="0" err="1" smtClean="0">
                <a:solidFill>
                  <a:srgbClr val="333333"/>
                </a:solidFill>
                <a:latin typeface="+mn-lt"/>
              </a:rPr>
              <a:t>OSNAPiUS</a:t>
            </a:r>
            <a:r>
              <a:rPr lang="pl-PL" sz="2000" b="1" dirty="0" smtClean="0">
                <a:solidFill>
                  <a:srgbClr val="333333"/>
                </a:solidFill>
                <a:latin typeface="+mn-lt"/>
              </a:rPr>
              <a:t> 2001, nr 18, poz. 556</a:t>
            </a:r>
          </a:p>
          <a:p>
            <a:pPr algn="just"/>
            <a:endParaRPr lang="pl-PL" sz="2000" cap="all" dirty="0">
              <a:solidFill>
                <a:srgbClr val="333333"/>
              </a:solidFill>
              <a:latin typeface="+mn-lt"/>
            </a:endParaRPr>
          </a:p>
          <a:p>
            <a:pPr algn="just"/>
            <a:r>
              <a:rPr lang="pl-PL" sz="2000" dirty="0" smtClean="0">
                <a:solidFill>
                  <a:srgbClr val="333333"/>
                </a:solidFill>
                <a:latin typeface="+mn-lt"/>
              </a:rPr>
              <a:t>Stawienie się pracownika w miejscu wykonywania pracy w stanie </a:t>
            </a:r>
            <a:r>
              <a:rPr lang="pl-PL" sz="2000" b="1" dirty="0" smtClean="0">
                <a:solidFill>
                  <a:srgbClr val="333333"/>
                </a:solidFill>
                <a:latin typeface="+mn-lt"/>
              </a:rPr>
              <a:t>nietrzeźwości</a:t>
            </a:r>
            <a:r>
              <a:rPr lang="pl-PL" sz="2000" dirty="0" smtClean="0">
                <a:solidFill>
                  <a:srgbClr val="333333"/>
                </a:solidFill>
                <a:latin typeface="+mn-lt"/>
              </a:rPr>
              <a:t> wyklucza zarówno możliwość świadczenia przez niego pracy, jak i możliwość pozostawania w gotowości do jej świadczenia. </a:t>
            </a:r>
          </a:p>
          <a:p>
            <a:pPr algn="just"/>
            <a:endParaRPr lang="pl-PL" sz="2000" cap="all" dirty="0">
              <a:solidFill>
                <a:srgbClr val="333333"/>
              </a:solidFill>
              <a:latin typeface="+mn-lt"/>
            </a:endParaRPr>
          </a:p>
          <a:p>
            <a:pPr algn="just"/>
            <a:r>
              <a:rPr lang="pl-PL" sz="2000" b="1" dirty="0" smtClean="0">
                <a:solidFill>
                  <a:srgbClr val="333333"/>
                </a:solidFill>
                <a:latin typeface="+mn-lt"/>
              </a:rPr>
              <a:t>Wyrok SN z dnia 11 kwietnia 2000 r., I PKN 589/99, </a:t>
            </a:r>
            <a:r>
              <a:rPr lang="pl-PL" sz="2000" b="1" dirty="0" err="1" smtClean="0">
                <a:solidFill>
                  <a:srgbClr val="333333"/>
                </a:solidFill>
                <a:latin typeface="+mn-lt"/>
              </a:rPr>
              <a:t>OSNAPiUS</a:t>
            </a:r>
            <a:r>
              <a:rPr lang="pl-PL" sz="2000" b="1" dirty="0" smtClean="0">
                <a:solidFill>
                  <a:srgbClr val="333333"/>
                </a:solidFill>
                <a:latin typeface="+mn-lt"/>
              </a:rPr>
              <a:t> 2001, nr 18, poz. 557 </a:t>
            </a:r>
          </a:p>
          <a:p>
            <a:pPr algn="just"/>
            <a:endParaRPr lang="pl-PL" sz="2000" cap="all" dirty="0">
              <a:solidFill>
                <a:srgbClr val="333333"/>
              </a:solidFill>
              <a:latin typeface="+mn-lt"/>
            </a:endParaRPr>
          </a:p>
          <a:p>
            <a:pPr algn="just"/>
            <a:r>
              <a:rPr lang="pl-PL" sz="2000" dirty="0" smtClean="0">
                <a:solidFill>
                  <a:srgbClr val="333333"/>
                </a:solidFill>
                <a:latin typeface="+mn-lt"/>
              </a:rPr>
              <a:t>Z art. 17 ustawy z dnia 26 października 1982 r. O wychowaniu w trzeźwości i przeciwdziałaniu alkoholizmowi (tekst jedn.: Dz. U. Z 2016 r. Poz. 487) wynika, że pracodawca, który nie dopuścił pracownika do pracy, </a:t>
            </a:r>
            <a:r>
              <a:rPr lang="pl-PL" sz="2000" b="1" dirty="0" smtClean="0">
                <a:solidFill>
                  <a:srgbClr val="333333"/>
                </a:solidFill>
                <a:latin typeface="+mn-lt"/>
              </a:rPr>
              <a:t>ma obowiązek umożliwić mu wykazanie trzeźwości przez badanie krwi</a:t>
            </a:r>
            <a:r>
              <a:rPr lang="pl-PL" sz="2000" dirty="0" smtClean="0">
                <a:solidFill>
                  <a:srgbClr val="333333"/>
                </a:solidFill>
                <a:latin typeface="+mn-lt"/>
              </a:rPr>
              <a:t>.</a:t>
            </a:r>
            <a:endParaRPr lang="pl-PL" sz="2000" dirty="0" smtClean="0">
              <a:solidFill>
                <a:srgbClr val="333333"/>
              </a:solidFill>
              <a:latin typeface="+mn-lt"/>
            </a:endParaRPr>
          </a:p>
          <a:p>
            <a:pPr algn="just"/>
            <a:endParaRPr lang="pl-PL" sz="2000" b="1" dirty="0">
              <a:solidFill>
                <a:srgbClr val="333333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4971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78386" y="1484784"/>
            <a:ext cx="7769844" cy="4560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lvl="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300" b="1" u="sng" dirty="0" smtClean="0">
                <a:solidFill>
                  <a:prstClr val="black"/>
                </a:solidFill>
                <a:latin typeface="+mj-lt"/>
              </a:rPr>
              <a:t>Czas pracownika </a:t>
            </a:r>
            <a:r>
              <a:rPr lang="pl-PL" sz="2300" b="1" dirty="0" smtClean="0">
                <a:solidFill>
                  <a:prstClr val="black"/>
                </a:solidFill>
                <a:latin typeface="+mj-lt"/>
              </a:rPr>
              <a:t>można podzielić na 4 okresy (różne pod względem prawnym)</a:t>
            </a:r>
          </a:p>
          <a:p>
            <a:pPr marL="566928" lvl="0" indent="-45720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+mj-lt"/>
              <a:buAutoNum type="arabicPeriod"/>
              <a:defRPr/>
            </a:pPr>
            <a:r>
              <a:rPr lang="pl-PL" sz="2300" b="1" dirty="0" smtClean="0">
                <a:solidFill>
                  <a:prstClr val="black"/>
                </a:solidFill>
                <a:latin typeface="+mj-lt"/>
              </a:rPr>
              <a:t>Czas pracy </a:t>
            </a:r>
            <a:r>
              <a:rPr lang="pl-PL" sz="2300" dirty="0" smtClean="0">
                <a:solidFill>
                  <a:prstClr val="black"/>
                </a:solidFill>
                <a:latin typeface="+mj-lt"/>
              </a:rPr>
              <a:t>(art. 128k.p.) i przerwy wliczane do czasu pracy (art. 134 </a:t>
            </a:r>
            <a:r>
              <a:rPr lang="pl-PL" sz="2300" dirty="0" err="1" smtClean="0">
                <a:solidFill>
                  <a:prstClr val="black"/>
                </a:solidFill>
                <a:latin typeface="+mj-lt"/>
              </a:rPr>
              <a:t>k.p</a:t>
            </a:r>
            <a:r>
              <a:rPr lang="pl-PL" sz="2300" dirty="0" smtClean="0">
                <a:solidFill>
                  <a:prstClr val="black"/>
                </a:solidFill>
                <a:latin typeface="+mj-lt"/>
              </a:rPr>
              <a:t>.)</a:t>
            </a:r>
          </a:p>
          <a:p>
            <a:pPr marL="566928" lvl="0" indent="-45720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+mj-lt"/>
              <a:buAutoNum type="arabicPeriod"/>
              <a:defRPr/>
            </a:pPr>
            <a:r>
              <a:rPr lang="pl-PL" sz="2300" b="1" dirty="0" smtClean="0">
                <a:solidFill>
                  <a:prstClr val="black"/>
                </a:solidFill>
                <a:latin typeface="+mj-lt"/>
              </a:rPr>
              <a:t>Obligatoryjny </a:t>
            </a:r>
            <a:r>
              <a:rPr lang="pl-PL" sz="2300" b="1" dirty="0">
                <a:solidFill>
                  <a:prstClr val="black"/>
                </a:solidFill>
                <a:latin typeface="+mj-lt"/>
              </a:rPr>
              <a:t>czas </a:t>
            </a:r>
            <a:r>
              <a:rPr lang="pl-PL" sz="2300" b="1" dirty="0" smtClean="0">
                <a:solidFill>
                  <a:prstClr val="black"/>
                </a:solidFill>
                <a:latin typeface="+mj-lt"/>
              </a:rPr>
              <a:t>odpoczynku: </a:t>
            </a:r>
            <a:r>
              <a:rPr lang="pl-PL" sz="2300" dirty="0">
                <a:solidFill>
                  <a:prstClr val="black"/>
                </a:solidFill>
                <a:latin typeface="+mj-lt"/>
              </a:rPr>
              <a:t>dobowego i tygodniowego (art. 132 i 133 </a:t>
            </a:r>
            <a:r>
              <a:rPr lang="pl-PL" sz="2300" dirty="0" err="1">
                <a:solidFill>
                  <a:prstClr val="black"/>
                </a:solidFill>
                <a:latin typeface="+mj-lt"/>
              </a:rPr>
              <a:t>k.p</a:t>
            </a:r>
            <a:r>
              <a:rPr lang="pl-PL" sz="2300" dirty="0" smtClean="0">
                <a:solidFill>
                  <a:prstClr val="black"/>
                </a:solidFill>
                <a:latin typeface="+mj-lt"/>
              </a:rPr>
              <a:t>.) oraz urlop wypoczynkowy (art. 152 </a:t>
            </a:r>
            <a:r>
              <a:rPr lang="pl-PL" sz="2300" dirty="0" err="1" smtClean="0">
                <a:solidFill>
                  <a:prstClr val="black"/>
                </a:solidFill>
                <a:latin typeface="+mj-lt"/>
              </a:rPr>
              <a:t>k.p</a:t>
            </a:r>
            <a:r>
              <a:rPr lang="pl-PL" sz="2300" dirty="0" smtClean="0">
                <a:solidFill>
                  <a:prstClr val="black"/>
                </a:solidFill>
                <a:latin typeface="+mj-lt"/>
              </a:rPr>
              <a:t>.)</a:t>
            </a:r>
          </a:p>
          <a:p>
            <a:pPr marL="566928" lvl="0" indent="-45720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+mj-lt"/>
              <a:buAutoNum type="arabicPeriod"/>
              <a:defRPr/>
            </a:pPr>
            <a:r>
              <a:rPr lang="pl-PL" sz="2300" b="1" dirty="0" smtClean="0">
                <a:solidFill>
                  <a:prstClr val="black"/>
                </a:solidFill>
                <a:latin typeface="+mj-lt"/>
              </a:rPr>
              <a:t>Czas </a:t>
            </a:r>
            <a:r>
              <a:rPr lang="pl-PL" sz="2300" b="1" dirty="0">
                <a:solidFill>
                  <a:prstClr val="black"/>
                </a:solidFill>
                <a:latin typeface="+mj-lt"/>
              </a:rPr>
              <a:t>o charakterze mieszanym</a:t>
            </a:r>
            <a:r>
              <a:rPr lang="pl-PL" sz="2300" dirty="0">
                <a:solidFill>
                  <a:prstClr val="black"/>
                </a:solidFill>
                <a:latin typeface="+mj-lt"/>
              </a:rPr>
              <a:t> (np. dyżur). Jest on czasem pracy, ale z uwagi na występujące w nim okresy niewykonywania pracy może być wynagradzany według innych zasad niż normalny czas </a:t>
            </a:r>
            <a:r>
              <a:rPr lang="pl-PL" sz="2300" dirty="0" smtClean="0">
                <a:solidFill>
                  <a:prstClr val="black"/>
                </a:solidFill>
                <a:latin typeface="+mj-lt"/>
              </a:rPr>
              <a:t>pracy</a:t>
            </a:r>
          </a:p>
          <a:p>
            <a:pPr marL="566928" lvl="0" indent="-45720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+mj-lt"/>
              <a:buAutoNum type="arabicPeriod"/>
              <a:defRPr/>
            </a:pPr>
            <a:r>
              <a:rPr lang="pl-PL" sz="2400" b="1" dirty="0" smtClean="0">
                <a:solidFill>
                  <a:srgbClr val="333333"/>
                </a:solidFill>
                <a:latin typeface="+mj-lt"/>
              </a:rPr>
              <a:t>Fakultatywny </a:t>
            </a:r>
            <a:r>
              <a:rPr lang="pl-PL" sz="2400" b="1" dirty="0">
                <a:solidFill>
                  <a:srgbClr val="333333"/>
                </a:solidFill>
                <a:latin typeface="+mj-lt"/>
              </a:rPr>
              <a:t>czas odpoczynku</a:t>
            </a:r>
            <a:endParaRPr lang="pl-PL" sz="2300" dirty="0">
              <a:solidFill>
                <a:prstClr val="black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4749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15837</TotalTime>
  <Words>739</Words>
  <Application>Microsoft Office PowerPoint</Application>
  <PresentationFormat>Pokaz na ekranie (4:3)</PresentationFormat>
  <Paragraphs>103</Paragraphs>
  <Slides>16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Motyw pakietu Office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Rafał Cieśla</dc:creator>
  <cp:lastModifiedBy>Małgorzata</cp:lastModifiedBy>
  <cp:revision>296</cp:revision>
  <dcterms:created xsi:type="dcterms:W3CDTF">2014-01-18T14:20:26Z</dcterms:created>
  <dcterms:modified xsi:type="dcterms:W3CDTF">2018-03-02T12:53:13Z</dcterms:modified>
</cp:coreProperties>
</file>