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0" r:id="rId2"/>
    <p:sldId id="368" r:id="rId3"/>
    <p:sldId id="369" r:id="rId4"/>
    <p:sldId id="370" r:id="rId5"/>
    <p:sldId id="371" r:id="rId6"/>
    <p:sldId id="372" r:id="rId7"/>
    <p:sldId id="373" r:id="rId8"/>
    <p:sldId id="374" r:id="rId9"/>
    <p:sldId id="376" r:id="rId10"/>
    <p:sldId id="375" r:id="rId11"/>
    <p:sldId id="377" r:id="rId12"/>
    <p:sldId id="378" r:id="rId13"/>
    <p:sldId id="379" r:id="rId14"/>
    <p:sldId id="380" r:id="rId15"/>
    <p:sldId id="381" r:id="rId16"/>
    <p:sldId id="382" r:id="rId17"/>
    <p:sldId id="326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7BD1"/>
    <a:srgbClr val="E68054"/>
    <a:srgbClr val="00A2AD"/>
    <a:srgbClr val="DCE4E7"/>
    <a:srgbClr val="96C3C9"/>
    <a:srgbClr val="1D62A5"/>
    <a:srgbClr val="014656"/>
    <a:srgbClr val="1D6EA5"/>
    <a:srgbClr val="447584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3837" autoAdjust="0"/>
  </p:normalViewPr>
  <p:slideViewPr>
    <p:cSldViewPr snapToGrid="0">
      <p:cViewPr varScale="1">
        <p:scale>
          <a:sx n="62" d="100"/>
          <a:sy n="62" d="100"/>
        </p:scale>
        <p:origin x="1060" y="-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AFCD5-BAB8-44AE-8DA3-39CCA1E70B16}" type="datetimeFigureOut">
              <a:rPr lang="pl-PL" smtClean="0"/>
              <a:t>31.01.2020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067DF-108C-4D85-8905-FF28D22F6F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01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67DF-108C-4D85-8905-FF28D22F6F4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246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31.01.2020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057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31.01.2020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45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31.01.2020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016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31.01.2020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02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31.01.2020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31.01.2020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823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31.01.2020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18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31.01.2020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55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31.01.2020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985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31.01.2020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31.01.2020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38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4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4E58C-751E-4F02-A8DE-1FA936D79869}" type="datetimeFigureOut">
              <a:rPr lang="pl-PL" smtClean="0"/>
              <a:t>31.01.2020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91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34336"/>
            <a:ext cx="12193057" cy="8126672"/>
          </a:xfrm>
          <a:prstGeom prst="rect">
            <a:avLst/>
          </a:prstGeom>
        </p:spPr>
      </p:pic>
      <p:sp>
        <p:nvSpPr>
          <p:cNvPr id="9" name="Prostokąt 8"/>
          <p:cNvSpPr>
            <a:spLocks noChangeAspect="1"/>
          </p:cNvSpPr>
          <p:nvPr/>
        </p:nvSpPr>
        <p:spPr>
          <a:xfrm>
            <a:off x="-127491" y="-1187408"/>
            <a:ext cx="1558727" cy="2475659"/>
          </a:xfrm>
          <a:prstGeom prst="rect">
            <a:avLst/>
          </a:prstGeom>
          <a:solidFill>
            <a:srgbClr val="44758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>
            <a:spLocks noChangeAspect="1"/>
          </p:cNvSpPr>
          <p:nvPr/>
        </p:nvSpPr>
        <p:spPr>
          <a:xfrm>
            <a:off x="1431237" y="-1181382"/>
            <a:ext cx="2880000" cy="2469633"/>
          </a:xfrm>
          <a:prstGeom prst="rect">
            <a:avLst/>
          </a:prstGeom>
          <a:solidFill>
            <a:srgbClr val="96C3C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>
            <a:spLocks noChangeAspect="1"/>
          </p:cNvSpPr>
          <p:nvPr/>
        </p:nvSpPr>
        <p:spPr>
          <a:xfrm>
            <a:off x="-127491" y="1282225"/>
            <a:ext cx="1558728" cy="2880000"/>
          </a:xfrm>
          <a:prstGeom prst="rect">
            <a:avLst/>
          </a:prstGeom>
          <a:solidFill>
            <a:srgbClr val="E6805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>
            <a:spLocks noChangeAspect="1"/>
          </p:cNvSpPr>
          <p:nvPr/>
        </p:nvSpPr>
        <p:spPr>
          <a:xfrm>
            <a:off x="711236" y="568250"/>
            <a:ext cx="5384764" cy="6924086"/>
          </a:xfrm>
          <a:prstGeom prst="rect">
            <a:avLst/>
          </a:prstGeom>
          <a:solidFill>
            <a:srgbClr val="DCE4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90" y="630885"/>
            <a:ext cx="3690710" cy="170525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844DF5F-B1D0-46EF-BEB7-0E1A3A4FD2E2}"/>
              </a:ext>
            </a:extLst>
          </p:cNvPr>
          <p:cNvSpPr txBox="1"/>
          <p:nvPr/>
        </p:nvSpPr>
        <p:spPr>
          <a:xfrm>
            <a:off x="927117" y="2142057"/>
            <a:ext cx="495300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Prawo karne</a:t>
            </a:r>
          </a:p>
          <a:p>
            <a:endParaRPr lang="pl-PL" sz="34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endParaRPr lang="pl-PL" sz="28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endParaRPr lang="pl-PL" sz="2800" dirty="0">
              <a:solidFill>
                <a:srgbClr val="E68054"/>
              </a:solidFill>
              <a:latin typeface="Century Gothic" panose="020B0502020202020204" pitchFamily="34" charset="0"/>
            </a:endParaRPr>
          </a:p>
          <a:p>
            <a:r>
              <a:rPr lang="pl-PL" sz="2800" dirty="0">
                <a:solidFill>
                  <a:srgbClr val="E68054"/>
                </a:solidFill>
                <a:latin typeface="Century Gothic" panose="020B0502020202020204" pitchFamily="34" charset="0"/>
              </a:rPr>
              <a:t>Dr Konrad Lipiński</a:t>
            </a:r>
          </a:p>
          <a:p>
            <a:r>
              <a:rPr lang="pl-PL" sz="2000" dirty="0">
                <a:latin typeface="Century Gothic" panose="020B0502020202020204" pitchFamily="34" charset="0"/>
              </a:rPr>
              <a:t>Katedra Prawa Karnego Materialnego</a:t>
            </a:r>
            <a:endParaRPr lang="pl-PL" sz="1400" dirty="0">
              <a:latin typeface="Century Gothic" panose="020B0502020202020204" pitchFamily="34" charset="0"/>
            </a:endParaRPr>
          </a:p>
          <a:p>
            <a:endParaRPr lang="pl-PL" sz="3400" dirty="0">
              <a:solidFill>
                <a:srgbClr val="1D6EA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4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Czyn ciągły i zbieg przepisów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Zbieg przepisów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podstawowa zasada z art. 11 par. 1 k.k.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ten sam czyn może jednak odpowiadać znamionom kilku typów czynów zabronionych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wielość wartościowań, a nie wielość przestępstw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konstrukcja jednoczynowa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problem stosunku logicznego między opisami typów czynów zabronionych (zawieranie, wykluczanie się, krzyżowanie)</a:t>
            </a: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6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Czyn ciągły i zbieg przepisów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Zbieg przepisów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postacie zbiegu przepisów: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rzeczywisty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właściwy (podlegający uwzględnieniu)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niewłaściwy (pomijalny, niepodlegający uwzględnieniu)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pozorny</a:t>
            </a: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Czyn ciągły i zbieg przepisów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Zbieg przepisów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zbieg właściwy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dla oddania całej zawartości kryminalnej czynu konieczne jest uwzględnienie wszystkich przepisów, których znamiona zostały zrealizowane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krzyżowanie się zakresów zbiegających się przepisów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możliwe rozwiązania: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eliminacyjny zbieg przepisów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idealny zbieg przestępstw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kumulatywny zbieg przepisów ustawy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konsekwencje: art. 11 par. 3 k.k.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8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Czyn ciągły i zbieg przepisów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Zbieg przepisów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zbieg niewłaściwy (pomijalny)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Przyjęcie w kwalifikacji prawnej czynu jednego ze zbiegających się przepisów oddaje całą zawartość kryminalna popełnionego przestępstwa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reguły wyłączania wielości ocen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7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Czyn ciągły i zbieg przepisów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Zbieg przepisów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zbieg niewłaściwy (pomijalny)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reguły wyłączania wielości ocen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zasada subsydiarności (</a:t>
            </a:r>
            <a:r>
              <a:rPr lang="pl-PL" sz="1800" i="1" dirty="0">
                <a:latin typeface="Century Gothic" panose="020B0502020202020204" pitchFamily="34" charset="0"/>
              </a:rPr>
              <a:t>lex </a:t>
            </a:r>
            <a:r>
              <a:rPr lang="pl-PL" sz="1800" i="1" dirty="0" err="1">
                <a:latin typeface="Century Gothic" panose="020B0502020202020204" pitchFamily="34" charset="0"/>
              </a:rPr>
              <a:t>primaria</a:t>
            </a:r>
            <a:r>
              <a:rPr lang="pl-PL" sz="1800" i="1" dirty="0">
                <a:latin typeface="Century Gothic" panose="020B0502020202020204" pitchFamily="34" charset="0"/>
              </a:rPr>
              <a:t> derogat legi </a:t>
            </a:r>
            <a:r>
              <a:rPr lang="pl-PL" sz="1800" i="1" dirty="0" err="1">
                <a:latin typeface="Century Gothic" panose="020B0502020202020204" pitchFamily="34" charset="0"/>
              </a:rPr>
              <a:t>subsidiariae</a:t>
            </a:r>
            <a:r>
              <a:rPr lang="pl-PL" sz="1800" dirty="0">
                <a:latin typeface="Century Gothic" panose="020B0502020202020204" pitchFamily="34" charset="0"/>
              </a:rPr>
              <a:t>)</a:t>
            </a:r>
            <a:endParaRPr lang="pl-PL" sz="1800" i="1" dirty="0">
              <a:latin typeface="Century Gothic" panose="020B0502020202020204" pitchFamily="34" charset="0"/>
            </a:endParaRPr>
          </a:p>
          <a:p>
            <a:pPr lvl="3" algn="just">
              <a:lnSpc>
                <a:spcPct val="100000"/>
              </a:lnSpc>
            </a:pPr>
            <a:r>
              <a:rPr lang="pl-PL" sz="1600" dirty="0">
                <a:latin typeface="Century Gothic" panose="020B0502020202020204" pitchFamily="34" charset="0"/>
              </a:rPr>
              <a:t>jeden ze zbiegających się przepisów ma charakter pomocniczy (dopełniający) względem drugiego – pierwotnego, czyli znajduje zastosowanie tylko wobec niezastosowania pierwotnego</a:t>
            </a:r>
          </a:p>
          <a:p>
            <a:pPr lvl="3" algn="just">
              <a:lnSpc>
                <a:spcPct val="100000"/>
              </a:lnSpc>
            </a:pPr>
            <a:r>
              <a:rPr lang="pl-PL" sz="1600" dirty="0">
                <a:latin typeface="Century Gothic" panose="020B0502020202020204" pitchFamily="34" charset="0"/>
              </a:rPr>
              <a:t>subsydiarność ustawowa – np. art. 231 par. 4 k.k.</a:t>
            </a:r>
          </a:p>
          <a:p>
            <a:pPr lvl="3" algn="just">
              <a:lnSpc>
                <a:spcPct val="100000"/>
              </a:lnSpc>
            </a:pPr>
            <a:r>
              <a:rPr lang="pl-PL" sz="1600" dirty="0">
                <a:latin typeface="Century Gothic" panose="020B0502020202020204" pitchFamily="34" charset="0"/>
              </a:rPr>
              <a:t>subsydiarność milcząca – np. narażenie dobra prawnego na niebezpieczeństwo i jego naruszenie (przy tożsamej stronie podmiotowej), przygotowanie i usiłowanie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6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Czyn ciągły i zbieg przepisów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Zbieg przepisów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zbieg niewłaściwy (pomijalny)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reguły wyłączania wielości ocen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zasada konsumpcji (</a:t>
            </a:r>
            <a:r>
              <a:rPr lang="pl-PL" sz="1800" i="1" dirty="0">
                <a:latin typeface="Century Gothic" panose="020B0502020202020204" pitchFamily="34" charset="0"/>
              </a:rPr>
              <a:t>lex </a:t>
            </a:r>
            <a:r>
              <a:rPr lang="pl-PL" sz="1800" i="1" dirty="0" err="1">
                <a:latin typeface="Century Gothic" panose="020B0502020202020204" pitchFamily="34" charset="0"/>
              </a:rPr>
              <a:t>consumens</a:t>
            </a:r>
            <a:r>
              <a:rPr lang="pl-PL" sz="1800" i="1" dirty="0">
                <a:latin typeface="Century Gothic" panose="020B0502020202020204" pitchFamily="34" charset="0"/>
              </a:rPr>
              <a:t> derogat legi </a:t>
            </a:r>
            <a:r>
              <a:rPr lang="pl-PL" sz="1800" i="1" dirty="0" err="1">
                <a:latin typeface="Century Gothic" panose="020B0502020202020204" pitchFamily="34" charset="0"/>
              </a:rPr>
              <a:t>consumptae</a:t>
            </a:r>
            <a:r>
              <a:rPr lang="pl-PL" sz="1800" dirty="0">
                <a:latin typeface="Century Gothic" panose="020B0502020202020204" pitchFamily="34" charset="0"/>
              </a:rPr>
              <a:t>)</a:t>
            </a:r>
          </a:p>
          <a:p>
            <a:pPr lvl="3" algn="just">
              <a:lnSpc>
                <a:spcPct val="100000"/>
              </a:lnSpc>
            </a:pPr>
            <a:r>
              <a:rPr lang="pl-PL" sz="1600" dirty="0">
                <a:latin typeface="Century Gothic" panose="020B0502020202020204" pitchFamily="34" charset="0"/>
              </a:rPr>
              <a:t>jeden ze zbiegających się przepisów zawiera opis czynu zabronionego oddający całą zawartość kryminalną czynu</a:t>
            </a:r>
          </a:p>
          <a:p>
            <a:pPr lvl="3" algn="just">
              <a:lnSpc>
                <a:spcPct val="100000"/>
              </a:lnSpc>
            </a:pPr>
            <a:r>
              <a:rPr lang="pl-PL" sz="1600" dirty="0">
                <a:latin typeface="Century Gothic" panose="020B0502020202020204" pitchFamily="34" charset="0"/>
              </a:rPr>
              <a:t>decyduje nie relacja logiczna, tylko względy natury celowościowej</a:t>
            </a:r>
          </a:p>
          <a:p>
            <a:pPr lvl="3" algn="just">
              <a:lnSpc>
                <a:spcPct val="100000"/>
              </a:lnSpc>
            </a:pPr>
            <a:r>
              <a:rPr lang="pl-PL" sz="1600" dirty="0">
                <a:latin typeface="Century Gothic" panose="020B0502020202020204" pitchFamily="34" charset="0"/>
              </a:rPr>
              <a:t>decyduje stopień społecznej szkodliwości lub relacja między zagrożeniem ustawowym (</a:t>
            </a:r>
            <a:r>
              <a:rPr lang="pl-PL" sz="1600" i="1" dirty="0">
                <a:latin typeface="Century Gothic" panose="020B0502020202020204" pitchFamily="34" charset="0"/>
              </a:rPr>
              <a:t>lex </a:t>
            </a:r>
            <a:r>
              <a:rPr lang="pl-PL" sz="1600" i="1" dirty="0" err="1">
                <a:latin typeface="Century Gothic" panose="020B0502020202020204" pitchFamily="34" charset="0"/>
              </a:rPr>
              <a:t>consumens</a:t>
            </a:r>
            <a:r>
              <a:rPr lang="pl-PL" sz="1600" i="1" dirty="0">
                <a:latin typeface="Century Gothic" panose="020B0502020202020204" pitchFamily="34" charset="0"/>
              </a:rPr>
              <a:t> non derogat legi </a:t>
            </a:r>
            <a:r>
              <a:rPr lang="pl-PL" sz="1600" i="1" dirty="0" err="1">
                <a:latin typeface="Century Gothic" panose="020B0502020202020204" pitchFamily="34" charset="0"/>
              </a:rPr>
              <a:t>consumptae</a:t>
            </a:r>
            <a:r>
              <a:rPr lang="pl-PL" sz="1600" i="1" dirty="0">
                <a:latin typeface="Century Gothic" panose="020B0502020202020204" pitchFamily="34" charset="0"/>
              </a:rPr>
              <a:t> </a:t>
            </a:r>
            <a:r>
              <a:rPr lang="pl-PL" sz="1600" i="1" dirty="0" err="1">
                <a:latin typeface="Century Gothic" panose="020B0502020202020204" pitchFamily="34" charset="0"/>
              </a:rPr>
              <a:t>severior</a:t>
            </a:r>
            <a:r>
              <a:rPr lang="pl-PL" sz="1600" dirty="0">
                <a:latin typeface="Century Gothic" panose="020B0502020202020204" pitchFamily="34" charset="0"/>
              </a:rPr>
              <a:t>)</a:t>
            </a:r>
          </a:p>
          <a:p>
            <a:pPr lvl="3" algn="just">
              <a:lnSpc>
                <a:spcPct val="100000"/>
              </a:lnSpc>
            </a:pPr>
            <a:r>
              <a:rPr lang="pl-PL" sz="1600" dirty="0">
                <a:latin typeface="Century Gothic" panose="020B0502020202020204" pitchFamily="34" charset="0"/>
              </a:rPr>
              <a:t>możliwa do zastosowania wyłącznie </a:t>
            </a:r>
            <a:r>
              <a:rPr lang="pl-PL" sz="1600" i="1" dirty="0">
                <a:latin typeface="Century Gothic" panose="020B0502020202020204" pitchFamily="34" charset="0"/>
              </a:rPr>
              <a:t>in concreto</a:t>
            </a:r>
            <a:endParaRPr lang="pl-PL" sz="1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1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Czyn ciągły i zbieg przepisów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Zbieg przepisów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zbieg pozorny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wielość ocen nie jest rzeczywista – zbieg w istocie nie występuje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relacja między zasadniczym a zmodyfikowanym typem czynu zabronionego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sposoby rozwiązania: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relacja wykluczania (W. Wolter)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relacja specjalności (A. </a:t>
            </a:r>
            <a:r>
              <a:rPr lang="pl-PL" sz="1800" dirty="0" err="1">
                <a:latin typeface="Century Gothic" panose="020B0502020202020204" pitchFamily="34" charset="0"/>
              </a:rPr>
              <a:t>Spotowski</a:t>
            </a:r>
            <a:r>
              <a:rPr lang="pl-PL" sz="1800" dirty="0">
                <a:latin typeface="Century Gothic" panose="020B0502020202020204" pitchFamily="34" charset="0"/>
              </a:rPr>
              <a:t>) – </a:t>
            </a:r>
            <a:r>
              <a:rPr lang="pl-PL" sz="1800" i="1" dirty="0">
                <a:latin typeface="Century Gothic" panose="020B0502020202020204" pitchFamily="34" charset="0"/>
              </a:rPr>
              <a:t>lex </a:t>
            </a:r>
            <a:r>
              <a:rPr lang="pl-PL" sz="1800" i="1" dirty="0" err="1">
                <a:latin typeface="Century Gothic" panose="020B0502020202020204" pitchFamily="34" charset="0"/>
              </a:rPr>
              <a:t>specialis</a:t>
            </a:r>
            <a:r>
              <a:rPr lang="pl-PL" sz="1800" i="1" dirty="0">
                <a:latin typeface="Century Gothic" panose="020B0502020202020204" pitchFamily="34" charset="0"/>
              </a:rPr>
              <a:t> derogat legi </a:t>
            </a:r>
            <a:r>
              <a:rPr lang="pl-PL" sz="1800" i="1" dirty="0" err="1">
                <a:latin typeface="Century Gothic" panose="020B0502020202020204" pitchFamily="34" charset="0"/>
              </a:rPr>
              <a:t>generali</a:t>
            </a:r>
            <a:endParaRPr lang="pl-PL" sz="18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4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rostokąt 41"/>
          <p:cNvSpPr/>
          <p:nvPr/>
        </p:nvSpPr>
        <p:spPr>
          <a:xfrm>
            <a:off x="771525" y="2864490"/>
            <a:ext cx="6910135" cy="2847120"/>
          </a:xfrm>
          <a:prstGeom prst="rect">
            <a:avLst/>
          </a:prstGeom>
          <a:solidFill>
            <a:srgbClr val="96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1539618" y="724364"/>
            <a:ext cx="6910135" cy="2503199"/>
          </a:xfrm>
          <a:prstGeom prst="rect">
            <a:avLst/>
          </a:prstGeom>
          <a:solidFill>
            <a:srgbClr val="00A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447584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53" y="0"/>
            <a:ext cx="3740727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051429" y="1089976"/>
            <a:ext cx="6184710" cy="86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pl-PL" sz="4800" kern="150" dirty="0">
              <a:solidFill>
                <a:schemeClr val="bg1"/>
              </a:solidFill>
              <a:latin typeface="Century Gothic" panose="020B0502020202020204" pitchFamily="34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BD838F9-0E27-4BD6-BB0B-1EB75A601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089" y="0"/>
            <a:ext cx="3135510" cy="144872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DBD9352-B3C4-4015-9FD5-F814265FAD8D}"/>
              </a:ext>
            </a:extLst>
          </p:cNvPr>
          <p:cNvSpPr txBox="1"/>
          <p:nvPr/>
        </p:nvSpPr>
        <p:spPr>
          <a:xfrm>
            <a:off x="1276090" y="3170994"/>
            <a:ext cx="6405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pPr algn="just"/>
            <a:endParaRPr lang="pl-PL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Czyn ciągły i zbieg przepisów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Tożsamość czynu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czyn zabroniony jako podstawa odpowiedzialności karnej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art. 11 par. 1 k.k.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bez znaczenia jest ilość skutków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prawne lub ontologiczne ujęcie jedności czynu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ujęcie prawne: ilość czynów równa ilości typów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ujęcie ontologiczne: rozstrzygają kryteria pozaprawne (społeczne, naturalistyczne)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współwystępowanie kryteriów naturalistycznych i normatywnych?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czyn ≠ zachowanie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2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Czyn ciągły i zbieg przepisów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Wielość zachowań a jedno przestępstwo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przestępstwa dwuaktowe (np. rozbój, kradzież z włamaniem)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przestępstwa złożone (np. </a:t>
            </a:r>
            <a:r>
              <a:rPr lang="pl-PL" sz="2600" dirty="0" err="1">
                <a:latin typeface="Century Gothic" panose="020B0502020202020204" pitchFamily="34" charset="0"/>
              </a:rPr>
              <a:t>niealimentacja</a:t>
            </a:r>
            <a:r>
              <a:rPr lang="pl-PL" sz="2600" dirty="0">
                <a:latin typeface="Century Gothic" panose="020B0502020202020204" pitchFamily="34" charset="0"/>
              </a:rPr>
              <a:t>, stalking)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przestępstwa wieloodmianowe (np. fałsz materialny)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przestępstwa charakteryzujące się powtarzalnością czynności wykonawczej (np. znęcanie się)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czyn ciągły (w 2 odmianach)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4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Czyn ciągły i zbieg przepisów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Czyn ciągły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redukcja wielości zachowań do jednego czynu zabronionego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ustawowa dyrektywa interpretacyjna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uzupełnienie znamion o element ciągłości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zachowanie ≠ czyn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przesłanki z art. 12 par. 1 k.k.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dwa lub więcej zachowań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krótkie odstępy czasu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z góry powzięty zamiar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przesłanka negatywna: brak tożsamości pokrzywdzonego, jeżeli przedmiotem zamachu jest dobro osobiste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4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Czyn ciągły i zbieg przepisów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Czyn ciągły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przesłanki z art. 12 par. 1 k.k.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dwa lub więcej zachowań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zachowania prawnie irrelewantne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zachowania samodzielnie realizujące znamiona przestępstwa lub wykroczenia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brak wymogu tożsamości kwalifikacji prawnej, podobnego sposobu działania ani wykorzystania tej samej lub takiej samej sposobności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2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Czyn ciągły i zbieg przepisów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Czyn ciągły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przesłanki z art. 12 par. 1 k.k.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krótkie odstępy czasu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odstępy między poszczególnymi zachowaniami, a nie między pierwszym i ostatnim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kilka minut? kilka-kilkanaście dni? kilka miesięcy?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8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Czyn ciągły i zbieg przepisów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Czyn ciągły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przesłanki z art. 12 par. 1 k.k.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z góry powzięty zamiar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bezpośredni lub ewentualny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ten sam, a nie taki sam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nie oznacza to jednak ścisłej konkretyzacji każdego przyszłego zachowania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przestępstwo „na raty”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Czyn ciągły i zbieg przepisów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Czyn ciągły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korzystny czy niekorzystny dla sprawcy?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połączenie kilku zachowań samodzielnie realizujących znamiona w jeden czyn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przekształcenie zachowań prawnie irrelewantnych w przestępstwo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przekształcenie wykroczeń w przestępstwo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przekształcenie z typu podstawowego w typ kwalifikowany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problem przedawnienia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problemy procesowe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Czyn ciągły i zbieg przepisów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Czyn ciągły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przesłanki z art. 12 par. 2 k.k.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krótkie odstępy czasu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przesłanka </a:t>
            </a:r>
            <a:r>
              <a:rPr lang="pl-PL" sz="1800" dirty="0" err="1">
                <a:latin typeface="Century Gothic" panose="020B0502020202020204" pitchFamily="34" charset="0"/>
              </a:rPr>
              <a:t>przednawiasowa</a:t>
            </a:r>
            <a:r>
              <a:rPr lang="pl-PL" sz="1800" dirty="0">
                <a:latin typeface="Century Gothic" panose="020B0502020202020204" pitchFamily="34" charset="0"/>
              </a:rPr>
              <a:t> czy alternatywna?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wykorzystanie tej samej lub takiej samej sposobności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podobny sposób popełnienia czynu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dwa lub więcej umyślnych wykroczeń przeciwko mieniu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5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10120</TotalTime>
  <Words>794</Words>
  <Application>Microsoft Office PowerPoint</Application>
  <PresentationFormat>Panoramiczny</PresentationFormat>
  <Paragraphs>127</Paragraphs>
  <Slides>17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Motyw pakietu Office</vt:lpstr>
      <vt:lpstr>Prezentacja programu PowerPoint</vt:lpstr>
      <vt:lpstr>Czyn ciągły i zbieg przepisów</vt:lpstr>
      <vt:lpstr>Czyn ciągły i zbieg przepisów</vt:lpstr>
      <vt:lpstr>Czyn ciągły i zbieg przepisów</vt:lpstr>
      <vt:lpstr>Czyn ciągły i zbieg przepisów</vt:lpstr>
      <vt:lpstr>Czyn ciągły i zbieg przepisów</vt:lpstr>
      <vt:lpstr>Czyn ciągły i zbieg przepisów</vt:lpstr>
      <vt:lpstr>Czyn ciągły i zbieg przepisów</vt:lpstr>
      <vt:lpstr>Czyn ciągły i zbieg przepisów</vt:lpstr>
      <vt:lpstr>Czyn ciągły i zbieg przepisów</vt:lpstr>
      <vt:lpstr>Czyn ciągły i zbieg przepisów</vt:lpstr>
      <vt:lpstr>Czyn ciągły i zbieg przepisów</vt:lpstr>
      <vt:lpstr>Czyn ciągły i zbieg przepisów</vt:lpstr>
      <vt:lpstr>Czyn ciągły i zbieg przepisów</vt:lpstr>
      <vt:lpstr>Czyn ciągły i zbieg przepisów</vt:lpstr>
      <vt:lpstr>Czyn ciągły i zbieg przepisów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Aleksandra Draus</dc:creator>
  <cp:lastModifiedBy>Konrad Lipiński</cp:lastModifiedBy>
  <cp:revision>668</cp:revision>
  <dcterms:created xsi:type="dcterms:W3CDTF">2018-10-22T06:25:53Z</dcterms:created>
  <dcterms:modified xsi:type="dcterms:W3CDTF">2020-02-01T12:47:29Z</dcterms:modified>
</cp:coreProperties>
</file>