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82" r:id="rId4"/>
    <p:sldId id="283" r:id="rId5"/>
    <p:sldId id="302" r:id="rId6"/>
    <p:sldId id="292" r:id="rId7"/>
    <p:sldId id="291" r:id="rId8"/>
    <p:sldId id="297" r:id="rId9"/>
    <p:sldId id="298" r:id="rId10"/>
    <p:sldId id="284" r:id="rId11"/>
    <p:sldId id="300" r:id="rId12"/>
    <p:sldId id="293" r:id="rId13"/>
    <p:sldId id="299" r:id="rId14"/>
    <p:sldId id="301" r:id="rId15"/>
    <p:sldId id="296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BC0AA-9F1C-4151-B8B8-82F87FD774D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C0B39A-F2CE-448E-B8B9-FCF74D1EB296}">
      <dgm:prSet phldrT="[Tekst]"/>
      <dgm:spPr/>
      <dgm:t>
        <a:bodyPr/>
        <a:lstStyle/>
        <a:p>
          <a:r>
            <a:rPr lang="pl-PL" dirty="0"/>
            <a:t>Podsłuch procesowy</a:t>
          </a:r>
        </a:p>
      </dgm:t>
    </dgm:pt>
    <dgm:pt modelId="{F08BB9C2-CD77-4DF1-AEDE-4B64248B6D41}" type="parTrans" cxnId="{5120B4B9-9D25-46C8-886E-0DBD9F7431EA}">
      <dgm:prSet/>
      <dgm:spPr/>
      <dgm:t>
        <a:bodyPr/>
        <a:lstStyle/>
        <a:p>
          <a:endParaRPr lang="pl-PL"/>
        </a:p>
      </dgm:t>
    </dgm:pt>
    <dgm:pt modelId="{11258E8C-8780-42C8-ABCC-9CCF16BE00F4}" type="sibTrans" cxnId="{5120B4B9-9D25-46C8-886E-0DBD9F7431EA}">
      <dgm:prSet/>
      <dgm:spPr/>
      <dgm:t>
        <a:bodyPr/>
        <a:lstStyle/>
        <a:p>
          <a:endParaRPr lang="pl-PL"/>
        </a:p>
      </dgm:t>
    </dgm:pt>
    <dgm:pt modelId="{54BC7C34-1378-494B-B0FC-797093B2F4A0}">
      <dgm:prSet phldrT="[Tekst]"/>
      <dgm:spPr/>
      <dgm:t>
        <a:bodyPr/>
        <a:lstStyle/>
        <a:p>
          <a:r>
            <a:rPr lang="pl-PL" dirty="0"/>
            <a:t>Podsłuch </a:t>
          </a:r>
          <a:r>
            <a:rPr lang="pl-PL" dirty="0" err="1"/>
            <a:t>pozaprocesowy</a:t>
          </a:r>
          <a:endParaRPr lang="pl-PL" dirty="0"/>
        </a:p>
      </dgm:t>
    </dgm:pt>
    <dgm:pt modelId="{CC0600E3-5A98-408C-86B4-6E99775C8B48}" type="parTrans" cxnId="{48D2CDE0-46C0-4647-BB75-45A3EFDCFE9D}">
      <dgm:prSet/>
      <dgm:spPr/>
      <dgm:t>
        <a:bodyPr/>
        <a:lstStyle/>
        <a:p>
          <a:endParaRPr lang="pl-PL"/>
        </a:p>
      </dgm:t>
    </dgm:pt>
    <dgm:pt modelId="{BBCF8519-959F-457D-81A9-5B55EF4075E3}" type="sibTrans" cxnId="{48D2CDE0-46C0-4647-BB75-45A3EFDCFE9D}">
      <dgm:prSet/>
      <dgm:spPr/>
      <dgm:t>
        <a:bodyPr/>
        <a:lstStyle/>
        <a:p>
          <a:endParaRPr lang="pl-PL"/>
        </a:p>
      </dgm:t>
    </dgm:pt>
    <dgm:pt modelId="{0D8BB376-B5BE-4D5B-89F0-B4EEE583A3E6}" type="pres">
      <dgm:prSet presAssocID="{4ACBC0AA-9F1C-4151-B8B8-82F87FD774D7}" presName="compositeShape" presStyleCnt="0">
        <dgm:presLayoutVars>
          <dgm:chMax val="2"/>
          <dgm:dir/>
          <dgm:resizeHandles val="exact"/>
        </dgm:presLayoutVars>
      </dgm:prSet>
      <dgm:spPr/>
    </dgm:pt>
    <dgm:pt modelId="{F8A5C7B3-F57A-4100-87B6-A9EE435C18B1}" type="pres">
      <dgm:prSet presAssocID="{4ACBC0AA-9F1C-4151-B8B8-82F87FD774D7}" presName="divider" presStyleLbl="fgShp" presStyleIdx="0" presStyleCnt="1"/>
      <dgm:spPr/>
    </dgm:pt>
    <dgm:pt modelId="{F1600C83-4DC1-4EDE-8B2F-905138C5814C}" type="pres">
      <dgm:prSet presAssocID="{D1C0B39A-F2CE-448E-B8B9-FCF74D1EB296}" presName="downArrow" presStyleLbl="node1" presStyleIdx="0" presStyleCnt="2"/>
      <dgm:spPr/>
    </dgm:pt>
    <dgm:pt modelId="{CBDB9F33-094C-48C3-A0CF-671CC7EC6DCC}" type="pres">
      <dgm:prSet presAssocID="{D1C0B39A-F2CE-448E-B8B9-FCF74D1EB296}" presName="downArrowText" presStyleLbl="revTx" presStyleIdx="0" presStyleCnt="2">
        <dgm:presLayoutVars>
          <dgm:bulletEnabled val="1"/>
        </dgm:presLayoutVars>
      </dgm:prSet>
      <dgm:spPr/>
    </dgm:pt>
    <dgm:pt modelId="{DB25A189-F4A7-4632-BBDF-4F626C723A61}" type="pres">
      <dgm:prSet presAssocID="{54BC7C34-1378-494B-B0FC-797093B2F4A0}" presName="upArrow" presStyleLbl="node1" presStyleIdx="1" presStyleCnt="2"/>
      <dgm:spPr/>
    </dgm:pt>
    <dgm:pt modelId="{0087AFA5-BE81-4380-B7EA-507EF4DA719E}" type="pres">
      <dgm:prSet presAssocID="{54BC7C34-1378-494B-B0FC-797093B2F4A0}" presName="upArrowText" presStyleLbl="revTx" presStyleIdx="1" presStyleCnt="2" custScaleX="132741">
        <dgm:presLayoutVars>
          <dgm:bulletEnabled val="1"/>
        </dgm:presLayoutVars>
      </dgm:prSet>
      <dgm:spPr/>
    </dgm:pt>
  </dgm:ptLst>
  <dgm:cxnLst>
    <dgm:cxn modelId="{492DD070-7B3C-4287-A21B-8B6D7E2354C8}" type="presOf" srcId="{D1C0B39A-F2CE-448E-B8B9-FCF74D1EB296}" destId="{CBDB9F33-094C-48C3-A0CF-671CC7EC6DCC}" srcOrd="0" destOrd="0" presId="urn:microsoft.com/office/officeart/2005/8/layout/arrow3"/>
    <dgm:cxn modelId="{818EA373-16C6-4D72-A5CE-5E3D4922E078}" type="presOf" srcId="{4ACBC0AA-9F1C-4151-B8B8-82F87FD774D7}" destId="{0D8BB376-B5BE-4D5B-89F0-B4EEE583A3E6}" srcOrd="0" destOrd="0" presId="urn:microsoft.com/office/officeart/2005/8/layout/arrow3"/>
    <dgm:cxn modelId="{7F7452A3-C2F9-4643-B3F2-792A0AF8E741}" type="presOf" srcId="{54BC7C34-1378-494B-B0FC-797093B2F4A0}" destId="{0087AFA5-BE81-4380-B7EA-507EF4DA719E}" srcOrd="0" destOrd="0" presId="urn:microsoft.com/office/officeart/2005/8/layout/arrow3"/>
    <dgm:cxn modelId="{5120B4B9-9D25-46C8-886E-0DBD9F7431EA}" srcId="{4ACBC0AA-9F1C-4151-B8B8-82F87FD774D7}" destId="{D1C0B39A-F2CE-448E-B8B9-FCF74D1EB296}" srcOrd="0" destOrd="0" parTransId="{F08BB9C2-CD77-4DF1-AEDE-4B64248B6D41}" sibTransId="{11258E8C-8780-42C8-ABCC-9CCF16BE00F4}"/>
    <dgm:cxn modelId="{48D2CDE0-46C0-4647-BB75-45A3EFDCFE9D}" srcId="{4ACBC0AA-9F1C-4151-B8B8-82F87FD774D7}" destId="{54BC7C34-1378-494B-B0FC-797093B2F4A0}" srcOrd="1" destOrd="0" parTransId="{CC0600E3-5A98-408C-86B4-6E99775C8B48}" sibTransId="{BBCF8519-959F-457D-81A9-5B55EF4075E3}"/>
    <dgm:cxn modelId="{36843370-5EC4-4D8B-ADFF-D171D9C5FE3A}" type="presParOf" srcId="{0D8BB376-B5BE-4D5B-89F0-B4EEE583A3E6}" destId="{F8A5C7B3-F57A-4100-87B6-A9EE435C18B1}" srcOrd="0" destOrd="0" presId="urn:microsoft.com/office/officeart/2005/8/layout/arrow3"/>
    <dgm:cxn modelId="{F1E03B0A-6C6B-42C3-AC31-B041AC13F1CB}" type="presParOf" srcId="{0D8BB376-B5BE-4D5B-89F0-B4EEE583A3E6}" destId="{F1600C83-4DC1-4EDE-8B2F-905138C5814C}" srcOrd="1" destOrd="0" presId="urn:microsoft.com/office/officeart/2005/8/layout/arrow3"/>
    <dgm:cxn modelId="{671390B4-9725-44EA-982C-C73B845CFBE6}" type="presParOf" srcId="{0D8BB376-B5BE-4D5B-89F0-B4EEE583A3E6}" destId="{CBDB9F33-094C-48C3-A0CF-671CC7EC6DCC}" srcOrd="2" destOrd="0" presId="urn:microsoft.com/office/officeart/2005/8/layout/arrow3"/>
    <dgm:cxn modelId="{1AE2E52D-37FD-4B9A-B05B-493918306BA5}" type="presParOf" srcId="{0D8BB376-B5BE-4D5B-89F0-B4EEE583A3E6}" destId="{DB25A189-F4A7-4632-BBDF-4F626C723A61}" srcOrd="3" destOrd="0" presId="urn:microsoft.com/office/officeart/2005/8/layout/arrow3"/>
    <dgm:cxn modelId="{CC798076-4E77-450A-B2C1-995AECB8EC75}" type="presParOf" srcId="{0D8BB376-B5BE-4D5B-89F0-B4EEE583A3E6}" destId="{0087AFA5-BE81-4380-B7EA-507EF4DA719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5C7B3-F57A-4100-87B6-A9EE435C18B1}">
      <dsp:nvSpPr>
        <dsp:cNvPr id="0" name=""/>
        <dsp:cNvSpPr/>
      </dsp:nvSpPr>
      <dsp:spPr>
        <a:xfrm rot="21300000">
          <a:off x="17489" y="2454460"/>
          <a:ext cx="5664363" cy="64865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00C83-4DC1-4EDE-8B2F-905138C5814C}">
      <dsp:nvSpPr>
        <dsp:cNvPr id="0" name=""/>
        <dsp:cNvSpPr/>
      </dsp:nvSpPr>
      <dsp:spPr>
        <a:xfrm>
          <a:off x="683921" y="277878"/>
          <a:ext cx="1709802" cy="22230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9F33-094C-48C3-A0CF-671CC7EC6DCC}">
      <dsp:nvSpPr>
        <dsp:cNvPr id="0" name=""/>
        <dsp:cNvSpPr/>
      </dsp:nvSpPr>
      <dsp:spPr>
        <a:xfrm>
          <a:off x="3020651" y="0"/>
          <a:ext cx="1823789" cy="233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Podsłuch procesowy</a:t>
          </a:r>
        </a:p>
      </dsp:txBody>
      <dsp:txXfrm>
        <a:off x="3020651" y="0"/>
        <a:ext cx="1823789" cy="2334182"/>
      </dsp:txXfrm>
    </dsp:sp>
    <dsp:sp modelId="{DB25A189-F4A7-4632-BBDF-4F626C723A61}">
      <dsp:nvSpPr>
        <dsp:cNvPr id="0" name=""/>
        <dsp:cNvSpPr/>
      </dsp:nvSpPr>
      <dsp:spPr>
        <a:xfrm>
          <a:off x="3305618" y="3056667"/>
          <a:ext cx="1709802" cy="22230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7AFA5-BE81-4380-B7EA-507EF4DA719E}">
      <dsp:nvSpPr>
        <dsp:cNvPr id="0" name=""/>
        <dsp:cNvSpPr/>
      </dsp:nvSpPr>
      <dsp:spPr>
        <a:xfrm>
          <a:off x="556337" y="3223394"/>
          <a:ext cx="2420916" cy="2334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Podsłuch </a:t>
          </a:r>
          <a:r>
            <a:rPr lang="pl-PL" sz="2500" kern="1200" dirty="0" err="1"/>
            <a:t>pozaprocesowy</a:t>
          </a:r>
          <a:endParaRPr lang="pl-PL" sz="2500" kern="1200" dirty="0"/>
        </a:p>
      </dsp:txBody>
      <dsp:txXfrm>
        <a:off x="556337" y="3223394"/>
        <a:ext cx="2420916" cy="233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D5AC14-0B1C-4A63-892F-4C7B6539DDFD}" type="datetime1">
              <a:rPr lang="pl-PL" smtClean="0"/>
              <a:t>14.12.2023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6065B-7C39-4685-9128-7F360BED3DC9}" type="datetime1">
              <a:rPr lang="pl-PL" smtClean="0"/>
              <a:pPr/>
              <a:t>14.12.2023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06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052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271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755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12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76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335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54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38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61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podziękowan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l-PL" dirty="0"/>
              <a:t>Dziękujemy!</a:t>
            </a:r>
          </a:p>
        </p:txBody>
      </p:sp>
      <p:sp>
        <p:nvSpPr>
          <p:cNvPr id="7" name="Tekst — symbol zastępczy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Numer telefonu</a:t>
            </a:r>
          </a:p>
        </p:txBody>
      </p:sp>
      <p:sp>
        <p:nvSpPr>
          <p:cNvPr id="9" name="Tekst — symbol zastępczy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Adres e-mail lub </a:t>
            </a:r>
            <a:r>
              <a:rPr lang="pl-PL" dirty="0" err="1"/>
              <a:t>nick</a:t>
            </a:r>
            <a:r>
              <a:rPr lang="pl-PL" dirty="0"/>
              <a:t> w sieci społecznościowej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Witryna internetowa firmy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Tekst — symbol zastępczy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3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3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slajdu podziału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3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slajdu podziału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1" name="Dowolny kształt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3" name="Dowolny kształt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4" name="Dowolny kształt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5" name="Dowolny kształt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l-PL" dirty="0"/>
              <a:t>Wprowadź podpis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Prostokąt: Zaokrąglone narożniki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.gov.pl/prace/druki/record,1282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https://www.senat.gov.pl/prace/druki/record,1298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— symbol zastępczy 6" descr="Obraz slajdu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Pole tekstowe 24" descr="Akcent slajdu dla pola tytułu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>
              <a:lnSpc>
                <a:spcPts val="4000"/>
              </a:lnSpc>
            </a:pPr>
            <a:r>
              <a:rPr lang="pl-PL" sz="5000" dirty="0"/>
              <a:t>Czynności operacyjno-rozpoznawcze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926" y="4943912"/>
            <a:ext cx="4000500" cy="570577"/>
          </a:xfrm>
        </p:spPr>
        <p:txBody>
          <a:bodyPr rtlCol="0"/>
          <a:lstStyle/>
          <a:p>
            <a:pPr rtl="0"/>
            <a:r>
              <a:rPr lang="pl-PL" dirty="0"/>
              <a:t>Dorota Czerwińska</a:t>
            </a:r>
          </a:p>
          <a:p>
            <a:pPr rtl="0"/>
            <a:r>
              <a:rPr lang="pl-PL" dirty="0"/>
              <a:t>Katedra Postępowania Karnego</a:t>
            </a:r>
          </a:p>
        </p:txBody>
      </p:sp>
      <p:sp>
        <p:nvSpPr>
          <p:cNvPr id="20" name="Trójkąt równoramienny 19" descr="Cień slajdu dla pola tytułu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— symbol zastępczy 12" descr="Obraz — symbol zastępczy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Dowolny kształt 5" descr="Pusty akcent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1" name="Pole tekstowe 30" descr="Akcent flagi dla tytułu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pl-PL" dirty="0"/>
          </a:p>
        </p:txBody>
      </p:sp>
      <p:sp>
        <p:nvSpPr>
          <p:cNvPr id="21" name="Trójkąt równoramienny 20" descr="Akcent cienia dla tytułu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</p:spPr>
        <p:txBody>
          <a:bodyPr rtlCol="0"/>
          <a:lstStyle/>
          <a:p>
            <a:pPr rtl="0">
              <a:lnSpc>
                <a:spcPts val="4000"/>
              </a:lnSpc>
            </a:pPr>
            <a:r>
              <a:rPr lang="pl-PL" dirty="0"/>
              <a:t>Wprowadzanie wyników czynności operacyjno-rozpoznawczych do procesu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79741B-234E-4DEA-905F-BCCEC462A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852" y="477864"/>
            <a:ext cx="5472000" cy="554064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</a:pPr>
            <a:r>
              <a:rPr lang="pl-PL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U</a:t>
            </a:r>
            <a:r>
              <a:rPr lang="en-US" altLang="pl-PL" sz="2800">
                <a:solidFill>
                  <a:schemeClr val="tx2"/>
                </a:solidFill>
                <a:latin typeface="Century Gothic" panose="020B0502020202020204" pitchFamily="34" charset="0"/>
              </a:rPr>
              <a:t>stawodawca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zdecydował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się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na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bezpośrednie</a:t>
            </a:r>
            <a:r>
              <a:rPr lang="en-US" altLang="pl-PL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wprowadzanie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do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procesu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informacji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pochodzących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z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czynności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operacyjno-rozpoznawczych</a:t>
            </a:r>
            <a:endParaRPr lang="en-US" altLang="pl-PL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art. 19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ust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. 15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art. 19a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ust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. 7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ustawy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o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Policji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-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materiały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z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czynności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rozpoznawczych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mogą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być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na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rozprawie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odczytywane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na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podstawie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art. 393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k.p.k.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stać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się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podstawą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ustaleń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faktycznych</a:t>
            </a:r>
            <a:r>
              <a:rPr lang="en-US" altLang="pl-PL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80D7DB-D3AD-4D9B-9C6D-83C4C9DB1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  <a:pPr rtl="0"/>
              <a:t>11</a:t>
            </a:fld>
            <a:endParaRPr lang="pl-PL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411CCC4-1DFC-42B2-BFF1-7F2CF22E2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016393"/>
              </p:ext>
            </p:extLst>
          </p:nvPr>
        </p:nvGraphicFramePr>
        <p:xfrm>
          <a:off x="5924810" y="719666"/>
          <a:ext cx="5699343" cy="555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83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F4BB4E6C-655E-402A-BDD2-CC543293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we wprowadzaniu do procesu materiałów z c.o.-r.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BCFC6CB2-9A9C-4273-A335-E2DECE6E68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pl-PL" dirty="0"/>
              <a:t>Prokonstytucyjna i </a:t>
            </a:r>
            <a:r>
              <a:rPr lang="pl-PL" dirty="0" err="1"/>
              <a:t>prokonwencyjna</a:t>
            </a:r>
            <a:r>
              <a:rPr lang="pl-PL" dirty="0"/>
              <a:t> wykładnia art. 168b k.p.k.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20F537A5-483A-4874-9DB0-3CEEDD453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368000"/>
            <a:ext cx="5472000" cy="4680000"/>
          </a:xfrm>
        </p:spPr>
        <p:txBody>
          <a:bodyPr/>
          <a:lstStyle/>
          <a:p>
            <a:pPr algn="just"/>
            <a:r>
              <a:rPr lang="pl-PL" dirty="0"/>
              <a:t>na płaszczyźnie językowej przepis zdaje się wskazywać, że prokurator ma kompetencję do wprowadzenia do procesu informacji pozyskanych poza zakresem zgody sądu na kontrolę operacyjną</a:t>
            </a:r>
          </a:p>
          <a:p>
            <a:pPr algn="just"/>
            <a:r>
              <a:rPr lang="pl-PL" dirty="0"/>
              <a:t>nie jest to jednak dopuszczalne w sprawach o przestępstwa </a:t>
            </a:r>
            <a:r>
              <a:rPr lang="pl-PL" dirty="0" err="1"/>
              <a:t>niekatalogowe</a:t>
            </a:r>
            <a:r>
              <a:rPr lang="pl-PL" dirty="0"/>
              <a:t> – uchwała SN (7) z 28.06.2018 r., I KZP 4/18</a:t>
            </a:r>
          </a:p>
          <a:p>
            <a:pPr lvl="1" algn="just"/>
            <a:r>
              <a:rPr lang="pl-PL" dirty="0"/>
              <a:t>Racjonalny ustawodawca zlikwidowałby przecież katalog</a:t>
            </a:r>
          </a:p>
          <a:p>
            <a:pPr lvl="1" algn="just"/>
            <a:r>
              <a:rPr lang="pl-PL" i="1" dirty="0" err="1"/>
              <a:t>arg</a:t>
            </a:r>
            <a:r>
              <a:rPr lang="pl-PL" i="1" dirty="0"/>
              <a:t>. a </a:t>
            </a:r>
            <a:r>
              <a:rPr lang="pl-PL" i="1" dirty="0" err="1"/>
              <a:t>minori</a:t>
            </a:r>
            <a:r>
              <a:rPr lang="pl-PL" i="1" dirty="0"/>
              <a:t> ad </a:t>
            </a:r>
            <a:r>
              <a:rPr lang="pl-PL" i="1" dirty="0" err="1"/>
              <a:t>maius</a:t>
            </a:r>
            <a:r>
              <a:rPr lang="pl-PL" i="1" dirty="0"/>
              <a:t> – </a:t>
            </a:r>
            <a:r>
              <a:rPr lang="pl-PL" dirty="0"/>
              <a:t>zakres kontroli pierwotnej i wtórnej musi się pokrywać</a:t>
            </a:r>
            <a:endParaRPr lang="pl-PL" i="1" dirty="0"/>
          </a:p>
          <a:p>
            <a:pPr algn="just"/>
            <a:r>
              <a:rPr lang="pl-PL" dirty="0"/>
              <a:t>w orzecznictwie przyjęto, że kompetencja prokuratora nie może aktualizować się w postępowaniu sądowym – względy konstytucyjne, art. 8 k.p.k. – przybiera ona wówczas postać sformułowania wniosku dowodowego dot. tych materiałów – zob. wyrok SA w Warszawie z 13.06.2016 r., II AKa 133/16</a:t>
            </a:r>
          </a:p>
          <a:p>
            <a:pPr algn="just"/>
            <a:r>
              <a:rPr lang="pl-PL" dirty="0"/>
              <a:t>Jednak czy prokurator ma kompetencję do sformułowania wniosku dowodowego o przeprowadzenie dowodu z informacji pozyskanej poza zakresem zgody sądu?</a:t>
            </a:r>
          </a:p>
          <a:p>
            <a:pPr marL="266700" lvl="1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EA171C5-15C9-494C-8158-A09E77FB2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200" y="1367999"/>
            <a:ext cx="5472113" cy="5413243"/>
          </a:xfrm>
        </p:spPr>
        <p:txBody>
          <a:bodyPr/>
          <a:lstStyle/>
          <a:p>
            <a:pPr algn="just"/>
            <a:r>
              <a:rPr lang="pl-PL" sz="2000" dirty="0"/>
              <a:t>Wymóg tzw. zgody następczej sądu:</a:t>
            </a:r>
          </a:p>
          <a:p>
            <a:pPr lvl="1" algn="just"/>
            <a:r>
              <a:rPr lang="pl-PL" sz="1800" dirty="0"/>
              <a:t>Pierwotnie: postanowienie SN z 26.04.2007, I KZP 6/07</a:t>
            </a:r>
          </a:p>
          <a:p>
            <a:pPr lvl="1" algn="just"/>
            <a:r>
              <a:rPr lang="pl-PL" sz="1800" dirty="0"/>
              <a:t>Następnie: uchwała SN (7) z 23.03.2011, I KZP 32/10(</a:t>
            </a:r>
          </a:p>
          <a:p>
            <a:pPr lvl="1" algn="just"/>
            <a:r>
              <a:rPr lang="pl-PL" sz="1800" dirty="0"/>
              <a:t>W razie zarejestrowania materiałów znajdujących się poza zakresem pierwotnej zgody sądu organ prowadzący kontrolę winien uzyskać tzw. zgodę następczą sądu – pierwotnie w trybie wypadku niecierpiącego zwłoki, a następnie w trybie art. 19 ust. 15a ustawy o Policji, uchylonego w 2016 roku</a:t>
            </a:r>
          </a:p>
          <a:p>
            <a:pPr lvl="1" algn="just"/>
            <a:r>
              <a:rPr lang="pl-PL" sz="1800" dirty="0"/>
              <a:t>Czy uchylenie tego przepisu cokolwiek zmieniło?</a:t>
            </a:r>
          </a:p>
          <a:p>
            <a:pPr lvl="1" algn="just"/>
            <a:r>
              <a:rPr lang="pl-PL" sz="1800" dirty="0"/>
              <a:t>Czy tzw. przypadkowe znaleziska to materiały pozyskane legalnie?</a:t>
            </a:r>
          </a:p>
          <a:p>
            <a:pPr lvl="2" algn="just"/>
            <a:r>
              <a:rPr lang="pl-PL" sz="1600" dirty="0"/>
              <a:t>postanowienie SN z 22.05.2019 r., I KZP 2/19 – zagadnienia intertemporalne</a:t>
            </a:r>
          </a:p>
          <a:p>
            <a:pPr lvl="2" algn="just"/>
            <a:r>
              <a:rPr lang="pl-PL" sz="1600" dirty="0"/>
              <a:t>Postanowienie SN z 28.06.2018 r., I KZP 4/18 – nie mogą być wykorzystane w sprawie o czyn </a:t>
            </a:r>
            <a:r>
              <a:rPr lang="pl-PL" sz="1600" dirty="0" err="1"/>
              <a:t>niekatalogowy</a:t>
            </a:r>
            <a:endParaRPr lang="pl-PL" sz="1600" dirty="0"/>
          </a:p>
          <a:p>
            <a:pPr lvl="2" algn="just"/>
            <a:r>
              <a:rPr lang="pl-PL" sz="1600" dirty="0"/>
              <a:t>Co z przestępstwami katalogowymi? Rozbieżność:</a:t>
            </a:r>
          </a:p>
          <a:p>
            <a:pPr lvl="3" algn="just"/>
            <a:r>
              <a:rPr lang="pl-PL" sz="1600" dirty="0"/>
              <a:t>SA Poznań II AKa 91/19 – niedopuszczalne</a:t>
            </a:r>
          </a:p>
          <a:p>
            <a:pPr lvl="3" algn="just"/>
            <a:r>
              <a:rPr lang="pl-PL" sz="1600" dirty="0"/>
              <a:t>SA Warszawa II AKa 284/21 - dopuszczalne</a:t>
            </a:r>
          </a:p>
          <a:p>
            <a:pPr lvl="1" algn="just"/>
            <a:endParaRPr lang="pl-PL" sz="1800" dirty="0"/>
          </a:p>
          <a:p>
            <a:pPr lvl="1" algn="just"/>
            <a:endParaRPr lang="pl-PL" sz="1800" dirty="0"/>
          </a:p>
          <a:p>
            <a:pPr lvl="1" algn="just"/>
            <a:endParaRPr lang="pl-PL" sz="18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8BADE-D192-45E3-9187-3C6D44691B4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54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— symbol zastępczy 11" descr="Obraz zastępczy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7883" y="0"/>
            <a:ext cx="10655455" cy="6858000"/>
          </a:xfrm>
        </p:spPr>
      </p:pic>
      <p:sp>
        <p:nvSpPr>
          <p:cNvPr id="38" name="Pole tekstowe 37" descr="Akcent dla bloku tytułu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5" name="Trójkąt równoramienny 34" descr="Cień dla bloku tytułu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 5" descr="Pełny blok z akcentem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3" name="Dowolny kształt 5" descr="Pusty blok z akcentem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l-PL" sz="1800" dirty="0"/>
              <a:t>klara@www.proseware.com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99065A-85C4-45A9-B03B-06BACC51F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4092" y="3554399"/>
            <a:ext cx="3521514" cy="288000"/>
          </a:xfrm>
        </p:spPr>
        <p:txBody>
          <a:bodyPr/>
          <a:lstStyle/>
          <a:p>
            <a:endParaRPr lang="pl-PL"/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8F773F47-BBBA-42AF-B4AC-92F12C55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156" y="3429000"/>
            <a:ext cx="4459766" cy="27203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0" spc="0" dirty="0"/>
              <a:t>Powodzenia w sesji i do zobaczenia pod koniec lutego!</a:t>
            </a:r>
            <a:br>
              <a:rPr lang="pl-PL" sz="2000" b="0" spc="0" dirty="0"/>
            </a:br>
            <a:br>
              <a:rPr lang="pl-PL" sz="2000" b="0" spc="0" dirty="0"/>
            </a:br>
            <a:endParaRPr lang="pl-PL" sz="2000" b="0" spc="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1D2CE06-4261-4C01-AD0F-37870E1015E1}"/>
              </a:ext>
            </a:extLst>
          </p:cNvPr>
          <p:cNvSpPr txBox="1"/>
          <p:nvPr/>
        </p:nvSpPr>
        <p:spPr>
          <a:xfrm>
            <a:off x="13287375" y="16668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Dlaczego to ważne?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41" y="1236373"/>
            <a:ext cx="5472000" cy="4782137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sz="2800" b="1" dirty="0">
                <a:solidFill>
                  <a:schemeClr val="accent2"/>
                </a:solidFill>
              </a:rPr>
              <a:t>Ile osób rocznie jest w Polsce podsłuchiwanych?</a:t>
            </a:r>
          </a:p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600" b="1" dirty="0">
                <a:solidFill>
                  <a:schemeClr val="accent2"/>
                </a:solidFill>
                <a:hlinkClick r:id="rId3"/>
              </a:rPr>
              <a:t>https://www.senat.gov.pl/prace/druki/record,12826.html</a:t>
            </a:r>
            <a:endParaRPr lang="pl-PL" altLang="pl-PL" sz="2600" b="1" dirty="0">
              <a:solidFill>
                <a:schemeClr val="accent2"/>
              </a:solidFill>
            </a:endParaRPr>
          </a:p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sz="2600" b="1" dirty="0">
                <a:solidFill>
                  <a:schemeClr val="accent2"/>
                </a:solidFill>
              </a:rPr>
              <a:t>Ile osób rocznie w Polsce jest przedmiotem inwigilacji w zakresie bilingów, </a:t>
            </a:r>
            <a:r>
              <a:rPr lang="pl-PL" altLang="pl-PL" sz="2600" b="1" dirty="0" err="1">
                <a:solidFill>
                  <a:schemeClr val="accent2"/>
                </a:solidFill>
              </a:rPr>
              <a:t>BTSów</a:t>
            </a:r>
            <a:r>
              <a:rPr lang="pl-PL" altLang="pl-PL" sz="2600" b="1" dirty="0">
                <a:solidFill>
                  <a:schemeClr val="accent2"/>
                </a:solidFill>
              </a:rPr>
              <a:t>, danych pocztowych lub internetowych?</a:t>
            </a:r>
          </a:p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600" b="1" dirty="0">
                <a:solidFill>
                  <a:schemeClr val="accent2"/>
                </a:solidFill>
                <a:hlinkClick r:id="rId4"/>
              </a:rPr>
              <a:t>https://www.senat.gov.pl/prace/druki/record,12985.html</a:t>
            </a:r>
            <a:r>
              <a:rPr lang="pl-PL" altLang="pl-PL" sz="2600" b="1" dirty="0">
                <a:solidFill>
                  <a:schemeClr val="accent2"/>
                </a:solidFill>
              </a:rPr>
              <a:t> </a:t>
            </a:r>
            <a:endParaRPr lang="en-US" altLang="pl-PL" sz="2600" b="1" dirty="0">
              <a:solidFill>
                <a:schemeClr val="accent2"/>
              </a:solidFill>
            </a:endParaRPr>
          </a:p>
        </p:txBody>
      </p:sp>
      <p:pic>
        <p:nvPicPr>
          <p:cNvPr id="9" name="Obraz — symbol zastępczy 8" descr="Obraz zastępczy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Dowolny kształt 5" descr="Akcent pustego obraz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6" name="Dowolny kształt 5" descr="Akcent pełnego obrazu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Czynności służbowe Policji (art. 14)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41" y="1236374"/>
            <a:ext cx="5472000" cy="3600000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800" b="1" dirty="0" err="1">
                <a:solidFill>
                  <a:schemeClr val="accent2"/>
                </a:solidFill>
              </a:rPr>
              <a:t>Czynności</a:t>
            </a:r>
            <a:r>
              <a:rPr lang="en-US" altLang="pl-PL" sz="2800" b="1" dirty="0">
                <a:solidFill>
                  <a:schemeClr val="accent2"/>
                </a:solidFill>
              </a:rPr>
              <a:t> </a:t>
            </a:r>
            <a:r>
              <a:rPr lang="en-US" altLang="pl-PL" sz="2800" b="1" dirty="0" err="1">
                <a:solidFill>
                  <a:schemeClr val="accent2"/>
                </a:solidFill>
              </a:rPr>
              <a:t>operacyjno-rozpoznawcze</a:t>
            </a:r>
            <a:r>
              <a:rPr lang="en-US" altLang="pl-PL" sz="2800" b="1" dirty="0">
                <a:solidFill>
                  <a:schemeClr val="accent2"/>
                </a:solidFill>
              </a:rPr>
              <a:t> </a:t>
            </a:r>
            <a:r>
              <a:rPr lang="en-US" altLang="pl-PL" sz="2800" dirty="0">
                <a:solidFill>
                  <a:schemeClr val="tx2"/>
                </a:solidFill>
              </a:rPr>
              <a:t>– </a:t>
            </a:r>
            <a:r>
              <a:rPr lang="en-US" altLang="pl-PL" sz="2800" dirty="0" err="1">
                <a:solidFill>
                  <a:schemeClr val="tx2"/>
                </a:solidFill>
              </a:rPr>
              <a:t>definicja</a:t>
            </a:r>
            <a:r>
              <a:rPr lang="en-US" altLang="pl-PL" sz="2800" dirty="0">
                <a:solidFill>
                  <a:schemeClr val="tx2"/>
                </a:solidFill>
              </a:rPr>
              <a:t> A. </a:t>
            </a:r>
            <a:r>
              <a:rPr lang="en-US" altLang="pl-PL" sz="2800" dirty="0" err="1">
                <a:solidFill>
                  <a:schemeClr val="tx2"/>
                </a:solidFill>
              </a:rPr>
              <a:t>Tarachy</a:t>
            </a:r>
            <a:r>
              <a:rPr lang="en-US" altLang="pl-PL" sz="2800" dirty="0">
                <a:solidFill>
                  <a:schemeClr val="tx2"/>
                </a:solidFill>
              </a:rPr>
              <a:t> – </a:t>
            </a:r>
            <a:r>
              <a:rPr lang="en-US" altLang="pl-PL" sz="2800" dirty="0" err="1">
                <a:solidFill>
                  <a:schemeClr val="tx2"/>
                </a:solidFill>
              </a:rPr>
              <a:t>niejawne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czynności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organów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państwa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prowadzone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na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ustawowej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podstawie</a:t>
            </a:r>
            <a:r>
              <a:rPr lang="en-US" altLang="pl-PL" sz="2800" dirty="0">
                <a:solidFill>
                  <a:schemeClr val="tx2"/>
                </a:solidFill>
              </a:rPr>
              <a:t>, </a:t>
            </a:r>
            <a:r>
              <a:rPr lang="en-US" altLang="pl-PL" sz="2800" dirty="0" err="1">
                <a:solidFill>
                  <a:schemeClr val="tx2"/>
                </a:solidFill>
              </a:rPr>
              <a:t>spełniające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funkcję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informacyjną</a:t>
            </a:r>
            <a:r>
              <a:rPr lang="en-US" altLang="pl-PL" sz="2800" dirty="0">
                <a:solidFill>
                  <a:schemeClr val="tx2"/>
                </a:solidFill>
              </a:rPr>
              <a:t>, </a:t>
            </a:r>
            <a:r>
              <a:rPr lang="en-US" altLang="pl-PL" sz="2800" dirty="0" err="1">
                <a:solidFill>
                  <a:schemeClr val="tx2"/>
                </a:solidFill>
              </a:rPr>
              <a:t>wykrywczą</a:t>
            </a:r>
            <a:r>
              <a:rPr lang="en-US" altLang="pl-PL" sz="2800" dirty="0">
                <a:solidFill>
                  <a:schemeClr val="tx2"/>
                </a:solidFill>
              </a:rPr>
              <a:t>, </a:t>
            </a:r>
            <a:r>
              <a:rPr lang="en-US" altLang="pl-PL" sz="2800" dirty="0" err="1">
                <a:solidFill>
                  <a:schemeClr val="tx2"/>
                </a:solidFill>
              </a:rPr>
              <a:t>profilaktyczną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i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</a:rPr>
              <a:t>dowodową</a:t>
            </a:r>
            <a:r>
              <a:rPr lang="en-US" altLang="pl-PL" sz="2800" dirty="0">
                <a:solidFill>
                  <a:schemeClr val="tx2"/>
                </a:solidFill>
              </a:rPr>
              <a:t>. </a:t>
            </a:r>
            <a:r>
              <a:rPr lang="en-US" altLang="pl-PL" sz="2800" dirty="0" err="1">
                <a:solidFill>
                  <a:schemeClr val="tx2"/>
                </a:solidFill>
              </a:rPr>
              <a:t>Są</a:t>
            </a:r>
            <a:r>
              <a:rPr lang="en-US" altLang="pl-PL" sz="2800" dirty="0">
                <a:solidFill>
                  <a:schemeClr val="tx2"/>
                </a:solidFill>
              </a:rPr>
              <a:t> to </a:t>
            </a:r>
            <a:r>
              <a:rPr lang="en-US" altLang="pl-PL" sz="2800" dirty="0" err="1">
                <a:solidFill>
                  <a:schemeClr val="tx2"/>
                </a:solidFill>
              </a:rPr>
              <a:t>czynności</a:t>
            </a:r>
            <a:r>
              <a:rPr lang="en-US" altLang="pl-PL" sz="2800" dirty="0">
                <a:solidFill>
                  <a:schemeClr val="tx2"/>
                </a:solidFill>
              </a:rPr>
              <a:t> </a:t>
            </a:r>
            <a:r>
              <a:rPr lang="en-US" altLang="pl-PL" sz="2800" u="sng" dirty="0" err="1">
                <a:solidFill>
                  <a:schemeClr val="tx2"/>
                </a:solidFill>
              </a:rPr>
              <a:t>pozaprocesowe</a:t>
            </a:r>
            <a:r>
              <a:rPr lang="en-US" altLang="pl-PL" sz="2800" dirty="0">
                <a:solidFill>
                  <a:schemeClr val="tx2"/>
                </a:solidFill>
              </a:rPr>
              <a:t>.</a:t>
            </a:r>
            <a:endParaRPr lang="pl-PL" altLang="pl-PL" sz="2800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800" b="1" dirty="0" err="1">
                <a:solidFill>
                  <a:schemeClr val="accent2"/>
                </a:solidFill>
              </a:rPr>
              <a:t>Czynności</a:t>
            </a:r>
            <a:r>
              <a:rPr lang="en-US" altLang="pl-PL" sz="2800" b="1" dirty="0">
                <a:solidFill>
                  <a:schemeClr val="accent2"/>
                </a:solidFill>
              </a:rPr>
              <a:t> </a:t>
            </a:r>
            <a:r>
              <a:rPr lang="en-US" altLang="pl-PL" sz="2800" b="1" dirty="0" err="1">
                <a:solidFill>
                  <a:schemeClr val="accent2"/>
                </a:solidFill>
              </a:rPr>
              <a:t>dochodzeniowo-śledcze</a:t>
            </a:r>
            <a:endParaRPr lang="pl-PL" altLang="pl-PL" sz="2800" b="1" dirty="0">
              <a:solidFill>
                <a:schemeClr val="accent2"/>
              </a:solidFill>
            </a:endParaRPr>
          </a:p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600" b="1" dirty="0" err="1">
                <a:solidFill>
                  <a:schemeClr val="accent2"/>
                </a:solidFill>
              </a:rPr>
              <a:t>Czynności</a:t>
            </a:r>
            <a:r>
              <a:rPr lang="en-US" altLang="pl-PL" sz="2600" b="1" dirty="0">
                <a:solidFill>
                  <a:schemeClr val="accent2"/>
                </a:solidFill>
              </a:rPr>
              <a:t> </a:t>
            </a:r>
            <a:r>
              <a:rPr lang="en-US" altLang="pl-PL" sz="2600" b="1" dirty="0" err="1">
                <a:solidFill>
                  <a:schemeClr val="accent2"/>
                </a:solidFill>
              </a:rPr>
              <a:t>administracyjno-porządkowe</a:t>
            </a:r>
            <a:endParaRPr lang="en-US" altLang="pl-PL" sz="2600" b="1" dirty="0">
              <a:solidFill>
                <a:schemeClr val="accent2"/>
              </a:solidFill>
            </a:endParaRPr>
          </a:p>
        </p:txBody>
      </p:sp>
      <p:pic>
        <p:nvPicPr>
          <p:cNvPr id="9" name="Obraz — symbol zastępczy 8" descr="Obraz zastępczy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Dowolny kształt 5" descr="Akcent pustego obraz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6" name="Dowolny kształt 5" descr="Akcent pełnego obrazu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544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Obraz slajdu podziału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Pole tekstowe 23" descr="Akcent dla pola tytułu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pl-PL" dirty="0"/>
          </a:p>
        </p:txBody>
      </p:sp>
      <p:sp>
        <p:nvSpPr>
          <p:cNvPr id="18" name="Trójkąt równoramienny 17" descr="Cień dla pola tytułu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 rtlCol="0"/>
          <a:lstStyle/>
          <a:p>
            <a:pPr rtl="0">
              <a:lnSpc>
                <a:spcPts val="4000"/>
              </a:lnSpc>
            </a:pPr>
            <a:r>
              <a:rPr lang="pl-PL" sz="5000" dirty="0"/>
              <a:t>Rodzaje czynności operacyjno-rozpoznawczych</a:t>
            </a:r>
          </a:p>
        </p:txBody>
      </p:sp>
      <p:sp>
        <p:nvSpPr>
          <p:cNvPr id="15" name="Dowolny kształt 5" descr="Blok z akcentem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6" name="Dowolny kształt 5" descr="Pusty blok z akcentem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Transakcja pozorna – art. 19a</a:t>
            </a:r>
          </a:p>
        </p:txBody>
      </p:sp>
      <p:sp>
        <p:nvSpPr>
          <p:cNvPr id="29" name="Zawartość — symbol zastępczy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756" y="1163249"/>
            <a:ext cx="5472000" cy="5113993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zęsto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zwana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również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zakupem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kontrolowanym</a:t>
            </a:r>
            <a:endParaRPr lang="en-US" altLang="pl-PL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regulowana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art. 19a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ustawy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Policji</a:t>
            </a:r>
            <a:endParaRPr lang="en-US" altLang="pl-PL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olega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niejawnym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nabyciu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zbyciu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przejęciu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przedmiotów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podlegających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przepadkowi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pochodzących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przestępstwa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zabronionych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także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złożeniu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tego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propozycji</a:t>
            </a:r>
            <a:endParaRPr lang="en-US" altLang="pl-PL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opuszczalna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jedynie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wówczas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gdy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organy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wcześniej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już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uzyskały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wiarygodną</a:t>
            </a:r>
            <a:r>
              <a:rPr lang="en-US" altLang="pl-PL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informację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popełnionym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przestępstwie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zmierzają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jedynie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jej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sprawdzenia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ustalenia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sprawców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uzyskania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dowodów</a:t>
            </a:r>
            <a:endParaRPr lang="en-US" altLang="pl-PL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zob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fundamentalne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postanowienie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SN z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dnia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19 </a:t>
            </a:r>
            <a:r>
              <a:rPr lang="en-US" altLang="pl-PL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</a:t>
            </a:r>
            <a:r>
              <a:rPr lang="en-US" altLang="pl-PL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2014 r., II KK 265/13</a:t>
            </a:r>
          </a:p>
          <a:p>
            <a:pPr marL="0" indent="0" rtl="0">
              <a:buClr>
                <a:schemeClr val="tx2"/>
              </a:buClr>
              <a:buNone/>
            </a:pPr>
            <a:endParaRPr lang="pl-PL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az — symbol zastępczy 7" descr="Obraz slajdu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Dowolny kształt 5" descr="Pusty blok z akcentem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7" name="Dowolny kształt 5" descr="Pełny blok z akcentem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009" y="144073"/>
            <a:ext cx="5472000" cy="432000"/>
          </a:xfrm>
        </p:spPr>
        <p:txBody>
          <a:bodyPr rtlCol="0"/>
          <a:lstStyle/>
          <a:p>
            <a:pPr rtl="0"/>
            <a:r>
              <a:rPr lang="pl-PL" dirty="0"/>
              <a:t>Prowokacja policyjna</a:t>
            </a:r>
          </a:p>
        </p:txBody>
      </p:sp>
      <p:sp>
        <p:nvSpPr>
          <p:cNvPr id="29" name="Zawartość — symbol zastępczy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05" y="206579"/>
            <a:ext cx="6412752" cy="3600000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wręczenie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przyjęcie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albo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złożenie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propozycji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korzyści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majątkowej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osobistej</a:t>
            </a:r>
            <a:endParaRPr lang="en-US" altLang="pl-PL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rzesłanki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identyczne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jak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przypadku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zakupu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kontrolowanego</a:t>
            </a:r>
            <a:endParaRPr lang="en-US" altLang="pl-PL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Kontrowersje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związane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 art. 24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k.k.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czy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spełnione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są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znamiona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prowokacji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rozumieniu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tego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przepisu</a:t>
            </a:r>
            <a:r>
              <a:rPr lang="en-US" altLang="pl-PL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Postanowienie</a:t>
            </a:r>
            <a:r>
              <a:rPr lang="en-US" altLang="pl-PL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SN z 30.11.2010 r., III KK 152/10 -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Niezachowanie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określonych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art. 19a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ustawowych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warunków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przeprowadzenia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czynności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operacyjno-rozpoznawczych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uniemożliwia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procesie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karnym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wykorzystanie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uzyskanego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ich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trakcie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materiału</a:t>
            </a:r>
            <a:r>
              <a:rPr lang="en-US" altLang="pl-PL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dowodowego</a:t>
            </a:r>
            <a:endParaRPr lang="pl-PL" altLang="pl-PL" sz="20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Bierny charakter ma natomiast odrębna czynność niejawnego nadzorowania (art. </a:t>
            </a:r>
            <a:r>
              <a:rPr lang="pl-PL" altLang="pl-PL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19b)</a:t>
            </a:r>
            <a:endParaRPr lang="en-US" altLang="pl-PL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Obraz — symbol zastępczy 13" descr="Obraz zastępczy z lewej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Obraz — symbol zastępczy 18" descr="Obraz zastępczy na dole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Obraz — symbol zastępczy 16" descr="Obraz zastępczy u góry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Tajny agent Policji – art. 22a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41" y="1236374"/>
            <a:ext cx="5472000" cy="3600000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pl-PL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konfident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tajny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współpracownik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T.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Grzegorczyk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J.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Tylman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"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osoba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która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ukrywając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swoją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tożsamość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związki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Policją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wchodzi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grupą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przestępczą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celem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ujawnienia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przestępstwa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wykrycia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jego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sprawców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";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musi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być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funkcjonariusz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Policji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Art. 20a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pozwala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wydać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takim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osobom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dokumenty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inne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dane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niż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ich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tożsamość</a:t>
            </a:r>
            <a:endParaRPr lang="en-US" altLang="pl-PL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Tajny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agent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powinien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popełnić</a:t>
            </a:r>
            <a:r>
              <a:rPr lang="en-US" altLang="pl-PL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pl-PL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przestępstwa</a:t>
            </a:r>
            <a:endParaRPr lang="en-US" altLang="pl-PL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363"/>
              </a:spcBef>
              <a:spcAft>
                <a:spcPts val="600"/>
              </a:spcAft>
              <a:buClr>
                <a:schemeClr val="tx2"/>
              </a:buClr>
            </a:pPr>
            <a:endParaRPr lang="en-US" altLang="pl-PL" sz="2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Obraz — symbol zastępczy 8" descr="Obraz zastępczy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Dowolny kształt 5" descr="Akcent pustego obraz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6" name="Dowolny kształt 5" descr="Akcent pełnego obrazu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52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Kontrola operacyjna – art. 19 ustawy o Policji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8264525" cy="1192275"/>
          </a:xfrm>
        </p:spPr>
        <p:txBody>
          <a:bodyPr rtlCol="0"/>
          <a:lstStyle/>
          <a:p>
            <a:pPr algn="just"/>
            <a:r>
              <a:rPr lang="pl-PL" dirty="0"/>
              <a:t>Prowadzona jest niejawnie i polega na uzyskiwaniu i utrwalaniu treści rozmów prowadzonych przy użyciu środków technicznych, obrazu lub dźwięku osób z pomieszczeń, środków transportu i miejsc innych niż publiczne, treści korespondencji, w tym elektronicznej, oraz danych informatycznych.</a:t>
            </a:r>
          </a:p>
          <a:p>
            <a:pPr algn="just" rtl="0"/>
            <a:endParaRPr lang="pl-PL" dirty="0"/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59263"/>
            <a:ext cx="5472000" cy="360000"/>
          </a:xfrm>
        </p:spPr>
        <p:txBody>
          <a:bodyPr rtlCol="0"/>
          <a:lstStyle/>
          <a:p>
            <a:pPr rtl="0"/>
            <a:r>
              <a:rPr lang="pl-PL" dirty="0"/>
              <a:t>Zasady zarządzania:</a:t>
            </a:r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7096"/>
            <a:ext cx="5472000" cy="2786003"/>
          </a:xfrm>
        </p:spPr>
        <p:txBody>
          <a:bodyPr rtlCol="0"/>
          <a:lstStyle/>
          <a:p>
            <a:pPr rtl="0"/>
            <a:r>
              <a:rPr lang="pl-PL" dirty="0"/>
              <a:t>przestępstwo katalogowe – ale ust. 1 pkt 9!</a:t>
            </a:r>
          </a:p>
          <a:p>
            <a:pPr rtl="0"/>
            <a:r>
              <a:rPr lang="pl-PL" dirty="0"/>
              <a:t>charakter celowy</a:t>
            </a:r>
          </a:p>
          <a:p>
            <a:pPr rtl="0"/>
            <a:r>
              <a:rPr lang="pl-PL" dirty="0"/>
              <a:t>zasada subsydiarności</a:t>
            </a:r>
          </a:p>
          <a:p>
            <a:pPr rtl="0"/>
            <a:r>
              <a:rPr lang="pl-PL" dirty="0"/>
              <a:t>także w toku postępowania karnego</a:t>
            </a:r>
          </a:p>
          <a:p>
            <a:pPr rtl="0"/>
            <a:r>
              <a:rPr lang="pl-PL" dirty="0"/>
              <a:t>ścisłe granice temporalne</a:t>
            </a:r>
          </a:p>
          <a:p>
            <a:pPr rtl="0"/>
            <a:r>
              <a:rPr lang="pl-PL" dirty="0"/>
              <a:t>zarządzana przez SO na wniosek KGP, KCBŚP, KBSWP, KCBZC lub KWP po uzyskaniu pisemnej zgody </a:t>
            </a:r>
            <a:r>
              <a:rPr lang="pl-PL" b="1" dirty="0">
                <a:solidFill>
                  <a:schemeClr val="accent2"/>
                </a:solidFill>
              </a:rPr>
              <a:t>Pierwszego Z-</a:t>
            </a:r>
            <a:r>
              <a:rPr lang="pl-PL" b="1" dirty="0" err="1">
                <a:solidFill>
                  <a:schemeClr val="accent2"/>
                </a:solidFill>
              </a:rPr>
              <a:t>Cy</a:t>
            </a:r>
            <a:r>
              <a:rPr lang="pl-PL" b="1" dirty="0">
                <a:solidFill>
                  <a:schemeClr val="accent2"/>
                </a:solidFill>
              </a:rPr>
              <a:t> (uwaga, zmiana od 14.12.2023 r.)</a:t>
            </a:r>
            <a:r>
              <a:rPr lang="pl-PL" dirty="0"/>
              <a:t> </a:t>
            </a:r>
            <a:r>
              <a:rPr lang="pl-PL" dirty="0" err="1"/>
              <a:t>ProkGen</a:t>
            </a:r>
            <a:r>
              <a:rPr lang="pl-PL" dirty="0"/>
              <a:t> lub PO.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59788"/>
            <a:ext cx="5472000" cy="358775"/>
          </a:xfrm>
        </p:spPr>
        <p:txBody>
          <a:bodyPr rtlCol="0"/>
          <a:lstStyle/>
          <a:p>
            <a:pPr rtl="0"/>
            <a:r>
              <a:rPr lang="pl-PL" dirty="0"/>
              <a:t>Wypadek niecierpiący zwłoki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1883984"/>
          </a:xfrm>
        </p:spPr>
        <p:txBody>
          <a:bodyPr rtlCol="0"/>
          <a:lstStyle/>
          <a:p>
            <a:pPr algn="just"/>
            <a:r>
              <a:rPr lang="pl-PL" dirty="0"/>
              <a:t>Podmiot uprawniony do złożenia wniosku za zgodą odpowiedniego prokuratora zarządza kontrolę i ją rozpoczyna, zwracając się jednocześnie do sądu właściwego o wydanie zgody</a:t>
            </a:r>
          </a:p>
          <a:p>
            <a:pPr algn="just"/>
            <a:r>
              <a:rPr lang="pl-PL" dirty="0"/>
              <a:t>W razie nieudzielenia zgody w terminie 5 dni, należy zaprzestać kontroli i zniszczyć wszystkie pozyskane materiały.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Kontrola operacyjna – art. 19 ustawy o Policji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21894"/>
            <a:ext cx="5472000" cy="360000"/>
          </a:xfrm>
        </p:spPr>
        <p:txBody>
          <a:bodyPr rtlCol="0"/>
          <a:lstStyle/>
          <a:p>
            <a:pPr rtl="0"/>
            <a:r>
              <a:rPr lang="pl-PL" dirty="0"/>
              <a:t>Wymogi wynikające z wyroku TK K 23/11</a:t>
            </a:r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000" y="1739788"/>
            <a:ext cx="5472000" cy="4686212"/>
          </a:xfrm>
        </p:spPr>
        <p:txBody>
          <a:bodyPr rtlCol="0"/>
          <a:lstStyle/>
          <a:p>
            <a:r>
              <a:rPr lang="pl-PL" dirty="0"/>
              <a:t>Przesłanki zarządzenia czynności operacyjno-rozpoznawczych mają być zdefiniowane ustawowo, precyzyjnie i możliwie restrykcyjnie</a:t>
            </a:r>
          </a:p>
          <a:p>
            <a:r>
              <a:rPr lang="pl-PL" dirty="0"/>
              <a:t>Ustawa ma rodzajowo określać katalog technicznych sposobów ingerencji w prywatność jednostki</a:t>
            </a:r>
          </a:p>
          <a:p>
            <a:r>
              <a:rPr lang="pl-PL" dirty="0"/>
              <a:t>Ustawa ma precyzować maksymalny czas prowadzenia czynności</a:t>
            </a:r>
          </a:p>
          <a:p>
            <a:r>
              <a:rPr lang="pl-PL" dirty="0"/>
              <a:t>Ustawa ma regulować procedurę zarządzania czynności, przy czym kompetencję do zarządzania i badania legalności ma mieć organ niezależny, najlepiej sąd</a:t>
            </a:r>
          </a:p>
          <a:p>
            <a:r>
              <a:rPr lang="pl-PL" dirty="0"/>
              <a:t>Ustawa ma precyzować zakres wykorzystania zebranych danych, zwłaszcza w procesie karnym jako dowodów</a:t>
            </a:r>
          </a:p>
          <a:p>
            <a:r>
              <a:rPr lang="pl-PL" dirty="0"/>
              <a:t>Subsydiarność i proporcjonalność</a:t>
            </a:r>
          </a:p>
          <a:p>
            <a:r>
              <a:rPr lang="pl-PL" dirty="0"/>
              <a:t>Obowiązek poinformowania zainteresowanej jednostki i publicznej prezentacji statystyk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59788"/>
            <a:ext cx="5472000" cy="358775"/>
          </a:xfrm>
        </p:spPr>
        <p:txBody>
          <a:bodyPr rtlCol="0"/>
          <a:lstStyle/>
          <a:p>
            <a:pPr rtl="0"/>
            <a:r>
              <a:rPr lang="pl-PL" dirty="0"/>
              <a:t>Wymogi wynikające z wyroków ETPC </a:t>
            </a:r>
            <a:r>
              <a:rPr lang="pl-PL" dirty="0" err="1"/>
              <a:t>Zakharov</a:t>
            </a:r>
            <a:r>
              <a:rPr lang="pl-PL" dirty="0"/>
              <a:t> v. Rosja, 47143/16 i </a:t>
            </a:r>
            <a:r>
              <a:rPr lang="pl-PL" dirty="0" err="1"/>
              <a:t>Amann</a:t>
            </a:r>
            <a:r>
              <a:rPr lang="pl-PL" dirty="0"/>
              <a:t> v. Szwajcaria, 27798/95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0000" y="3525764"/>
            <a:ext cx="5472113" cy="3408842"/>
          </a:xfrm>
        </p:spPr>
        <p:txBody>
          <a:bodyPr rtlCol="0"/>
          <a:lstStyle/>
          <a:p>
            <a:pPr algn="just"/>
            <a:r>
              <a:rPr lang="pl-PL" dirty="0"/>
              <a:t>Trójstopniowy test:</a:t>
            </a:r>
          </a:p>
          <a:p>
            <a:pPr lvl="1" algn="just"/>
            <a:r>
              <a:rPr lang="pl-PL" dirty="0"/>
              <a:t>Czy nastąpiło wkroczenie w prywatność</a:t>
            </a:r>
          </a:p>
          <a:p>
            <a:pPr lvl="1" algn="just"/>
            <a:r>
              <a:rPr lang="pl-PL" dirty="0"/>
              <a:t>Czy nastąpiło ono zgodnie z prawem należytej jakości</a:t>
            </a:r>
          </a:p>
          <a:p>
            <a:pPr lvl="1" algn="just"/>
            <a:r>
              <a:rPr lang="pl-PL" dirty="0"/>
              <a:t>Czy było ono uzasadnione	</a:t>
            </a:r>
          </a:p>
          <a:p>
            <a:pPr algn="just"/>
            <a:r>
              <a:rPr lang="pl-PL" dirty="0"/>
              <a:t>Państwo musi przewidywać katalog i musi on być wąski</a:t>
            </a:r>
          </a:p>
          <a:p>
            <a:pPr algn="just"/>
            <a:r>
              <a:rPr lang="pl-PL" dirty="0"/>
              <a:t>Należy przewidzieć mechanizmy ochrony osób trzecich</a:t>
            </a:r>
          </a:p>
          <a:p>
            <a:pPr algn="just"/>
            <a:r>
              <a:rPr lang="pl-PL" dirty="0"/>
              <a:t>Naruszeniem prawa do prywatności może być nie tylko pozyskanie materiałów, ale także ich przechowanie i wykorzystanie</a:t>
            </a:r>
          </a:p>
          <a:p>
            <a:pPr algn="just"/>
            <a:r>
              <a:rPr lang="pl-PL" dirty="0"/>
              <a:t>Obowiązek poinformowania jednostki najpóźniej po zakończeniu kontroli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2442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08_TF16411253.potx" id="{5319EAEB-873E-4FA2-91DE-7DD31CED295F}" vid="{C98CE2FE-EB83-483D-90D8-402D018D492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geometryczna</Template>
  <TotalTime>0</TotalTime>
  <Words>1124</Words>
  <Application>Microsoft Office PowerPoint</Application>
  <PresentationFormat>Panoramiczny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Corbel</vt:lpstr>
      <vt:lpstr>Times New Roman</vt:lpstr>
      <vt:lpstr>Motyw pakietu Office</vt:lpstr>
      <vt:lpstr>Czynności operacyjno-rozpoznawcze</vt:lpstr>
      <vt:lpstr>Dlaczego to ważne?</vt:lpstr>
      <vt:lpstr>Czynności służbowe Policji (art. 14)</vt:lpstr>
      <vt:lpstr>Rodzaje czynności operacyjno-rozpoznawczych</vt:lpstr>
      <vt:lpstr>Transakcja pozorna – art. 19a</vt:lpstr>
      <vt:lpstr>Prowokacja policyjna</vt:lpstr>
      <vt:lpstr>Tajny agent Policji – art. 22a</vt:lpstr>
      <vt:lpstr>Kontrola operacyjna – art. 19 ustawy o Policji</vt:lpstr>
      <vt:lpstr>Kontrola operacyjna – art. 19 ustawy o Policji</vt:lpstr>
      <vt:lpstr>Wprowadzanie wyników czynności operacyjno-rozpoznawczych do procesu</vt:lpstr>
      <vt:lpstr>Prezentacja programu PowerPoint</vt:lpstr>
      <vt:lpstr>Ograniczenia we wprowadzaniu do procesu materiałów z c.o.-r.</vt:lpstr>
      <vt:lpstr>Powodzenia w sesji i do zobaczenia pod koniec lutego!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2020-03-08T20:37:38Z</dcterms:created>
  <dcterms:modified xsi:type="dcterms:W3CDTF">2023-12-14T21:17:50Z</dcterms:modified>
</cp:coreProperties>
</file>