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12" r:id="rId53"/>
    <p:sldId id="313" r:id="rId54"/>
    <p:sldId id="307" r:id="rId55"/>
    <p:sldId id="308" r:id="rId56"/>
    <p:sldId id="309" r:id="rId57"/>
    <p:sldId id="310" r:id="rId58"/>
    <p:sldId id="311" r:id="rId5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45" d="100"/>
          <a:sy n="45" d="100"/>
        </p:scale>
        <p:origin x="-124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27E366-12A3-4C39-8241-EF0B55CEF31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81C5A602-E05C-4ED5-AA03-6EB5F1959793}">
      <dgm:prSet phldrT="[Tekst]"/>
      <dgm:spPr/>
      <dgm:t>
        <a:bodyPr/>
        <a:lstStyle/>
        <a:p>
          <a:r>
            <a:rPr lang="pl-PL" dirty="0" smtClean="0"/>
            <a:t>warunek</a:t>
          </a:r>
          <a:endParaRPr lang="pl-PL" dirty="0"/>
        </a:p>
      </dgm:t>
    </dgm:pt>
    <dgm:pt modelId="{69EB59A2-3F33-455F-816A-0C525C9FD36F}" type="parTrans" cxnId="{185289FC-1B00-4F6B-B423-8397675DD3D4}">
      <dgm:prSet/>
      <dgm:spPr/>
      <dgm:t>
        <a:bodyPr/>
        <a:lstStyle/>
        <a:p>
          <a:endParaRPr lang="pl-PL"/>
        </a:p>
      </dgm:t>
    </dgm:pt>
    <dgm:pt modelId="{EE88D30E-B322-4D1B-B4DD-7188CB6C47A1}" type="sibTrans" cxnId="{185289FC-1B00-4F6B-B423-8397675DD3D4}">
      <dgm:prSet/>
      <dgm:spPr/>
      <dgm:t>
        <a:bodyPr/>
        <a:lstStyle/>
        <a:p>
          <a:endParaRPr lang="pl-PL"/>
        </a:p>
      </dgm:t>
    </dgm:pt>
    <dgm:pt modelId="{BED058E8-1403-4825-A433-66DC19ADD964}">
      <dgm:prSet phldrT="[Tekst]"/>
      <dgm:spPr/>
      <dgm:t>
        <a:bodyPr/>
        <a:lstStyle/>
        <a:p>
          <a:r>
            <a:rPr lang="pl-PL" dirty="0" smtClean="0"/>
            <a:t>Warunek zawieszający</a:t>
          </a:r>
          <a:endParaRPr lang="pl-PL" dirty="0"/>
        </a:p>
      </dgm:t>
    </dgm:pt>
    <dgm:pt modelId="{5EA9411D-CE36-4577-A652-D88F09EEA1E9}" type="parTrans" cxnId="{32007F02-006E-4535-8F23-A232F765F33A}">
      <dgm:prSet/>
      <dgm:spPr/>
      <dgm:t>
        <a:bodyPr/>
        <a:lstStyle/>
        <a:p>
          <a:endParaRPr lang="pl-PL"/>
        </a:p>
      </dgm:t>
    </dgm:pt>
    <dgm:pt modelId="{E7F4743A-D244-4847-92C3-04F102DDA1E6}" type="sibTrans" cxnId="{32007F02-006E-4535-8F23-A232F765F33A}">
      <dgm:prSet/>
      <dgm:spPr/>
      <dgm:t>
        <a:bodyPr/>
        <a:lstStyle/>
        <a:p>
          <a:endParaRPr lang="pl-PL"/>
        </a:p>
      </dgm:t>
    </dgm:pt>
    <dgm:pt modelId="{7AE71B80-4FFC-44C6-88DD-AA369066F8AA}">
      <dgm:prSet phldrT="[Tekst]"/>
      <dgm:spPr/>
      <dgm:t>
        <a:bodyPr/>
        <a:lstStyle/>
        <a:p>
          <a:r>
            <a:rPr lang="pl-PL" dirty="0" smtClean="0"/>
            <a:t>Warunek rozwiązujący</a:t>
          </a:r>
          <a:endParaRPr lang="pl-PL" dirty="0"/>
        </a:p>
      </dgm:t>
    </dgm:pt>
    <dgm:pt modelId="{270343C7-08BF-42A1-AB2E-3CCC0C3A1531}" type="parTrans" cxnId="{8D65C2C5-BFCA-49FD-A09E-45C1A103BF8E}">
      <dgm:prSet/>
      <dgm:spPr/>
      <dgm:t>
        <a:bodyPr/>
        <a:lstStyle/>
        <a:p>
          <a:endParaRPr lang="pl-PL"/>
        </a:p>
      </dgm:t>
    </dgm:pt>
    <dgm:pt modelId="{99228866-4A9C-45F1-BD5A-4BAB66A0F5BE}" type="sibTrans" cxnId="{8D65C2C5-BFCA-49FD-A09E-45C1A103BF8E}">
      <dgm:prSet/>
      <dgm:spPr/>
      <dgm:t>
        <a:bodyPr/>
        <a:lstStyle/>
        <a:p>
          <a:endParaRPr lang="pl-PL"/>
        </a:p>
      </dgm:t>
    </dgm:pt>
    <dgm:pt modelId="{4EB1B250-1400-4AF4-9326-D99F09209D63}" type="pres">
      <dgm:prSet presAssocID="{6127E366-12A3-4C39-8241-EF0B55CEF312}" presName="diagram" presStyleCnt="0">
        <dgm:presLayoutVars>
          <dgm:chPref val="1"/>
          <dgm:dir/>
          <dgm:animOne val="branch"/>
          <dgm:animLvl val="lvl"/>
          <dgm:resizeHandles/>
        </dgm:presLayoutVars>
      </dgm:prSet>
      <dgm:spPr/>
      <dgm:t>
        <a:bodyPr/>
        <a:lstStyle/>
        <a:p>
          <a:endParaRPr lang="pl-PL"/>
        </a:p>
      </dgm:t>
    </dgm:pt>
    <dgm:pt modelId="{F86E57AA-85BF-41DD-8D3F-F6FDA446DB6A}" type="pres">
      <dgm:prSet presAssocID="{81C5A602-E05C-4ED5-AA03-6EB5F1959793}" presName="root" presStyleCnt="0"/>
      <dgm:spPr/>
    </dgm:pt>
    <dgm:pt modelId="{D43A9821-8BFF-4E24-A84C-62259CDB86EF}" type="pres">
      <dgm:prSet presAssocID="{81C5A602-E05C-4ED5-AA03-6EB5F1959793}" presName="rootComposite" presStyleCnt="0"/>
      <dgm:spPr/>
    </dgm:pt>
    <dgm:pt modelId="{E6089B3F-F717-455F-8686-A70089278ACD}" type="pres">
      <dgm:prSet presAssocID="{81C5A602-E05C-4ED5-AA03-6EB5F1959793}" presName="rootText" presStyleLbl="node1" presStyleIdx="0" presStyleCnt="1" custLinFactNeighborX="-86558" custLinFactNeighborY="7621"/>
      <dgm:spPr/>
      <dgm:t>
        <a:bodyPr/>
        <a:lstStyle/>
        <a:p>
          <a:endParaRPr lang="pl-PL"/>
        </a:p>
      </dgm:t>
    </dgm:pt>
    <dgm:pt modelId="{1E931F29-E721-4D20-B380-CFF7F2038026}" type="pres">
      <dgm:prSet presAssocID="{81C5A602-E05C-4ED5-AA03-6EB5F1959793}" presName="rootConnector" presStyleLbl="node1" presStyleIdx="0" presStyleCnt="1"/>
      <dgm:spPr/>
      <dgm:t>
        <a:bodyPr/>
        <a:lstStyle/>
        <a:p>
          <a:endParaRPr lang="pl-PL"/>
        </a:p>
      </dgm:t>
    </dgm:pt>
    <dgm:pt modelId="{9836A77A-B764-4EB9-8DDB-AE3521DE0433}" type="pres">
      <dgm:prSet presAssocID="{81C5A602-E05C-4ED5-AA03-6EB5F1959793}" presName="childShape" presStyleCnt="0"/>
      <dgm:spPr/>
    </dgm:pt>
    <dgm:pt modelId="{A31D48DE-65DE-4636-9F54-C9B96FCCAB1E}" type="pres">
      <dgm:prSet presAssocID="{5EA9411D-CE36-4577-A652-D88F09EEA1E9}" presName="Name13" presStyleLbl="parChTrans1D2" presStyleIdx="0" presStyleCnt="2"/>
      <dgm:spPr/>
      <dgm:t>
        <a:bodyPr/>
        <a:lstStyle/>
        <a:p>
          <a:endParaRPr lang="pl-PL"/>
        </a:p>
      </dgm:t>
    </dgm:pt>
    <dgm:pt modelId="{7E61B211-C46F-4000-BA8C-E816C5C6534B}" type="pres">
      <dgm:prSet presAssocID="{BED058E8-1403-4825-A433-66DC19ADD964}" presName="childText" presStyleLbl="bgAcc1" presStyleIdx="0" presStyleCnt="2" custLinFactX="-7993" custLinFactNeighborX="-100000" custLinFactNeighborY="7788">
        <dgm:presLayoutVars>
          <dgm:bulletEnabled val="1"/>
        </dgm:presLayoutVars>
      </dgm:prSet>
      <dgm:spPr/>
      <dgm:t>
        <a:bodyPr/>
        <a:lstStyle/>
        <a:p>
          <a:endParaRPr lang="pl-PL"/>
        </a:p>
      </dgm:t>
    </dgm:pt>
    <dgm:pt modelId="{EAA31F8E-B9F1-4F9E-A980-F15FC938D3A4}" type="pres">
      <dgm:prSet presAssocID="{270343C7-08BF-42A1-AB2E-3CCC0C3A1531}" presName="Name13" presStyleLbl="parChTrans1D2" presStyleIdx="1" presStyleCnt="2"/>
      <dgm:spPr/>
      <dgm:t>
        <a:bodyPr/>
        <a:lstStyle/>
        <a:p>
          <a:endParaRPr lang="pl-PL"/>
        </a:p>
      </dgm:t>
    </dgm:pt>
    <dgm:pt modelId="{679D6503-F8F8-4811-B087-B2A2EC4D0CA5}" type="pres">
      <dgm:prSet presAssocID="{7AE71B80-4FFC-44C6-88DD-AA369066F8AA}" presName="childText" presStyleLbl="bgAcc1" presStyleIdx="1" presStyleCnt="2" custLinFactX="-7993" custLinFactNeighborX="-100000" custLinFactNeighborY="167">
        <dgm:presLayoutVars>
          <dgm:bulletEnabled val="1"/>
        </dgm:presLayoutVars>
      </dgm:prSet>
      <dgm:spPr/>
      <dgm:t>
        <a:bodyPr/>
        <a:lstStyle/>
        <a:p>
          <a:endParaRPr lang="pl-PL"/>
        </a:p>
      </dgm:t>
    </dgm:pt>
  </dgm:ptLst>
  <dgm:cxnLst>
    <dgm:cxn modelId="{47563DC0-2FD2-47D4-AACB-D089B6A4DF68}" type="presOf" srcId="{7AE71B80-4FFC-44C6-88DD-AA369066F8AA}" destId="{679D6503-F8F8-4811-B087-B2A2EC4D0CA5}" srcOrd="0" destOrd="0" presId="urn:microsoft.com/office/officeart/2005/8/layout/hierarchy3"/>
    <dgm:cxn modelId="{BE2B9B41-F76D-4F20-B557-803DD661B6EF}" type="presOf" srcId="{81C5A602-E05C-4ED5-AA03-6EB5F1959793}" destId="{1E931F29-E721-4D20-B380-CFF7F2038026}" srcOrd="1" destOrd="0" presId="urn:microsoft.com/office/officeart/2005/8/layout/hierarchy3"/>
    <dgm:cxn modelId="{E113FEE2-8AC8-42EE-A362-D67EF4E8548F}" type="presOf" srcId="{BED058E8-1403-4825-A433-66DC19ADD964}" destId="{7E61B211-C46F-4000-BA8C-E816C5C6534B}" srcOrd="0" destOrd="0" presId="urn:microsoft.com/office/officeart/2005/8/layout/hierarchy3"/>
    <dgm:cxn modelId="{926F6042-2032-40C0-82D1-657404DC1F2D}" type="presOf" srcId="{81C5A602-E05C-4ED5-AA03-6EB5F1959793}" destId="{E6089B3F-F717-455F-8686-A70089278ACD}" srcOrd="0" destOrd="0" presId="urn:microsoft.com/office/officeart/2005/8/layout/hierarchy3"/>
    <dgm:cxn modelId="{C336E56D-7F07-4DF0-87B6-C94C0892D3C6}" type="presOf" srcId="{6127E366-12A3-4C39-8241-EF0B55CEF312}" destId="{4EB1B250-1400-4AF4-9326-D99F09209D63}" srcOrd="0" destOrd="0" presId="urn:microsoft.com/office/officeart/2005/8/layout/hierarchy3"/>
    <dgm:cxn modelId="{6117344D-0235-402A-9337-2735EBDDDD77}" type="presOf" srcId="{5EA9411D-CE36-4577-A652-D88F09EEA1E9}" destId="{A31D48DE-65DE-4636-9F54-C9B96FCCAB1E}" srcOrd="0" destOrd="0" presId="urn:microsoft.com/office/officeart/2005/8/layout/hierarchy3"/>
    <dgm:cxn modelId="{F659F2E8-BF03-4136-B521-15701FC03389}" type="presOf" srcId="{270343C7-08BF-42A1-AB2E-3CCC0C3A1531}" destId="{EAA31F8E-B9F1-4F9E-A980-F15FC938D3A4}" srcOrd="0" destOrd="0" presId="urn:microsoft.com/office/officeart/2005/8/layout/hierarchy3"/>
    <dgm:cxn modelId="{185289FC-1B00-4F6B-B423-8397675DD3D4}" srcId="{6127E366-12A3-4C39-8241-EF0B55CEF312}" destId="{81C5A602-E05C-4ED5-AA03-6EB5F1959793}" srcOrd="0" destOrd="0" parTransId="{69EB59A2-3F33-455F-816A-0C525C9FD36F}" sibTransId="{EE88D30E-B322-4D1B-B4DD-7188CB6C47A1}"/>
    <dgm:cxn modelId="{8D65C2C5-BFCA-49FD-A09E-45C1A103BF8E}" srcId="{81C5A602-E05C-4ED5-AA03-6EB5F1959793}" destId="{7AE71B80-4FFC-44C6-88DD-AA369066F8AA}" srcOrd="1" destOrd="0" parTransId="{270343C7-08BF-42A1-AB2E-3CCC0C3A1531}" sibTransId="{99228866-4A9C-45F1-BD5A-4BAB66A0F5BE}"/>
    <dgm:cxn modelId="{32007F02-006E-4535-8F23-A232F765F33A}" srcId="{81C5A602-E05C-4ED5-AA03-6EB5F1959793}" destId="{BED058E8-1403-4825-A433-66DC19ADD964}" srcOrd="0" destOrd="0" parTransId="{5EA9411D-CE36-4577-A652-D88F09EEA1E9}" sibTransId="{E7F4743A-D244-4847-92C3-04F102DDA1E6}"/>
    <dgm:cxn modelId="{432A22CB-0015-4C8F-90CF-4353007FE82A}" type="presParOf" srcId="{4EB1B250-1400-4AF4-9326-D99F09209D63}" destId="{F86E57AA-85BF-41DD-8D3F-F6FDA446DB6A}" srcOrd="0" destOrd="0" presId="urn:microsoft.com/office/officeart/2005/8/layout/hierarchy3"/>
    <dgm:cxn modelId="{3600FB7D-1EC3-42CC-9BB4-711E565E61C9}" type="presParOf" srcId="{F86E57AA-85BF-41DD-8D3F-F6FDA446DB6A}" destId="{D43A9821-8BFF-4E24-A84C-62259CDB86EF}" srcOrd="0" destOrd="0" presId="urn:microsoft.com/office/officeart/2005/8/layout/hierarchy3"/>
    <dgm:cxn modelId="{1AF040E9-8ADD-4D09-AFB1-70C3D59BDD74}" type="presParOf" srcId="{D43A9821-8BFF-4E24-A84C-62259CDB86EF}" destId="{E6089B3F-F717-455F-8686-A70089278ACD}" srcOrd="0" destOrd="0" presId="urn:microsoft.com/office/officeart/2005/8/layout/hierarchy3"/>
    <dgm:cxn modelId="{9DA6B718-7CE6-4A01-9E8E-51C21FE1C296}" type="presParOf" srcId="{D43A9821-8BFF-4E24-A84C-62259CDB86EF}" destId="{1E931F29-E721-4D20-B380-CFF7F2038026}" srcOrd="1" destOrd="0" presId="urn:microsoft.com/office/officeart/2005/8/layout/hierarchy3"/>
    <dgm:cxn modelId="{E57E41F1-888D-4A53-8414-55B717C16042}" type="presParOf" srcId="{F86E57AA-85BF-41DD-8D3F-F6FDA446DB6A}" destId="{9836A77A-B764-4EB9-8DDB-AE3521DE0433}" srcOrd="1" destOrd="0" presId="urn:microsoft.com/office/officeart/2005/8/layout/hierarchy3"/>
    <dgm:cxn modelId="{995C4871-4CD2-4A13-933F-0C885764DC3A}" type="presParOf" srcId="{9836A77A-B764-4EB9-8DDB-AE3521DE0433}" destId="{A31D48DE-65DE-4636-9F54-C9B96FCCAB1E}" srcOrd="0" destOrd="0" presId="urn:microsoft.com/office/officeart/2005/8/layout/hierarchy3"/>
    <dgm:cxn modelId="{CD0E9F02-B41C-436B-867A-E9A29B33F314}" type="presParOf" srcId="{9836A77A-B764-4EB9-8DDB-AE3521DE0433}" destId="{7E61B211-C46F-4000-BA8C-E816C5C6534B}" srcOrd="1" destOrd="0" presId="urn:microsoft.com/office/officeart/2005/8/layout/hierarchy3"/>
    <dgm:cxn modelId="{6FE24B7F-AA95-49CF-975E-CBA2009564FD}" type="presParOf" srcId="{9836A77A-B764-4EB9-8DDB-AE3521DE0433}" destId="{EAA31F8E-B9F1-4F9E-A980-F15FC938D3A4}" srcOrd="2" destOrd="0" presId="urn:microsoft.com/office/officeart/2005/8/layout/hierarchy3"/>
    <dgm:cxn modelId="{0D3A5E22-5026-428C-BF7C-6C212ABF5C99}" type="presParOf" srcId="{9836A77A-B764-4EB9-8DDB-AE3521DE0433}" destId="{679D6503-F8F8-4811-B087-B2A2EC4D0CA5}"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29B188-F93B-4579-AD67-938281F9ED6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C0B44DD8-A520-4A31-AE3D-00A059269779}">
      <dgm:prSet phldrT="[Tekst]"/>
      <dgm:spPr/>
      <dgm:t>
        <a:bodyPr/>
        <a:lstStyle/>
        <a:p>
          <a:r>
            <a:rPr lang="pl-PL" dirty="0" smtClean="0"/>
            <a:t>Warunek</a:t>
          </a:r>
        </a:p>
        <a:p>
          <a:r>
            <a:rPr lang="pl-PL" dirty="0" smtClean="0"/>
            <a:t>(ze względu na to, czy stan rzeczy ma ulec zmianie)</a:t>
          </a:r>
          <a:endParaRPr lang="pl-PL" dirty="0"/>
        </a:p>
      </dgm:t>
    </dgm:pt>
    <dgm:pt modelId="{54E04DEF-355C-40EB-B05D-F5B9F4A16531}" type="parTrans" cxnId="{E02896D4-5BD4-4026-BC54-AA94C79F4C6D}">
      <dgm:prSet/>
      <dgm:spPr/>
      <dgm:t>
        <a:bodyPr/>
        <a:lstStyle/>
        <a:p>
          <a:endParaRPr lang="pl-PL"/>
        </a:p>
      </dgm:t>
    </dgm:pt>
    <dgm:pt modelId="{22B4022B-2113-4FF5-9C9E-1AA3D071D27B}" type="sibTrans" cxnId="{E02896D4-5BD4-4026-BC54-AA94C79F4C6D}">
      <dgm:prSet/>
      <dgm:spPr/>
      <dgm:t>
        <a:bodyPr/>
        <a:lstStyle/>
        <a:p>
          <a:endParaRPr lang="pl-PL"/>
        </a:p>
      </dgm:t>
    </dgm:pt>
    <dgm:pt modelId="{8F7CE6C8-B2C5-4FDE-B9A2-50D6EA84EA2F}">
      <dgm:prSet phldrT="[Tekst]"/>
      <dgm:spPr/>
      <dgm:t>
        <a:bodyPr/>
        <a:lstStyle/>
        <a:p>
          <a:r>
            <a:rPr lang="pl-PL" dirty="0" smtClean="0"/>
            <a:t>dodatni</a:t>
          </a:r>
          <a:endParaRPr lang="pl-PL" dirty="0"/>
        </a:p>
      </dgm:t>
    </dgm:pt>
    <dgm:pt modelId="{D8F13E33-90BB-4ABC-9A5E-A48126D9A344}" type="parTrans" cxnId="{5A5A4907-69D1-4DE9-8DCE-B09B2C9CFB80}">
      <dgm:prSet/>
      <dgm:spPr/>
      <dgm:t>
        <a:bodyPr/>
        <a:lstStyle/>
        <a:p>
          <a:endParaRPr lang="pl-PL"/>
        </a:p>
      </dgm:t>
    </dgm:pt>
    <dgm:pt modelId="{507777B1-EE1A-466A-B5D2-FA2095431F6B}" type="sibTrans" cxnId="{5A5A4907-69D1-4DE9-8DCE-B09B2C9CFB80}">
      <dgm:prSet/>
      <dgm:spPr/>
      <dgm:t>
        <a:bodyPr/>
        <a:lstStyle/>
        <a:p>
          <a:endParaRPr lang="pl-PL"/>
        </a:p>
      </dgm:t>
    </dgm:pt>
    <dgm:pt modelId="{E1578F25-F7C1-4C1B-89AC-9723B94767EB}">
      <dgm:prSet phldrT="[Tekst]"/>
      <dgm:spPr/>
      <dgm:t>
        <a:bodyPr/>
        <a:lstStyle/>
        <a:p>
          <a:r>
            <a:rPr lang="pl-PL" dirty="0" smtClean="0"/>
            <a:t>ujemny</a:t>
          </a:r>
          <a:endParaRPr lang="pl-PL" dirty="0"/>
        </a:p>
      </dgm:t>
    </dgm:pt>
    <dgm:pt modelId="{2431AF4A-7FAF-49E4-A323-B1D946E03318}" type="parTrans" cxnId="{27B64F38-A300-4F2B-AE55-A1F3773C6A22}">
      <dgm:prSet/>
      <dgm:spPr/>
      <dgm:t>
        <a:bodyPr/>
        <a:lstStyle/>
        <a:p>
          <a:endParaRPr lang="pl-PL"/>
        </a:p>
      </dgm:t>
    </dgm:pt>
    <dgm:pt modelId="{5FA1FC9D-B439-465C-97E0-457099C0C3F8}" type="sibTrans" cxnId="{27B64F38-A300-4F2B-AE55-A1F3773C6A22}">
      <dgm:prSet/>
      <dgm:spPr/>
      <dgm:t>
        <a:bodyPr/>
        <a:lstStyle/>
        <a:p>
          <a:endParaRPr lang="pl-PL"/>
        </a:p>
      </dgm:t>
    </dgm:pt>
    <dgm:pt modelId="{027B15A0-C70C-43D5-9948-3B8689DDC473}">
      <dgm:prSet phldrT="[Tekst]"/>
      <dgm:spPr/>
      <dgm:t>
        <a:bodyPr/>
        <a:lstStyle/>
        <a:p>
          <a:r>
            <a:rPr lang="pl-PL" dirty="0" smtClean="0"/>
            <a:t>Warunek (ze względu na to, czy na ziszczenie się warunku może wpływać wola stron)</a:t>
          </a:r>
          <a:endParaRPr lang="pl-PL" dirty="0"/>
        </a:p>
      </dgm:t>
    </dgm:pt>
    <dgm:pt modelId="{B63D31CF-DF4E-424D-A394-9B6715917319}" type="parTrans" cxnId="{E5ED984A-FF1A-47F8-8B7F-36AB3976BB27}">
      <dgm:prSet/>
      <dgm:spPr/>
      <dgm:t>
        <a:bodyPr/>
        <a:lstStyle/>
        <a:p>
          <a:endParaRPr lang="pl-PL"/>
        </a:p>
      </dgm:t>
    </dgm:pt>
    <dgm:pt modelId="{B0A69211-C743-4991-B23B-F1E4B53B31E3}" type="sibTrans" cxnId="{E5ED984A-FF1A-47F8-8B7F-36AB3976BB27}">
      <dgm:prSet/>
      <dgm:spPr/>
      <dgm:t>
        <a:bodyPr/>
        <a:lstStyle/>
        <a:p>
          <a:endParaRPr lang="pl-PL"/>
        </a:p>
      </dgm:t>
    </dgm:pt>
    <dgm:pt modelId="{E7C874BA-0449-4739-A591-3E065FF25038}">
      <dgm:prSet phldrT="[Tekst]"/>
      <dgm:spPr/>
      <dgm:t>
        <a:bodyPr/>
        <a:lstStyle/>
        <a:p>
          <a:r>
            <a:rPr lang="pl-PL" dirty="0" smtClean="0"/>
            <a:t>Zależny od woli stron</a:t>
          </a:r>
          <a:endParaRPr lang="pl-PL" dirty="0"/>
        </a:p>
      </dgm:t>
    </dgm:pt>
    <dgm:pt modelId="{2C87A41D-234A-4811-AADD-6132027E9F6F}" type="parTrans" cxnId="{6D32A4EF-957A-41A2-A0B6-382279F3D9F6}">
      <dgm:prSet/>
      <dgm:spPr/>
      <dgm:t>
        <a:bodyPr/>
        <a:lstStyle/>
        <a:p>
          <a:endParaRPr lang="pl-PL"/>
        </a:p>
      </dgm:t>
    </dgm:pt>
    <dgm:pt modelId="{E111F417-F026-47C6-BD17-1F1BC991F35F}" type="sibTrans" cxnId="{6D32A4EF-957A-41A2-A0B6-382279F3D9F6}">
      <dgm:prSet/>
      <dgm:spPr/>
      <dgm:t>
        <a:bodyPr/>
        <a:lstStyle/>
        <a:p>
          <a:endParaRPr lang="pl-PL"/>
        </a:p>
      </dgm:t>
    </dgm:pt>
    <dgm:pt modelId="{EEF14315-3676-4B76-ACC9-A982435AB75E}">
      <dgm:prSet phldrT="[Tekst]"/>
      <dgm:spPr/>
      <dgm:t>
        <a:bodyPr/>
        <a:lstStyle/>
        <a:p>
          <a:r>
            <a:rPr lang="pl-PL" dirty="0" smtClean="0"/>
            <a:t>Zależny od przypadku</a:t>
          </a:r>
          <a:endParaRPr lang="pl-PL" dirty="0"/>
        </a:p>
      </dgm:t>
    </dgm:pt>
    <dgm:pt modelId="{A1A105C3-F994-41F2-8080-FC6ABE88D48F}" type="parTrans" cxnId="{09EDF0A1-D71B-4467-9CA4-98DADD4EEBD6}">
      <dgm:prSet/>
      <dgm:spPr/>
      <dgm:t>
        <a:bodyPr/>
        <a:lstStyle/>
        <a:p>
          <a:endParaRPr lang="pl-PL"/>
        </a:p>
      </dgm:t>
    </dgm:pt>
    <dgm:pt modelId="{2D3BD6D9-0FA5-4194-9DE2-17118AAE10BB}" type="sibTrans" cxnId="{09EDF0A1-D71B-4467-9CA4-98DADD4EEBD6}">
      <dgm:prSet/>
      <dgm:spPr/>
      <dgm:t>
        <a:bodyPr/>
        <a:lstStyle/>
        <a:p>
          <a:endParaRPr lang="pl-PL"/>
        </a:p>
      </dgm:t>
    </dgm:pt>
    <dgm:pt modelId="{C417D52B-9D23-4335-A360-99ED379E7FFE}" type="pres">
      <dgm:prSet presAssocID="{A129B188-F93B-4579-AD67-938281F9ED68}" presName="diagram" presStyleCnt="0">
        <dgm:presLayoutVars>
          <dgm:chPref val="1"/>
          <dgm:dir/>
          <dgm:animOne val="branch"/>
          <dgm:animLvl val="lvl"/>
          <dgm:resizeHandles/>
        </dgm:presLayoutVars>
      </dgm:prSet>
      <dgm:spPr/>
      <dgm:t>
        <a:bodyPr/>
        <a:lstStyle/>
        <a:p>
          <a:endParaRPr lang="pl-PL"/>
        </a:p>
      </dgm:t>
    </dgm:pt>
    <dgm:pt modelId="{07F2C6D8-CAD6-4CD9-8A72-E05063FE84E8}" type="pres">
      <dgm:prSet presAssocID="{C0B44DD8-A520-4A31-AE3D-00A059269779}" presName="root" presStyleCnt="0"/>
      <dgm:spPr/>
    </dgm:pt>
    <dgm:pt modelId="{6613D549-B931-4986-A938-36D3B5E4BF65}" type="pres">
      <dgm:prSet presAssocID="{C0B44DD8-A520-4A31-AE3D-00A059269779}" presName="rootComposite" presStyleCnt="0"/>
      <dgm:spPr/>
    </dgm:pt>
    <dgm:pt modelId="{62127528-A860-49EB-88BD-7360436713AC}" type="pres">
      <dgm:prSet presAssocID="{C0B44DD8-A520-4A31-AE3D-00A059269779}" presName="rootText" presStyleLbl="node1" presStyleIdx="0" presStyleCnt="2"/>
      <dgm:spPr/>
      <dgm:t>
        <a:bodyPr/>
        <a:lstStyle/>
        <a:p>
          <a:endParaRPr lang="pl-PL"/>
        </a:p>
      </dgm:t>
    </dgm:pt>
    <dgm:pt modelId="{92AEBCAD-96BE-4FC5-9811-87A3DCC576C6}" type="pres">
      <dgm:prSet presAssocID="{C0B44DD8-A520-4A31-AE3D-00A059269779}" presName="rootConnector" presStyleLbl="node1" presStyleIdx="0" presStyleCnt="2"/>
      <dgm:spPr/>
      <dgm:t>
        <a:bodyPr/>
        <a:lstStyle/>
        <a:p>
          <a:endParaRPr lang="pl-PL"/>
        </a:p>
      </dgm:t>
    </dgm:pt>
    <dgm:pt modelId="{CCEB20C9-1EC6-4214-9EBC-B022762B6E92}" type="pres">
      <dgm:prSet presAssocID="{C0B44DD8-A520-4A31-AE3D-00A059269779}" presName="childShape" presStyleCnt="0"/>
      <dgm:spPr/>
    </dgm:pt>
    <dgm:pt modelId="{9E41752C-5D0E-46CE-81F1-45437ADD4C4C}" type="pres">
      <dgm:prSet presAssocID="{D8F13E33-90BB-4ABC-9A5E-A48126D9A344}" presName="Name13" presStyleLbl="parChTrans1D2" presStyleIdx="0" presStyleCnt="4"/>
      <dgm:spPr/>
      <dgm:t>
        <a:bodyPr/>
        <a:lstStyle/>
        <a:p>
          <a:endParaRPr lang="pl-PL"/>
        </a:p>
      </dgm:t>
    </dgm:pt>
    <dgm:pt modelId="{421DB126-7C0B-4B46-937B-9905215A3137}" type="pres">
      <dgm:prSet presAssocID="{8F7CE6C8-B2C5-4FDE-B9A2-50D6EA84EA2F}" presName="childText" presStyleLbl="bgAcc1" presStyleIdx="0" presStyleCnt="4">
        <dgm:presLayoutVars>
          <dgm:bulletEnabled val="1"/>
        </dgm:presLayoutVars>
      </dgm:prSet>
      <dgm:spPr/>
      <dgm:t>
        <a:bodyPr/>
        <a:lstStyle/>
        <a:p>
          <a:endParaRPr lang="pl-PL"/>
        </a:p>
      </dgm:t>
    </dgm:pt>
    <dgm:pt modelId="{17921D21-C27C-4C1E-B52A-6DAA570F58EC}" type="pres">
      <dgm:prSet presAssocID="{2431AF4A-7FAF-49E4-A323-B1D946E03318}" presName="Name13" presStyleLbl="parChTrans1D2" presStyleIdx="1" presStyleCnt="4"/>
      <dgm:spPr/>
      <dgm:t>
        <a:bodyPr/>
        <a:lstStyle/>
        <a:p>
          <a:endParaRPr lang="pl-PL"/>
        </a:p>
      </dgm:t>
    </dgm:pt>
    <dgm:pt modelId="{B9E96D48-CD61-4C0C-A61C-46ADEFA28AB9}" type="pres">
      <dgm:prSet presAssocID="{E1578F25-F7C1-4C1B-89AC-9723B94767EB}" presName="childText" presStyleLbl="bgAcc1" presStyleIdx="1" presStyleCnt="4">
        <dgm:presLayoutVars>
          <dgm:bulletEnabled val="1"/>
        </dgm:presLayoutVars>
      </dgm:prSet>
      <dgm:spPr/>
      <dgm:t>
        <a:bodyPr/>
        <a:lstStyle/>
        <a:p>
          <a:endParaRPr lang="pl-PL"/>
        </a:p>
      </dgm:t>
    </dgm:pt>
    <dgm:pt modelId="{70ADD091-6A76-4FE1-87B6-2926EF7E9276}" type="pres">
      <dgm:prSet presAssocID="{027B15A0-C70C-43D5-9948-3B8689DDC473}" presName="root" presStyleCnt="0"/>
      <dgm:spPr/>
    </dgm:pt>
    <dgm:pt modelId="{4F656012-3998-4E6C-9F40-D05FEF2F8326}" type="pres">
      <dgm:prSet presAssocID="{027B15A0-C70C-43D5-9948-3B8689DDC473}" presName="rootComposite" presStyleCnt="0"/>
      <dgm:spPr/>
    </dgm:pt>
    <dgm:pt modelId="{ABFF2554-5B76-4E8E-BD7D-EAEEBAAECC0C}" type="pres">
      <dgm:prSet presAssocID="{027B15A0-C70C-43D5-9948-3B8689DDC473}" presName="rootText" presStyleLbl="node1" presStyleIdx="1" presStyleCnt="2"/>
      <dgm:spPr/>
      <dgm:t>
        <a:bodyPr/>
        <a:lstStyle/>
        <a:p>
          <a:endParaRPr lang="pl-PL"/>
        </a:p>
      </dgm:t>
    </dgm:pt>
    <dgm:pt modelId="{CDD998C9-4C3F-4880-BD02-767D0AA06EEF}" type="pres">
      <dgm:prSet presAssocID="{027B15A0-C70C-43D5-9948-3B8689DDC473}" presName="rootConnector" presStyleLbl="node1" presStyleIdx="1" presStyleCnt="2"/>
      <dgm:spPr/>
      <dgm:t>
        <a:bodyPr/>
        <a:lstStyle/>
        <a:p>
          <a:endParaRPr lang="pl-PL"/>
        </a:p>
      </dgm:t>
    </dgm:pt>
    <dgm:pt modelId="{4BBDFE64-940E-4F9B-AAD3-1C68255DF3DC}" type="pres">
      <dgm:prSet presAssocID="{027B15A0-C70C-43D5-9948-3B8689DDC473}" presName="childShape" presStyleCnt="0"/>
      <dgm:spPr/>
    </dgm:pt>
    <dgm:pt modelId="{B0A8F513-3D06-4E5D-8EB5-6B9C79C6538C}" type="pres">
      <dgm:prSet presAssocID="{2C87A41D-234A-4811-AADD-6132027E9F6F}" presName="Name13" presStyleLbl="parChTrans1D2" presStyleIdx="2" presStyleCnt="4"/>
      <dgm:spPr/>
      <dgm:t>
        <a:bodyPr/>
        <a:lstStyle/>
        <a:p>
          <a:endParaRPr lang="pl-PL"/>
        </a:p>
      </dgm:t>
    </dgm:pt>
    <dgm:pt modelId="{753A068B-5730-4A49-95AC-FB9ADCB0C1DE}" type="pres">
      <dgm:prSet presAssocID="{E7C874BA-0449-4739-A591-3E065FF25038}" presName="childText" presStyleLbl="bgAcc1" presStyleIdx="2" presStyleCnt="4">
        <dgm:presLayoutVars>
          <dgm:bulletEnabled val="1"/>
        </dgm:presLayoutVars>
      </dgm:prSet>
      <dgm:spPr/>
      <dgm:t>
        <a:bodyPr/>
        <a:lstStyle/>
        <a:p>
          <a:endParaRPr lang="pl-PL"/>
        </a:p>
      </dgm:t>
    </dgm:pt>
    <dgm:pt modelId="{C0075EF6-C037-4D26-8D9D-7154927B2D9B}" type="pres">
      <dgm:prSet presAssocID="{A1A105C3-F994-41F2-8080-FC6ABE88D48F}" presName="Name13" presStyleLbl="parChTrans1D2" presStyleIdx="3" presStyleCnt="4"/>
      <dgm:spPr/>
      <dgm:t>
        <a:bodyPr/>
        <a:lstStyle/>
        <a:p>
          <a:endParaRPr lang="pl-PL"/>
        </a:p>
      </dgm:t>
    </dgm:pt>
    <dgm:pt modelId="{069A377E-0B19-4738-8C7D-0FF037B2C4FC}" type="pres">
      <dgm:prSet presAssocID="{EEF14315-3676-4B76-ACC9-A982435AB75E}" presName="childText" presStyleLbl="bgAcc1" presStyleIdx="3" presStyleCnt="4">
        <dgm:presLayoutVars>
          <dgm:bulletEnabled val="1"/>
        </dgm:presLayoutVars>
      </dgm:prSet>
      <dgm:spPr/>
      <dgm:t>
        <a:bodyPr/>
        <a:lstStyle/>
        <a:p>
          <a:endParaRPr lang="pl-PL"/>
        </a:p>
      </dgm:t>
    </dgm:pt>
  </dgm:ptLst>
  <dgm:cxnLst>
    <dgm:cxn modelId="{0F511DEE-513E-41A0-9A53-CD60C1ED77E1}" type="presOf" srcId="{027B15A0-C70C-43D5-9948-3B8689DDC473}" destId="{CDD998C9-4C3F-4880-BD02-767D0AA06EEF}" srcOrd="1" destOrd="0" presId="urn:microsoft.com/office/officeart/2005/8/layout/hierarchy3"/>
    <dgm:cxn modelId="{EF86CE25-7D7F-4BA5-AEC4-ABC6F1CC0BBD}" type="presOf" srcId="{2C87A41D-234A-4811-AADD-6132027E9F6F}" destId="{B0A8F513-3D06-4E5D-8EB5-6B9C79C6538C}" srcOrd="0" destOrd="0" presId="urn:microsoft.com/office/officeart/2005/8/layout/hierarchy3"/>
    <dgm:cxn modelId="{B65F5178-5B98-4B87-8C22-ABF54BB028F6}" type="presOf" srcId="{2431AF4A-7FAF-49E4-A323-B1D946E03318}" destId="{17921D21-C27C-4C1E-B52A-6DAA570F58EC}" srcOrd="0" destOrd="0" presId="urn:microsoft.com/office/officeart/2005/8/layout/hierarchy3"/>
    <dgm:cxn modelId="{27B64F38-A300-4F2B-AE55-A1F3773C6A22}" srcId="{C0B44DD8-A520-4A31-AE3D-00A059269779}" destId="{E1578F25-F7C1-4C1B-89AC-9723B94767EB}" srcOrd="1" destOrd="0" parTransId="{2431AF4A-7FAF-49E4-A323-B1D946E03318}" sibTransId="{5FA1FC9D-B439-465C-97E0-457099C0C3F8}"/>
    <dgm:cxn modelId="{5A5A4907-69D1-4DE9-8DCE-B09B2C9CFB80}" srcId="{C0B44DD8-A520-4A31-AE3D-00A059269779}" destId="{8F7CE6C8-B2C5-4FDE-B9A2-50D6EA84EA2F}" srcOrd="0" destOrd="0" parTransId="{D8F13E33-90BB-4ABC-9A5E-A48126D9A344}" sibTransId="{507777B1-EE1A-466A-B5D2-FA2095431F6B}"/>
    <dgm:cxn modelId="{DB63FBA1-AE4B-45AC-AEB3-733D3A34DEDD}" type="presOf" srcId="{027B15A0-C70C-43D5-9948-3B8689DDC473}" destId="{ABFF2554-5B76-4E8E-BD7D-EAEEBAAECC0C}" srcOrd="0" destOrd="0" presId="urn:microsoft.com/office/officeart/2005/8/layout/hierarchy3"/>
    <dgm:cxn modelId="{9B30DD91-3011-4170-ACB3-742E58C3FB21}" type="presOf" srcId="{EEF14315-3676-4B76-ACC9-A982435AB75E}" destId="{069A377E-0B19-4738-8C7D-0FF037B2C4FC}" srcOrd="0" destOrd="0" presId="urn:microsoft.com/office/officeart/2005/8/layout/hierarchy3"/>
    <dgm:cxn modelId="{E02896D4-5BD4-4026-BC54-AA94C79F4C6D}" srcId="{A129B188-F93B-4579-AD67-938281F9ED68}" destId="{C0B44DD8-A520-4A31-AE3D-00A059269779}" srcOrd="0" destOrd="0" parTransId="{54E04DEF-355C-40EB-B05D-F5B9F4A16531}" sibTransId="{22B4022B-2113-4FF5-9C9E-1AA3D071D27B}"/>
    <dgm:cxn modelId="{598CCB10-2E6A-4658-B0D7-AB63A7E7E5C5}" type="presOf" srcId="{A1A105C3-F994-41F2-8080-FC6ABE88D48F}" destId="{C0075EF6-C037-4D26-8D9D-7154927B2D9B}" srcOrd="0" destOrd="0" presId="urn:microsoft.com/office/officeart/2005/8/layout/hierarchy3"/>
    <dgm:cxn modelId="{09EDF0A1-D71B-4467-9CA4-98DADD4EEBD6}" srcId="{027B15A0-C70C-43D5-9948-3B8689DDC473}" destId="{EEF14315-3676-4B76-ACC9-A982435AB75E}" srcOrd="1" destOrd="0" parTransId="{A1A105C3-F994-41F2-8080-FC6ABE88D48F}" sibTransId="{2D3BD6D9-0FA5-4194-9DE2-17118AAE10BB}"/>
    <dgm:cxn modelId="{952C6AD3-055D-4002-9FDE-356FA91943FD}" type="presOf" srcId="{C0B44DD8-A520-4A31-AE3D-00A059269779}" destId="{62127528-A860-49EB-88BD-7360436713AC}" srcOrd="0" destOrd="0" presId="urn:microsoft.com/office/officeart/2005/8/layout/hierarchy3"/>
    <dgm:cxn modelId="{96C8B539-A202-4264-AD71-920FD265F18E}" type="presOf" srcId="{E1578F25-F7C1-4C1B-89AC-9723B94767EB}" destId="{B9E96D48-CD61-4C0C-A61C-46ADEFA28AB9}" srcOrd="0" destOrd="0" presId="urn:microsoft.com/office/officeart/2005/8/layout/hierarchy3"/>
    <dgm:cxn modelId="{24C5E20F-3D5E-4168-9943-094A79DBA060}" type="presOf" srcId="{D8F13E33-90BB-4ABC-9A5E-A48126D9A344}" destId="{9E41752C-5D0E-46CE-81F1-45437ADD4C4C}" srcOrd="0" destOrd="0" presId="urn:microsoft.com/office/officeart/2005/8/layout/hierarchy3"/>
    <dgm:cxn modelId="{6D32A4EF-957A-41A2-A0B6-382279F3D9F6}" srcId="{027B15A0-C70C-43D5-9948-3B8689DDC473}" destId="{E7C874BA-0449-4739-A591-3E065FF25038}" srcOrd="0" destOrd="0" parTransId="{2C87A41D-234A-4811-AADD-6132027E9F6F}" sibTransId="{E111F417-F026-47C6-BD17-1F1BC991F35F}"/>
    <dgm:cxn modelId="{3096F5EB-1E56-4A06-8262-4BEBF2624BEA}" type="presOf" srcId="{E7C874BA-0449-4739-A591-3E065FF25038}" destId="{753A068B-5730-4A49-95AC-FB9ADCB0C1DE}" srcOrd="0" destOrd="0" presId="urn:microsoft.com/office/officeart/2005/8/layout/hierarchy3"/>
    <dgm:cxn modelId="{26806430-D2C6-451C-AB04-0F19E72C7B94}" type="presOf" srcId="{8F7CE6C8-B2C5-4FDE-B9A2-50D6EA84EA2F}" destId="{421DB126-7C0B-4B46-937B-9905215A3137}" srcOrd="0" destOrd="0" presId="urn:microsoft.com/office/officeart/2005/8/layout/hierarchy3"/>
    <dgm:cxn modelId="{BD67AD1C-169F-4834-876E-9282DC7E03C2}" type="presOf" srcId="{A129B188-F93B-4579-AD67-938281F9ED68}" destId="{C417D52B-9D23-4335-A360-99ED379E7FFE}" srcOrd="0" destOrd="0" presId="urn:microsoft.com/office/officeart/2005/8/layout/hierarchy3"/>
    <dgm:cxn modelId="{7AAF5746-0974-44DC-8A04-63D106B69F0F}" type="presOf" srcId="{C0B44DD8-A520-4A31-AE3D-00A059269779}" destId="{92AEBCAD-96BE-4FC5-9811-87A3DCC576C6}" srcOrd="1" destOrd="0" presId="urn:microsoft.com/office/officeart/2005/8/layout/hierarchy3"/>
    <dgm:cxn modelId="{E5ED984A-FF1A-47F8-8B7F-36AB3976BB27}" srcId="{A129B188-F93B-4579-AD67-938281F9ED68}" destId="{027B15A0-C70C-43D5-9948-3B8689DDC473}" srcOrd="1" destOrd="0" parTransId="{B63D31CF-DF4E-424D-A394-9B6715917319}" sibTransId="{B0A69211-C743-4991-B23B-F1E4B53B31E3}"/>
    <dgm:cxn modelId="{F3F8A906-612E-4591-9DC4-608D300AA8F1}" type="presParOf" srcId="{C417D52B-9D23-4335-A360-99ED379E7FFE}" destId="{07F2C6D8-CAD6-4CD9-8A72-E05063FE84E8}" srcOrd="0" destOrd="0" presId="urn:microsoft.com/office/officeart/2005/8/layout/hierarchy3"/>
    <dgm:cxn modelId="{AB66B900-CCEC-4033-B7C1-4FD1E336DA08}" type="presParOf" srcId="{07F2C6D8-CAD6-4CD9-8A72-E05063FE84E8}" destId="{6613D549-B931-4986-A938-36D3B5E4BF65}" srcOrd="0" destOrd="0" presId="urn:microsoft.com/office/officeart/2005/8/layout/hierarchy3"/>
    <dgm:cxn modelId="{EAC8DDA3-1560-47A7-9A4E-8E10C2120207}" type="presParOf" srcId="{6613D549-B931-4986-A938-36D3B5E4BF65}" destId="{62127528-A860-49EB-88BD-7360436713AC}" srcOrd="0" destOrd="0" presId="urn:microsoft.com/office/officeart/2005/8/layout/hierarchy3"/>
    <dgm:cxn modelId="{ABD7A501-1D81-4D27-AAB3-ECF3E55D26DB}" type="presParOf" srcId="{6613D549-B931-4986-A938-36D3B5E4BF65}" destId="{92AEBCAD-96BE-4FC5-9811-87A3DCC576C6}" srcOrd="1" destOrd="0" presId="urn:microsoft.com/office/officeart/2005/8/layout/hierarchy3"/>
    <dgm:cxn modelId="{88351A14-088B-4B07-890D-6CAC4A279D94}" type="presParOf" srcId="{07F2C6D8-CAD6-4CD9-8A72-E05063FE84E8}" destId="{CCEB20C9-1EC6-4214-9EBC-B022762B6E92}" srcOrd="1" destOrd="0" presId="urn:microsoft.com/office/officeart/2005/8/layout/hierarchy3"/>
    <dgm:cxn modelId="{4D4ECE2E-D2AB-43C9-BA78-E699AAB32A61}" type="presParOf" srcId="{CCEB20C9-1EC6-4214-9EBC-B022762B6E92}" destId="{9E41752C-5D0E-46CE-81F1-45437ADD4C4C}" srcOrd="0" destOrd="0" presId="urn:microsoft.com/office/officeart/2005/8/layout/hierarchy3"/>
    <dgm:cxn modelId="{948790A9-E9FA-48CC-9B36-9E4874A9D13C}" type="presParOf" srcId="{CCEB20C9-1EC6-4214-9EBC-B022762B6E92}" destId="{421DB126-7C0B-4B46-937B-9905215A3137}" srcOrd="1" destOrd="0" presId="urn:microsoft.com/office/officeart/2005/8/layout/hierarchy3"/>
    <dgm:cxn modelId="{D8AF26E4-4D41-43CA-92AB-BE4AEA107A5C}" type="presParOf" srcId="{CCEB20C9-1EC6-4214-9EBC-B022762B6E92}" destId="{17921D21-C27C-4C1E-B52A-6DAA570F58EC}" srcOrd="2" destOrd="0" presId="urn:microsoft.com/office/officeart/2005/8/layout/hierarchy3"/>
    <dgm:cxn modelId="{CC399832-FC4B-4C45-81D2-83A478EACF33}" type="presParOf" srcId="{CCEB20C9-1EC6-4214-9EBC-B022762B6E92}" destId="{B9E96D48-CD61-4C0C-A61C-46ADEFA28AB9}" srcOrd="3" destOrd="0" presId="urn:microsoft.com/office/officeart/2005/8/layout/hierarchy3"/>
    <dgm:cxn modelId="{317F26FB-E433-47A3-BC12-AC53EA70747C}" type="presParOf" srcId="{C417D52B-9D23-4335-A360-99ED379E7FFE}" destId="{70ADD091-6A76-4FE1-87B6-2926EF7E9276}" srcOrd="1" destOrd="0" presId="urn:microsoft.com/office/officeart/2005/8/layout/hierarchy3"/>
    <dgm:cxn modelId="{7FEDAF0A-63C6-4BEC-95FA-0896B69837D9}" type="presParOf" srcId="{70ADD091-6A76-4FE1-87B6-2926EF7E9276}" destId="{4F656012-3998-4E6C-9F40-D05FEF2F8326}" srcOrd="0" destOrd="0" presId="urn:microsoft.com/office/officeart/2005/8/layout/hierarchy3"/>
    <dgm:cxn modelId="{596A711C-2E76-43C6-8F4A-175DD88DDE00}" type="presParOf" srcId="{4F656012-3998-4E6C-9F40-D05FEF2F8326}" destId="{ABFF2554-5B76-4E8E-BD7D-EAEEBAAECC0C}" srcOrd="0" destOrd="0" presId="urn:microsoft.com/office/officeart/2005/8/layout/hierarchy3"/>
    <dgm:cxn modelId="{382A5836-7C08-4967-A132-DE3C7FF9ADC1}" type="presParOf" srcId="{4F656012-3998-4E6C-9F40-D05FEF2F8326}" destId="{CDD998C9-4C3F-4880-BD02-767D0AA06EEF}" srcOrd="1" destOrd="0" presId="urn:microsoft.com/office/officeart/2005/8/layout/hierarchy3"/>
    <dgm:cxn modelId="{1C9C6C72-B4AD-4326-8774-2059C3870DF3}" type="presParOf" srcId="{70ADD091-6A76-4FE1-87B6-2926EF7E9276}" destId="{4BBDFE64-940E-4F9B-AAD3-1C68255DF3DC}" srcOrd="1" destOrd="0" presId="urn:microsoft.com/office/officeart/2005/8/layout/hierarchy3"/>
    <dgm:cxn modelId="{59F3E0DE-EDFD-466B-A2B6-A9F4FB756956}" type="presParOf" srcId="{4BBDFE64-940E-4F9B-AAD3-1C68255DF3DC}" destId="{B0A8F513-3D06-4E5D-8EB5-6B9C79C6538C}" srcOrd="0" destOrd="0" presId="urn:microsoft.com/office/officeart/2005/8/layout/hierarchy3"/>
    <dgm:cxn modelId="{BE4C257B-1EE9-47E3-A5DB-5719401B2642}" type="presParOf" srcId="{4BBDFE64-940E-4F9B-AAD3-1C68255DF3DC}" destId="{753A068B-5730-4A49-95AC-FB9ADCB0C1DE}" srcOrd="1" destOrd="0" presId="urn:microsoft.com/office/officeart/2005/8/layout/hierarchy3"/>
    <dgm:cxn modelId="{3AB76B46-C997-47B3-8FFA-3F12EB565F62}" type="presParOf" srcId="{4BBDFE64-940E-4F9B-AAD3-1C68255DF3DC}" destId="{C0075EF6-C037-4D26-8D9D-7154927B2D9B}" srcOrd="2" destOrd="0" presId="urn:microsoft.com/office/officeart/2005/8/layout/hierarchy3"/>
    <dgm:cxn modelId="{DE72F7C7-6819-4FDF-A669-749FE211D3E5}" type="presParOf" srcId="{4BBDFE64-940E-4F9B-AAD3-1C68255DF3DC}" destId="{069A377E-0B19-4738-8C7D-0FF037B2C4F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C878D2-8323-4165-BE46-6AD6D5F8939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6A9951D0-20FD-4E49-9FF5-C310F6FAFA80}">
      <dgm:prSet phldrT="[Tekst]"/>
      <dgm:spPr/>
      <dgm:t>
        <a:bodyPr/>
        <a:lstStyle/>
        <a:p>
          <a:r>
            <a:rPr lang="pl-PL" dirty="0" smtClean="0"/>
            <a:t>Kryterium sposobu sporządzenia</a:t>
          </a:r>
        </a:p>
        <a:p>
          <a:r>
            <a:rPr lang="pl-PL" dirty="0" smtClean="0"/>
            <a:t>(forma szczególna)</a:t>
          </a:r>
          <a:endParaRPr lang="pl-PL" dirty="0"/>
        </a:p>
      </dgm:t>
    </dgm:pt>
    <dgm:pt modelId="{606C098E-FD9C-42C9-9DCD-3C8848DF8F73}" type="parTrans" cxnId="{9EA9198E-F616-455C-B212-251EC86E13F3}">
      <dgm:prSet/>
      <dgm:spPr/>
      <dgm:t>
        <a:bodyPr/>
        <a:lstStyle/>
        <a:p>
          <a:endParaRPr lang="pl-PL"/>
        </a:p>
      </dgm:t>
    </dgm:pt>
    <dgm:pt modelId="{E9318CCA-62A9-4200-97CA-6CB80F705D1A}" type="sibTrans" cxnId="{9EA9198E-F616-455C-B212-251EC86E13F3}">
      <dgm:prSet/>
      <dgm:spPr/>
      <dgm:t>
        <a:bodyPr/>
        <a:lstStyle/>
        <a:p>
          <a:endParaRPr lang="pl-PL"/>
        </a:p>
      </dgm:t>
    </dgm:pt>
    <dgm:pt modelId="{B8C96D39-0704-4BC6-B3A8-619DF8104FDD}">
      <dgm:prSet phldrT="[Tekst]"/>
      <dgm:spPr/>
      <dgm:t>
        <a:bodyPr/>
        <a:lstStyle/>
        <a:p>
          <a:r>
            <a:rPr lang="pl-PL" dirty="0" smtClean="0"/>
            <a:t>Forma pisemna</a:t>
          </a:r>
          <a:endParaRPr lang="pl-PL" dirty="0"/>
        </a:p>
      </dgm:t>
    </dgm:pt>
    <dgm:pt modelId="{E550D470-31C5-4220-A21A-19C7AB1F1AEA}" type="parTrans" cxnId="{77137B69-E2F5-4E60-A69B-09B1E3925854}">
      <dgm:prSet/>
      <dgm:spPr/>
      <dgm:t>
        <a:bodyPr/>
        <a:lstStyle/>
        <a:p>
          <a:endParaRPr lang="pl-PL"/>
        </a:p>
      </dgm:t>
    </dgm:pt>
    <dgm:pt modelId="{4D530684-CAB1-43A7-8368-D9F9FE093E08}" type="sibTrans" cxnId="{77137B69-E2F5-4E60-A69B-09B1E3925854}">
      <dgm:prSet/>
      <dgm:spPr/>
      <dgm:t>
        <a:bodyPr/>
        <a:lstStyle/>
        <a:p>
          <a:endParaRPr lang="pl-PL"/>
        </a:p>
      </dgm:t>
    </dgm:pt>
    <dgm:pt modelId="{CC7C4B87-511D-4859-9451-0ADC041BBE7E}">
      <dgm:prSet phldrT="[Tekst]"/>
      <dgm:spPr/>
      <dgm:t>
        <a:bodyPr/>
        <a:lstStyle/>
        <a:p>
          <a:r>
            <a:rPr lang="pl-PL" dirty="0" smtClean="0"/>
            <a:t>Postacie kwalifikowane formy pisemnej</a:t>
          </a:r>
          <a:endParaRPr lang="pl-PL" dirty="0"/>
        </a:p>
      </dgm:t>
    </dgm:pt>
    <dgm:pt modelId="{12F84323-0548-430D-B353-BA394DD8A468}" type="parTrans" cxnId="{3B1A2634-D28C-44B4-A018-E88F4C32B67B}">
      <dgm:prSet/>
      <dgm:spPr/>
      <dgm:t>
        <a:bodyPr/>
        <a:lstStyle/>
        <a:p>
          <a:endParaRPr lang="pl-PL"/>
        </a:p>
      </dgm:t>
    </dgm:pt>
    <dgm:pt modelId="{1B174C27-F921-4911-84FC-BC7CF6F6B73F}" type="sibTrans" cxnId="{3B1A2634-D28C-44B4-A018-E88F4C32B67B}">
      <dgm:prSet/>
      <dgm:spPr/>
      <dgm:t>
        <a:bodyPr/>
        <a:lstStyle/>
        <a:p>
          <a:endParaRPr lang="pl-PL"/>
        </a:p>
      </dgm:t>
    </dgm:pt>
    <dgm:pt modelId="{D7C30842-9678-4553-BBE0-35C5F40F8D46}">
      <dgm:prSet phldrT="[Tekst]"/>
      <dgm:spPr/>
      <dgm:t>
        <a:bodyPr/>
        <a:lstStyle/>
        <a:p>
          <a:r>
            <a:rPr lang="pl-PL" dirty="0" smtClean="0"/>
            <a:t>Forma</a:t>
          </a:r>
          <a:r>
            <a:rPr lang="pl-PL" baseline="0" dirty="0" smtClean="0"/>
            <a:t> elektroniczna,</a:t>
          </a:r>
        </a:p>
        <a:p>
          <a:r>
            <a:rPr lang="pl-PL" baseline="0" dirty="0" smtClean="0"/>
            <a:t>Forma dokumentowa</a:t>
          </a:r>
          <a:endParaRPr lang="pl-PL" dirty="0"/>
        </a:p>
      </dgm:t>
    </dgm:pt>
    <dgm:pt modelId="{806FD549-8653-44A5-B7B8-F6D1173C017B}" type="parTrans" cxnId="{EC60217E-21E6-4635-8965-5DD4A31B08E2}">
      <dgm:prSet/>
      <dgm:spPr/>
      <dgm:t>
        <a:bodyPr/>
        <a:lstStyle/>
        <a:p>
          <a:endParaRPr lang="pl-PL"/>
        </a:p>
      </dgm:t>
    </dgm:pt>
    <dgm:pt modelId="{B8A0D758-317C-4336-A160-4D58E4268162}" type="sibTrans" cxnId="{EC60217E-21E6-4635-8965-5DD4A31B08E2}">
      <dgm:prSet/>
      <dgm:spPr/>
      <dgm:t>
        <a:bodyPr/>
        <a:lstStyle/>
        <a:p>
          <a:endParaRPr lang="pl-PL"/>
        </a:p>
      </dgm:t>
    </dgm:pt>
    <dgm:pt modelId="{79DCAF00-734E-4E65-B51B-EC593B2E0FB0}" type="pres">
      <dgm:prSet presAssocID="{EEC878D2-8323-4165-BE46-6AD6D5F89398}" presName="hierChild1" presStyleCnt="0">
        <dgm:presLayoutVars>
          <dgm:orgChart val="1"/>
          <dgm:chPref val="1"/>
          <dgm:dir/>
          <dgm:animOne val="branch"/>
          <dgm:animLvl val="lvl"/>
          <dgm:resizeHandles/>
        </dgm:presLayoutVars>
      </dgm:prSet>
      <dgm:spPr/>
      <dgm:t>
        <a:bodyPr/>
        <a:lstStyle/>
        <a:p>
          <a:endParaRPr lang="pl-PL"/>
        </a:p>
      </dgm:t>
    </dgm:pt>
    <dgm:pt modelId="{EB7E1137-EB82-45EE-8B47-E5A522FFB7D1}" type="pres">
      <dgm:prSet presAssocID="{6A9951D0-20FD-4E49-9FF5-C310F6FAFA80}" presName="hierRoot1" presStyleCnt="0">
        <dgm:presLayoutVars>
          <dgm:hierBranch val="init"/>
        </dgm:presLayoutVars>
      </dgm:prSet>
      <dgm:spPr/>
    </dgm:pt>
    <dgm:pt modelId="{3D04472A-72BD-44C0-80ED-13539C2880BA}" type="pres">
      <dgm:prSet presAssocID="{6A9951D0-20FD-4E49-9FF5-C310F6FAFA80}" presName="rootComposite1" presStyleCnt="0"/>
      <dgm:spPr/>
    </dgm:pt>
    <dgm:pt modelId="{C04BC560-4CB0-4D02-89C6-408804CD833E}" type="pres">
      <dgm:prSet presAssocID="{6A9951D0-20FD-4E49-9FF5-C310F6FAFA80}" presName="rootText1" presStyleLbl="node0" presStyleIdx="0" presStyleCnt="1" custLinFactNeighborX="-5911" custLinFactNeighborY="68378">
        <dgm:presLayoutVars>
          <dgm:chPref val="3"/>
        </dgm:presLayoutVars>
      </dgm:prSet>
      <dgm:spPr/>
      <dgm:t>
        <a:bodyPr/>
        <a:lstStyle/>
        <a:p>
          <a:endParaRPr lang="pl-PL"/>
        </a:p>
      </dgm:t>
    </dgm:pt>
    <dgm:pt modelId="{202A8B17-B610-402B-A1EC-561A02F3AA28}" type="pres">
      <dgm:prSet presAssocID="{6A9951D0-20FD-4E49-9FF5-C310F6FAFA80}" presName="rootConnector1" presStyleLbl="node1" presStyleIdx="0" presStyleCnt="0"/>
      <dgm:spPr/>
      <dgm:t>
        <a:bodyPr/>
        <a:lstStyle/>
        <a:p>
          <a:endParaRPr lang="pl-PL"/>
        </a:p>
      </dgm:t>
    </dgm:pt>
    <dgm:pt modelId="{41A722A5-02BD-417C-A7EF-089F8D78079A}" type="pres">
      <dgm:prSet presAssocID="{6A9951D0-20FD-4E49-9FF5-C310F6FAFA80}" presName="hierChild2" presStyleCnt="0"/>
      <dgm:spPr/>
    </dgm:pt>
    <dgm:pt modelId="{18A531FF-1D6D-49F6-A87C-75E043217E34}" type="pres">
      <dgm:prSet presAssocID="{E550D470-31C5-4220-A21A-19C7AB1F1AEA}" presName="Name37" presStyleLbl="parChTrans1D2" presStyleIdx="0" presStyleCnt="3"/>
      <dgm:spPr/>
      <dgm:t>
        <a:bodyPr/>
        <a:lstStyle/>
        <a:p>
          <a:endParaRPr lang="pl-PL"/>
        </a:p>
      </dgm:t>
    </dgm:pt>
    <dgm:pt modelId="{5CB8D1CB-27BA-47CD-B198-B1054A8D05CF}" type="pres">
      <dgm:prSet presAssocID="{B8C96D39-0704-4BC6-B3A8-619DF8104FDD}" presName="hierRoot2" presStyleCnt="0">
        <dgm:presLayoutVars>
          <dgm:hierBranch val="init"/>
        </dgm:presLayoutVars>
      </dgm:prSet>
      <dgm:spPr/>
    </dgm:pt>
    <dgm:pt modelId="{E315250F-1B29-4EE6-AF1A-856731BBC0E7}" type="pres">
      <dgm:prSet presAssocID="{B8C96D39-0704-4BC6-B3A8-619DF8104FDD}" presName="rootComposite" presStyleCnt="0"/>
      <dgm:spPr/>
    </dgm:pt>
    <dgm:pt modelId="{631CAD89-64FF-41B5-B1A5-C26BB407A5CE}" type="pres">
      <dgm:prSet presAssocID="{B8C96D39-0704-4BC6-B3A8-619DF8104FDD}" presName="rootText" presStyleLbl="node2" presStyleIdx="0" presStyleCnt="3" custLinFactNeighborX="-6316" custLinFactNeighborY="48197">
        <dgm:presLayoutVars>
          <dgm:chPref val="3"/>
        </dgm:presLayoutVars>
      </dgm:prSet>
      <dgm:spPr/>
      <dgm:t>
        <a:bodyPr/>
        <a:lstStyle/>
        <a:p>
          <a:endParaRPr lang="pl-PL"/>
        </a:p>
      </dgm:t>
    </dgm:pt>
    <dgm:pt modelId="{0C3E7E5C-A070-4918-A41D-464F0A1CCE97}" type="pres">
      <dgm:prSet presAssocID="{B8C96D39-0704-4BC6-B3A8-619DF8104FDD}" presName="rootConnector" presStyleLbl="node2" presStyleIdx="0" presStyleCnt="3"/>
      <dgm:spPr/>
      <dgm:t>
        <a:bodyPr/>
        <a:lstStyle/>
        <a:p>
          <a:endParaRPr lang="pl-PL"/>
        </a:p>
      </dgm:t>
    </dgm:pt>
    <dgm:pt modelId="{52750821-1730-4320-8738-254E56D2E7BF}" type="pres">
      <dgm:prSet presAssocID="{B8C96D39-0704-4BC6-B3A8-619DF8104FDD}" presName="hierChild4" presStyleCnt="0"/>
      <dgm:spPr/>
    </dgm:pt>
    <dgm:pt modelId="{8FDCC27D-A217-4BF6-9CF8-B299FB90254C}" type="pres">
      <dgm:prSet presAssocID="{B8C96D39-0704-4BC6-B3A8-619DF8104FDD}" presName="hierChild5" presStyleCnt="0"/>
      <dgm:spPr/>
    </dgm:pt>
    <dgm:pt modelId="{9F27C0C0-1F45-4911-97EB-1E0BAAEFF42A}" type="pres">
      <dgm:prSet presAssocID="{12F84323-0548-430D-B353-BA394DD8A468}" presName="Name37" presStyleLbl="parChTrans1D2" presStyleIdx="1" presStyleCnt="3"/>
      <dgm:spPr/>
      <dgm:t>
        <a:bodyPr/>
        <a:lstStyle/>
        <a:p>
          <a:endParaRPr lang="pl-PL"/>
        </a:p>
      </dgm:t>
    </dgm:pt>
    <dgm:pt modelId="{67224E6A-458B-4085-92D8-39C5403B2855}" type="pres">
      <dgm:prSet presAssocID="{CC7C4B87-511D-4859-9451-0ADC041BBE7E}" presName="hierRoot2" presStyleCnt="0">
        <dgm:presLayoutVars>
          <dgm:hierBranch val="init"/>
        </dgm:presLayoutVars>
      </dgm:prSet>
      <dgm:spPr/>
    </dgm:pt>
    <dgm:pt modelId="{E7D3CCFB-CC1F-4210-AA64-5C067DEFDBCA}" type="pres">
      <dgm:prSet presAssocID="{CC7C4B87-511D-4859-9451-0ADC041BBE7E}" presName="rootComposite" presStyleCnt="0"/>
      <dgm:spPr/>
    </dgm:pt>
    <dgm:pt modelId="{4A51C0CA-1264-4EA8-BCD4-9A44AC0E0E04}" type="pres">
      <dgm:prSet presAssocID="{CC7C4B87-511D-4859-9451-0ADC041BBE7E}" presName="rootText" presStyleLbl="node2" presStyleIdx="1" presStyleCnt="3" custLinFactNeighborX="-5911" custLinFactNeighborY="64512">
        <dgm:presLayoutVars>
          <dgm:chPref val="3"/>
        </dgm:presLayoutVars>
      </dgm:prSet>
      <dgm:spPr/>
      <dgm:t>
        <a:bodyPr/>
        <a:lstStyle/>
        <a:p>
          <a:endParaRPr lang="pl-PL"/>
        </a:p>
      </dgm:t>
    </dgm:pt>
    <dgm:pt modelId="{5830221C-B255-4C9A-BF3D-1D4A17919E65}" type="pres">
      <dgm:prSet presAssocID="{CC7C4B87-511D-4859-9451-0ADC041BBE7E}" presName="rootConnector" presStyleLbl="node2" presStyleIdx="1" presStyleCnt="3"/>
      <dgm:spPr/>
      <dgm:t>
        <a:bodyPr/>
        <a:lstStyle/>
        <a:p>
          <a:endParaRPr lang="pl-PL"/>
        </a:p>
      </dgm:t>
    </dgm:pt>
    <dgm:pt modelId="{306BB695-73C7-40AE-A181-56826D2E91E2}" type="pres">
      <dgm:prSet presAssocID="{CC7C4B87-511D-4859-9451-0ADC041BBE7E}" presName="hierChild4" presStyleCnt="0"/>
      <dgm:spPr/>
    </dgm:pt>
    <dgm:pt modelId="{FE0BD69E-28C8-4F7B-B773-C0B120C2D68E}" type="pres">
      <dgm:prSet presAssocID="{CC7C4B87-511D-4859-9451-0ADC041BBE7E}" presName="hierChild5" presStyleCnt="0"/>
      <dgm:spPr/>
    </dgm:pt>
    <dgm:pt modelId="{27B79219-D538-4A98-8F65-BBAEE96BAF0A}" type="pres">
      <dgm:prSet presAssocID="{806FD549-8653-44A5-B7B8-F6D1173C017B}" presName="Name37" presStyleLbl="parChTrans1D2" presStyleIdx="2" presStyleCnt="3"/>
      <dgm:spPr/>
      <dgm:t>
        <a:bodyPr/>
        <a:lstStyle/>
        <a:p>
          <a:endParaRPr lang="pl-PL"/>
        </a:p>
      </dgm:t>
    </dgm:pt>
    <dgm:pt modelId="{F479672B-0F65-4076-A697-2D7DD283815D}" type="pres">
      <dgm:prSet presAssocID="{D7C30842-9678-4553-BBE0-35C5F40F8D46}" presName="hierRoot2" presStyleCnt="0">
        <dgm:presLayoutVars>
          <dgm:hierBranch val="init"/>
        </dgm:presLayoutVars>
      </dgm:prSet>
      <dgm:spPr/>
    </dgm:pt>
    <dgm:pt modelId="{BA7156C3-69EF-43B9-A2D6-7989F28B1511}" type="pres">
      <dgm:prSet presAssocID="{D7C30842-9678-4553-BBE0-35C5F40F8D46}" presName="rootComposite" presStyleCnt="0"/>
      <dgm:spPr/>
    </dgm:pt>
    <dgm:pt modelId="{C958B903-F570-4835-9AC3-B8E1E228D06E}" type="pres">
      <dgm:prSet presAssocID="{D7C30842-9678-4553-BBE0-35C5F40F8D46}" presName="rootText" presStyleLbl="node2" presStyleIdx="2" presStyleCnt="3" custLinFactNeighborX="-1933" custLinFactNeighborY="31622">
        <dgm:presLayoutVars>
          <dgm:chPref val="3"/>
        </dgm:presLayoutVars>
      </dgm:prSet>
      <dgm:spPr/>
      <dgm:t>
        <a:bodyPr/>
        <a:lstStyle/>
        <a:p>
          <a:endParaRPr lang="pl-PL"/>
        </a:p>
      </dgm:t>
    </dgm:pt>
    <dgm:pt modelId="{B4D3AED1-8A9E-4D5C-A666-5F0BAA28B4CE}" type="pres">
      <dgm:prSet presAssocID="{D7C30842-9678-4553-BBE0-35C5F40F8D46}" presName="rootConnector" presStyleLbl="node2" presStyleIdx="2" presStyleCnt="3"/>
      <dgm:spPr/>
      <dgm:t>
        <a:bodyPr/>
        <a:lstStyle/>
        <a:p>
          <a:endParaRPr lang="pl-PL"/>
        </a:p>
      </dgm:t>
    </dgm:pt>
    <dgm:pt modelId="{478BAD2F-B9CF-4167-9FEB-E5E7DDEA18E3}" type="pres">
      <dgm:prSet presAssocID="{D7C30842-9678-4553-BBE0-35C5F40F8D46}" presName="hierChild4" presStyleCnt="0"/>
      <dgm:spPr/>
    </dgm:pt>
    <dgm:pt modelId="{6D98C8FF-AE95-489A-961F-7F6A643D2807}" type="pres">
      <dgm:prSet presAssocID="{D7C30842-9678-4553-BBE0-35C5F40F8D46}" presName="hierChild5" presStyleCnt="0"/>
      <dgm:spPr/>
    </dgm:pt>
    <dgm:pt modelId="{1ADC1543-09AE-41F9-B100-65DCE67751FF}" type="pres">
      <dgm:prSet presAssocID="{6A9951D0-20FD-4E49-9FF5-C310F6FAFA80}" presName="hierChild3" presStyleCnt="0"/>
      <dgm:spPr/>
    </dgm:pt>
  </dgm:ptLst>
  <dgm:cxnLst>
    <dgm:cxn modelId="{3B1A2634-D28C-44B4-A018-E88F4C32B67B}" srcId="{6A9951D0-20FD-4E49-9FF5-C310F6FAFA80}" destId="{CC7C4B87-511D-4859-9451-0ADC041BBE7E}" srcOrd="1" destOrd="0" parTransId="{12F84323-0548-430D-B353-BA394DD8A468}" sibTransId="{1B174C27-F921-4911-84FC-BC7CF6F6B73F}"/>
    <dgm:cxn modelId="{B988FCFD-F29E-47D8-833A-F0381D3013F5}" type="presOf" srcId="{CC7C4B87-511D-4859-9451-0ADC041BBE7E}" destId="{5830221C-B255-4C9A-BF3D-1D4A17919E65}" srcOrd="1" destOrd="0" presId="urn:microsoft.com/office/officeart/2005/8/layout/orgChart1"/>
    <dgm:cxn modelId="{4A4FD134-24BF-4ECC-AD8E-DCC8658D8A3D}" type="presOf" srcId="{6A9951D0-20FD-4E49-9FF5-C310F6FAFA80}" destId="{202A8B17-B610-402B-A1EC-561A02F3AA28}" srcOrd="1" destOrd="0" presId="urn:microsoft.com/office/officeart/2005/8/layout/orgChart1"/>
    <dgm:cxn modelId="{75BBE898-644B-4A4D-AB03-27433BB90973}" type="presOf" srcId="{E550D470-31C5-4220-A21A-19C7AB1F1AEA}" destId="{18A531FF-1D6D-49F6-A87C-75E043217E34}" srcOrd="0" destOrd="0" presId="urn:microsoft.com/office/officeart/2005/8/layout/orgChart1"/>
    <dgm:cxn modelId="{527B9844-F982-407B-9DCE-D12F1A74CE41}" type="presOf" srcId="{EEC878D2-8323-4165-BE46-6AD6D5F89398}" destId="{79DCAF00-734E-4E65-B51B-EC593B2E0FB0}" srcOrd="0" destOrd="0" presId="urn:microsoft.com/office/officeart/2005/8/layout/orgChart1"/>
    <dgm:cxn modelId="{9EA9198E-F616-455C-B212-251EC86E13F3}" srcId="{EEC878D2-8323-4165-BE46-6AD6D5F89398}" destId="{6A9951D0-20FD-4E49-9FF5-C310F6FAFA80}" srcOrd="0" destOrd="0" parTransId="{606C098E-FD9C-42C9-9DCD-3C8848DF8F73}" sibTransId="{E9318CCA-62A9-4200-97CA-6CB80F705D1A}"/>
    <dgm:cxn modelId="{4D412AEA-BD1B-456E-A8AD-59A8AD838DEE}" type="presOf" srcId="{12F84323-0548-430D-B353-BA394DD8A468}" destId="{9F27C0C0-1F45-4911-97EB-1E0BAAEFF42A}" srcOrd="0" destOrd="0" presId="urn:microsoft.com/office/officeart/2005/8/layout/orgChart1"/>
    <dgm:cxn modelId="{17642238-3A8B-4038-8169-3B435DA071A9}" type="presOf" srcId="{6A9951D0-20FD-4E49-9FF5-C310F6FAFA80}" destId="{C04BC560-4CB0-4D02-89C6-408804CD833E}" srcOrd="0" destOrd="0" presId="urn:microsoft.com/office/officeart/2005/8/layout/orgChart1"/>
    <dgm:cxn modelId="{B6371BE7-695D-4564-BD90-6BABAD9355DF}" type="presOf" srcId="{CC7C4B87-511D-4859-9451-0ADC041BBE7E}" destId="{4A51C0CA-1264-4EA8-BCD4-9A44AC0E0E04}" srcOrd="0" destOrd="0" presId="urn:microsoft.com/office/officeart/2005/8/layout/orgChart1"/>
    <dgm:cxn modelId="{EC60217E-21E6-4635-8965-5DD4A31B08E2}" srcId="{6A9951D0-20FD-4E49-9FF5-C310F6FAFA80}" destId="{D7C30842-9678-4553-BBE0-35C5F40F8D46}" srcOrd="2" destOrd="0" parTransId="{806FD549-8653-44A5-B7B8-F6D1173C017B}" sibTransId="{B8A0D758-317C-4336-A160-4D58E4268162}"/>
    <dgm:cxn modelId="{FEA6A290-DF06-48B4-9024-8A81F74E59D0}" type="presOf" srcId="{B8C96D39-0704-4BC6-B3A8-619DF8104FDD}" destId="{631CAD89-64FF-41B5-B1A5-C26BB407A5CE}" srcOrd="0" destOrd="0" presId="urn:microsoft.com/office/officeart/2005/8/layout/orgChart1"/>
    <dgm:cxn modelId="{592FBC53-A04F-4119-82CE-0FD61E131498}" type="presOf" srcId="{D7C30842-9678-4553-BBE0-35C5F40F8D46}" destId="{B4D3AED1-8A9E-4D5C-A666-5F0BAA28B4CE}" srcOrd="1" destOrd="0" presId="urn:microsoft.com/office/officeart/2005/8/layout/orgChart1"/>
    <dgm:cxn modelId="{7B608CF5-F7A0-41C9-B9A8-BF5D62180BBB}" type="presOf" srcId="{806FD549-8653-44A5-B7B8-F6D1173C017B}" destId="{27B79219-D538-4A98-8F65-BBAEE96BAF0A}" srcOrd="0" destOrd="0" presId="urn:microsoft.com/office/officeart/2005/8/layout/orgChart1"/>
    <dgm:cxn modelId="{15745369-86C8-4D70-995D-93FC2744D9A9}" type="presOf" srcId="{B8C96D39-0704-4BC6-B3A8-619DF8104FDD}" destId="{0C3E7E5C-A070-4918-A41D-464F0A1CCE97}" srcOrd="1" destOrd="0" presId="urn:microsoft.com/office/officeart/2005/8/layout/orgChart1"/>
    <dgm:cxn modelId="{3D213DC3-9465-4098-ACD2-B984242F99AD}" type="presOf" srcId="{D7C30842-9678-4553-BBE0-35C5F40F8D46}" destId="{C958B903-F570-4835-9AC3-B8E1E228D06E}" srcOrd="0" destOrd="0" presId="urn:microsoft.com/office/officeart/2005/8/layout/orgChart1"/>
    <dgm:cxn modelId="{77137B69-E2F5-4E60-A69B-09B1E3925854}" srcId="{6A9951D0-20FD-4E49-9FF5-C310F6FAFA80}" destId="{B8C96D39-0704-4BC6-B3A8-619DF8104FDD}" srcOrd="0" destOrd="0" parTransId="{E550D470-31C5-4220-A21A-19C7AB1F1AEA}" sibTransId="{4D530684-CAB1-43A7-8368-D9F9FE093E08}"/>
    <dgm:cxn modelId="{DB100C8D-3968-4F1C-8C44-A1080B1E684B}" type="presParOf" srcId="{79DCAF00-734E-4E65-B51B-EC593B2E0FB0}" destId="{EB7E1137-EB82-45EE-8B47-E5A522FFB7D1}" srcOrd="0" destOrd="0" presId="urn:microsoft.com/office/officeart/2005/8/layout/orgChart1"/>
    <dgm:cxn modelId="{0BEC5B44-CB61-4964-86BE-3D4A242FE59D}" type="presParOf" srcId="{EB7E1137-EB82-45EE-8B47-E5A522FFB7D1}" destId="{3D04472A-72BD-44C0-80ED-13539C2880BA}" srcOrd="0" destOrd="0" presId="urn:microsoft.com/office/officeart/2005/8/layout/orgChart1"/>
    <dgm:cxn modelId="{D3235ED6-E28D-4CB2-9758-62F1B2CD7F09}" type="presParOf" srcId="{3D04472A-72BD-44C0-80ED-13539C2880BA}" destId="{C04BC560-4CB0-4D02-89C6-408804CD833E}" srcOrd="0" destOrd="0" presId="urn:microsoft.com/office/officeart/2005/8/layout/orgChart1"/>
    <dgm:cxn modelId="{58129DD4-3852-46E0-8A10-43C7BF045498}" type="presParOf" srcId="{3D04472A-72BD-44C0-80ED-13539C2880BA}" destId="{202A8B17-B610-402B-A1EC-561A02F3AA28}" srcOrd="1" destOrd="0" presId="urn:microsoft.com/office/officeart/2005/8/layout/orgChart1"/>
    <dgm:cxn modelId="{5C05FDC0-35F0-42F2-AB67-BE4E73F0380B}" type="presParOf" srcId="{EB7E1137-EB82-45EE-8B47-E5A522FFB7D1}" destId="{41A722A5-02BD-417C-A7EF-089F8D78079A}" srcOrd="1" destOrd="0" presId="urn:microsoft.com/office/officeart/2005/8/layout/orgChart1"/>
    <dgm:cxn modelId="{79EF3F88-7487-4355-AAEE-862CAE9F6D38}" type="presParOf" srcId="{41A722A5-02BD-417C-A7EF-089F8D78079A}" destId="{18A531FF-1D6D-49F6-A87C-75E043217E34}" srcOrd="0" destOrd="0" presId="urn:microsoft.com/office/officeart/2005/8/layout/orgChart1"/>
    <dgm:cxn modelId="{9AC584BA-EE5D-4389-BF28-A929E5DA83FA}" type="presParOf" srcId="{41A722A5-02BD-417C-A7EF-089F8D78079A}" destId="{5CB8D1CB-27BA-47CD-B198-B1054A8D05CF}" srcOrd="1" destOrd="0" presId="urn:microsoft.com/office/officeart/2005/8/layout/orgChart1"/>
    <dgm:cxn modelId="{154EC61C-830F-47FD-8273-D0D58F809193}" type="presParOf" srcId="{5CB8D1CB-27BA-47CD-B198-B1054A8D05CF}" destId="{E315250F-1B29-4EE6-AF1A-856731BBC0E7}" srcOrd="0" destOrd="0" presId="urn:microsoft.com/office/officeart/2005/8/layout/orgChart1"/>
    <dgm:cxn modelId="{1825F2F6-F322-4C31-81E1-953795EDFCA0}" type="presParOf" srcId="{E315250F-1B29-4EE6-AF1A-856731BBC0E7}" destId="{631CAD89-64FF-41B5-B1A5-C26BB407A5CE}" srcOrd="0" destOrd="0" presId="urn:microsoft.com/office/officeart/2005/8/layout/orgChart1"/>
    <dgm:cxn modelId="{71D81A38-86DB-492A-907D-E82A2F46F320}" type="presParOf" srcId="{E315250F-1B29-4EE6-AF1A-856731BBC0E7}" destId="{0C3E7E5C-A070-4918-A41D-464F0A1CCE97}" srcOrd="1" destOrd="0" presId="urn:microsoft.com/office/officeart/2005/8/layout/orgChart1"/>
    <dgm:cxn modelId="{430D21EB-E8A4-43A7-B904-FD8CC43A9806}" type="presParOf" srcId="{5CB8D1CB-27BA-47CD-B198-B1054A8D05CF}" destId="{52750821-1730-4320-8738-254E56D2E7BF}" srcOrd="1" destOrd="0" presId="urn:microsoft.com/office/officeart/2005/8/layout/orgChart1"/>
    <dgm:cxn modelId="{FA27A2BE-E05C-47A3-87CE-4A8A8F87532C}" type="presParOf" srcId="{5CB8D1CB-27BA-47CD-B198-B1054A8D05CF}" destId="{8FDCC27D-A217-4BF6-9CF8-B299FB90254C}" srcOrd="2" destOrd="0" presId="urn:microsoft.com/office/officeart/2005/8/layout/orgChart1"/>
    <dgm:cxn modelId="{CFE88E2E-005A-4716-ADF1-B46D77B8D217}" type="presParOf" srcId="{41A722A5-02BD-417C-A7EF-089F8D78079A}" destId="{9F27C0C0-1F45-4911-97EB-1E0BAAEFF42A}" srcOrd="2" destOrd="0" presId="urn:microsoft.com/office/officeart/2005/8/layout/orgChart1"/>
    <dgm:cxn modelId="{68CC02BB-C21D-4046-90A6-0B4CCFA8E04A}" type="presParOf" srcId="{41A722A5-02BD-417C-A7EF-089F8D78079A}" destId="{67224E6A-458B-4085-92D8-39C5403B2855}" srcOrd="3" destOrd="0" presId="urn:microsoft.com/office/officeart/2005/8/layout/orgChart1"/>
    <dgm:cxn modelId="{62A321BA-827A-4D95-930F-2BE04171ECE4}" type="presParOf" srcId="{67224E6A-458B-4085-92D8-39C5403B2855}" destId="{E7D3CCFB-CC1F-4210-AA64-5C067DEFDBCA}" srcOrd="0" destOrd="0" presId="urn:microsoft.com/office/officeart/2005/8/layout/orgChart1"/>
    <dgm:cxn modelId="{38C52076-2AFD-4BED-ACCD-1A81FF75AC74}" type="presParOf" srcId="{E7D3CCFB-CC1F-4210-AA64-5C067DEFDBCA}" destId="{4A51C0CA-1264-4EA8-BCD4-9A44AC0E0E04}" srcOrd="0" destOrd="0" presId="urn:microsoft.com/office/officeart/2005/8/layout/orgChart1"/>
    <dgm:cxn modelId="{1D3A50CD-CA48-41B1-891C-72CC55E1B7D7}" type="presParOf" srcId="{E7D3CCFB-CC1F-4210-AA64-5C067DEFDBCA}" destId="{5830221C-B255-4C9A-BF3D-1D4A17919E65}" srcOrd="1" destOrd="0" presId="urn:microsoft.com/office/officeart/2005/8/layout/orgChart1"/>
    <dgm:cxn modelId="{CFEA3D41-7641-4889-B5DD-755E048B143E}" type="presParOf" srcId="{67224E6A-458B-4085-92D8-39C5403B2855}" destId="{306BB695-73C7-40AE-A181-56826D2E91E2}" srcOrd="1" destOrd="0" presId="urn:microsoft.com/office/officeart/2005/8/layout/orgChart1"/>
    <dgm:cxn modelId="{2AC620A8-64F9-4FAD-B58E-3EE26CD00702}" type="presParOf" srcId="{67224E6A-458B-4085-92D8-39C5403B2855}" destId="{FE0BD69E-28C8-4F7B-B773-C0B120C2D68E}" srcOrd="2" destOrd="0" presId="urn:microsoft.com/office/officeart/2005/8/layout/orgChart1"/>
    <dgm:cxn modelId="{B18E312D-C0F3-4113-8804-9559C8CE5B46}" type="presParOf" srcId="{41A722A5-02BD-417C-A7EF-089F8D78079A}" destId="{27B79219-D538-4A98-8F65-BBAEE96BAF0A}" srcOrd="4" destOrd="0" presId="urn:microsoft.com/office/officeart/2005/8/layout/orgChart1"/>
    <dgm:cxn modelId="{F0F3BA54-BBFE-419E-84DA-94B07B617A4B}" type="presParOf" srcId="{41A722A5-02BD-417C-A7EF-089F8D78079A}" destId="{F479672B-0F65-4076-A697-2D7DD283815D}" srcOrd="5" destOrd="0" presId="urn:microsoft.com/office/officeart/2005/8/layout/orgChart1"/>
    <dgm:cxn modelId="{B40173D1-308E-4C76-9D2D-0C7FCBD7EC62}" type="presParOf" srcId="{F479672B-0F65-4076-A697-2D7DD283815D}" destId="{BA7156C3-69EF-43B9-A2D6-7989F28B1511}" srcOrd="0" destOrd="0" presId="urn:microsoft.com/office/officeart/2005/8/layout/orgChart1"/>
    <dgm:cxn modelId="{19689E4D-383F-490C-9D1C-418E119AAB11}" type="presParOf" srcId="{BA7156C3-69EF-43B9-A2D6-7989F28B1511}" destId="{C958B903-F570-4835-9AC3-B8E1E228D06E}" srcOrd="0" destOrd="0" presId="urn:microsoft.com/office/officeart/2005/8/layout/orgChart1"/>
    <dgm:cxn modelId="{E4D8DEC5-37AF-414B-B5EA-0A904F761426}" type="presParOf" srcId="{BA7156C3-69EF-43B9-A2D6-7989F28B1511}" destId="{B4D3AED1-8A9E-4D5C-A666-5F0BAA28B4CE}" srcOrd="1" destOrd="0" presId="urn:microsoft.com/office/officeart/2005/8/layout/orgChart1"/>
    <dgm:cxn modelId="{D4DC86EE-B398-4060-B046-3C9D0D67B347}" type="presParOf" srcId="{F479672B-0F65-4076-A697-2D7DD283815D}" destId="{478BAD2F-B9CF-4167-9FEB-E5E7DDEA18E3}" srcOrd="1" destOrd="0" presId="urn:microsoft.com/office/officeart/2005/8/layout/orgChart1"/>
    <dgm:cxn modelId="{AC7D768D-EB6F-4FFF-B257-AEAAF2A3C547}" type="presParOf" srcId="{F479672B-0F65-4076-A697-2D7DD283815D}" destId="{6D98C8FF-AE95-489A-961F-7F6A643D2807}" srcOrd="2" destOrd="0" presId="urn:microsoft.com/office/officeart/2005/8/layout/orgChart1"/>
    <dgm:cxn modelId="{02CFAAEA-1FBA-4B7C-A5A6-818B241E431A}" type="presParOf" srcId="{EB7E1137-EB82-45EE-8B47-E5A522FFB7D1}" destId="{1ADC1543-09AE-41F9-B100-65DCE67751F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6F3605-30E1-4653-B02C-428D58656094}"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pl-PL"/>
        </a:p>
      </dgm:t>
    </dgm:pt>
    <dgm:pt modelId="{32D8CADC-2EE8-4088-AC5A-44659D9AE0E0}">
      <dgm:prSet phldrT="[Tekst]"/>
      <dgm:spPr/>
      <dgm:t>
        <a:bodyPr/>
        <a:lstStyle/>
        <a:p>
          <a:r>
            <a:rPr lang="pl-PL" dirty="0" smtClean="0"/>
            <a:t>Kryterium niedochowania formy szczególnej</a:t>
          </a:r>
          <a:endParaRPr lang="pl-PL" dirty="0"/>
        </a:p>
      </dgm:t>
    </dgm:pt>
    <dgm:pt modelId="{0C97E294-15BB-4DD3-90C2-BB594DAFD956}" type="parTrans" cxnId="{5DBA7EA9-2CEC-43D0-9E2C-20E59B0CA4ED}">
      <dgm:prSet/>
      <dgm:spPr/>
      <dgm:t>
        <a:bodyPr/>
        <a:lstStyle/>
        <a:p>
          <a:endParaRPr lang="pl-PL"/>
        </a:p>
      </dgm:t>
    </dgm:pt>
    <dgm:pt modelId="{63F1DD34-D7A0-4517-A886-6CF9F10E000F}" type="sibTrans" cxnId="{5DBA7EA9-2CEC-43D0-9E2C-20E59B0CA4ED}">
      <dgm:prSet/>
      <dgm:spPr/>
      <dgm:t>
        <a:bodyPr/>
        <a:lstStyle/>
        <a:p>
          <a:endParaRPr lang="pl-PL"/>
        </a:p>
      </dgm:t>
    </dgm:pt>
    <dgm:pt modelId="{90743948-C4FF-47A4-97D8-7714893A17EC}">
      <dgm:prSet phldrT="[Tekst]"/>
      <dgm:spPr/>
      <dgm:t>
        <a:bodyPr/>
        <a:lstStyle/>
        <a:p>
          <a:r>
            <a:rPr lang="pl-PL" dirty="0" smtClean="0"/>
            <a:t>Forma pod rygorem nieważności</a:t>
          </a:r>
          <a:endParaRPr lang="pl-PL" dirty="0"/>
        </a:p>
      </dgm:t>
    </dgm:pt>
    <dgm:pt modelId="{BF893481-4DA2-4742-A044-895BC3E4A86A}" type="parTrans" cxnId="{13901255-4CFB-41B0-906D-22EBA6007BFF}">
      <dgm:prSet/>
      <dgm:spPr/>
      <dgm:t>
        <a:bodyPr/>
        <a:lstStyle/>
        <a:p>
          <a:endParaRPr lang="pl-PL"/>
        </a:p>
      </dgm:t>
    </dgm:pt>
    <dgm:pt modelId="{0F971E50-3999-4676-9C02-B7DEA63DAC9D}" type="sibTrans" cxnId="{13901255-4CFB-41B0-906D-22EBA6007BFF}">
      <dgm:prSet/>
      <dgm:spPr/>
      <dgm:t>
        <a:bodyPr/>
        <a:lstStyle/>
        <a:p>
          <a:r>
            <a:rPr lang="pl-PL" i="1" dirty="0" smtClean="0"/>
            <a:t>Ad solemnitatem</a:t>
          </a:r>
          <a:endParaRPr lang="pl-PL" i="1" dirty="0"/>
        </a:p>
      </dgm:t>
    </dgm:pt>
    <dgm:pt modelId="{244D8EA7-3054-4012-B00D-9D4BD7977899}">
      <dgm:prSet phldrT="[Tekst]"/>
      <dgm:spPr/>
      <dgm:t>
        <a:bodyPr/>
        <a:lstStyle/>
        <a:p>
          <a:r>
            <a:rPr lang="pl-PL" dirty="0" smtClean="0"/>
            <a:t>Forma dla celów dowodowych</a:t>
          </a:r>
          <a:endParaRPr lang="pl-PL" dirty="0"/>
        </a:p>
      </dgm:t>
    </dgm:pt>
    <dgm:pt modelId="{C3690127-459B-4D74-B563-9726AA10AD4B}" type="parTrans" cxnId="{0A6E4D80-5FB2-497F-828C-AC6E26EBDA1A}">
      <dgm:prSet/>
      <dgm:spPr/>
      <dgm:t>
        <a:bodyPr/>
        <a:lstStyle/>
        <a:p>
          <a:endParaRPr lang="pl-PL"/>
        </a:p>
      </dgm:t>
    </dgm:pt>
    <dgm:pt modelId="{453475B8-DAE9-42D6-B853-793F1502D828}" type="sibTrans" cxnId="{0A6E4D80-5FB2-497F-828C-AC6E26EBDA1A}">
      <dgm:prSet/>
      <dgm:spPr/>
      <dgm:t>
        <a:bodyPr/>
        <a:lstStyle/>
        <a:p>
          <a:r>
            <a:rPr lang="pl-PL" i="1" dirty="0" smtClean="0"/>
            <a:t>Ad probationem</a:t>
          </a:r>
          <a:endParaRPr lang="pl-PL" i="1" dirty="0"/>
        </a:p>
      </dgm:t>
    </dgm:pt>
    <dgm:pt modelId="{60CB7957-C166-49D4-B00B-BFE2120E55FF}">
      <dgm:prSet phldrT="[Tekst]"/>
      <dgm:spPr/>
      <dgm:t>
        <a:bodyPr/>
        <a:lstStyle/>
        <a:p>
          <a:r>
            <a:rPr lang="pl-PL" dirty="0" smtClean="0"/>
            <a:t>Forma dla wywołania określonych skutków prawnych</a:t>
          </a:r>
          <a:endParaRPr lang="pl-PL" dirty="0"/>
        </a:p>
      </dgm:t>
    </dgm:pt>
    <dgm:pt modelId="{C41932C4-C15A-406E-A184-BBE1D99DD17E}" type="parTrans" cxnId="{2B5DA690-C405-488F-95EE-53406D84237B}">
      <dgm:prSet/>
      <dgm:spPr/>
      <dgm:t>
        <a:bodyPr/>
        <a:lstStyle/>
        <a:p>
          <a:endParaRPr lang="pl-PL"/>
        </a:p>
      </dgm:t>
    </dgm:pt>
    <dgm:pt modelId="{EED39334-78CC-4BE2-B324-BB3EA7117C54}" type="sibTrans" cxnId="{2B5DA690-C405-488F-95EE-53406D84237B}">
      <dgm:prSet custT="1"/>
      <dgm:spPr/>
      <dgm:t>
        <a:bodyPr/>
        <a:lstStyle/>
        <a:p>
          <a:r>
            <a:rPr lang="pl-PL" sz="2100" b="0" i="1" dirty="0" smtClean="0"/>
            <a:t>Ad </a:t>
          </a:r>
          <a:r>
            <a:rPr lang="pl-PL" sz="2100" b="0" i="1" dirty="0" err="1" smtClean="0"/>
            <a:t>eventum</a:t>
          </a:r>
          <a:endParaRPr lang="pl-PL" sz="2100" b="0" i="1" dirty="0"/>
        </a:p>
      </dgm:t>
    </dgm:pt>
    <dgm:pt modelId="{7C7BD5B3-37ED-4521-96AA-53789EE96648}" type="pres">
      <dgm:prSet presAssocID="{9B6F3605-30E1-4653-B02C-428D58656094}" presName="hierChild1" presStyleCnt="0">
        <dgm:presLayoutVars>
          <dgm:orgChart val="1"/>
          <dgm:chPref val="1"/>
          <dgm:dir/>
          <dgm:animOne val="branch"/>
          <dgm:animLvl val="lvl"/>
          <dgm:resizeHandles/>
        </dgm:presLayoutVars>
      </dgm:prSet>
      <dgm:spPr/>
      <dgm:t>
        <a:bodyPr/>
        <a:lstStyle/>
        <a:p>
          <a:endParaRPr lang="pl-PL"/>
        </a:p>
      </dgm:t>
    </dgm:pt>
    <dgm:pt modelId="{98BB321D-C12A-441E-A484-25A5BF01D5D9}" type="pres">
      <dgm:prSet presAssocID="{32D8CADC-2EE8-4088-AC5A-44659D9AE0E0}" presName="hierRoot1" presStyleCnt="0">
        <dgm:presLayoutVars>
          <dgm:hierBranch val="init"/>
        </dgm:presLayoutVars>
      </dgm:prSet>
      <dgm:spPr/>
    </dgm:pt>
    <dgm:pt modelId="{C2501097-BFEB-4FC9-9393-FDA5A324DA02}" type="pres">
      <dgm:prSet presAssocID="{32D8CADC-2EE8-4088-AC5A-44659D9AE0E0}" presName="rootComposite1" presStyleCnt="0"/>
      <dgm:spPr/>
    </dgm:pt>
    <dgm:pt modelId="{A272E3EB-7DE5-48D6-821A-7CA4BB8B9913}" type="pres">
      <dgm:prSet presAssocID="{32D8CADC-2EE8-4088-AC5A-44659D9AE0E0}" presName="rootText1" presStyleLbl="node0" presStyleIdx="0" presStyleCnt="1" custScaleY="152171" custLinFactNeighborX="17858" custLinFactNeighborY="43916">
        <dgm:presLayoutVars>
          <dgm:chMax/>
          <dgm:chPref val="3"/>
        </dgm:presLayoutVars>
      </dgm:prSet>
      <dgm:spPr/>
      <dgm:t>
        <a:bodyPr/>
        <a:lstStyle/>
        <a:p>
          <a:endParaRPr lang="pl-PL"/>
        </a:p>
      </dgm:t>
    </dgm:pt>
    <dgm:pt modelId="{5F9C3529-5FE2-4CF2-9476-8570BCB3C015}" type="pres">
      <dgm:prSet presAssocID="{32D8CADC-2EE8-4088-AC5A-44659D9AE0E0}" presName="titleText1" presStyleLbl="fgAcc0" presStyleIdx="0" presStyleCnt="1" custLinFactY="-100000" custLinFactNeighborX="1372" custLinFactNeighborY="-177663">
        <dgm:presLayoutVars>
          <dgm:chMax val="0"/>
          <dgm:chPref val="0"/>
        </dgm:presLayoutVars>
      </dgm:prSet>
      <dgm:spPr/>
      <dgm:t>
        <a:bodyPr/>
        <a:lstStyle/>
        <a:p>
          <a:endParaRPr lang="pl-PL"/>
        </a:p>
      </dgm:t>
    </dgm:pt>
    <dgm:pt modelId="{B6E6411C-1467-4699-8512-E6012A9C1D9F}" type="pres">
      <dgm:prSet presAssocID="{32D8CADC-2EE8-4088-AC5A-44659D9AE0E0}" presName="rootConnector1" presStyleLbl="node1" presStyleIdx="0" presStyleCnt="3"/>
      <dgm:spPr/>
      <dgm:t>
        <a:bodyPr/>
        <a:lstStyle/>
        <a:p>
          <a:endParaRPr lang="pl-PL"/>
        </a:p>
      </dgm:t>
    </dgm:pt>
    <dgm:pt modelId="{35898AD8-DA34-4E7B-B878-DD6954444B17}" type="pres">
      <dgm:prSet presAssocID="{32D8CADC-2EE8-4088-AC5A-44659D9AE0E0}" presName="hierChild2" presStyleCnt="0"/>
      <dgm:spPr/>
    </dgm:pt>
    <dgm:pt modelId="{3943CDCB-B662-4631-99C3-65353468A67A}" type="pres">
      <dgm:prSet presAssocID="{BF893481-4DA2-4742-A044-895BC3E4A86A}" presName="Name37" presStyleLbl="parChTrans1D2" presStyleIdx="0" presStyleCnt="3"/>
      <dgm:spPr/>
      <dgm:t>
        <a:bodyPr/>
        <a:lstStyle/>
        <a:p>
          <a:endParaRPr lang="pl-PL"/>
        </a:p>
      </dgm:t>
    </dgm:pt>
    <dgm:pt modelId="{AA892B13-7946-48BE-BF76-74BE90D6161E}" type="pres">
      <dgm:prSet presAssocID="{90743948-C4FF-47A4-97D8-7714893A17EC}" presName="hierRoot2" presStyleCnt="0">
        <dgm:presLayoutVars>
          <dgm:hierBranch val="init"/>
        </dgm:presLayoutVars>
      </dgm:prSet>
      <dgm:spPr/>
    </dgm:pt>
    <dgm:pt modelId="{0AC1D5D7-E939-4B3D-8BC4-81FD168D0B28}" type="pres">
      <dgm:prSet presAssocID="{90743948-C4FF-47A4-97D8-7714893A17EC}" presName="rootComposite" presStyleCnt="0"/>
      <dgm:spPr/>
    </dgm:pt>
    <dgm:pt modelId="{43EE3B50-D6E8-48CE-AEF1-BBB472380B18}" type="pres">
      <dgm:prSet presAssocID="{90743948-C4FF-47A4-97D8-7714893A17EC}" presName="rootText" presStyleLbl="node1" presStyleIdx="0" presStyleCnt="3" custLinFactNeighborX="3453" custLinFactNeighborY="-10484">
        <dgm:presLayoutVars>
          <dgm:chMax/>
          <dgm:chPref val="3"/>
        </dgm:presLayoutVars>
      </dgm:prSet>
      <dgm:spPr/>
      <dgm:t>
        <a:bodyPr/>
        <a:lstStyle/>
        <a:p>
          <a:endParaRPr lang="pl-PL"/>
        </a:p>
      </dgm:t>
    </dgm:pt>
    <dgm:pt modelId="{4E9E850D-CB1F-4B55-8518-9AB3593E3D33}" type="pres">
      <dgm:prSet presAssocID="{90743948-C4FF-47A4-97D8-7714893A17EC}" presName="titleText2" presStyleLbl="fgAcc1" presStyleIdx="0" presStyleCnt="3" custLinFactNeighborX="-10882" custLinFactNeighborY="-10447">
        <dgm:presLayoutVars>
          <dgm:chMax val="0"/>
          <dgm:chPref val="0"/>
        </dgm:presLayoutVars>
      </dgm:prSet>
      <dgm:spPr/>
      <dgm:t>
        <a:bodyPr/>
        <a:lstStyle/>
        <a:p>
          <a:endParaRPr lang="pl-PL"/>
        </a:p>
      </dgm:t>
    </dgm:pt>
    <dgm:pt modelId="{6D79A964-FA78-41DA-8D35-FB204EB9B711}" type="pres">
      <dgm:prSet presAssocID="{90743948-C4FF-47A4-97D8-7714893A17EC}" presName="rootConnector" presStyleLbl="node2" presStyleIdx="0" presStyleCnt="0"/>
      <dgm:spPr/>
      <dgm:t>
        <a:bodyPr/>
        <a:lstStyle/>
        <a:p>
          <a:endParaRPr lang="pl-PL"/>
        </a:p>
      </dgm:t>
    </dgm:pt>
    <dgm:pt modelId="{1AD89F35-1313-41CA-BD21-CAB746BEF4D8}" type="pres">
      <dgm:prSet presAssocID="{90743948-C4FF-47A4-97D8-7714893A17EC}" presName="hierChild4" presStyleCnt="0"/>
      <dgm:spPr/>
    </dgm:pt>
    <dgm:pt modelId="{63E7655A-C491-40C4-9AE1-59A9F34608C9}" type="pres">
      <dgm:prSet presAssocID="{90743948-C4FF-47A4-97D8-7714893A17EC}" presName="hierChild5" presStyleCnt="0"/>
      <dgm:spPr/>
    </dgm:pt>
    <dgm:pt modelId="{B4F354C8-7D99-41CD-842B-FAC776148CB1}" type="pres">
      <dgm:prSet presAssocID="{C3690127-459B-4D74-B563-9726AA10AD4B}" presName="Name37" presStyleLbl="parChTrans1D2" presStyleIdx="1" presStyleCnt="3"/>
      <dgm:spPr/>
      <dgm:t>
        <a:bodyPr/>
        <a:lstStyle/>
        <a:p>
          <a:endParaRPr lang="pl-PL"/>
        </a:p>
      </dgm:t>
    </dgm:pt>
    <dgm:pt modelId="{2C295CD4-7628-4EF0-994D-6C504AAF4E6A}" type="pres">
      <dgm:prSet presAssocID="{244D8EA7-3054-4012-B00D-9D4BD7977899}" presName="hierRoot2" presStyleCnt="0">
        <dgm:presLayoutVars>
          <dgm:hierBranch val="init"/>
        </dgm:presLayoutVars>
      </dgm:prSet>
      <dgm:spPr/>
    </dgm:pt>
    <dgm:pt modelId="{1EB9298B-F442-4FB0-9FF0-C38652393B4D}" type="pres">
      <dgm:prSet presAssocID="{244D8EA7-3054-4012-B00D-9D4BD7977899}" presName="rootComposite" presStyleCnt="0"/>
      <dgm:spPr/>
    </dgm:pt>
    <dgm:pt modelId="{A9EAFF2D-D20C-42F0-9FF9-76C56B18369E}" type="pres">
      <dgm:prSet presAssocID="{244D8EA7-3054-4012-B00D-9D4BD7977899}" presName="rootText" presStyleLbl="node1" presStyleIdx="1" presStyleCnt="3">
        <dgm:presLayoutVars>
          <dgm:chMax/>
          <dgm:chPref val="3"/>
        </dgm:presLayoutVars>
      </dgm:prSet>
      <dgm:spPr/>
      <dgm:t>
        <a:bodyPr/>
        <a:lstStyle/>
        <a:p>
          <a:endParaRPr lang="pl-PL"/>
        </a:p>
      </dgm:t>
    </dgm:pt>
    <dgm:pt modelId="{549CA72A-3A68-4784-83AE-35E42CEEFDEA}" type="pres">
      <dgm:prSet presAssocID="{244D8EA7-3054-4012-B00D-9D4BD7977899}" presName="titleText2" presStyleLbl="fgAcc1" presStyleIdx="1" presStyleCnt="3" custLinFactNeighborX="-17386" custLinFactNeighborY="-10447">
        <dgm:presLayoutVars>
          <dgm:chMax val="0"/>
          <dgm:chPref val="0"/>
        </dgm:presLayoutVars>
      </dgm:prSet>
      <dgm:spPr/>
      <dgm:t>
        <a:bodyPr/>
        <a:lstStyle/>
        <a:p>
          <a:endParaRPr lang="pl-PL"/>
        </a:p>
      </dgm:t>
    </dgm:pt>
    <dgm:pt modelId="{ADB03275-57F0-404F-82A2-E018DE53FE60}" type="pres">
      <dgm:prSet presAssocID="{244D8EA7-3054-4012-B00D-9D4BD7977899}" presName="rootConnector" presStyleLbl="node2" presStyleIdx="0" presStyleCnt="0"/>
      <dgm:spPr/>
      <dgm:t>
        <a:bodyPr/>
        <a:lstStyle/>
        <a:p>
          <a:endParaRPr lang="pl-PL"/>
        </a:p>
      </dgm:t>
    </dgm:pt>
    <dgm:pt modelId="{0B7D9A31-53F6-4EDD-B856-F811AE5AACD4}" type="pres">
      <dgm:prSet presAssocID="{244D8EA7-3054-4012-B00D-9D4BD7977899}" presName="hierChild4" presStyleCnt="0"/>
      <dgm:spPr/>
    </dgm:pt>
    <dgm:pt modelId="{4CB4103F-7603-46DA-BFE6-E39775EDEBB4}" type="pres">
      <dgm:prSet presAssocID="{244D8EA7-3054-4012-B00D-9D4BD7977899}" presName="hierChild5" presStyleCnt="0"/>
      <dgm:spPr/>
    </dgm:pt>
    <dgm:pt modelId="{6DC71D04-E26E-4B81-987B-A3032ADD9264}" type="pres">
      <dgm:prSet presAssocID="{C41932C4-C15A-406E-A184-BBE1D99DD17E}" presName="Name37" presStyleLbl="parChTrans1D2" presStyleIdx="2" presStyleCnt="3"/>
      <dgm:spPr/>
      <dgm:t>
        <a:bodyPr/>
        <a:lstStyle/>
        <a:p>
          <a:endParaRPr lang="pl-PL"/>
        </a:p>
      </dgm:t>
    </dgm:pt>
    <dgm:pt modelId="{110FD965-93BD-4A9A-A475-D15AD230DC90}" type="pres">
      <dgm:prSet presAssocID="{60CB7957-C166-49D4-B00B-BFE2120E55FF}" presName="hierRoot2" presStyleCnt="0">
        <dgm:presLayoutVars>
          <dgm:hierBranch val="init"/>
        </dgm:presLayoutVars>
      </dgm:prSet>
      <dgm:spPr/>
    </dgm:pt>
    <dgm:pt modelId="{1F5AE5EA-922D-464C-A836-2EB32CF78A4B}" type="pres">
      <dgm:prSet presAssocID="{60CB7957-C166-49D4-B00B-BFE2120E55FF}" presName="rootComposite" presStyleCnt="0"/>
      <dgm:spPr/>
    </dgm:pt>
    <dgm:pt modelId="{73BA9E4C-FA2E-4180-82B9-38D962175BB0}" type="pres">
      <dgm:prSet presAssocID="{60CB7957-C166-49D4-B00B-BFE2120E55FF}" presName="rootText" presStyleLbl="node1" presStyleIdx="2" presStyleCnt="3">
        <dgm:presLayoutVars>
          <dgm:chMax/>
          <dgm:chPref val="3"/>
        </dgm:presLayoutVars>
      </dgm:prSet>
      <dgm:spPr/>
      <dgm:t>
        <a:bodyPr/>
        <a:lstStyle/>
        <a:p>
          <a:endParaRPr lang="pl-PL"/>
        </a:p>
      </dgm:t>
    </dgm:pt>
    <dgm:pt modelId="{D10B47FA-CEA9-486B-9589-828204508A9D}" type="pres">
      <dgm:prSet presAssocID="{60CB7957-C166-49D4-B00B-BFE2120E55FF}" presName="titleText2" presStyleLbl="fgAcc1" presStyleIdx="2" presStyleCnt="3" custLinFactNeighborX="-16388" custLinFactNeighborY="-10447">
        <dgm:presLayoutVars>
          <dgm:chMax val="0"/>
          <dgm:chPref val="0"/>
        </dgm:presLayoutVars>
      </dgm:prSet>
      <dgm:spPr/>
      <dgm:t>
        <a:bodyPr/>
        <a:lstStyle/>
        <a:p>
          <a:endParaRPr lang="pl-PL"/>
        </a:p>
      </dgm:t>
    </dgm:pt>
    <dgm:pt modelId="{16A7BDF6-ECBE-456A-BED2-EF6005010B7B}" type="pres">
      <dgm:prSet presAssocID="{60CB7957-C166-49D4-B00B-BFE2120E55FF}" presName="rootConnector" presStyleLbl="node2" presStyleIdx="0" presStyleCnt="0"/>
      <dgm:spPr/>
      <dgm:t>
        <a:bodyPr/>
        <a:lstStyle/>
        <a:p>
          <a:endParaRPr lang="pl-PL"/>
        </a:p>
      </dgm:t>
    </dgm:pt>
    <dgm:pt modelId="{E94DAE96-0DF4-494D-917B-3ADAAE5B6D4F}" type="pres">
      <dgm:prSet presAssocID="{60CB7957-C166-49D4-B00B-BFE2120E55FF}" presName="hierChild4" presStyleCnt="0"/>
      <dgm:spPr/>
    </dgm:pt>
    <dgm:pt modelId="{BB38F6E5-B40D-436C-BD1F-3E2B95D5A442}" type="pres">
      <dgm:prSet presAssocID="{60CB7957-C166-49D4-B00B-BFE2120E55FF}" presName="hierChild5" presStyleCnt="0"/>
      <dgm:spPr/>
    </dgm:pt>
    <dgm:pt modelId="{7E907DF2-9454-4ED3-9FEF-46F16C5D14D2}" type="pres">
      <dgm:prSet presAssocID="{32D8CADC-2EE8-4088-AC5A-44659D9AE0E0}" presName="hierChild3" presStyleCnt="0"/>
      <dgm:spPr/>
    </dgm:pt>
  </dgm:ptLst>
  <dgm:cxnLst>
    <dgm:cxn modelId="{0A6E4D80-5FB2-497F-828C-AC6E26EBDA1A}" srcId="{32D8CADC-2EE8-4088-AC5A-44659D9AE0E0}" destId="{244D8EA7-3054-4012-B00D-9D4BD7977899}" srcOrd="1" destOrd="0" parTransId="{C3690127-459B-4D74-B563-9726AA10AD4B}" sibTransId="{453475B8-DAE9-42D6-B853-793F1502D828}"/>
    <dgm:cxn modelId="{13901255-4CFB-41B0-906D-22EBA6007BFF}" srcId="{32D8CADC-2EE8-4088-AC5A-44659D9AE0E0}" destId="{90743948-C4FF-47A4-97D8-7714893A17EC}" srcOrd="0" destOrd="0" parTransId="{BF893481-4DA2-4742-A044-895BC3E4A86A}" sibTransId="{0F971E50-3999-4676-9C02-B7DEA63DAC9D}"/>
    <dgm:cxn modelId="{2B5DA690-C405-488F-95EE-53406D84237B}" srcId="{32D8CADC-2EE8-4088-AC5A-44659D9AE0E0}" destId="{60CB7957-C166-49D4-B00B-BFE2120E55FF}" srcOrd="2" destOrd="0" parTransId="{C41932C4-C15A-406E-A184-BBE1D99DD17E}" sibTransId="{EED39334-78CC-4BE2-B324-BB3EA7117C54}"/>
    <dgm:cxn modelId="{151D26B3-F7C5-4411-81DF-7E3D4B0CDB2C}" type="presOf" srcId="{63F1DD34-D7A0-4517-A886-6CF9F10E000F}" destId="{5F9C3529-5FE2-4CF2-9476-8570BCB3C015}" srcOrd="0" destOrd="0" presId="urn:microsoft.com/office/officeart/2008/layout/NameandTitleOrganizationalChart"/>
    <dgm:cxn modelId="{6CE08853-464C-4AAC-99DA-8689A4093813}" type="presOf" srcId="{244D8EA7-3054-4012-B00D-9D4BD7977899}" destId="{ADB03275-57F0-404F-82A2-E018DE53FE60}" srcOrd="1" destOrd="0" presId="urn:microsoft.com/office/officeart/2008/layout/NameandTitleOrganizationalChart"/>
    <dgm:cxn modelId="{F7BBCF39-D377-44F3-AB76-7E737E915C9E}" type="presOf" srcId="{90743948-C4FF-47A4-97D8-7714893A17EC}" destId="{6D79A964-FA78-41DA-8D35-FB204EB9B711}" srcOrd="1" destOrd="0" presId="urn:microsoft.com/office/officeart/2008/layout/NameandTitleOrganizationalChart"/>
    <dgm:cxn modelId="{B6A5A681-88C5-4325-BF88-7A8E0C81ED34}" type="presOf" srcId="{EED39334-78CC-4BE2-B324-BB3EA7117C54}" destId="{D10B47FA-CEA9-486B-9589-828204508A9D}" srcOrd="0" destOrd="0" presId="urn:microsoft.com/office/officeart/2008/layout/NameandTitleOrganizationalChart"/>
    <dgm:cxn modelId="{110CB7C2-6598-47CB-A18A-C08DC656A000}" type="presOf" srcId="{BF893481-4DA2-4742-A044-895BC3E4A86A}" destId="{3943CDCB-B662-4631-99C3-65353468A67A}" srcOrd="0" destOrd="0" presId="urn:microsoft.com/office/officeart/2008/layout/NameandTitleOrganizationalChart"/>
    <dgm:cxn modelId="{579C92D9-6639-4CA5-90F1-0850CBC9E904}" type="presOf" srcId="{C41932C4-C15A-406E-A184-BBE1D99DD17E}" destId="{6DC71D04-E26E-4B81-987B-A3032ADD9264}" srcOrd="0" destOrd="0" presId="urn:microsoft.com/office/officeart/2008/layout/NameandTitleOrganizationalChart"/>
    <dgm:cxn modelId="{3FFD064A-8072-4672-A294-9A311958D620}" type="presOf" srcId="{0F971E50-3999-4676-9C02-B7DEA63DAC9D}" destId="{4E9E850D-CB1F-4B55-8518-9AB3593E3D33}" srcOrd="0" destOrd="0" presId="urn:microsoft.com/office/officeart/2008/layout/NameandTitleOrganizationalChart"/>
    <dgm:cxn modelId="{B1B0E02E-3FB5-4D02-AC4B-7619857850B0}" type="presOf" srcId="{90743948-C4FF-47A4-97D8-7714893A17EC}" destId="{43EE3B50-D6E8-48CE-AEF1-BBB472380B18}" srcOrd="0" destOrd="0" presId="urn:microsoft.com/office/officeart/2008/layout/NameandTitleOrganizationalChart"/>
    <dgm:cxn modelId="{A491B790-8CCD-44DD-A8E1-FA42F21315BD}" type="presOf" srcId="{32D8CADC-2EE8-4088-AC5A-44659D9AE0E0}" destId="{B6E6411C-1467-4699-8512-E6012A9C1D9F}" srcOrd="1" destOrd="0" presId="urn:microsoft.com/office/officeart/2008/layout/NameandTitleOrganizationalChart"/>
    <dgm:cxn modelId="{5ECDB0E7-723C-43D2-B3E6-B84323957016}" type="presOf" srcId="{C3690127-459B-4D74-B563-9726AA10AD4B}" destId="{B4F354C8-7D99-41CD-842B-FAC776148CB1}" srcOrd="0" destOrd="0" presId="urn:microsoft.com/office/officeart/2008/layout/NameandTitleOrganizationalChart"/>
    <dgm:cxn modelId="{35E7C4FA-6190-4BED-B870-7AB354E0C163}" type="presOf" srcId="{244D8EA7-3054-4012-B00D-9D4BD7977899}" destId="{A9EAFF2D-D20C-42F0-9FF9-76C56B18369E}" srcOrd="0" destOrd="0" presId="urn:microsoft.com/office/officeart/2008/layout/NameandTitleOrganizationalChart"/>
    <dgm:cxn modelId="{07FCFEAD-79DB-40CF-B8B4-7DA7EE97212F}" type="presOf" srcId="{32D8CADC-2EE8-4088-AC5A-44659D9AE0E0}" destId="{A272E3EB-7DE5-48D6-821A-7CA4BB8B9913}" srcOrd="0" destOrd="0" presId="urn:microsoft.com/office/officeart/2008/layout/NameandTitleOrganizationalChart"/>
    <dgm:cxn modelId="{61E4BABA-C97D-437D-92A5-76C8FFE0F933}" type="presOf" srcId="{453475B8-DAE9-42D6-B853-793F1502D828}" destId="{549CA72A-3A68-4784-83AE-35E42CEEFDEA}" srcOrd="0" destOrd="0" presId="urn:microsoft.com/office/officeart/2008/layout/NameandTitleOrganizationalChart"/>
    <dgm:cxn modelId="{7BBB5C4F-3B28-4D61-AE23-29AA6251EFDE}" type="presOf" srcId="{9B6F3605-30E1-4653-B02C-428D58656094}" destId="{7C7BD5B3-37ED-4521-96AA-53789EE96648}" srcOrd="0" destOrd="0" presId="urn:microsoft.com/office/officeart/2008/layout/NameandTitleOrganizationalChart"/>
    <dgm:cxn modelId="{18F65C44-7AC9-4F7C-BAAB-29D713C29FA4}" type="presOf" srcId="{60CB7957-C166-49D4-B00B-BFE2120E55FF}" destId="{16A7BDF6-ECBE-456A-BED2-EF6005010B7B}" srcOrd="1" destOrd="0" presId="urn:microsoft.com/office/officeart/2008/layout/NameandTitleOrganizationalChart"/>
    <dgm:cxn modelId="{5DBA7EA9-2CEC-43D0-9E2C-20E59B0CA4ED}" srcId="{9B6F3605-30E1-4653-B02C-428D58656094}" destId="{32D8CADC-2EE8-4088-AC5A-44659D9AE0E0}" srcOrd="0" destOrd="0" parTransId="{0C97E294-15BB-4DD3-90C2-BB594DAFD956}" sibTransId="{63F1DD34-D7A0-4517-A886-6CF9F10E000F}"/>
    <dgm:cxn modelId="{BF347BCD-EA6B-46A8-A739-CDF337409765}" type="presOf" srcId="{60CB7957-C166-49D4-B00B-BFE2120E55FF}" destId="{73BA9E4C-FA2E-4180-82B9-38D962175BB0}" srcOrd="0" destOrd="0" presId="urn:microsoft.com/office/officeart/2008/layout/NameandTitleOrganizationalChart"/>
    <dgm:cxn modelId="{622C8558-A74E-4C4F-986A-D0BB06C1666E}" type="presParOf" srcId="{7C7BD5B3-37ED-4521-96AA-53789EE96648}" destId="{98BB321D-C12A-441E-A484-25A5BF01D5D9}" srcOrd="0" destOrd="0" presId="urn:microsoft.com/office/officeart/2008/layout/NameandTitleOrganizationalChart"/>
    <dgm:cxn modelId="{D650741E-F76E-452D-B960-3742C621D272}" type="presParOf" srcId="{98BB321D-C12A-441E-A484-25A5BF01D5D9}" destId="{C2501097-BFEB-4FC9-9393-FDA5A324DA02}" srcOrd="0" destOrd="0" presId="urn:microsoft.com/office/officeart/2008/layout/NameandTitleOrganizationalChart"/>
    <dgm:cxn modelId="{01429481-3DCD-409E-9FB7-7026A79B1691}" type="presParOf" srcId="{C2501097-BFEB-4FC9-9393-FDA5A324DA02}" destId="{A272E3EB-7DE5-48D6-821A-7CA4BB8B9913}" srcOrd="0" destOrd="0" presId="urn:microsoft.com/office/officeart/2008/layout/NameandTitleOrganizationalChart"/>
    <dgm:cxn modelId="{74061A1C-A9F1-484C-B22A-D4D6746CBC4A}" type="presParOf" srcId="{C2501097-BFEB-4FC9-9393-FDA5A324DA02}" destId="{5F9C3529-5FE2-4CF2-9476-8570BCB3C015}" srcOrd="1" destOrd="0" presId="urn:microsoft.com/office/officeart/2008/layout/NameandTitleOrganizationalChart"/>
    <dgm:cxn modelId="{9A752830-E91C-44A2-82C4-7AE960C865B4}" type="presParOf" srcId="{C2501097-BFEB-4FC9-9393-FDA5A324DA02}" destId="{B6E6411C-1467-4699-8512-E6012A9C1D9F}" srcOrd="2" destOrd="0" presId="urn:microsoft.com/office/officeart/2008/layout/NameandTitleOrganizationalChart"/>
    <dgm:cxn modelId="{44B3126F-9DFD-48A5-A694-3E9900989B82}" type="presParOf" srcId="{98BB321D-C12A-441E-A484-25A5BF01D5D9}" destId="{35898AD8-DA34-4E7B-B878-DD6954444B17}" srcOrd="1" destOrd="0" presId="urn:microsoft.com/office/officeart/2008/layout/NameandTitleOrganizationalChart"/>
    <dgm:cxn modelId="{623E4C04-7D80-42C5-9F2F-F2479076A261}" type="presParOf" srcId="{35898AD8-DA34-4E7B-B878-DD6954444B17}" destId="{3943CDCB-B662-4631-99C3-65353468A67A}" srcOrd="0" destOrd="0" presId="urn:microsoft.com/office/officeart/2008/layout/NameandTitleOrganizationalChart"/>
    <dgm:cxn modelId="{40EA5D93-0C67-402A-8228-19867523D71E}" type="presParOf" srcId="{35898AD8-DA34-4E7B-B878-DD6954444B17}" destId="{AA892B13-7946-48BE-BF76-74BE90D6161E}" srcOrd="1" destOrd="0" presId="urn:microsoft.com/office/officeart/2008/layout/NameandTitleOrganizationalChart"/>
    <dgm:cxn modelId="{4102DC70-9CB7-425D-B55E-39906AA9F8A4}" type="presParOf" srcId="{AA892B13-7946-48BE-BF76-74BE90D6161E}" destId="{0AC1D5D7-E939-4B3D-8BC4-81FD168D0B28}" srcOrd="0" destOrd="0" presId="urn:microsoft.com/office/officeart/2008/layout/NameandTitleOrganizationalChart"/>
    <dgm:cxn modelId="{33098BC1-50D0-4A04-A5ED-4E04C7906378}" type="presParOf" srcId="{0AC1D5D7-E939-4B3D-8BC4-81FD168D0B28}" destId="{43EE3B50-D6E8-48CE-AEF1-BBB472380B18}" srcOrd="0" destOrd="0" presId="urn:microsoft.com/office/officeart/2008/layout/NameandTitleOrganizationalChart"/>
    <dgm:cxn modelId="{B06229A1-9432-45B4-8C0C-0877A5DFD6A2}" type="presParOf" srcId="{0AC1D5D7-E939-4B3D-8BC4-81FD168D0B28}" destId="{4E9E850D-CB1F-4B55-8518-9AB3593E3D33}" srcOrd="1" destOrd="0" presId="urn:microsoft.com/office/officeart/2008/layout/NameandTitleOrganizationalChart"/>
    <dgm:cxn modelId="{99586867-E01B-465F-9E33-FECAA77E08C1}" type="presParOf" srcId="{0AC1D5D7-E939-4B3D-8BC4-81FD168D0B28}" destId="{6D79A964-FA78-41DA-8D35-FB204EB9B711}" srcOrd="2" destOrd="0" presId="urn:microsoft.com/office/officeart/2008/layout/NameandTitleOrganizationalChart"/>
    <dgm:cxn modelId="{B8036842-FADB-45E9-A303-29446DF95402}" type="presParOf" srcId="{AA892B13-7946-48BE-BF76-74BE90D6161E}" destId="{1AD89F35-1313-41CA-BD21-CAB746BEF4D8}" srcOrd="1" destOrd="0" presId="urn:microsoft.com/office/officeart/2008/layout/NameandTitleOrganizationalChart"/>
    <dgm:cxn modelId="{1C692492-469C-4D14-9618-87426B20FAF0}" type="presParOf" srcId="{AA892B13-7946-48BE-BF76-74BE90D6161E}" destId="{63E7655A-C491-40C4-9AE1-59A9F34608C9}" srcOrd="2" destOrd="0" presId="urn:microsoft.com/office/officeart/2008/layout/NameandTitleOrganizationalChart"/>
    <dgm:cxn modelId="{F5F05CF4-1345-4BDD-8493-EAA4BCB6A4E9}" type="presParOf" srcId="{35898AD8-DA34-4E7B-B878-DD6954444B17}" destId="{B4F354C8-7D99-41CD-842B-FAC776148CB1}" srcOrd="2" destOrd="0" presId="urn:microsoft.com/office/officeart/2008/layout/NameandTitleOrganizationalChart"/>
    <dgm:cxn modelId="{9DF63107-9CA0-4966-BD21-44C4E8F579B6}" type="presParOf" srcId="{35898AD8-DA34-4E7B-B878-DD6954444B17}" destId="{2C295CD4-7628-4EF0-994D-6C504AAF4E6A}" srcOrd="3" destOrd="0" presId="urn:microsoft.com/office/officeart/2008/layout/NameandTitleOrganizationalChart"/>
    <dgm:cxn modelId="{039265DC-6F34-4E98-A590-3D53035E0258}" type="presParOf" srcId="{2C295CD4-7628-4EF0-994D-6C504AAF4E6A}" destId="{1EB9298B-F442-4FB0-9FF0-C38652393B4D}" srcOrd="0" destOrd="0" presId="urn:microsoft.com/office/officeart/2008/layout/NameandTitleOrganizationalChart"/>
    <dgm:cxn modelId="{BD587725-6CB5-4D87-9D13-2767258F353C}" type="presParOf" srcId="{1EB9298B-F442-4FB0-9FF0-C38652393B4D}" destId="{A9EAFF2D-D20C-42F0-9FF9-76C56B18369E}" srcOrd="0" destOrd="0" presId="urn:microsoft.com/office/officeart/2008/layout/NameandTitleOrganizationalChart"/>
    <dgm:cxn modelId="{2B8B6505-33AA-4269-BC99-EB5169A97FDA}" type="presParOf" srcId="{1EB9298B-F442-4FB0-9FF0-C38652393B4D}" destId="{549CA72A-3A68-4784-83AE-35E42CEEFDEA}" srcOrd="1" destOrd="0" presId="urn:microsoft.com/office/officeart/2008/layout/NameandTitleOrganizationalChart"/>
    <dgm:cxn modelId="{F58C954D-88DF-4C37-B8F2-68D0368C8305}" type="presParOf" srcId="{1EB9298B-F442-4FB0-9FF0-C38652393B4D}" destId="{ADB03275-57F0-404F-82A2-E018DE53FE60}" srcOrd="2" destOrd="0" presId="urn:microsoft.com/office/officeart/2008/layout/NameandTitleOrganizationalChart"/>
    <dgm:cxn modelId="{8B756CE4-B23E-4053-A7DF-DAD74AAD4CB1}" type="presParOf" srcId="{2C295CD4-7628-4EF0-994D-6C504AAF4E6A}" destId="{0B7D9A31-53F6-4EDD-B856-F811AE5AACD4}" srcOrd="1" destOrd="0" presId="urn:microsoft.com/office/officeart/2008/layout/NameandTitleOrganizationalChart"/>
    <dgm:cxn modelId="{2BFE5B6E-E763-4CD3-93D0-75B914B97BF4}" type="presParOf" srcId="{2C295CD4-7628-4EF0-994D-6C504AAF4E6A}" destId="{4CB4103F-7603-46DA-BFE6-E39775EDEBB4}" srcOrd="2" destOrd="0" presId="urn:microsoft.com/office/officeart/2008/layout/NameandTitleOrganizationalChart"/>
    <dgm:cxn modelId="{FB0D6188-E5ED-45C2-9F6B-914D8EDDEC6F}" type="presParOf" srcId="{35898AD8-DA34-4E7B-B878-DD6954444B17}" destId="{6DC71D04-E26E-4B81-987B-A3032ADD9264}" srcOrd="4" destOrd="0" presId="urn:microsoft.com/office/officeart/2008/layout/NameandTitleOrganizationalChart"/>
    <dgm:cxn modelId="{187CBE2B-3500-4632-ABB0-76182F0119F4}" type="presParOf" srcId="{35898AD8-DA34-4E7B-B878-DD6954444B17}" destId="{110FD965-93BD-4A9A-A475-D15AD230DC90}" srcOrd="5" destOrd="0" presId="urn:microsoft.com/office/officeart/2008/layout/NameandTitleOrganizationalChart"/>
    <dgm:cxn modelId="{8A40BDBF-D4D0-45B2-8C23-D46BA90B73BA}" type="presParOf" srcId="{110FD965-93BD-4A9A-A475-D15AD230DC90}" destId="{1F5AE5EA-922D-464C-A836-2EB32CF78A4B}" srcOrd="0" destOrd="0" presId="urn:microsoft.com/office/officeart/2008/layout/NameandTitleOrganizationalChart"/>
    <dgm:cxn modelId="{494476C6-DF15-4866-BFAA-75F1392226E5}" type="presParOf" srcId="{1F5AE5EA-922D-464C-A836-2EB32CF78A4B}" destId="{73BA9E4C-FA2E-4180-82B9-38D962175BB0}" srcOrd="0" destOrd="0" presId="urn:microsoft.com/office/officeart/2008/layout/NameandTitleOrganizationalChart"/>
    <dgm:cxn modelId="{FA195550-347B-4418-B8D8-18AD3DC63420}" type="presParOf" srcId="{1F5AE5EA-922D-464C-A836-2EB32CF78A4B}" destId="{D10B47FA-CEA9-486B-9589-828204508A9D}" srcOrd="1" destOrd="0" presId="urn:microsoft.com/office/officeart/2008/layout/NameandTitleOrganizationalChart"/>
    <dgm:cxn modelId="{E6CDE1BF-ADDE-4DE8-81C0-41FF443D7626}" type="presParOf" srcId="{1F5AE5EA-922D-464C-A836-2EB32CF78A4B}" destId="{16A7BDF6-ECBE-456A-BED2-EF6005010B7B}" srcOrd="2" destOrd="0" presId="urn:microsoft.com/office/officeart/2008/layout/NameandTitleOrganizationalChart"/>
    <dgm:cxn modelId="{CF6A1BCE-1E1D-4286-9C6D-9D3E32CA4075}" type="presParOf" srcId="{110FD965-93BD-4A9A-A475-D15AD230DC90}" destId="{E94DAE96-0DF4-494D-917B-3ADAAE5B6D4F}" srcOrd="1" destOrd="0" presId="urn:microsoft.com/office/officeart/2008/layout/NameandTitleOrganizationalChart"/>
    <dgm:cxn modelId="{9372D5A5-397E-48F9-A709-5B854EA7FC9E}" type="presParOf" srcId="{110FD965-93BD-4A9A-A475-D15AD230DC90}" destId="{BB38F6E5-B40D-436C-BD1F-3E2B95D5A442}" srcOrd="2" destOrd="0" presId="urn:microsoft.com/office/officeart/2008/layout/NameandTitleOrganizationalChart"/>
    <dgm:cxn modelId="{85DCE1C9-9ED5-454B-B2B2-202B06980045}" type="presParOf" srcId="{98BB321D-C12A-441E-A484-25A5BF01D5D9}" destId="{7E907DF2-9454-4ED3-9FEF-46F16C5D14D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089B3F-F717-455F-8686-A70089278ACD}">
      <dsp:nvSpPr>
        <dsp:cNvPr id="0" name=""/>
        <dsp:cNvSpPr/>
      </dsp:nvSpPr>
      <dsp:spPr>
        <a:xfrm>
          <a:off x="586407" y="100607"/>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55" tIns="64770" rIns="97155" bIns="64770" numCol="1" spcCol="1270" anchor="ctr" anchorCtr="0">
          <a:noAutofit/>
        </a:bodyPr>
        <a:lstStyle/>
        <a:p>
          <a:pPr lvl="0" algn="ctr" defTabSz="2266950">
            <a:lnSpc>
              <a:spcPct val="90000"/>
            </a:lnSpc>
            <a:spcBef>
              <a:spcPct val="0"/>
            </a:spcBef>
            <a:spcAft>
              <a:spcPct val="35000"/>
            </a:spcAft>
          </a:pPr>
          <a:r>
            <a:rPr lang="pl-PL" sz="5100" kern="1200" dirty="0" smtClean="0"/>
            <a:t>warunek</a:t>
          </a:r>
          <a:endParaRPr lang="pl-PL" sz="5100" kern="1200" dirty="0"/>
        </a:p>
      </dsp:txBody>
      <dsp:txXfrm>
        <a:off x="624246" y="138446"/>
        <a:ext cx="2508127" cy="1216224"/>
      </dsp:txXfrm>
    </dsp:sp>
    <dsp:sp modelId="{A31D48DE-65DE-4636-9F54-C9B96FCCAB1E}">
      <dsp:nvSpPr>
        <dsp:cNvPr id="0" name=""/>
        <dsp:cNvSpPr/>
      </dsp:nvSpPr>
      <dsp:spPr>
        <a:xfrm>
          <a:off x="844787" y="1392510"/>
          <a:ext cx="262607" cy="971084"/>
        </a:xfrm>
        <a:custGeom>
          <a:avLst/>
          <a:gdLst/>
          <a:ahLst/>
          <a:cxnLst/>
          <a:rect l="0" t="0" r="0" b="0"/>
          <a:pathLst>
            <a:path>
              <a:moveTo>
                <a:pt x="0" y="0"/>
              </a:moveTo>
              <a:lnTo>
                <a:pt x="0" y="971084"/>
              </a:lnTo>
              <a:lnTo>
                <a:pt x="262607" y="971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61B211-C46F-4000-BA8C-E816C5C6534B}">
      <dsp:nvSpPr>
        <dsp:cNvPr id="0" name=""/>
        <dsp:cNvSpPr/>
      </dsp:nvSpPr>
      <dsp:spPr>
        <a:xfrm>
          <a:off x="1107395" y="1717643"/>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l-PL" sz="2800" kern="1200" dirty="0" smtClean="0"/>
            <a:t>Warunek zawieszający</a:t>
          </a:r>
          <a:endParaRPr lang="pl-PL" sz="2800" kern="1200" dirty="0"/>
        </a:p>
      </dsp:txBody>
      <dsp:txXfrm>
        <a:off x="1145234" y="1755482"/>
        <a:ext cx="1991366" cy="1216224"/>
      </dsp:txXfrm>
    </dsp:sp>
    <dsp:sp modelId="{EAA31F8E-B9F1-4F9E-A980-F15FC938D3A4}">
      <dsp:nvSpPr>
        <dsp:cNvPr id="0" name=""/>
        <dsp:cNvSpPr/>
      </dsp:nvSpPr>
      <dsp:spPr>
        <a:xfrm>
          <a:off x="844787" y="1392510"/>
          <a:ext cx="262607" cy="2487501"/>
        </a:xfrm>
        <a:custGeom>
          <a:avLst/>
          <a:gdLst/>
          <a:ahLst/>
          <a:cxnLst/>
          <a:rect l="0" t="0" r="0" b="0"/>
          <a:pathLst>
            <a:path>
              <a:moveTo>
                <a:pt x="0" y="0"/>
              </a:moveTo>
              <a:lnTo>
                <a:pt x="0" y="2487501"/>
              </a:lnTo>
              <a:lnTo>
                <a:pt x="262607" y="24875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9D6503-F8F8-4811-B087-B2A2EC4D0CA5}">
      <dsp:nvSpPr>
        <dsp:cNvPr id="0" name=""/>
        <dsp:cNvSpPr/>
      </dsp:nvSpPr>
      <dsp:spPr>
        <a:xfrm>
          <a:off x="1107395" y="323406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l-PL" sz="2800" kern="1200" dirty="0" smtClean="0"/>
            <a:t>Warunek rozwiązujący</a:t>
          </a:r>
          <a:endParaRPr lang="pl-PL" sz="2800" kern="1200" dirty="0"/>
        </a:p>
      </dsp:txBody>
      <dsp:txXfrm>
        <a:off x="1145234" y="3271899"/>
        <a:ext cx="1991366" cy="1216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27528-A860-49EB-88BD-7360436713AC}">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pl-PL" sz="1900" kern="1200" dirty="0" smtClean="0"/>
            <a:t>Warunek</a:t>
          </a:r>
        </a:p>
        <a:p>
          <a:pPr lvl="0" algn="ctr" defTabSz="844550">
            <a:lnSpc>
              <a:spcPct val="90000"/>
            </a:lnSpc>
            <a:spcBef>
              <a:spcPct val="0"/>
            </a:spcBef>
            <a:spcAft>
              <a:spcPct val="35000"/>
            </a:spcAft>
          </a:pPr>
          <a:r>
            <a:rPr lang="pl-PL" sz="1900" kern="1200" dirty="0" smtClean="0"/>
            <a:t>(ze względu na to, czy stan rzeczy ma ulec zmianie)</a:t>
          </a:r>
          <a:endParaRPr lang="pl-PL" sz="1900" kern="1200" dirty="0"/>
        </a:p>
      </dsp:txBody>
      <dsp:txXfrm>
        <a:off x="1245858" y="39991"/>
        <a:ext cx="2508127" cy="1216224"/>
      </dsp:txXfrm>
    </dsp:sp>
    <dsp:sp modelId="{9E41752C-5D0E-46CE-81F1-45437ADD4C4C}">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1DB126-7C0B-4B46-937B-9905215A3137}">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pl-PL" sz="3400" kern="1200" dirty="0" smtClean="0"/>
            <a:t>dodatni</a:t>
          </a:r>
          <a:endParaRPr lang="pl-PL" sz="3400" kern="1200" dirty="0"/>
        </a:p>
      </dsp:txBody>
      <dsp:txXfrm>
        <a:off x="1762619" y="1654869"/>
        <a:ext cx="1991366" cy="1216224"/>
      </dsp:txXfrm>
    </dsp:sp>
    <dsp:sp modelId="{17921D21-C27C-4C1E-B52A-6DAA570F58EC}">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E96D48-CD61-4C0C-A61C-46ADEFA28AB9}">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pl-PL" sz="3400" kern="1200" dirty="0" smtClean="0"/>
            <a:t>ujemny</a:t>
          </a:r>
          <a:endParaRPr lang="pl-PL" sz="3400" kern="1200" dirty="0"/>
        </a:p>
      </dsp:txBody>
      <dsp:txXfrm>
        <a:off x="1762619" y="3269747"/>
        <a:ext cx="1991366" cy="1216224"/>
      </dsp:txXfrm>
    </dsp:sp>
    <dsp:sp modelId="{ABFF2554-5B76-4E8E-BD7D-EAEEBAAECC0C}">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pl-PL" sz="1900" kern="1200" dirty="0" smtClean="0"/>
            <a:t>Warunek (ze względu na to, czy na ziszczenie się warunku może wpływać wola stron)</a:t>
          </a:r>
          <a:endParaRPr lang="pl-PL" sz="1900" kern="1200" dirty="0"/>
        </a:p>
      </dsp:txBody>
      <dsp:txXfrm>
        <a:off x="4475614" y="39991"/>
        <a:ext cx="2508127" cy="1216224"/>
      </dsp:txXfrm>
    </dsp:sp>
    <dsp:sp modelId="{B0A8F513-3D06-4E5D-8EB5-6B9C79C6538C}">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3A068B-5730-4A49-95AC-FB9ADCB0C1DE}">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pl-PL" sz="3400" kern="1200" dirty="0" smtClean="0"/>
            <a:t>Zależny od woli stron</a:t>
          </a:r>
          <a:endParaRPr lang="pl-PL" sz="3400" kern="1200" dirty="0"/>
        </a:p>
      </dsp:txBody>
      <dsp:txXfrm>
        <a:off x="4992375" y="1654869"/>
        <a:ext cx="1991366" cy="1216224"/>
      </dsp:txXfrm>
    </dsp:sp>
    <dsp:sp modelId="{C0075EF6-C037-4D26-8D9D-7154927B2D9B}">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9A377E-0B19-4738-8C7D-0FF037B2C4FC}">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pl-PL" sz="3400" kern="1200" dirty="0" smtClean="0"/>
            <a:t>Zależny od przypadku</a:t>
          </a:r>
          <a:endParaRPr lang="pl-PL" sz="3400" kern="1200" dirty="0"/>
        </a:p>
      </dsp:txBody>
      <dsp:txXfrm>
        <a:off x="4992375" y="3269747"/>
        <a:ext cx="1991366" cy="1216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96770E-3BA5-4420-8B45-CAF4015C6473}" type="datetimeFigureOut">
              <a:rPr lang="pl-PL" smtClean="0"/>
              <a:t>2017-03-20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BBF194-22C6-4403-866C-5414862E4EAA}" type="slidenum">
              <a:rPr lang="pl-PL" smtClean="0"/>
              <a:t>‹#›</a:t>
            </a:fld>
            <a:endParaRPr lang="pl-PL"/>
          </a:p>
        </p:txBody>
      </p:sp>
    </p:spTree>
    <p:extLst>
      <p:ext uri="{BB962C8B-B14F-4D97-AF65-F5344CB8AC3E}">
        <p14:creationId xmlns:p14="http://schemas.microsoft.com/office/powerpoint/2010/main" val="1068363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8BBF194-22C6-4403-866C-5414862E4EAA}" type="slidenum">
              <a:rPr lang="pl-PL" smtClean="0"/>
              <a:t>5</a:t>
            </a:fld>
            <a:endParaRPr lang="pl-PL"/>
          </a:p>
        </p:txBody>
      </p:sp>
    </p:spTree>
    <p:extLst>
      <p:ext uri="{BB962C8B-B14F-4D97-AF65-F5344CB8AC3E}">
        <p14:creationId xmlns:p14="http://schemas.microsoft.com/office/powerpoint/2010/main" val="3782835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2017-03-20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2017-03-20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2017-03-20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2017-03-20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2017-03-20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2017-03-20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16632"/>
            <a:ext cx="7772400" cy="1470025"/>
          </a:xfrm>
        </p:spPr>
        <p:txBody>
          <a:bodyPr/>
          <a:lstStyle/>
          <a:p>
            <a:r>
              <a:rPr lang="pl-PL" dirty="0"/>
              <a:t>Treść czynności prawnych</a:t>
            </a:r>
          </a:p>
        </p:txBody>
      </p:sp>
      <p:sp>
        <p:nvSpPr>
          <p:cNvPr id="3" name="Podtytuł 2"/>
          <p:cNvSpPr>
            <a:spLocks noGrp="1"/>
          </p:cNvSpPr>
          <p:nvPr>
            <p:ph type="subTitle" idx="1"/>
          </p:nvPr>
        </p:nvSpPr>
        <p:spPr>
          <a:xfrm>
            <a:off x="611560" y="1412776"/>
            <a:ext cx="8208912" cy="4968552"/>
          </a:xfrm>
        </p:spPr>
        <p:txBody>
          <a:bodyPr>
            <a:normAutofit fontScale="25000" lnSpcReduction="20000"/>
          </a:bodyPr>
          <a:lstStyle/>
          <a:p>
            <a:pPr algn="just"/>
            <a:r>
              <a:rPr lang="pl-PL" sz="11200" dirty="0" smtClean="0">
                <a:solidFill>
                  <a:schemeClr val="tx1"/>
                </a:solidFill>
              </a:rPr>
              <a:t>- </a:t>
            </a:r>
            <a:r>
              <a:rPr lang="pl-PL" sz="11200" b="1" dirty="0" smtClean="0">
                <a:solidFill>
                  <a:schemeClr val="tx1"/>
                </a:solidFill>
              </a:rPr>
              <a:t>Elementy </a:t>
            </a:r>
            <a:r>
              <a:rPr lang="pl-PL" sz="11200" b="1" dirty="0">
                <a:solidFill>
                  <a:schemeClr val="tx1"/>
                </a:solidFill>
              </a:rPr>
              <a:t>przedmiotowo istotne </a:t>
            </a:r>
            <a:r>
              <a:rPr lang="pl-PL" sz="11200" i="1" dirty="0">
                <a:solidFill>
                  <a:schemeClr val="tx1"/>
                </a:solidFill>
              </a:rPr>
              <a:t>(</a:t>
            </a:r>
            <a:r>
              <a:rPr lang="pl-PL" sz="11200" i="1" dirty="0" err="1">
                <a:solidFill>
                  <a:schemeClr val="tx1"/>
                </a:solidFill>
              </a:rPr>
              <a:t>essentialia</a:t>
            </a:r>
            <a:r>
              <a:rPr lang="pl-PL" sz="11200" i="1" dirty="0">
                <a:solidFill>
                  <a:schemeClr val="tx1"/>
                </a:solidFill>
              </a:rPr>
              <a:t> </a:t>
            </a:r>
            <a:r>
              <a:rPr lang="pl-PL" sz="11200" i="1" dirty="0" err="1">
                <a:solidFill>
                  <a:schemeClr val="tx1"/>
                </a:solidFill>
              </a:rPr>
              <a:t>negotii</a:t>
            </a:r>
            <a:r>
              <a:rPr lang="pl-PL" sz="11200" dirty="0">
                <a:solidFill>
                  <a:schemeClr val="tx1"/>
                </a:solidFill>
              </a:rPr>
              <a:t>)- konstytutywne, konieczne składniki danego typu czynności prawnej</a:t>
            </a:r>
          </a:p>
          <a:p>
            <a:pPr algn="just"/>
            <a:r>
              <a:rPr lang="pl-PL" sz="11200" dirty="0" smtClean="0">
                <a:solidFill>
                  <a:schemeClr val="tx1"/>
                </a:solidFill>
              </a:rPr>
              <a:t>- Elementy </a:t>
            </a:r>
            <a:r>
              <a:rPr lang="pl-PL" sz="11200" dirty="0">
                <a:solidFill>
                  <a:schemeClr val="tx1"/>
                </a:solidFill>
              </a:rPr>
              <a:t>nieistotne </a:t>
            </a:r>
            <a:r>
              <a:rPr lang="pl-PL" sz="11200" i="1" dirty="0">
                <a:solidFill>
                  <a:schemeClr val="tx1"/>
                </a:solidFill>
              </a:rPr>
              <a:t>(naturalia </a:t>
            </a:r>
            <a:r>
              <a:rPr lang="pl-PL" sz="11200" i="1" dirty="0" err="1">
                <a:solidFill>
                  <a:schemeClr val="tx1"/>
                </a:solidFill>
              </a:rPr>
              <a:t>negotii</a:t>
            </a:r>
            <a:r>
              <a:rPr lang="pl-PL" sz="11200" i="1" dirty="0">
                <a:solidFill>
                  <a:schemeClr val="tx1"/>
                </a:solidFill>
              </a:rPr>
              <a:t>) </a:t>
            </a:r>
            <a:r>
              <a:rPr lang="pl-PL" sz="11200" dirty="0">
                <a:solidFill>
                  <a:schemeClr val="tx1"/>
                </a:solidFill>
              </a:rPr>
              <a:t>– </a:t>
            </a:r>
            <a:r>
              <a:rPr lang="pl-PL" sz="11200" u="sng" dirty="0">
                <a:solidFill>
                  <a:schemeClr val="tx1"/>
                </a:solidFill>
              </a:rPr>
              <a:t>nie</a:t>
            </a:r>
            <a:r>
              <a:rPr lang="pl-PL" sz="11200" dirty="0">
                <a:solidFill>
                  <a:schemeClr val="tx1"/>
                </a:solidFill>
              </a:rPr>
              <a:t> mają cech konstytutywnych, są objęte przepisami o charakterze dyspozytywnym, mogą zostać przez strony uregulowane odmiennie, a jeśli strony ich nie uregulują w sposób odmienny – zastosowanie znajdą przepisy dyspozytywne</a:t>
            </a:r>
          </a:p>
          <a:p>
            <a:pPr algn="just"/>
            <a:r>
              <a:rPr lang="pl-PL" sz="11200" dirty="0" smtClean="0">
                <a:solidFill>
                  <a:schemeClr val="tx1"/>
                </a:solidFill>
              </a:rPr>
              <a:t>- </a:t>
            </a:r>
            <a:r>
              <a:rPr lang="pl-PL" sz="11200" b="1" dirty="0" smtClean="0">
                <a:solidFill>
                  <a:schemeClr val="tx1"/>
                </a:solidFill>
              </a:rPr>
              <a:t>Elementy </a:t>
            </a:r>
            <a:r>
              <a:rPr lang="pl-PL" sz="11200" b="1" dirty="0">
                <a:solidFill>
                  <a:schemeClr val="tx1"/>
                </a:solidFill>
              </a:rPr>
              <a:t>podmiotowo istotne </a:t>
            </a:r>
            <a:r>
              <a:rPr lang="pl-PL" sz="11200" i="1" dirty="0">
                <a:solidFill>
                  <a:schemeClr val="tx1"/>
                </a:solidFill>
              </a:rPr>
              <a:t>(</a:t>
            </a:r>
            <a:r>
              <a:rPr lang="pl-PL" sz="11200" i="1" dirty="0" err="1">
                <a:solidFill>
                  <a:schemeClr val="tx1"/>
                </a:solidFill>
              </a:rPr>
              <a:t>accidentalia</a:t>
            </a:r>
            <a:r>
              <a:rPr lang="pl-PL" sz="11200" i="1" dirty="0">
                <a:solidFill>
                  <a:schemeClr val="tx1"/>
                </a:solidFill>
              </a:rPr>
              <a:t> </a:t>
            </a:r>
            <a:r>
              <a:rPr lang="pl-PL" sz="11200" i="1" dirty="0" err="1">
                <a:solidFill>
                  <a:schemeClr val="tx1"/>
                </a:solidFill>
              </a:rPr>
              <a:t>negotii</a:t>
            </a:r>
            <a:r>
              <a:rPr lang="pl-PL" sz="11200" i="1" dirty="0">
                <a:solidFill>
                  <a:schemeClr val="tx1"/>
                </a:solidFill>
              </a:rPr>
              <a:t>) </a:t>
            </a:r>
            <a:r>
              <a:rPr lang="pl-PL" sz="11200" dirty="0">
                <a:solidFill>
                  <a:schemeClr val="tx1"/>
                </a:solidFill>
              </a:rPr>
              <a:t>– by występowały, strony muszą zastrzec ich istnienie – np. warunek, termin</a:t>
            </a:r>
          </a:p>
          <a:p>
            <a:endParaRPr lang="pl-PL" dirty="0"/>
          </a:p>
        </p:txBody>
      </p:sp>
    </p:spTree>
    <p:extLst>
      <p:ext uri="{BB962C8B-B14F-4D97-AF65-F5344CB8AC3E}">
        <p14:creationId xmlns:p14="http://schemas.microsoft.com/office/powerpoint/2010/main" val="383307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czynności prawnych</a:t>
            </a:r>
            <a:endParaRPr lang="pl-PL" dirty="0"/>
          </a:p>
        </p:txBody>
      </p:sp>
      <p:sp>
        <p:nvSpPr>
          <p:cNvPr id="3" name="Symbol zastępczy zawartości 2"/>
          <p:cNvSpPr>
            <a:spLocks noGrp="1"/>
          </p:cNvSpPr>
          <p:nvPr>
            <p:ph idx="1"/>
          </p:nvPr>
        </p:nvSpPr>
        <p:spPr/>
        <p:txBody>
          <a:bodyPr/>
          <a:lstStyle/>
          <a:p>
            <a:r>
              <a:rPr lang="pl-PL" dirty="0" smtClean="0"/>
              <a:t>Forma czynności prawnej – sposób jej dokonania</a:t>
            </a:r>
          </a:p>
          <a:p>
            <a:r>
              <a:rPr lang="pl-PL" dirty="0" smtClean="0"/>
              <a:t>Forma szczególna – gdy z mocy ustawy lub woli stron dochodzi do odstępstwa od swobody formy (art. 60)</a:t>
            </a:r>
          </a:p>
          <a:p>
            <a:r>
              <a:rPr lang="pl-PL" dirty="0" smtClean="0"/>
              <a:t>Przedmiotem formy czynności prawnej jest </a:t>
            </a:r>
            <a:r>
              <a:rPr lang="pl-PL" b="1" dirty="0" smtClean="0"/>
              <a:t>oświadczenie woli</a:t>
            </a:r>
            <a:endParaRPr lang="pl-PL" b="1" dirty="0"/>
          </a:p>
        </p:txBody>
      </p:sp>
    </p:spTree>
    <p:extLst>
      <p:ext uri="{BB962C8B-B14F-4D97-AF65-F5344CB8AC3E}">
        <p14:creationId xmlns:p14="http://schemas.microsoft.com/office/powerpoint/2010/main" val="1254991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czynności </a:t>
            </a:r>
            <a:r>
              <a:rPr lang="pl-PL" dirty="0" smtClean="0"/>
              <a:t>prawnych</a:t>
            </a:r>
            <a:br>
              <a:rPr lang="pl-PL" dirty="0" smtClean="0"/>
            </a:br>
            <a:r>
              <a:rPr lang="pl-PL" dirty="0" smtClean="0"/>
              <a:t>-formy szczególne-</a:t>
            </a:r>
            <a:endParaRPr lang="pl-PL" dirty="0"/>
          </a:p>
        </p:txBody>
      </p:sp>
      <p:sp>
        <p:nvSpPr>
          <p:cNvPr id="3" name="Symbol zastępczy zawartości 2"/>
          <p:cNvSpPr>
            <a:spLocks noGrp="1"/>
          </p:cNvSpPr>
          <p:nvPr>
            <p:ph idx="1"/>
          </p:nvPr>
        </p:nvSpPr>
        <p:spPr/>
        <p:txBody>
          <a:bodyPr/>
          <a:lstStyle/>
          <a:p>
            <a:endParaRPr lang="pl-PL" dirty="0" smtClean="0"/>
          </a:p>
        </p:txBody>
      </p:sp>
      <p:graphicFrame>
        <p:nvGraphicFramePr>
          <p:cNvPr id="5" name="Diagram 4"/>
          <p:cNvGraphicFramePr/>
          <p:nvPr>
            <p:extLst>
              <p:ext uri="{D42A27DB-BD31-4B8C-83A1-F6EECF244321}">
                <p14:modId xmlns:p14="http://schemas.microsoft.com/office/powerpoint/2010/main" val="3947229626"/>
              </p:ext>
            </p:extLst>
          </p:nvPr>
        </p:nvGraphicFramePr>
        <p:xfrm>
          <a:off x="1187624" y="1556792"/>
          <a:ext cx="7488832"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098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czynności prawnych</a:t>
            </a:r>
            <a:br>
              <a:rPr lang="pl-PL" dirty="0"/>
            </a:br>
            <a:r>
              <a:rPr lang="pl-PL" dirty="0"/>
              <a:t>-formy szczególne-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7819527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857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czynności prawnych</a:t>
            </a:r>
            <a:br>
              <a:rPr lang="pl-PL" dirty="0"/>
            </a:br>
            <a:r>
              <a:rPr lang="pl-PL" dirty="0"/>
              <a:t>-formy szczególne-</a:t>
            </a:r>
          </a:p>
        </p:txBody>
      </p:sp>
      <p:sp>
        <p:nvSpPr>
          <p:cNvPr id="3" name="Symbol zastępczy zawartości 2"/>
          <p:cNvSpPr>
            <a:spLocks noGrp="1"/>
          </p:cNvSpPr>
          <p:nvPr>
            <p:ph idx="1"/>
          </p:nvPr>
        </p:nvSpPr>
        <p:spPr/>
        <p:txBody>
          <a:bodyPr>
            <a:normAutofit lnSpcReduction="10000"/>
          </a:bodyPr>
          <a:lstStyle/>
          <a:p>
            <a:r>
              <a:rPr lang="pl-PL" dirty="0" smtClean="0"/>
              <a:t>Forma pisemna</a:t>
            </a:r>
          </a:p>
          <a:p>
            <a:r>
              <a:rPr lang="pl-PL" dirty="0" smtClean="0"/>
              <a:t>Forma dokumentowa</a:t>
            </a:r>
          </a:p>
          <a:p>
            <a:r>
              <a:rPr lang="pl-PL" dirty="0" smtClean="0"/>
              <a:t>Forma elektroniczna</a:t>
            </a:r>
          </a:p>
          <a:p>
            <a:pPr marL="0" indent="0">
              <a:buNone/>
            </a:pPr>
            <a:r>
              <a:rPr lang="pl-PL" dirty="0" smtClean="0"/>
              <a:t>Kwalifikowane postacie formy pisemnej:</a:t>
            </a:r>
          </a:p>
          <a:p>
            <a:r>
              <a:rPr lang="pl-PL" dirty="0" smtClean="0"/>
              <a:t>Forma pisemna z datą urzędowo poświadczoną</a:t>
            </a:r>
          </a:p>
          <a:p>
            <a:r>
              <a:rPr lang="pl-PL" dirty="0" smtClean="0"/>
              <a:t>Forma z podpisem urzędowo poświadczonym</a:t>
            </a:r>
          </a:p>
          <a:p>
            <a:r>
              <a:rPr lang="pl-PL" dirty="0" smtClean="0"/>
              <a:t>Akt notarialny</a:t>
            </a:r>
            <a:endParaRPr lang="pl-PL" dirty="0"/>
          </a:p>
        </p:txBody>
      </p:sp>
    </p:spTree>
    <p:extLst>
      <p:ext uri="{BB962C8B-B14F-4D97-AF65-F5344CB8AC3E}">
        <p14:creationId xmlns:p14="http://schemas.microsoft.com/office/powerpoint/2010/main" val="3629678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pisemna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a:t>Art. 78. Pisemna forma czynności prawnej </a:t>
            </a:r>
          </a:p>
          <a:p>
            <a:pPr marL="0" indent="0">
              <a:buNone/>
            </a:pPr>
            <a:r>
              <a:rPr lang="pl-PL" dirty="0"/>
              <a:t>§ 1. Do zachowania pisemnej formy czynności prawnej wystarcza złożenie </a:t>
            </a:r>
            <a:r>
              <a:rPr lang="pl-PL" b="1" dirty="0"/>
              <a:t>własnoręcznego podpisu</a:t>
            </a:r>
            <a:r>
              <a:rPr lang="pl-PL" dirty="0"/>
              <a:t> na dokumencie obejmującym treść oświadczenia woli. Do zawarcia umowy wystarcza wymiana dokumentów obejmujących treść oświadczeń woli, z których każdy jest podpisany przez jedną ze stron, lub dokumentów, z których każdy obejmuje treść oświadczenia woli jednej ze stron i jest przez nią podpisany</a:t>
            </a:r>
            <a:r>
              <a:rPr lang="pl-PL" dirty="0" smtClean="0"/>
              <a:t>.</a:t>
            </a:r>
          </a:p>
          <a:p>
            <a:r>
              <a:rPr lang="pl-PL" b="1" dirty="0"/>
              <a:t>Art. 79. Pisemne oświadczenie woli osoby niemogącej pisać </a:t>
            </a:r>
          </a:p>
          <a:p>
            <a:pPr marL="0" indent="0">
              <a:buNone/>
            </a:pPr>
            <a:r>
              <a:rPr lang="pl-PL" b="1" dirty="0"/>
              <a:t>Osoba niemogąca pisać </a:t>
            </a:r>
            <a:r>
              <a:rPr lang="pl-PL" dirty="0"/>
              <a:t>może złożyć oświadczenie woli w formie pisemnej w ten sposób, że uczyni na dokumencie </a:t>
            </a:r>
            <a:r>
              <a:rPr lang="pl-PL" b="1" dirty="0"/>
              <a:t>tuszowy odcisk palca</a:t>
            </a:r>
            <a:r>
              <a:rPr lang="pl-PL" dirty="0"/>
              <a:t>, a obok tego odcisku osoba przez nią upoważniona wypisze jej imię i nazwisko oraz złoży swój podpis, albo w ten sposób, że zamiast składającego oświadczenie podpisze się osoba przez niego upoważniona, a jej podpis będzie poświadczony przez notariusza, wójta (burmistrza, prezydenta miasta), starostę lub marszałka województwa z zaznaczeniem, że został złożony na życzenie osoby niemogącej pisać</a:t>
            </a:r>
          </a:p>
          <a:p>
            <a:pPr marL="0" indent="0">
              <a:buNone/>
            </a:pPr>
            <a:endParaRPr lang="pl-PL" dirty="0"/>
          </a:p>
          <a:p>
            <a:endParaRPr lang="pl-PL" dirty="0"/>
          </a:p>
        </p:txBody>
      </p:sp>
    </p:spTree>
    <p:extLst>
      <p:ext uri="{BB962C8B-B14F-4D97-AF65-F5344CB8AC3E}">
        <p14:creationId xmlns:p14="http://schemas.microsoft.com/office/powerpoint/2010/main" val="2572792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pisemna</a:t>
            </a:r>
            <a:endParaRPr lang="pl-PL" dirty="0"/>
          </a:p>
        </p:txBody>
      </p:sp>
      <p:sp>
        <p:nvSpPr>
          <p:cNvPr id="3" name="Symbol zastępczy zawartości 2"/>
          <p:cNvSpPr>
            <a:spLocks noGrp="1"/>
          </p:cNvSpPr>
          <p:nvPr>
            <p:ph idx="1"/>
          </p:nvPr>
        </p:nvSpPr>
        <p:spPr/>
        <p:txBody>
          <a:bodyPr/>
          <a:lstStyle/>
          <a:p>
            <a:r>
              <a:rPr lang="pl-PL" b="1" dirty="0" smtClean="0"/>
              <a:t>Własnoręczny</a:t>
            </a:r>
            <a:r>
              <a:rPr lang="pl-PL" dirty="0" smtClean="0"/>
              <a:t> podpis (czyli złożony </a:t>
            </a:r>
            <a:r>
              <a:rPr lang="pl-PL" b="1" dirty="0" smtClean="0"/>
              <a:t>osobiście</a:t>
            </a:r>
            <a:r>
              <a:rPr lang="pl-PL" dirty="0" smtClean="0"/>
              <a:t>, co nie znaczy, że rękami!)</a:t>
            </a:r>
          </a:p>
          <a:p>
            <a:r>
              <a:rPr lang="pl-PL" dirty="0" smtClean="0"/>
              <a:t>Treść oświadczenia woli</a:t>
            </a:r>
            <a:endParaRPr lang="pl-PL" dirty="0"/>
          </a:p>
        </p:txBody>
      </p:sp>
    </p:spTree>
    <p:extLst>
      <p:ext uri="{BB962C8B-B14F-4D97-AF65-F5344CB8AC3E}">
        <p14:creationId xmlns:p14="http://schemas.microsoft.com/office/powerpoint/2010/main" val="4204761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dokumentowa</a:t>
            </a:r>
            <a:endParaRPr lang="pl-PL" dirty="0"/>
          </a:p>
        </p:txBody>
      </p:sp>
      <p:sp>
        <p:nvSpPr>
          <p:cNvPr id="3" name="Symbol zastępczy zawartości 2"/>
          <p:cNvSpPr>
            <a:spLocks noGrp="1"/>
          </p:cNvSpPr>
          <p:nvPr>
            <p:ph idx="1"/>
          </p:nvPr>
        </p:nvSpPr>
        <p:spPr>
          <a:xfrm>
            <a:off x="467544" y="1628800"/>
            <a:ext cx="8229600" cy="4525963"/>
          </a:xfrm>
        </p:spPr>
        <p:txBody>
          <a:bodyPr>
            <a:normAutofit lnSpcReduction="10000"/>
          </a:bodyPr>
          <a:lstStyle/>
          <a:p>
            <a:r>
              <a:rPr lang="pl-PL" b="1" dirty="0"/>
              <a:t>Art. 77</a:t>
            </a:r>
            <a:r>
              <a:rPr lang="pl-PL" b="1" baseline="30000" dirty="0"/>
              <a:t>2</a:t>
            </a:r>
            <a:r>
              <a:rPr lang="pl-PL" b="1" dirty="0"/>
              <a:t>. Dokumentowa forma czynności prawnej </a:t>
            </a:r>
          </a:p>
          <a:p>
            <a:pPr marL="0" indent="0">
              <a:buNone/>
            </a:pPr>
            <a:r>
              <a:rPr lang="pl-PL" dirty="0"/>
              <a:t>Do zachowania dokumentowej formy czynności prawnej wystarcza złożenie oświadczenia woli w postaci dokumentu, w sposób umożliwiający </a:t>
            </a:r>
            <a:r>
              <a:rPr lang="pl-PL" b="1" dirty="0"/>
              <a:t>ustalenie osoby składającej oświadczenie. </a:t>
            </a:r>
          </a:p>
          <a:p>
            <a:r>
              <a:rPr lang="pl-PL" b="1" dirty="0"/>
              <a:t>Art. 77</a:t>
            </a:r>
            <a:r>
              <a:rPr lang="pl-PL" b="1" baseline="30000" dirty="0"/>
              <a:t>3</a:t>
            </a:r>
            <a:r>
              <a:rPr lang="pl-PL" b="1" dirty="0"/>
              <a:t>. Definicja dokumentu </a:t>
            </a:r>
          </a:p>
          <a:p>
            <a:pPr marL="0" indent="0">
              <a:buNone/>
            </a:pPr>
            <a:r>
              <a:rPr lang="pl-PL" dirty="0"/>
              <a:t>Dokumentem jest nośnik informacji </a:t>
            </a:r>
            <a:r>
              <a:rPr lang="pl-PL" b="1" dirty="0"/>
              <a:t>umożliwiający zapoznanie się z jej treścią. </a:t>
            </a:r>
          </a:p>
          <a:p>
            <a:endParaRPr lang="pl-PL" dirty="0"/>
          </a:p>
        </p:txBody>
      </p:sp>
    </p:spTree>
    <p:extLst>
      <p:ext uri="{BB962C8B-B14F-4D97-AF65-F5344CB8AC3E}">
        <p14:creationId xmlns:p14="http://schemas.microsoft.com/office/powerpoint/2010/main" val="2454796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dokumentowa</a:t>
            </a:r>
            <a:endParaRPr lang="pl-PL" dirty="0"/>
          </a:p>
        </p:txBody>
      </p:sp>
      <p:sp>
        <p:nvSpPr>
          <p:cNvPr id="3" name="Symbol zastępczy zawartości 2"/>
          <p:cNvSpPr>
            <a:spLocks noGrp="1"/>
          </p:cNvSpPr>
          <p:nvPr>
            <p:ph idx="1"/>
          </p:nvPr>
        </p:nvSpPr>
        <p:spPr/>
        <p:txBody>
          <a:bodyPr/>
          <a:lstStyle/>
          <a:p>
            <a:r>
              <a:rPr lang="pl-PL" dirty="0" smtClean="0"/>
              <a:t>Brak wymogu podpisu</a:t>
            </a:r>
          </a:p>
          <a:p>
            <a:r>
              <a:rPr lang="pl-PL" dirty="0" smtClean="0"/>
              <a:t>Musi być możliwe </a:t>
            </a:r>
            <a:r>
              <a:rPr lang="pl-PL" b="1" dirty="0"/>
              <a:t>ustalenie </a:t>
            </a:r>
            <a:r>
              <a:rPr lang="pl-PL" b="1" dirty="0">
                <a:solidFill>
                  <a:srgbClr val="FF0000"/>
                </a:solidFill>
              </a:rPr>
              <a:t>osoby</a:t>
            </a:r>
            <a:r>
              <a:rPr lang="pl-PL" b="1" dirty="0"/>
              <a:t> składającej </a:t>
            </a:r>
            <a:r>
              <a:rPr lang="pl-PL" b="1" dirty="0" smtClean="0"/>
              <a:t>oświadczenie i zapoznanie się z jego </a:t>
            </a:r>
            <a:r>
              <a:rPr lang="pl-PL" b="1" dirty="0" smtClean="0">
                <a:solidFill>
                  <a:srgbClr val="FF0000"/>
                </a:solidFill>
              </a:rPr>
              <a:t>treścią</a:t>
            </a:r>
          </a:p>
          <a:p>
            <a:pPr marL="0" indent="0">
              <a:buNone/>
            </a:pPr>
            <a:r>
              <a:rPr lang="pl-PL" dirty="0" smtClean="0"/>
              <a:t>Np. wiadomości e-mail, SMS. </a:t>
            </a:r>
          </a:p>
          <a:p>
            <a:pPr marL="0" indent="0">
              <a:buNone/>
            </a:pPr>
            <a:r>
              <a:rPr lang="pl-PL" dirty="0" smtClean="0"/>
              <a:t>720 § 2 </a:t>
            </a:r>
            <a:r>
              <a:rPr lang="pl-PL" dirty="0" err="1" smtClean="0"/>
              <a:t>kc</a:t>
            </a:r>
            <a:r>
              <a:rPr lang="pl-PL" dirty="0" smtClean="0"/>
              <a:t>: </a:t>
            </a:r>
            <a:r>
              <a:rPr lang="pl-PL" dirty="0"/>
              <a:t>Umowa pożyczki, której wartość przekracza tysiąc złotych, wymaga zachowania </a:t>
            </a:r>
            <a:r>
              <a:rPr lang="pl-PL" b="1" dirty="0"/>
              <a:t>formy dokumentowej</a:t>
            </a:r>
            <a:r>
              <a:rPr lang="pl-PL" dirty="0"/>
              <a:t>.</a:t>
            </a:r>
          </a:p>
        </p:txBody>
      </p:sp>
    </p:spTree>
    <p:extLst>
      <p:ext uri="{BB962C8B-B14F-4D97-AF65-F5344CB8AC3E}">
        <p14:creationId xmlns:p14="http://schemas.microsoft.com/office/powerpoint/2010/main" val="3167010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elektroniczna</a:t>
            </a:r>
            <a:endParaRPr lang="pl-PL" dirty="0"/>
          </a:p>
        </p:txBody>
      </p:sp>
      <p:sp>
        <p:nvSpPr>
          <p:cNvPr id="3" name="Symbol zastępczy zawartości 2"/>
          <p:cNvSpPr>
            <a:spLocks noGrp="1"/>
          </p:cNvSpPr>
          <p:nvPr>
            <p:ph idx="1"/>
          </p:nvPr>
        </p:nvSpPr>
        <p:spPr/>
        <p:txBody>
          <a:bodyPr>
            <a:normAutofit fontScale="92500"/>
          </a:bodyPr>
          <a:lstStyle/>
          <a:p>
            <a:r>
              <a:rPr lang="pl-PL" b="1" dirty="0"/>
              <a:t>Art. 78</a:t>
            </a:r>
            <a:r>
              <a:rPr lang="pl-PL" b="1" baseline="30000" dirty="0"/>
              <a:t>1</a:t>
            </a:r>
            <a:r>
              <a:rPr lang="pl-PL" b="1" dirty="0"/>
              <a:t>. Elektroniczna forma czynności prawnej </a:t>
            </a:r>
          </a:p>
          <a:p>
            <a:pPr marL="0" indent="0">
              <a:buNone/>
            </a:pPr>
            <a:r>
              <a:rPr lang="pl-PL" dirty="0"/>
              <a:t>§ 1. Do zachowania elektronicznej formy czynności prawnej wystarcza złożenie oświadczenia woli w postaci elektronicznej i opatrzenie go </a:t>
            </a:r>
            <a:r>
              <a:rPr lang="pl-PL" b="1" dirty="0"/>
              <a:t>kwalifikowanym podpisem elektronicznym</a:t>
            </a:r>
            <a:r>
              <a:rPr lang="pl-PL" dirty="0"/>
              <a:t>.</a:t>
            </a:r>
            <a:br>
              <a:rPr lang="pl-PL" dirty="0"/>
            </a:br>
            <a:r>
              <a:rPr lang="pl-PL" dirty="0"/>
              <a:t>§ 2. Oświadczenie woli złożone w formie elektronicznej jest </a:t>
            </a:r>
            <a:r>
              <a:rPr lang="pl-PL" b="1" dirty="0">
                <a:solidFill>
                  <a:srgbClr val="FF0000"/>
                </a:solidFill>
              </a:rPr>
              <a:t>równoważne</a:t>
            </a:r>
            <a:r>
              <a:rPr lang="pl-PL" dirty="0">
                <a:solidFill>
                  <a:srgbClr val="FF0000"/>
                </a:solidFill>
              </a:rPr>
              <a:t> z oświadczeniem woli złożonym w formie pisemnej.</a:t>
            </a:r>
          </a:p>
          <a:p>
            <a:endParaRPr lang="pl-PL" dirty="0"/>
          </a:p>
        </p:txBody>
      </p:sp>
    </p:spTree>
    <p:extLst>
      <p:ext uri="{BB962C8B-B14F-4D97-AF65-F5344CB8AC3E}">
        <p14:creationId xmlns:p14="http://schemas.microsoft.com/office/powerpoint/2010/main" val="3113816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43000"/>
          </a:xfrm>
        </p:spPr>
        <p:txBody>
          <a:bodyPr>
            <a:normAutofit fontScale="90000"/>
          </a:bodyPr>
          <a:lstStyle/>
          <a:p>
            <a:r>
              <a:rPr lang="pl-PL" dirty="0"/>
              <a:t>Forma pisemna z datą urzędowo poświadczoną</a:t>
            </a:r>
            <a:br>
              <a:rPr lang="pl-PL" dirty="0"/>
            </a:b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a:t>Art. 81. Data pewna </a:t>
            </a:r>
          </a:p>
          <a:p>
            <a:pPr marL="0" indent="0">
              <a:buNone/>
            </a:pPr>
            <a:r>
              <a:rPr lang="pl-PL" dirty="0" smtClean="0"/>
              <a:t>§ </a:t>
            </a:r>
            <a:r>
              <a:rPr lang="pl-PL" dirty="0"/>
              <a:t>1. Jeżeli ustawa uzależnia ważność albo określone skutki czynności prawnej od urzędowego poświadczenia daty, </a:t>
            </a:r>
            <a:r>
              <a:rPr lang="pl-PL" b="1" dirty="0"/>
              <a:t>poświadczenie takie jest skuteczne także względem osób nie uczestniczących w dokonaniu tej czynności prawnej </a:t>
            </a:r>
            <a:r>
              <a:rPr lang="pl-PL" dirty="0"/>
              <a:t>(data pewna).</a:t>
            </a:r>
            <a:br>
              <a:rPr lang="pl-PL" dirty="0"/>
            </a:br>
            <a:r>
              <a:rPr lang="pl-PL" dirty="0"/>
              <a:t>§ 2. Czynność prawna ma datę pewną także w wypadkach następujących:</a:t>
            </a:r>
            <a:br>
              <a:rPr lang="pl-PL" dirty="0"/>
            </a:br>
            <a:r>
              <a:rPr lang="pl-PL" dirty="0"/>
              <a:t>1) w razie stwierdzenia dokonania czynności w jakimkolwiek dokumencie urzędowym - od daty dokumentu urzędowego;</a:t>
            </a:r>
            <a:br>
              <a:rPr lang="pl-PL" dirty="0"/>
            </a:br>
            <a:r>
              <a:rPr lang="pl-PL" dirty="0"/>
              <a:t>2) w razie umieszczenia na obejmującym czynność dokumencie jakiejkolwiek wzmianki przez organ państwowy, organ jednostki samorządu terytorialnego albo przez notariusza - od daty wzmianki;</a:t>
            </a:r>
            <a:br>
              <a:rPr lang="pl-PL" dirty="0"/>
            </a:br>
            <a:r>
              <a:rPr lang="pl-PL" dirty="0"/>
              <a:t>3) w razie opatrzenia kwalifikowanym elektronicznym znacznikiem czasu dokumentu w postaci elektronicznej – od daty opatrzenia kwalifikowanym elektronicznym znacznikiem czasu.</a:t>
            </a:r>
            <a:br>
              <a:rPr lang="pl-PL" dirty="0"/>
            </a:br>
            <a:r>
              <a:rPr lang="pl-PL" dirty="0"/>
              <a:t>§ 3. W razie śmierci jednej z osób podpisanych na dokumencie datę złożenia przez tę osobę podpisu na dokumencie uważa się za pewną od daty śmierci tej osoby. </a:t>
            </a:r>
          </a:p>
          <a:p>
            <a:endParaRPr lang="pl-PL" dirty="0"/>
          </a:p>
        </p:txBody>
      </p:sp>
    </p:spTree>
    <p:extLst>
      <p:ext uri="{BB962C8B-B14F-4D97-AF65-F5344CB8AC3E}">
        <p14:creationId xmlns:p14="http://schemas.microsoft.com/office/powerpoint/2010/main" val="80872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Elementy podmiotowo istotne </a:t>
            </a:r>
            <a:r>
              <a:rPr lang="pl-PL" dirty="0" smtClean="0"/>
              <a:t/>
            </a:r>
            <a:br>
              <a:rPr lang="pl-PL" dirty="0" smtClean="0"/>
            </a:br>
            <a:r>
              <a:rPr lang="pl-PL" dirty="0" smtClean="0"/>
              <a:t>-warunek-</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89. Definicja warunku </a:t>
            </a:r>
          </a:p>
          <a:p>
            <a:pPr marL="0" indent="0">
              <a:buNone/>
            </a:pPr>
            <a:r>
              <a:rPr lang="pl-PL" dirty="0">
                <a:solidFill>
                  <a:srgbClr val="FF0000"/>
                </a:solidFill>
              </a:rPr>
              <a:t>Z zastrzeżeniem wyjątków w ustawie przewidzianych albo wynikających z właściwości czynności prawnej</a:t>
            </a:r>
            <a:r>
              <a:rPr lang="pl-PL" dirty="0"/>
              <a:t>, powstanie lub ustanie skutków czynności prawnej można uzależnić od </a:t>
            </a:r>
            <a:r>
              <a:rPr lang="pl-PL" b="1" dirty="0">
                <a:solidFill>
                  <a:srgbClr val="FF0000"/>
                </a:solidFill>
              </a:rPr>
              <a:t>zdarzenia przyszłego i niepewnego (warunek</a:t>
            </a:r>
            <a:r>
              <a:rPr lang="pl-PL" b="1" dirty="0" smtClean="0">
                <a:solidFill>
                  <a:srgbClr val="FF0000"/>
                </a:solidFill>
              </a:rPr>
              <a:t>).</a:t>
            </a:r>
          </a:p>
          <a:p>
            <a:pPr marL="0" indent="0">
              <a:buNone/>
            </a:pPr>
            <a:endParaRPr lang="pl-PL" b="1" dirty="0">
              <a:solidFill>
                <a:srgbClr val="FF0000"/>
              </a:solidFill>
            </a:endParaRPr>
          </a:p>
          <a:p>
            <a:r>
              <a:rPr lang="pl-PL" dirty="0" smtClean="0"/>
              <a:t>Przykład - </a:t>
            </a:r>
            <a:r>
              <a:rPr lang="pl-PL" b="1" dirty="0"/>
              <a:t>Art. 962. Zastrzeżenie warunku lub terminu przy powołaniu spadkobiercy testamentowego </a:t>
            </a:r>
          </a:p>
          <a:p>
            <a:pPr marL="0" indent="0">
              <a:buNone/>
            </a:pPr>
            <a:r>
              <a:rPr lang="pl-PL" dirty="0"/>
              <a:t>Zastrzeżenie warunku lub terminu, uczynione przy powołaniu spadkobiercy testamentowego, </a:t>
            </a:r>
            <a:r>
              <a:rPr lang="pl-PL" b="1" dirty="0"/>
              <a:t>uważane jest za nie istniejące</a:t>
            </a:r>
            <a:r>
              <a:rPr lang="pl-PL" dirty="0"/>
              <a:t>. Jeżeli jednak z treści testamentu lub z okoliczności wynika, że bez takiego zastrzeżenia spadkobierca nie zostałby powołany, powołanie spadkobiercy jest nieważne. Przepisów tych nie stosuje się, jeżeli ziszczenie się lub nieziszczenie się warunku albo nadejście terminu nastąpiło przed otwarciem spadku. </a:t>
            </a:r>
          </a:p>
          <a:p>
            <a:pPr marL="0" indent="0">
              <a:buNone/>
            </a:pPr>
            <a:r>
              <a:rPr lang="pl-PL" b="1" dirty="0" smtClean="0">
                <a:solidFill>
                  <a:srgbClr val="FF0000"/>
                </a:solidFill>
              </a:rPr>
              <a:t> </a:t>
            </a:r>
            <a:endParaRPr lang="pl-PL" b="1" dirty="0">
              <a:solidFill>
                <a:srgbClr val="FF0000"/>
              </a:solidFill>
            </a:endParaRPr>
          </a:p>
          <a:p>
            <a:endParaRPr lang="pl-PL" dirty="0"/>
          </a:p>
        </p:txBody>
      </p:sp>
    </p:spTree>
    <p:extLst>
      <p:ext uri="{BB962C8B-B14F-4D97-AF65-F5344CB8AC3E}">
        <p14:creationId xmlns:p14="http://schemas.microsoft.com/office/powerpoint/2010/main" val="280106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z podpisem urzędowo poświadczonym</a:t>
            </a:r>
            <a:br>
              <a:rPr lang="pl-PL" dirty="0"/>
            </a:b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Na dokumencie zawierającym treść oświadczenia woli i podpisanym przez podmiot, notariusz dokonuje jego uwierzytelnienia.</a:t>
            </a:r>
            <a:endParaRPr lang="pl-PL" dirty="0"/>
          </a:p>
          <a:p>
            <a:r>
              <a:rPr lang="pl-PL" b="1" dirty="0"/>
              <a:t>Art. </a:t>
            </a:r>
            <a:r>
              <a:rPr lang="pl-PL" b="1" dirty="0" smtClean="0"/>
              <a:t>96 </a:t>
            </a:r>
            <a:r>
              <a:rPr lang="pl-PL" b="1" dirty="0" err="1" smtClean="0"/>
              <a:t>pr</a:t>
            </a:r>
            <a:r>
              <a:rPr lang="pl-PL" b="1" dirty="0" smtClean="0"/>
              <a:t> not - Poświadczenia </a:t>
            </a:r>
            <a:r>
              <a:rPr lang="pl-PL" b="1" dirty="0"/>
              <a:t>notariusza </a:t>
            </a:r>
          </a:p>
          <a:p>
            <a:pPr marL="0" indent="0">
              <a:buNone/>
            </a:pPr>
            <a:r>
              <a:rPr lang="pl-PL" dirty="0"/>
              <a:t>Notariusz poświadcza:</a:t>
            </a:r>
            <a:br>
              <a:rPr lang="pl-PL" dirty="0"/>
            </a:br>
            <a:r>
              <a:rPr lang="pl-PL" b="1" dirty="0"/>
              <a:t>1) własnoręczność podpisu;</a:t>
            </a:r>
            <a:r>
              <a:rPr lang="pl-PL" dirty="0"/>
              <a:t/>
            </a:r>
            <a:br>
              <a:rPr lang="pl-PL" dirty="0"/>
            </a:br>
            <a:r>
              <a:rPr lang="pl-PL" dirty="0"/>
              <a:t>2) zgodność odpisu, wyciągu lub kopii z okazanym dokumentem;</a:t>
            </a:r>
            <a:br>
              <a:rPr lang="pl-PL" dirty="0"/>
            </a:br>
            <a:r>
              <a:rPr lang="pl-PL" dirty="0"/>
              <a:t>3) datę okazania dokumentu;</a:t>
            </a:r>
            <a:br>
              <a:rPr lang="pl-PL" dirty="0"/>
            </a:br>
            <a:r>
              <a:rPr lang="pl-PL" dirty="0"/>
              <a:t>4) pozostawanie osoby przy życiu lub w określonym </a:t>
            </a:r>
            <a:r>
              <a:rPr lang="pl-PL" dirty="0" smtClean="0"/>
              <a:t>miejscu</a:t>
            </a:r>
          </a:p>
          <a:p>
            <a:r>
              <a:rPr lang="pl-PL" dirty="0" smtClean="0"/>
              <a:t>Wyjątkowo, podpis może być poświadczony także przez inne osoby ( np. konsula)</a:t>
            </a:r>
            <a:endParaRPr lang="pl-PL" dirty="0"/>
          </a:p>
          <a:p>
            <a:endParaRPr lang="pl-PL" dirty="0"/>
          </a:p>
        </p:txBody>
      </p:sp>
    </p:spTree>
    <p:extLst>
      <p:ext uri="{BB962C8B-B14F-4D97-AF65-F5344CB8AC3E}">
        <p14:creationId xmlns:p14="http://schemas.microsoft.com/office/powerpoint/2010/main" val="2355601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Akt notarialny</a:t>
            </a:r>
            <a:br>
              <a:rPr lang="pl-PL" dirty="0"/>
            </a:br>
            <a:endParaRPr lang="pl-PL" dirty="0"/>
          </a:p>
        </p:txBody>
      </p:sp>
      <p:sp>
        <p:nvSpPr>
          <p:cNvPr id="3" name="Symbol zastępczy zawartości 2"/>
          <p:cNvSpPr>
            <a:spLocks noGrp="1"/>
          </p:cNvSpPr>
          <p:nvPr>
            <p:ph idx="1"/>
          </p:nvPr>
        </p:nvSpPr>
        <p:spPr/>
        <p:txBody>
          <a:bodyPr/>
          <a:lstStyle/>
          <a:p>
            <a:r>
              <a:rPr lang="pl-PL" dirty="0" smtClean="0"/>
              <a:t>Dokument urzędowy</a:t>
            </a:r>
          </a:p>
          <a:p>
            <a:r>
              <a:rPr lang="pl-PL" dirty="0" smtClean="0"/>
              <a:t>Najwyższy stopień sformalizowania ze wszystkich form</a:t>
            </a:r>
          </a:p>
          <a:p>
            <a:r>
              <a:rPr lang="pl-PL" dirty="0" smtClean="0"/>
              <a:t>Art. 92 </a:t>
            </a:r>
            <a:r>
              <a:rPr lang="pl-PL" dirty="0" err="1" smtClean="0"/>
              <a:t>prnot</a:t>
            </a:r>
            <a:r>
              <a:rPr lang="pl-PL" dirty="0" smtClean="0"/>
              <a:t> – elementy aktu notarialnego</a:t>
            </a:r>
          </a:p>
          <a:p>
            <a:endParaRPr lang="pl-PL" dirty="0" smtClean="0"/>
          </a:p>
        </p:txBody>
      </p:sp>
    </p:spTree>
    <p:extLst>
      <p:ext uri="{BB962C8B-B14F-4D97-AF65-F5344CB8AC3E}">
        <p14:creationId xmlns:p14="http://schemas.microsoft.com/office/powerpoint/2010/main" val="3773223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Typy formy szczególnej ze względu na skutki jej niezachowania</a:t>
            </a:r>
            <a:endParaRPr lang="pl-PL" dirty="0"/>
          </a:p>
        </p:txBody>
      </p:sp>
      <p:sp>
        <p:nvSpPr>
          <p:cNvPr id="3" name="Symbol zastępczy zawartości 2"/>
          <p:cNvSpPr>
            <a:spLocks noGrp="1"/>
          </p:cNvSpPr>
          <p:nvPr>
            <p:ph idx="1"/>
          </p:nvPr>
        </p:nvSpPr>
        <p:spPr/>
        <p:txBody>
          <a:bodyPr/>
          <a:lstStyle/>
          <a:p>
            <a:r>
              <a:rPr lang="pl-PL" sz="3600" dirty="0" smtClean="0"/>
              <a:t>Forma pod rygorem nieważności </a:t>
            </a:r>
            <a:r>
              <a:rPr lang="pl-PL" sz="3600" i="1" dirty="0" smtClean="0"/>
              <a:t>(ad solemnitatem)</a:t>
            </a:r>
          </a:p>
          <a:p>
            <a:r>
              <a:rPr lang="pl-PL" sz="3600" dirty="0" smtClean="0"/>
              <a:t>Forma dla celów dowodowych </a:t>
            </a:r>
            <a:r>
              <a:rPr lang="pl-PL" sz="3600" i="1" dirty="0" smtClean="0"/>
              <a:t>(ad probationem)</a:t>
            </a:r>
          </a:p>
          <a:p>
            <a:r>
              <a:rPr lang="pl-PL" sz="3600" dirty="0" smtClean="0"/>
              <a:t>Forma dla wywołania szczególnych skutków prawnych </a:t>
            </a:r>
            <a:r>
              <a:rPr lang="pl-PL" sz="3600" i="1" dirty="0" smtClean="0"/>
              <a:t>(ad </a:t>
            </a:r>
            <a:r>
              <a:rPr lang="pl-PL" sz="3600" i="1" dirty="0" err="1" smtClean="0"/>
              <a:t>eventum</a:t>
            </a:r>
            <a:r>
              <a:rPr lang="pl-PL" sz="3600" i="1" dirty="0" smtClean="0"/>
              <a:t>)</a:t>
            </a:r>
          </a:p>
          <a:p>
            <a:endParaRPr lang="pl-PL" dirty="0"/>
          </a:p>
        </p:txBody>
      </p:sp>
    </p:spTree>
    <p:extLst>
      <p:ext uri="{BB962C8B-B14F-4D97-AF65-F5344CB8AC3E}">
        <p14:creationId xmlns:p14="http://schemas.microsoft.com/office/powerpoint/2010/main" val="64729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pod rygorem nieważności </a:t>
            </a:r>
            <a:r>
              <a:rPr lang="pl-PL" i="1" dirty="0"/>
              <a:t>(ad solemnitatem)</a:t>
            </a:r>
            <a:br>
              <a:rPr lang="pl-PL" i="1" dirty="0"/>
            </a:br>
            <a:endParaRPr lang="pl-PL" dirty="0"/>
          </a:p>
        </p:txBody>
      </p:sp>
      <p:sp>
        <p:nvSpPr>
          <p:cNvPr id="3" name="Symbol zastępczy zawartości 2"/>
          <p:cNvSpPr>
            <a:spLocks noGrp="1"/>
          </p:cNvSpPr>
          <p:nvPr>
            <p:ph idx="1"/>
          </p:nvPr>
        </p:nvSpPr>
        <p:spPr/>
        <p:txBody>
          <a:bodyPr>
            <a:normAutofit fontScale="25000" lnSpcReduction="20000"/>
          </a:bodyPr>
          <a:lstStyle/>
          <a:p>
            <a:r>
              <a:rPr lang="pl-PL" sz="7200" dirty="0" smtClean="0"/>
              <a:t>- czynność prawna jest bezwzględnie nieważna i nie wywołuje skutków prawnych</a:t>
            </a:r>
          </a:p>
          <a:p>
            <a:endParaRPr lang="pl-PL" sz="7200" b="1" dirty="0" smtClean="0"/>
          </a:p>
          <a:p>
            <a:r>
              <a:rPr lang="pl-PL" sz="7200" b="1" dirty="0" smtClean="0"/>
              <a:t>Art</a:t>
            </a:r>
            <a:r>
              <a:rPr lang="pl-PL" sz="7200" b="1" dirty="0"/>
              <a:t>. 73. Forma czynności prawnej a nieważność czynności </a:t>
            </a:r>
          </a:p>
          <a:p>
            <a:pPr marL="0" indent="0">
              <a:buNone/>
            </a:pPr>
            <a:r>
              <a:rPr lang="pl-PL" sz="7200" dirty="0"/>
              <a:t>§ 1. Jeżeli ustawa zastrzega dla czynności prawnej </a:t>
            </a:r>
            <a:r>
              <a:rPr lang="pl-PL" sz="7200" b="1" dirty="0"/>
              <a:t>formę pisemną, dokumentową albo elektroniczną</a:t>
            </a:r>
            <a:r>
              <a:rPr lang="pl-PL" sz="7200" dirty="0"/>
              <a:t>, </a:t>
            </a:r>
            <a:r>
              <a:rPr lang="pl-PL" sz="7200" b="1" dirty="0"/>
              <a:t>czynność dokonana bez zachowania zastrzeżonej formy jest </a:t>
            </a:r>
            <a:r>
              <a:rPr lang="pl-PL" sz="7200" b="1" dirty="0">
                <a:solidFill>
                  <a:srgbClr val="FF0000"/>
                </a:solidFill>
              </a:rPr>
              <a:t>nieważna</a:t>
            </a:r>
            <a:r>
              <a:rPr lang="pl-PL" sz="7200" b="1" dirty="0"/>
              <a:t> tylko wtedy, gdy ustawa przewiduje </a:t>
            </a:r>
            <a:r>
              <a:rPr lang="pl-PL" sz="7200" b="1" dirty="0">
                <a:solidFill>
                  <a:srgbClr val="FF0000"/>
                </a:solidFill>
              </a:rPr>
              <a:t>rygor nieważności</a:t>
            </a:r>
            <a:r>
              <a:rPr lang="pl-PL" sz="7200" dirty="0"/>
              <a:t>.</a:t>
            </a:r>
            <a:br>
              <a:rPr lang="pl-PL" sz="7200" dirty="0"/>
            </a:br>
            <a:r>
              <a:rPr lang="pl-PL" sz="7200" dirty="0"/>
              <a:t>§ 2. Jeżeli ustawa zastrzega dla czynności prawnej inną formę szczególną, czynność dokonana bez zachowania tej formy jest nieważna. Nie dotyczy to jednak wypadków, gdy zachowanie formy szczególnej jest zastrzeżone </a:t>
            </a:r>
            <a:r>
              <a:rPr lang="pl-PL" sz="7200" b="1" dirty="0">
                <a:solidFill>
                  <a:srgbClr val="FF0000"/>
                </a:solidFill>
              </a:rPr>
              <a:t>jedynie dla wywołania określonych skutków czynności prawnej.</a:t>
            </a:r>
          </a:p>
          <a:p>
            <a:r>
              <a:rPr lang="pl-PL" sz="7200" b="1" dirty="0"/>
              <a:t>Art. 76. Zastrzeżenie w umowie szczególnej formy czynności </a:t>
            </a:r>
          </a:p>
          <a:p>
            <a:pPr marL="0" indent="0">
              <a:buNone/>
            </a:pPr>
            <a:r>
              <a:rPr lang="pl-PL" sz="7200" dirty="0"/>
              <a:t>Jeżeli </a:t>
            </a:r>
            <a:r>
              <a:rPr lang="pl-PL" sz="7200" b="1" dirty="0"/>
              <a:t>strony zastrzegły w umowie, że określona czynność prawna między nimi ma być dokonana w szczególnej formie, </a:t>
            </a:r>
            <a:r>
              <a:rPr lang="pl-PL" sz="7200" b="1" dirty="0">
                <a:solidFill>
                  <a:srgbClr val="FF0000"/>
                </a:solidFill>
              </a:rPr>
              <a:t>czynność ta dochodzi do skutku tylko przy zachowaniu zastrzeżonej formy.</a:t>
            </a:r>
            <a:r>
              <a:rPr lang="pl-PL" sz="7200" dirty="0"/>
              <a:t> Jednakże gdy strony zastrzegły dokonanie czynności w </a:t>
            </a:r>
            <a:r>
              <a:rPr lang="pl-PL" sz="7200" b="1" dirty="0"/>
              <a:t>formie pisemnej, dokumentowej albo elektronicznej, </a:t>
            </a:r>
            <a:r>
              <a:rPr lang="pl-PL" sz="7200" b="1" dirty="0">
                <a:solidFill>
                  <a:srgbClr val="FF0000"/>
                </a:solidFill>
              </a:rPr>
              <a:t>nie określając skutków </a:t>
            </a:r>
            <a:r>
              <a:rPr lang="pl-PL" sz="7200" b="1" dirty="0"/>
              <a:t>niezachowania tej formy, w razie wątpliwości poczytuje się, że była ona zastrzeżona </a:t>
            </a:r>
            <a:r>
              <a:rPr lang="pl-PL" sz="7200" b="1" dirty="0">
                <a:solidFill>
                  <a:srgbClr val="FF0000"/>
                </a:solidFill>
              </a:rPr>
              <a:t>wyłącznie dla celów dowodowych. </a:t>
            </a:r>
          </a:p>
          <a:p>
            <a:endParaRPr lang="pl-PL" b="1" dirty="0">
              <a:solidFill>
                <a:srgbClr val="FF0000"/>
              </a:solidFill>
            </a:endParaRPr>
          </a:p>
        </p:txBody>
      </p:sp>
    </p:spTree>
    <p:extLst>
      <p:ext uri="{BB962C8B-B14F-4D97-AF65-F5344CB8AC3E}">
        <p14:creationId xmlns:p14="http://schemas.microsoft.com/office/powerpoint/2010/main" val="2444821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dla celów dowodowych </a:t>
            </a:r>
            <a:r>
              <a:rPr lang="pl-PL" i="1" dirty="0"/>
              <a:t>(ad probationem)</a:t>
            </a:r>
            <a:br>
              <a:rPr lang="pl-PL" i="1" dirty="0"/>
            </a:br>
            <a:endParaRPr lang="pl-PL" dirty="0"/>
          </a:p>
        </p:txBody>
      </p:sp>
      <p:sp>
        <p:nvSpPr>
          <p:cNvPr id="3" name="Symbol zastępczy zawartości 2"/>
          <p:cNvSpPr>
            <a:spLocks noGrp="1"/>
          </p:cNvSpPr>
          <p:nvPr>
            <p:ph idx="1"/>
          </p:nvPr>
        </p:nvSpPr>
        <p:spPr/>
        <p:txBody>
          <a:bodyPr>
            <a:normAutofit fontScale="25000" lnSpcReduction="20000"/>
          </a:bodyPr>
          <a:lstStyle/>
          <a:p>
            <a:r>
              <a:rPr lang="pl-PL" sz="6400" dirty="0" smtClean="0"/>
              <a:t>Niezachowanie przepisanej formy powoduje, że nie można skorzystać z przeprowadzenia </a:t>
            </a:r>
            <a:r>
              <a:rPr lang="pl-PL" sz="7200" dirty="0" smtClean="0"/>
              <a:t>przed sądem określonych dowodów</a:t>
            </a:r>
          </a:p>
          <a:p>
            <a:r>
              <a:rPr lang="pl-PL" sz="7200" b="1" dirty="0"/>
              <a:t>Art. 74. Zastrzeżenie formy czynności prawnej </a:t>
            </a:r>
          </a:p>
          <a:p>
            <a:pPr marL="0" indent="0">
              <a:buNone/>
            </a:pPr>
            <a:r>
              <a:rPr lang="pl-PL" sz="7200" dirty="0"/>
              <a:t>§ 1. Zastrzeżenie formy pisemnej, dokumentowej albo elektronicznej bez rygoru nieważności ma ten skutek, że </a:t>
            </a:r>
            <a:r>
              <a:rPr lang="pl-PL" sz="7200" b="1" dirty="0">
                <a:solidFill>
                  <a:srgbClr val="FF0000"/>
                </a:solidFill>
              </a:rPr>
              <a:t>w razie niezachowania zastrzeżonej formy nie jest w sporze dopuszczalny dowód z zeznań świadków lub z przesłuchania stron </a:t>
            </a:r>
            <a:r>
              <a:rPr lang="pl-PL" sz="7200" b="1" u="sng" dirty="0">
                <a:solidFill>
                  <a:srgbClr val="FF0000"/>
                </a:solidFill>
              </a:rPr>
              <a:t>na fakt dokonania czynności</a:t>
            </a:r>
            <a:r>
              <a:rPr lang="pl-PL" sz="7200" dirty="0"/>
              <a:t>. Przepisu tego nie stosuje się, gdy zachowanie formy pisemnej, dokumentowej albo elektronicznej jest zastrzeżone jedynie dla wywołania określonych skutków czynności prawnej.</a:t>
            </a:r>
            <a:br>
              <a:rPr lang="pl-PL" sz="7200" dirty="0"/>
            </a:br>
            <a:r>
              <a:rPr lang="pl-PL" sz="7200" dirty="0"/>
              <a:t>§ 2. Jednakże mimo niezachowania formy pisemnej, dokumentowej albo elektronicznej przewidzianej dla celów dowodowych dowód z zeznań świadków lub z przesłuchania stron jest </a:t>
            </a:r>
            <a:r>
              <a:rPr lang="pl-PL" sz="7200" b="1" dirty="0">
                <a:solidFill>
                  <a:srgbClr val="FF0000"/>
                </a:solidFill>
              </a:rPr>
              <a:t>dopuszczalny, jeżeli obie strony wyrażą na to zgodę, żąda tego konsument w sporze z przedsiębiorcą albo fakt dokonania czynności prawnej jest uprawdopodobniony za pomocą dokumentu.</a:t>
            </a:r>
            <a:br>
              <a:rPr lang="pl-PL" sz="7200" b="1" dirty="0">
                <a:solidFill>
                  <a:srgbClr val="FF0000"/>
                </a:solidFill>
              </a:rPr>
            </a:br>
            <a:r>
              <a:rPr lang="pl-PL" sz="7200" dirty="0"/>
              <a:t>§ 3. Jeżeli forma pisemna, dokumentowa albo elektroniczna jest zastrzeżona dla oświadczenia jednej ze stron, w razie jej niezachowania dowód z zeznań świadków lub z przesłuchania stron na fakt dokonania tej czynności jest dopuszczalny także na żądanie drugiej strony.</a:t>
            </a:r>
            <a:br>
              <a:rPr lang="pl-PL" sz="7200" dirty="0"/>
            </a:br>
            <a:r>
              <a:rPr lang="pl-PL" sz="7200" b="1" dirty="0">
                <a:solidFill>
                  <a:schemeClr val="tx2"/>
                </a:solidFill>
              </a:rPr>
              <a:t>§ 4. Przepisów o skutkach niezachowania formy pisemnej, dokumentowej albo elektronicznej przewidzianej </a:t>
            </a:r>
            <a:r>
              <a:rPr lang="pl-PL" sz="7200" b="1" u="sng" dirty="0">
                <a:solidFill>
                  <a:schemeClr val="tx2"/>
                </a:solidFill>
              </a:rPr>
              <a:t>dla celów dowodowych </a:t>
            </a:r>
            <a:r>
              <a:rPr lang="pl-PL" sz="7200" b="1" dirty="0">
                <a:solidFill>
                  <a:schemeClr val="tx2"/>
                </a:solidFill>
              </a:rPr>
              <a:t>nie stosuje się do czynności prawnych w stosunkach </a:t>
            </a:r>
            <a:r>
              <a:rPr lang="pl-PL" sz="7200" b="1" u="sng" dirty="0">
                <a:solidFill>
                  <a:schemeClr val="tx2"/>
                </a:solidFill>
              </a:rPr>
              <a:t>między przedsiębiorcami.</a:t>
            </a:r>
          </a:p>
          <a:p>
            <a:endParaRPr lang="pl-PL" dirty="0"/>
          </a:p>
        </p:txBody>
      </p:sp>
    </p:spTree>
    <p:extLst>
      <p:ext uri="{BB962C8B-B14F-4D97-AF65-F5344CB8AC3E}">
        <p14:creationId xmlns:p14="http://schemas.microsoft.com/office/powerpoint/2010/main" val="1052222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dla wywołania szczególnych skutków prawnych </a:t>
            </a:r>
            <a:r>
              <a:rPr lang="pl-PL" i="1" dirty="0"/>
              <a:t>(ad </a:t>
            </a:r>
            <a:r>
              <a:rPr lang="pl-PL" i="1" dirty="0" err="1"/>
              <a:t>eventum</a:t>
            </a:r>
            <a:r>
              <a:rPr lang="pl-PL" i="1" dirty="0"/>
              <a:t>)</a:t>
            </a:r>
            <a:br>
              <a:rPr lang="pl-PL" i="1" dirty="0"/>
            </a:b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Czynność prawna jest ważna, ale nie wystąpią niektóre jej skutki prawne</a:t>
            </a:r>
          </a:p>
          <a:p>
            <a:pPr marL="0" indent="0">
              <a:buNone/>
            </a:pPr>
            <a:r>
              <a:rPr lang="pl-PL" b="1" dirty="0" smtClean="0"/>
              <a:t>Przykład: Art</a:t>
            </a:r>
            <a:r>
              <a:rPr lang="pl-PL" b="1" dirty="0"/>
              <a:t>. 390. Skutki uchylenia się od zawarcia umowy przedwstępnej </a:t>
            </a:r>
          </a:p>
          <a:p>
            <a:r>
              <a:rPr lang="pl-PL" dirty="0"/>
              <a:t>§ 1. Jeżeli strona zobowiązana do zawarcia umowy przyrzeczonej uchyla się od jej zawarcia, druga strona może żądać naprawienia szkody, którą poniosła przez to, że liczyła na zawarcie umowy przyrzeczonej. Strony mogą w umowie przedwstępnej odmiennie określić zakres odszkodowania.</a:t>
            </a:r>
            <a:br>
              <a:rPr lang="pl-PL" dirty="0"/>
            </a:br>
            <a:r>
              <a:rPr lang="pl-PL" dirty="0"/>
              <a:t>§ 2</a:t>
            </a:r>
            <a:r>
              <a:rPr lang="pl-PL" b="1" dirty="0"/>
              <a:t>. Jednakże gdy umowa przedwstępna czyni zadość wymaganiom, od których zależy ważność umowy przyrzeczonej, w szczególności wymaganiom co do formy, strona uprawniona może dochodzić zawarcia umowy przyrzeczonej</a:t>
            </a:r>
            <a:r>
              <a:rPr lang="pl-PL" dirty="0"/>
              <a:t>.</a:t>
            </a:r>
          </a:p>
          <a:p>
            <a:endParaRPr lang="pl-PL" dirty="0"/>
          </a:p>
        </p:txBody>
      </p:sp>
    </p:spTree>
    <p:extLst>
      <p:ext uri="{BB962C8B-B14F-4D97-AF65-F5344CB8AC3E}">
        <p14:creationId xmlns:p14="http://schemas.microsoft.com/office/powerpoint/2010/main" val="68304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Forma  następczych czynności prawnych</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Czynności modyfikujące</a:t>
            </a:r>
            <a:r>
              <a:rPr lang="pl-PL" dirty="0">
                <a:sym typeface="Wingdings" pitchFamily="2" charset="2"/>
              </a:rPr>
              <a:t>-</a:t>
            </a:r>
            <a:r>
              <a:rPr lang="pl-PL" dirty="0" smtClean="0">
                <a:sym typeface="Wingdings" pitchFamily="2" charset="2"/>
              </a:rPr>
              <a:t> </a:t>
            </a:r>
            <a:r>
              <a:rPr lang="pl-PL" b="1" dirty="0" smtClean="0">
                <a:sym typeface="Wingdings" pitchFamily="2" charset="2"/>
              </a:rPr>
              <a:t>zmiana</a:t>
            </a:r>
            <a:r>
              <a:rPr lang="pl-PL" dirty="0" smtClean="0">
                <a:sym typeface="Wingdings" pitchFamily="2" charset="2"/>
              </a:rPr>
              <a:t> lub </a:t>
            </a:r>
            <a:r>
              <a:rPr lang="pl-PL" b="1" dirty="0" smtClean="0">
                <a:sym typeface="Wingdings" pitchFamily="2" charset="2"/>
              </a:rPr>
              <a:t>uzupełnienie</a:t>
            </a:r>
            <a:r>
              <a:rPr lang="pl-PL" dirty="0" smtClean="0">
                <a:sym typeface="Wingdings" pitchFamily="2" charset="2"/>
              </a:rPr>
              <a:t> treści dotychczasowego stosunku prawnego</a:t>
            </a:r>
          </a:p>
          <a:p>
            <a:pPr>
              <a:buFont typeface="Wingdings"/>
              <a:buChar char="à"/>
            </a:pPr>
            <a:r>
              <a:rPr lang="pl-PL" dirty="0" smtClean="0">
                <a:sym typeface="Wingdings" pitchFamily="2" charset="2"/>
              </a:rPr>
              <a:t>przyjmują postać umowy</a:t>
            </a:r>
          </a:p>
          <a:p>
            <a:r>
              <a:rPr lang="pl-PL" dirty="0" smtClean="0">
                <a:sym typeface="Wingdings" pitchFamily="2" charset="2"/>
              </a:rPr>
              <a:t>Czynności rozwiązujące stosunek między stronami</a:t>
            </a:r>
          </a:p>
          <a:p>
            <a:pPr marL="0" indent="0">
              <a:buNone/>
            </a:pPr>
            <a:r>
              <a:rPr lang="pl-PL" dirty="0" smtClean="0">
                <a:sym typeface="Wingdings" pitchFamily="2" charset="2"/>
              </a:rPr>
              <a:t>przyjmują postać umowy lub jednostronnej czynności prawnej (np. odstąpienie, wypowiedzenie)</a:t>
            </a:r>
          </a:p>
          <a:p>
            <a:endParaRPr lang="pl-PL" dirty="0" smtClean="0">
              <a:sym typeface="Wingdings" pitchFamily="2" charset="2"/>
            </a:endParaRPr>
          </a:p>
          <a:p>
            <a:endParaRPr lang="pl-PL" dirty="0"/>
          </a:p>
        </p:txBody>
      </p:sp>
    </p:spTree>
    <p:extLst>
      <p:ext uri="{BB962C8B-B14F-4D97-AF65-F5344CB8AC3E}">
        <p14:creationId xmlns:p14="http://schemas.microsoft.com/office/powerpoint/2010/main" val="3498581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następczych czynności prawnych</a:t>
            </a:r>
          </a:p>
        </p:txBody>
      </p:sp>
      <p:sp>
        <p:nvSpPr>
          <p:cNvPr id="3" name="Symbol zastępczy zawartości 2"/>
          <p:cNvSpPr>
            <a:spLocks noGrp="1"/>
          </p:cNvSpPr>
          <p:nvPr>
            <p:ph idx="1"/>
          </p:nvPr>
        </p:nvSpPr>
        <p:spPr/>
        <p:txBody>
          <a:bodyPr>
            <a:normAutofit fontScale="77500" lnSpcReduction="20000"/>
          </a:bodyPr>
          <a:lstStyle/>
          <a:p>
            <a:r>
              <a:rPr lang="pl-PL" b="1" dirty="0"/>
              <a:t>Art. 77. Forma zmiany lub rozwiązania umowy </a:t>
            </a:r>
          </a:p>
          <a:p>
            <a:pPr marL="0" indent="0">
              <a:buNone/>
            </a:pPr>
            <a:r>
              <a:rPr lang="pl-PL" dirty="0"/>
              <a:t>§ 1. </a:t>
            </a:r>
            <a:r>
              <a:rPr lang="pl-PL" b="1" dirty="0"/>
              <a:t>Uzupełnienie lub zmiana </a:t>
            </a:r>
            <a:r>
              <a:rPr lang="pl-PL" dirty="0"/>
              <a:t>umowy wymaga zachowania </a:t>
            </a:r>
            <a:r>
              <a:rPr lang="pl-PL" b="1" dirty="0"/>
              <a:t>takiej formy, jaką ustawa lub strony przewidziały w celu jej zawarcia.</a:t>
            </a:r>
            <a:br>
              <a:rPr lang="pl-PL" b="1" dirty="0"/>
            </a:br>
            <a:r>
              <a:rPr lang="pl-PL" dirty="0"/>
              <a:t>§ 2. Jeżeli umowa została zawarta w formie pisemnej, dokumentowej albo elektronicznej, jej rozwiązanie za zgodą obu stron, jak również odstąpienie od niej albo jej wypowiedzenie wymaga zachowania </a:t>
            </a:r>
            <a:r>
              <a:rPr lang="pl-PL" b="1" dirty="0"/>
              <a:t>formy dokumentowej, </a:t>
            </a:r>
            <a:r>
              <a:rPr lang="pl-PL" dirty="0"/>
              <a:t>chyba że ustawa lub umowa zastrzega inną formę.</a:t>
            </a:r>
            <a:br>
              <a:rPr lang="pl-PL" dirty="0"/>
            </a:br>
            <a:r>
              <a:rPr lang="pl-PL" dirty="0"/>
              <a:t>§ 3. Jeżeli umowa została zawarta w innej formie szczególnej, jej rozwiązanie za zgodą obu stron wymaga zachowania takiej formy, jaką ustawa lub strony przewidziały w celu jej zawarcia; natomiast odstąpienie od umowy albo jej wypowiedzenie powinno być stwierdzone pismem.</a:t>
            </a:r>
          </a:p>
          <a:p>
            <a:endParaRPr lang="pl-PL" dirty="0"/>
          </a:p>
        </p:txBody>
      </p:sp>
    </p:spTree>
    <p:extLst>
      <p:ext uri="{BB962C8B-B14F-4D97-AF65-F5344CB8AC3E}">
        <p14:creationId xmlns:p14="http://schemas.microsoft.com/office/powerpoint/2010/main" val="3602715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Wady oświadczenia woli</a:t>
            </a:r>
            <a:endParaRPr lang="pl-PL" dirty="0"/>
          </a:p>
        </p:txBody>
      </p:sp>
      <p:sp>
        <p:nvSpPr>
          <p:cNvPr id="3" name="Symbol zastępczy zawartości 2"/>
          <p:cNvSpPr>
            <a:spLocks noGrp="1"/>
          </p:cNvSpPr>
          <p:nvPr>
            <p:ph idx="1"/>
          </p:nvPr>
        </p:nvSpPr>
        <p:spPr/>
        <p:txBody>
          <a:bodyPr>
            <a:normAutofit fontScale="92500"/>
          </a:bodyPr>
          <a:lstStyle/>
          <a:p>
            <a:r>
              <a:rPr lang="pl-PL" dirty="0" smtClean="0"/>
              <a:t>Nieprawidłowości związane ze złożeniem oświadczenia woli</a:t>
            </a:r>
          </a:p>
          <a:p>
            <a:r>
              <a:rPr lang="pl-PL" dirty="0" smtClean="0"/>
              <a:t>Mają charakter normatywny – przesłanki ich wystąpienia są szczegółowo uregulowane przez ustawodawcę</a:t>
            </a:r>
          </a:p>
          <a:p>
            <a:r>
              <a:rPr lang="pl-PL" dirty="0" smtClean="0"/>
              <a:t>Regulują je przepisy bezwzględnie obowiązujące</a:t>
            </a:r>
          </a:p>
          <a:p>
            <a:r>
              <a:rPr lang="pl-PL" dirty="0" smtClean="0"/>
              <a:t>Przy niektórych oświadczeniach woli mogą występować pewne odmienności (np.– co do testamentu- art. 945)</a:t>
            </a:r>
          </a:p>
          <a:p>
            <a:endParaRPr lang="pl-PL" dirty="0"/>
          </a:p>
        </p:txBody>
      </p:sp>
    </p:spTree>
    <p:extLst>
      <p:ext uri="{BB962C8B-B14F-4D97-AF65-F5344CB8AC3E}">
        <p14:creationId xmlns:p14="http://schemas.microsoft.com/office/powerpoint/2010/main" val="1382854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Wady oświadczenia woli</a:t>
            </a:r>
          </a:p>
        </p:txBody>
      </p:sp>
      <p:sp>
        <p:nvSpPr>
          <p:cNvPr id="3" name="Symbol zastępczy zawartości 2"/>
          <p:cNvSpPr>
            <a:spLocks noGrp="1"/>
          </p:cNvSpPr>
          <p:nvPr>
            <p:ph idx="1"/>
          </p:nvPr>
        </p:nvSpPr>
        <p:spPr/>
        <p:txBody>
          <a:bodyPr/>
          <a:lstStyle/>
          <a:p>
            <a:r>
              <a:rPr lang="pl-PL" dirty="0" smtClean="0"/>
              <a:t>Nieważność czynności</a:t>
            </a:r>
          </a:p>
          <a:p>
            <a:r>
              <a:rPr lang="pl-PL" dirty="0" smtClean="0"/>
              <a:t>Wzruszalność czynności</a:t>
            </a:r>
          </a:p>
          <a:p>
            <a:endParaRPr lang="pl-PL" dirty="0"/>
          </a:p>
        </p:txBody>
      </p:sp>
    </p:spTree>
    <p:extLst>
      <p:ext uri="{BB962C8B-B14F-4D97-AF65-F5344CB8AC3E}">
        <p14:creationId xmlns:p14="http://schemas.microsoft.com/office/powerpoint/2010/main" val="378485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43000"/>
          </a:xfrm>
        </p:spPr>
        <p:txBody>
          <a:bodyPr>
            <a:normAutofit fontScale="90000"/>
          </a:bodyPr>
          <a:lstStyle/>
          <a:p>
            <a:r>
              <a:rPr lang="pl-PL" dirty="0" smtClean="0"/>
              <a:t>Elementy podmiotowo istotne</a:t>
            </a:r>
            <a:br>
              <a:rPr lang="pl-PL" dirty="0" smtClean="0"/>
            </a:br>
            <a:r>
              <a:rPr lang="pl-PL" dirty="0" smtClean="0"/>
              <a:t>-warunek-</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8535211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jaśnienie owalne 4"/>
          <p:cNvSpPr/>
          <p:nvPr/>
        </p:nvSpPr>
        <p:spPr>
          <a:xfrm>
            <a:off x="3707904" y="2852936"/>
            <a:ext cx="3672408" cy="158417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Objaśnienie owalne 5"/>
          <p:cNvSpPr/>
          <p:nvPr/>
        </p:nvSpPr>
        <p:spPr>
          <a:xfrm>
            <a:off x="3707013" y="4797152"/>
            <a:ext cx="3528392" cy="128939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ole tekstowe 6"/>
          <p:cNvSpPr txBox="1"/>
          <p:nvPr/>
        </p:nvSpPr>
        <p:spPr>
          <a:xfrm>
            <a:off x="4139952" y="3140968"/>
            <a:ext cx="2736304" cy="1200329"/>
          </a:xfrm>
          <a:prstGeom prst="rect">
            <a:avLst/>
          </a:prstGeom>
          <a:noFill/>
        </p:spPr>
        <p:txBody>
          <a:bodyPr wrap="square" rtlCol="0">
            <a:spAutoFit/>
          </a:bodyPr>
          <a:lstStyle/>
          <a:p>
            <a:pPr algn="ctr"/>
            <a:r>
              <a:rPr lang="pl-PL" dirty="0" smtClean="0"/>
              <a:t>Uzależnienie </a:t>
            </a:r>
            <a:r>
              <a:rPr lang="pl-PL" b="1" dirty="0" smtClean="0"/>
              <a:t>powstania</a:t>
            </a:r>
            <a:r>
              <a:rPr lang="pl-PL" dirty="0" smtClean="0"/>
              <a:t> określonego skutku prawnego od ziszczenia się określonego stanu rzeczy</a:t>
            </a:r>
            <a:endParaRPr lang="pl-PL" dirty="0"/>
          </a:p>
        </p:txBody>
      </p:sp>
      <p:sp>
        <p:nvSpPr>
          <p:cNvPr id="8" name="pole tekstowe 7"/>
          <p:cNvSpPr txBox="1"/>
          <p:nvPr/>
        </p:nvSpPr>
        <p:spPr>
          <a:xfrm>
            <a:off x="4109329" y="4808837"/>
            <a:ext cx="2592288" cy="1200329"/>
          </a:xfrm>
          <a:prstGeom prst="rect">
            <a:avLst/>
          </a:prstGeom>
          <a:noFill/>
        </p:spPr>
        <p:txBody>
          <a:bodyPr wrap="square" rtlCol="0">
            <a:spAutoFit/>
          </a:bodyPr>
          <a:lstStyle/>
          <a:p>
            <a:pPr algn="ctr"/>
            <a:r>
              <a:rPr lang="pl-PL" dirty="0" smtClean="0"/>
              <a:t>Od ziszczenia się zdarzenia uzależnione jest </a:t>
            </a:r>
            <a:r>
              <a:rPr lang="pl-PL" b="1" dirty="0" smtClean="0"/>
              <a:t>ustanie</a:t>
            </a:r>
            <a:r>
              <a:rPr lang="pl-PL" dirty="0" smtClean="0"/>
              <a:t> skutków czynności prawnej</a:t>
            </a:r>
            <a:endParaRPr lang="pl-PL" dirty="0"/>
          </a:p>
        </p:txBody>
      </p:sp>
    </p:spTree>
    <p:extLst>
      <p:ext uri="{BB962C8B-B14F-4D97-AF65-F5344CB8AC3E}">
        <p14:creationId xmlns:p14="http://schemas.microsoft.com/office/powerpoint/2010/main" val="571761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Wady oświadczenia woli</a:t>
            </a:r>
          </a:p>
        </p:txBody>
      </p:sp>
      <p:sp>
        <p:nvSpPr>
          <p:cNvPr id="3" name="Symbol zastępczy zawartości 2"/>
          <p:cNvSpPr>
            <a:spLocks noGrp="1"/>
          </p:cNvSpPr>
          <p:nvPr>
            <p:ph idx="1"/>
          </p:nvPr>
        </p:nvSpPr>
        <p:spPr/>
        <p:txBody>
          <a:bodyPr/>
          <a:lstStyle/>
          <a:p>
            <a:r>
              <a:rPr lang="pl-PL" dirty="0" smtClean="0"/>
              <a:t>Brak świadomości lub swobody</a:t>
            </a:r>
          </a:p>
          <a:p>
            <a:r>
              <a:rPr lang="pl-PL" dirty="0" smtClean="0"/>
              <a:t>Pozorność</a:t>
            </a:r>
          </a:p>
          <a:p>
            <a:r>
              <a:rPr lang="pl-PL" dirty="0" smtClean="0"/>
              <a:t>Błąd </a:t>
            </a:r>
          </a:p>
          <a:p>
            <a:r>
              <a:rPr lang="pl-PL" dirty="0" smtClean="0"/>
              <a:t>Podstęp</a:t>
            </a:r>
          </a:p>
          <a:p>
            <a:r>
              <a:rPr lang="pl-PL" dirty="0" smtClean="0"/>
              <a:t>Groźba</a:t>
            </a:r>
          </a:p>
          <a:p>
            <a:endParaRPr lang="pl-PL" dirty="0"/>
          </a:p>
        </p:txBody>
      </p:sp>
    </p:spTree>
    <p:extLst>
      <p:ext uri="{BB962C8B-B14F-4D97-AF65-F5344CB8AC3E}">
        <p14:creationId xmlns:p14="http://schemas.microsoft.com/office/powerpoint/2010/main" val="1898620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a:t>
            </a:r>
            <a:r>
              <a:rPr lang="pl-PL" dirty="0" smtClean="0"/>
              <a:t>woli</a:t>
            </a:r>
            <a:br>
              <a:rPr lang="pl-PL" dirty="0" smtClean="0"/>
            </a:br>
            <a:r>
              <a:rPr lang="pl-PL" dirty="0" smtClean="0"/>
              <a:t>-</a:t>
            </a:r>
            <a:r>
              <a:rPr lang="pl-PL" dirty="0"/>
              <a:t> Brak świadomości lub swobody </a:t>
            </a:r>
            <a:r>
              <a:rPr lang="pl-PL" dirty="0" smtClean="0"/>
              <a:t>-</a:t>
            </a:r>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a:t>Art. 82. Brak świadomości lub swobody jako wada </a:t>
            </a:r>
            <a:r>
              <a:rPr lang="pl-PL" b="1" dirty="0" smtClean="0"/>
              <a:t>oświadczenia woli</a:t>
            </a:r>
            <a:endParaRPr lang="pl-PL" b="1" dirty="0"/>
          </a:p>
          <a:p>
            <a:pPr marL="0" indent="0">
              <a:buNone/>
            </a:pPr>
            <a:r>
              <a:rPr lang="pl-PL" b="1" dirty="0"/>
              <a:t>Nieważne</a:t>
            </a:r>
            <a:r>
              <a:rPr lang="pl-PL" dirty="0"/>
              <a:t> jest oświadczenie woli złożone przez osobę, która z jakichkolwiek powodów znajdowała się w stanie wyłączającym świadome albo swobodne </a:t>
            </a:r>
            <a:r>
              <a:rPr lang="pl-PL" b="1" dirty="0"/>
              <a:t>powzięcie decyzji i wyrażenie woli. </a:t>
            </a:r>
            <a:r>
              <a:rPr lang="pl-PL" dirty="0"/>
              <a:t>Dotyczy to w szczególności choroby psychicznej, niedorozwoju umysłowego albo innego, chociażby nawet przemijającego, zaburzenia czynności psychicznych. </a:t>
            </a:r>
          </a:p>
          <a:p>
            <a:endParaRPr lang="pl-PL" dirty="0"/>
          </a:p>
        </p:txBody>
      </p:sp>
    </p:spTree>
    <p:extLst>
      <p:ext uri="{BB962C8B-B14F-4D97-AF65-F5344CB8AC3E}">
        <p14:creationId xmlns:p14="http://schemas.microsoft.com/office/powerpoint/2010/main" val="571737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Brak świadomości lub swobody -</a:t>
            </a:r>
          </a:p>
        </p:txBody>
      </p:sp>
      <p:sp>
        <p:nvSpPr>
          <p:cNvPr id="3" name="Symbol zastępczy zawartości 2"/>
          <p:cNvSpPr>
            <a:spLocks noGrp="1"/>
          </p:cNvSpPr>
          <p:nvPr>
            <p:ph idx="1"/>
          </p:nvPr>
        </p:nvSpPr>
        <p:spPr>
          <a:xfrm>
            <a:off x="457200" y="1628800"/>
            <a:ext cx="6203032" cy="4497363"/>
          </a:xfrm>
        </p:spPr>
        <p:txBody>
          <a:bodyPr>
            <a:normAutofit fontScale="85000" lnSpcReduction="10000"/>
          </a:bodyPr>
          <a:lstStyle/>
          <a:p>
            <a:pPr marL="0" indent="0">
              <a:buNone/>
            </a:pPr>
            <a:r>
              <a:rPr lang="pl-PL" dirty="0" smtClean="0"/>
              <a:t>Brak świadomości</a:t>
            </a:r>
          </a:p>
          <a:p>
            <a:r>
              <a:rPr lang="pl-PL" dirty="0" smtClean="0"/>
              <a:t>Odnosi się do zaburzonego stanu psychiki osoby dokonującej czynności prawnej</a:t>
            </a:r>
          </a:p>
          <a:p>
            <a:r>
              <a:rPr lang="pl-PL" dirty="0" smtClean="0"/>
              <a:t>Niemożność zrozumienia treści i znaczenia decyzji, podejmowanej przez osobę składającą oświadczenie woli</a:t>
            </a:r>
          </a:p>
          <a:p>
            <a:pPr marL="0" indent="0">
              <a:buNone/>
            </a:pPr>
            <a:r>
              <a:rPr lang="pl-PL" dirty="0" smtClean="0"/>
              <a:t>Brak swobody:</a:t>
            </a:r>
          </a:p>
          <a:p>
            <a:r>
              <a:rPr lang="pl-PL" dirty="0" smtClean="0"/>
              <a:t>Stan psychiki, który wyłącza świadome powzięcie decyzji (np. głód narkotyczny)</a:t>
            </a:r>
            <a:endParaRPr lang="pl-PL" dirty="0"/>
          </a:p>
        </p:txBody>
      </p:sp>
      <p:sp>
        <p:nvSpPr>
          <p:cNvPr id="4" name="Nawias klamrowy zamykający 3"/>
          <p:cNvSpPr/>
          <p:nvPr/>
        </p:nvSpPr>
        <p:spPr>
          <a:xfrm>
            <a:off x="6156176" y="1628800"/>
            <a:ext cx="1512168" cy="43204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7236296" y="3188875"/>
            <a:ext cx="1619672" cy="1200329"/>
          </a:xfrm>
          <a:prstGeom prst="rect">
            <a:avLst/>
          </a:prstGeom>
          <a:noFill/>
        </p:spPr>
        <p:txBody>
          <a:bodyPr wrap="square" rtlCol="0">
            <a:spAutoFit/>
          </a:bodyPr>
          <a:lstStyle/>
          <a:p>
            <a:pPr algn="ctr"/>
            <a:r>
              <a:rPr lang="pl-PL" dirty="0" smtClean="0"/>
              <a:t>W chwili </a:t>
            </a:r>
            <a:r>
              <a:rPr lang="pl-PL" b="1" dirty="0" smtClean="0"/>
              <a:t>składania</a:t>
            </a:r>
            <a:r>
              <a:rPr lang="pl-PL" dirty="0" smtClean="0"/>
              <a:t> oświadczenia woli</a:t>
            </a:r>
            <a:endParaRPr lang="pl-PL" dirty="0"/>
          </a:p>
        </p:txBody>
      </p:sp>
    </p:spTree>
    <p:extLst>
      <p:ext uri="{BB962C8B-B14F-4D97-AF65-F5344CB8AC3E}">
        <p14:creationId xmlns:p14="http://schemas.microsoft.com/office/powerpoint/2010/main" val="1764985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a:t>
            </a:r>
            <a:r>
              <a:rPr lang="pl-PL" dirty="0" smtClean="0"/>
              <a:t>Pozorność-</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a:t>Art. 83. Pozorność jako wada </a:t>
            </a:r>
            <a:r>
              <a:rPr lang="pl-PL" b="1" dirty="0" smtClean="0"/>
              <a:t>oświadczenia woli</a:t>
            </a:r>
            <a:endParaRPr lang="pl-PL" b="1" dirty="0"/>
          </a:p>
          <a:p>
            <a:r>
              <a:rPr lang="pl-PL" dirty="0"/>
              <a:t>§ 1. Nieważne jest oświadczenie woli złożone drugiej stronie za jej zgodą dla pozoru. Jeżeli oświadczenie takie zostało złożone dla ukrycia innej czynności prawnej, ważność oświadczenia ocenia się według właściwości tej czynności.</a:t>
            </a:r>
            <a:br>
              <a:rPr lang="pl-PL" dirty="0"/>
            </a:br>
            <a:r>
              <a:rPr lang="pl-PL" dirty="0"/>
              <a:t>§ 2. Pozorność oświadczenia woli nie ma wpływu na skuteczność odpłatnej czynności prawnej, dokonanej na podstawie pozornego oświadczenia, jeżeli wskutek tej czynności osoba trzecia nabywa prawo lub zostaje zwolniona od obowiązku, chyba że działała w złej wierze.</a:t>
            </a:r>
          </a:p>
          <a:p>
            <a:endParaRPr lang="pl-PL" dirty="0"/>
          </a:p>
        </p:txBody>
      </p:sp>
    </p:spTree>
    <p:extLst>
      <p:ext uri="{BB962C8B-B14F-4D97-AF65-F5344CB8AC3E}">
        <p14:creationId xmlns:p14="http://schemas.microsoft.com/office/powerpoint/2010/main" val="3457864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Pozorność-</a:t>
            </a:r>
          </a:p>
        </p:txBody>
      </p:sp>
      <p:sp>
        <p:nvSpPr>
          <p:cNvPr id="3" name="Symbol zastępczy zawartości 2"/>
          <p:cNvSpPr>
            <a:spLocks noGrp="1"/>
          </p:cNvSpPr>
          <p:nvPr>
            <p:ph idx="1"/>
          </p:nvPr>
        </p:nvSpPr>
        <p:spPr/>
        <p:txBody>
          <a:bodyPr>
            <a:normAutofit fontScale="92500" lnSpcReduction="10000"/>
          </a:bodyPr>
          <a:lstStyle/>
          <a:p>
            <a:r>
              <a:rPr lang="pl-PL" dirty="0" smtClean="0"/>
              <a:t>Jedna strona składa drugiej stronie – za jej zgodą – oświadczenie prawne, bez zamiaru wywołania danego skutku prawnego.</a:t>
            </a:r>
          </a:p>
          <a:p>
            <a:pPr>
              <a:buFont typeface="Wingdings" pitchFamily="2" charset="2"/>
              <a:buChar char="ü"/>
            </a:pPr>
            <a:r>
              <a:rPr lang="pl-PL" dirty="0" smtClean="0"/>
              <a:t>Złożenie oświadczenia woli, które wcale nie zmierza do wywołania określonych skutków</a:t>
            </a:r>
          </a:p>
          <a:p>
            <a:pPr>
              <a:buFont typeface="Wingdings" pitchFamily="2" charset="2"/>
              <a:buChar char="ü"/>
            </a:pPr>
            <a:r>
              <a:rPr lang="pl-PL" dirty="0" smtClean="0"/>
              <a:t>Oświadczenie musi być złożone drugiej stronie – nie mogą być pozorne oświadczenia woli, które nie mają adresata! (np. testament)</a:t>
            </a:r>
          </a:p>
          <a:p>
            <a:pPr>
              <a:buFont typeface="Wingdings" pitchFamily="2" charset="2"/>
              <a:buChar char="ü"/>
            </a:pPr>
            <a:r>
              <a:rPr lang="pl-PL" dirty="0" smtClean="0"/>
              <a:t>Adresat oświadczenia woli godzi się na dokonanie czynności prawnej dla pozoru</a:t>
            </a:r>
            <a:endParaRPr lang="pl-PL" dirty="0"/>
          </a:p>
        </p:txBody>
      </p:sp>
    </p:spTree>
    <p:extLst>
      <p:ext uri="{BB962C8B-B14F-4D97-AF65-F5344CB8AC3E}">
        <p14:creationId xmlns:p14="http://schemas.microsoft.com/office/powerpoint/2010/main" val="4258793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Pozorność-</a:t>
            </a:r>
          </a:p>
        </p:txBody>
      </p:sp>
      <p:sp>
        <p:nvSpPr>
          <p:cNvPr id="3" name="Symbol zastępczy zawartości 2"/>
          <p:cNvSpPr>
            <a:spLocks noGrp="1"/>
          </p:cNvSpPr>
          <p:nvPr>
            <p:ph idx="1"/>
          </p:nvPr>
        </p:nvSpPr>
        <p:spPr/>
        <p:txBody>
          <a:bodyPr/>
          <a:lstStyle/>
          <a:p>
            <a:pPr marL="0" indent="0">
              <a:buNone/>
            </a:pPr>
            <a:r>
              <a:rPr lang="pl-PL" dirty="0" smtClean="0"/>
              <a:t>Ochrona osób trzecich:</a:t>
            </a:r>
          </a:p>
          <a:p>
            <a:r>
              <a:rPr lang="pl-PL" dirty="0"/>
              <a:t>Pozorność oświadczenia woli nie ma wpływu na skuteczność </a:t>
            </a:r>
            <a:r>
              <a:rPr lang="pl-PL" b="1" dirty="0"/>
              <a:t>odpłatnej czynności prawnej</a:t>
            </a:r>
            <a:r>
              <a:rPr lang="pl-PL" dirty="0"/>
              <a:t>, dokonanej na podstawie pozornego oświadczenia, jeżeli wskutek tej czynności osoba trzecia nabywa prawo lub zostaje zwolniona od obowiązku, chyba że działała w złej </a:t>
            </a:r>
            <a:r>
              <a:rPr lang="pl-PL" dirty="0" smtClean="0"/>
              <a:t>wierze.</a:t>
            </a:r>
            <a:endParaRPr lang="pl-PL" dirty="0"/>
          </a:p>
        </p:txBody>
      </p:sp>
    </p:spTree>
    <p:extLst>
      <p:ext uri="{BB962C8B-B14F-4D97-AF65-F5344CB8AC3E}">
        <p14:creationId xmlns:p14="http://schemas.microsoft.com/office/powerpoint/2010/main" val="8240949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a:t>
            </a:r>
            <a:r>
              <a:rPr lang="pl-PL" dirty="0" smtClean="0"/>
              <a:t>Błąd-</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84. Błąd jako wada </a:t>
            </a:r>
            <a:r>
              <a:rPr lang="pl-PL" b="1" dirty="0" smtClean="0"/>
              <a:t>oświadczenia woli</a:t>
            </a:r>
            <a:endParaRPr lang="pl-PL" b="1" dirty="0"/>
          </a:p>
          <a:p>
            <a:r>
              <a:rPr lang="pl-PL" dirty="0"/>
              <a:t>§ 1. W razie błędu co do treści czynności prawnej można uchylić się od skutków prawnych swego oświadczenia woli. Jeżeli jednak oświadczenie woli było złożone innej osobie, uchylenie się od jego skutków prawnych dopuszczalne jest tylko wtedy, gdy błąd został wywołany przez tę osobę, chociażby bez jej winy, albo gdy wiedziała ona o błędzie lub mogła z łatwością błąd zauważyć; ograniczenie to nie dotyczy czynności prawnej nieodpłatnej.</a:t>
            </a:r>
            <a:br>
              <a:rPr lang="pl-PL" dirty="0"/>
            </a:br>
            <a:r>
              <a:rPr lang="pl-PL" dirty="0"/>
              <a:t>§ 2. Można powoływać się tylko na błąd uzasadniający przypuszczenie, że gdyby składający oświadczenie woli nie działał pod wpływem błędu i oceniał sprawę rozsądnie, nie złożyłby oświadczenia tej treści </a:t>
            </a:r>
            <a:r>
              <a:rPr lang="pl-PL" b="1" dirty="0"/>
              <a:t>(błąd istotny).</a:t>
            </a:r>
            <a:r>
              <a:rPr lang="pl-PL" dirty="0"/>
              <a:t/>
            </a:r>
            <a:br>
              <a:rPr lang="pl-PL" dirty="0"/>
            </a:br>
            <a:endParaRPr lang="pl-PL" dirty="0"/>
          </a:p>
          <a:p>
            <a:pPr marL="0" indent="0">
              <a:buNone/>
            </a:pPr>
            <a:r>
              <a:rPr lang="pl-PL" b="1" dirty="0"/>
              <a:t>Art. 85. Skutki zniekształcenia oświadczenia woli przez </a:t>
            </a:r>
            <a:r>
              <a:rPr lang="pl-PL" b="1" dirty="0">
                <a:solidFill>
                  <a:srgbClr val="FF0000"/>
                </a:solidFill>
              </a:rPr>
              <a:t>posłańca </a:t>
            </a:r>
          </a:p>
          <a:p>
            <a:r>
              <a:rPr lang="pl-PL" dirty="0"/>
              <a:t>Zniekształcenie oświadczenia woli przez osobę użytą do jego przesłania ma takie same skutki, jak błąd przy złożeniu oświadczenia. </a:t>
            </a:r>
          </a:p>
          <a:p>
            <a:endParaRPr lang="pl-PL" dirty="0"/>
          </a:p>
        </p:txBody>
      </p:sp>
    </p:spTree>
    <p:extLst>
      <p:ext uri="{BB962C8B-B14F-4D97-AF65-F5344CB8AC3E}">
        <p14:creationId xmlns:p14="http://schemas.microsoft.com/office/powerpoint/2010/main" val="18432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Błąd-</a:t>
            </a:r>
          </a:p>
        </p:txBody>
      </p:sp>
      <p:sp>
        <p:nvSpPr>
          <p:cNvPr id="3" name="Symbol zastępczy zawartości 2"/>
          <p:cNvSpPr>
            <a:spLocks noGrp="1"/>
          </p:cNvSpPr>
          <p:nvPr>
            <p:ph idx="1"/>
          </p:nvPr>
        </p:nvSpPr>
        <p:spPr/>
        <p:txBody>
          <a:bodyPr/>
          <a:lstStyle/>
          <a:p>
            <a:r>
              <a:rPr lang="pl-PL" dirty="0" smtClean="0"/>
              <a:t>Mylne wyobrażenie o rzeczywistości osoby dokonującej czynności prawnej.</a:t>
            </a:r>
          </a:p>
          <a:p>
            <a:pPr marL="0" indent="0">
              <a:buNone/>
            </a:pPr>
            <a:r>
              <a:rPr lang="pl-PL" dirty="0" smtClean="0"/>
              <a:t>Błąd musi:</a:t>
            </a:r>
          </a:p>
          <a:p>
            <a:pPr>
              <a:buFont typeface="Wingdings" pitchFamily="2" charset="2"/>
              <a:buChar char="ü"/>
            </a:pPr>
            <a:r>
              <a:rPr lang="pl-PL" dirty="0" smtClean="0"/>
              <a:t>Dotyczyć </a:t>
            </a:r>
            <a:r>
              <a:rPr lang="pl-PL" b="1" dirty="0" smtClean="0">
                <a:solidFill>
                  <a:srgbClr val="FF0000"/>
                </a:solidFill>
              </a:rPr>
              <a:t>treści</a:t>
            </a:r>
            <a:r>
              <a:rPr lang="pl-PL" dirty="0" smtClean="0"/>
              <a:t> czynności prawnej</a:t>
            </a:r>
          </a:p>
          <a:p>
            <a:pPr>
              <a:buFont typeface="Wingdings" pitchFamily="2" charset="2"/>
              <a:buChar char="ü"/>
            </a:pPr>
            <a:r>
              <a:rPr lang="pl-PL" dirty="0" smtClean="0"/>
              <a:t>Być </a:t>
            </a:r>
            <a:r>
              <a:rPr lang="pl-PL" b="1" dirty="0" smtClean="0">
                <a:solidFill>
                  <a:srgbClr val="FF0000"/>
                </a:solidFill>
              </a:rPr>
              <a:t>istotny </a:t>
            </a:r>
            <a:r>
              <a:rPr lang="pl-PL" dirty="0" smtClean="0"/>
              <a:t>(</a:t>
            </a:r>
            <a:r>
              <a:rPr lang="pl-PL" dirty="0"/>
              <a:t>gdyby składający oświadczenie woli nie działał pod wpływem błędu i oceniał sprawę rozsądnie, nie złożyłby oświadczenia </a:t>
            </a:r>
            <a:r>
              <a:rPr lang="pl-PL" dirty="0" smtClean="0"/>
              <a:t>takiej treści)</a:t>
            </a:r>
            <a:endParaRPr lang="pl-PL" b="1" dirty="0" smtClean="0">
              <a:solidFill>
                <a:srgbClr val="FF0000"/>
              </a:solidFill>
            </a:endParaRPr>
          </a:p>
          <a:p>
            <a:pPr>
              <a:buFont typeface="Wingdings" pitchFamily="2" charset="2"/>
              <a:buChar char="ü"/>
            </a:pPr>
            <a:endParaRPr lang="pl-PL" dirty="0"/>
          </a:p>
        </p:txBody>
      </p:sp>
    </p:spTree>
    <p:extLst>
      <p:ext uri="{BB962C8B-B14F-4D97-AF65-F5344CB8AC3E}">
        <p14:creationId xmlns:p14="http://schemas.microsoft.com/office/powerpoint/2010/main" val="34684421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Błąd-</a:t>
            </a:r>
          </a:p>
        </p:txBody>
      </p:sp>
      <p:sp>
        <p:nvSpPr>
          <p:cNvPr id="3" name="Symbol zastępczy zawartości 2"/>
          <p:cNvSpPr>
            <a:spLocks noGrp="1"/>
          </p:cNvSpPr>
          <p:nvPr>
            <p:ph idx="1"/>
          </p:nvPr>
        </p:nvSpPr>
        <p:spPr/>
        <p:txBody>
          <a:bodyPr>
            <a:normAutofit fontScale="92500" lnSpcReduction="20000"/>
          </a:bodyPr>
          <a:lstStyle/>
          <a:p>
            <a:r>
              <a:rPr lang="pl-PL" dirty="0" smtClean="0"/>
              <a:t>Przesłanki są zaostrzone, gdy chodzi o czynność odpłatną i oświadczenie woli składane jest innej osobie.</a:t>
            </a:r>
          </a:p>
          <a:p>
            <a:pPr marL="0" indent="0">
              <a:buNone/>
            </a:pPr>
            <a:r>
              <a:rPr lang="pl-PL" dirty="0"/>
              <a:t>Jeżeli </a:t>
            </a:r>
            <a:r>
              <a:rPr lang="pl-PL" dirty="0" smtClean="0"/>
              <a:t>oświadczenie </a:t>
            </a:r>
            <a:r>
              <a:rPr lang="pl-PL" dirty="0"/>
              <a:t>woli było złożone innej osobie, uchylenie się od jego skutków prawnych dopuszczalne jest tylko wtedy, </a:t>
            </a:r>
            <a:r>
              <a:rPr lang="pl-PL" dirty="0" smtClean="0"/>
              <a:t>gdy:</a:t>
            </a:r>
          </a:p>
          <a:p>
            <a:pPr>
              <a:buFont typeface="Wingdings" pitchFamily="2" charset="2"/>
              <a:buChar char="ü"/>
            </a:pPr>
            <a:r>
              <a:rPr lang="pl-PL" dirty="0" smtClean="0"/>
              <a:t> </a:t>
            </a:r>
            <a:r>
              <a:rPr lang="pl-PL" dirty="0"/>
              <a:t>błąd został wywołany przez tę osobę, chociażby bez jej winy, </a:t>
            </a:r>
            <a:r>
              <a:rPr lang="pl-PL" dirty="0" smtClean="0"/>
              <a:t>albo</a:t>
            </a:r>
          </a:p>
          <a:p>
            <a:pPr>
              <a:buFont typeface="Wingdings" pitchFamily="2" charset="2"/>
              <a:buChar char="ü"/>
            </a:pPr>
            <a:r>
              <a:rPr lang="pl-PL" dirty="0" smtClean="0"/>
              <a:t> </a:t>
            </a:r>
            <a:r>
              <a:rPr lang="pl-PL" dirty="0"/>
              <a:t>gdy wiedziała ona o błędzie lub mogła z łatwością błąd zauważyć; ograniczenie to nie dotyczy czynności prawnej nieodpłatnej.</a:t>
            </a:r>
          </a:p>
        </p:txBody>
      </p:sp>
    </p:spTree>
    <p:extLst>
      <p:ext uri="{BB962C8B-B14F-4D97-AF65-F5344CB8AC3E}">
        <p14:creationId xmlns:p14="http://schemas.microsoft.com/office/powerpoint/2010/main" val="1650374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a:t>
            </a:r>
            <a:r>
              <a:rPr lang="pl-PL" dirty="0" smtClean="0"/>
              <a:t>Podstęp-</a:t>
            </a:r>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a:t>Art. 86. Podstęp jako wada </a:t>
            </a:r>
          </a:p>
          <a:p>
            <a:pPr marL="0" indent="0">
              <a:buNone/>
            </a:pPr>
            <a:r>
              <a:rPr lang="pl-PL" dirty="0"/>
              <a:t>§ 1. Jeżeli błąd wywołała druga strona podstępnie, uchylenie się od skutków prawnych oświadczenia woli złożonego pod wpływem błędu może nastąpić </a:t>
            </a:r>
            <a:r>
              <a:rPr lang="pl-PL" b="1" dirty="0"/>
              <a:t>także wtedy, gdy błąd nie był istotny, jak również wtedy, gdy nie dotyczył treści czynności prawnej.</a:t>
            </a:r>
            <a:br>
              <a:rPr lang="pl-PL" b="1" dirty="0"/>
            </a:br>
            <a:r>
              <a:rPr lang="pl-PL" dirty="0"/>
              <a:t>§ 2. </a:t>
            </a:r>
            <a:r>
              <a:rPr lang="pl-PL" b="1" dirty="0"/>
              <a:t>Podstęp osoby trzeciej </a:t>
            </a:r>
            <a:r>
              <a:rPr lang="pl-PL" dirty="0"/>
              <a:t>jest </a:t>
            </a:r>
            <a:r>
              <a:rPr lang="pl-PL" u="sng" dirty="0"/>
              <a:t>jednoznaczny</a:t>
            </a:r>
            <a:r>
              <a:rPr lang="pl-PL" dirty="0"/>
              <a:t> z podstępem strony, jeżeli ta o podstępie wiedziała i nie zawiadomiła o nim drugiej strony albo jeżeli czynność prawna była nieodpłatna.</a:t>
            </a:r>
          </a:p>
          <a:p>
            <a:endParaRPr lang="pl-PL" dirty="0"/>
          </a:p>
        </p:txBody>
      </p:sp>
    </p:spTree>
    <p:extLst>
      <p:ext uri="{BB962C8B-B14F-4D97-AF65-F5344CB8AC3E}">
        <p14:creationId xmlns:p14="http://schemas.microsoft.com/office/powerpoint/2010/main" val="350622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Elementy podmiotowo istotne</a:t>
            </a:r>
            <a:br>
              <a:rPr lang="pl-PL" dirty="0"/>
            </a:br>
            <a:r>
              <a:rPr lang="pl-PL" dirty="0"/>
              <a:t>-warunek-</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326895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2462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Podstęp-</a:t>
            </a:r>
          </a:p>
        </p:txBody>
      </p:sp>
      <p:sp>
        <p:nvSpPr>
          <p:cNvPr id="3" name="Symbol zastępczy zawartości 2"/>
          <p:cNvSpPr>
            <a:spLocks noGrp="1"/>
          </p:cNvSpPr>
          <p:nvPr>
            <p:ph idx="1"/>
          </p:nvPr>
        </p:nvSpPr>
        <p:spPr/>
        <p:txBody>
          <a:bodyPr/>
          <a:lstStyle/>
          <a:p>
            <a:r>
              <a:rPr lang="pl-PL" dirty="0" smtClean="0"/>
              <a:t>Kwalifikowana postać błędu: mylne wyobrażenie o rzeczywistości osoby składającej oświadczenie woli, </a:t>
            </a:r>
            <a:r>
              <a:rPr lang="pl-PL" b="1" dirty="0" smtClean="0"/>
              <a:t>spowodowane przez naganne zachowanie się drugiej strony</a:t>
            </a:r>
          </a:p>
          <a:p>
            <a:r>
              <a:rPr lang="pl-PL" dirty="0" smtClean="0"/>
              <a:t>Liberalizacja przesłanek:</a:t>
            </a:r>
          </a:p>
          <a:p>
            <a:pPr marL="0" indent="0">
              <a:buNone/>
            </a:pPr>
            <a:r>
              <a:rPr lang="pl-PL" dirty="0" smtClean="0">
                <a:sym typeface="Wingdings" pitchFamily="2" charset="2"/>
              </a:rPr>
              <a:t> </a:t>
            </a:r>
            <a:r>
              <a:rPr lang="pl-PL" dirty="0" smtClean="0"/>
              <a:t>Błąd nie musi być istotny ani dotyczyć treści czynności prawnej.</a:t>
            </a:r>
            <a:endParaRPr lang="pl-PL" dirty="0"/>
          </a:p>
        </p:txBody>
      </p:sp>
    </p:spTree>
    <p:extLst>
      <p:ext uri="{BB962C8B-B14F-4D97-AF65-F5344CB8AC3E}">
        <p14:creationId xmlns:p14="http://schemas.microsoft.com/office/powerpoint/2010/main" val="2219577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Wady oświadczenia woli</a:t>
            </a:r>
            <a:br>
              <a:rPr lang="pl-PL" dirty="0" smtClean="0"/>
            </a:br>
            <a:r>
              <a:rPr lang="pl-PL" dirty="0" smtClean="0"/>
              <a:t>- Groźba-</a:t>
            </a:r>
            <a:endParaRPr lang="pl-PL" dirty="0"/>
          </a:p>
        </p:txBody>
      </p:sp>
      <p:sp>
        <p:nvSpPr>
          <p:cNvPr id="3" name="Symbol zastępczy zawartości 2"/>
          <p:cNvSpPr>
            <a:spLocks noGrp="1"/>
          </p:cNvSpPr>
          <p:nvPr>
            <p:ph idx="1"/>
          </p:nvPr>
        </p:nvSpPr>
        <p:spPr/>
        <p:txBody>
          <a:bodyPr/>
          <a:lstStyle/>
          <a:p>
            <a:r>
              <a:rPr lang="pl-PL" b="1" dirty="0"/>
              <a:t>Art. 87. Groźba jako wada </a:t>
            </a:r>
            <a:r>
              <a:rPr lang="pl-PL" b="1" dirty="0" smtClean="0"/>
              <a:t>oświadczenia woli</a:t>
            </a:r>
            <a:endParaRPr lang="pl-PL" b="1" dirty="0"/>
          </a:p>
          <a:p>
            <a:pPr marL="0" indent="0">
              <a:buNone/>
            </a:pPr>
            <a:r>
              <a:rPr lang="pl-PL" dirty="0"/>
              <a:t>Kto złożył oświadczenie woli pod wpływem bezprawnej groźby drugiej strony lub osoby trzeciej, ten może uchylić się od skutków prawnych swego oświadczenia, jeżeli z okoliczności wynika, że mógł się obawiać, iż jemu samemu lub innej osobie grozi poważne niebezpieczeństwo osobiste lub majątkowe. </a:t>
            </a:r>
          </a:p>
          <a:p>
            <a:endParaRPr lang="pl-PL" dirty="0"/>
          </a:p>
        </p:txBody>
      </p:sp>
    </p:spTree>
    <p:extLst>
      <p:ext uri="{BB962C8B-B14F-4D97-AF65-F5344CB8AC3E}">
        <p14:creationId xmlns:p14="http://schemas.microsoft.com/office/powerpoint/2010/main" val="23926838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Groźba-</a:t>
            </a:r>
          </a:p>
        </p:txBody>
      </p:sp>
      <p:sp>
        <p:nvSpPr>
          <p:cNvPr id="3" name="Symbol zastępczy zawartości 2"/>
          <p:cNvSpPr>
            <a:spLocks noGrp="1"/>
          </p:cNvSpPr>
          <p:nvPr>
            <p:ph idx="1"/>
          </p:nvPr>
        </p:nvSpPr>
        <p:spPr/>
        <p:txBody>
          <a:bodyPr>
            <a:normAutofit lnSpcReduction="10000"/>
          </a:bodyPr>
          <a:lstStyle/>
          <a:p>
            <a:r>
              <a:rPr lang="pl-PL" dirty="0" smtClean="0"/>
              <a:t>Złożenie oświadczenia woli następuje w obawie, że spełnią się niekorzystne następstwa natury osobistej lub majątkowe, które zapowiedziała druga strona czynności prawnej lub osoba trzecia.</a:t>
            </a:r>
          </a:p>
          <a:p>
            <a:r>
              <a:rPr lang="pl-PL" dirty="0" smtClean="0"/>
              <a:t>Przymus psychiczny nie wyłącza świadomości i swobody, ostateczna decyzja złożenia oświadczenia woli należy do składającego oświadczenie</a:t>
            </a:r>
          </a:p>
          <a:p>
            <a:endParaRPr lang="pl-PL" dirty="0"/>
          </a:p>
        </p:txBody>
      </p:sp>
    </p:spTree>
    <p:extLst>
      <p:ext uri="{BB962C8B-B14F-4D97-AF65-F5344CB8AC3E}">
        <p14:creationId xmlns:p14="http://schemas.microsoft.com/office/powerpoint/2010/main" val="849329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Wady oświadczenia woli</a:t>
            </a:r>
            <a:br>
              <a:rPr lang="pl-PL" dirty="0"/>
            </a:br>
            <a:r>
              <a:rPr lang="pl-PL" dirty="0"/>
              <a:t>- Groźba-</a:t>
            </a:r>
            <a:endParaRPr lang="pl-PL" b="1" dirty="0"/>
          </a:p>
        </p:txBody>
      </p:sp>
      <p:sp>
        <p:nvSpPr>
          <p:cNvPr id="3" name="Symbol zastępczy zawartości 2"/>
          <p:cNvSpPr>
            <a:spLocks noGrp="1"/>
          </p:cNvSpPr>
          <p:nvPr>
            <p:ph idx="1"/>
          </p:nvPr>
        </p:nvSpPr>
        <p:spPr/>
        <p:txBody>
          <a:bodyPr>
            <a:normAutofit/>
          </a:bodyPr>
          <a:lstStyle/>
          <a:p>
            <a:r>
              <a:rPr lang="pl-PL" dirty="0" smtClean="0"/>
              <a:t>Groźba musi być:</a:t>
            </a:r>
          </a:p>
          <a:p>
            <a:pPr>
              <a:buFont typeface="Wingdings" pitchFamily="2" charset="2"/>
              <a:buChar char="ü"/>
            </a:pPr>
            <a:r>
              <a:rPr lang="pl-PL" dirty="0" smtClean="0"/>
              <a:t>Bezprawna</a:t>
            </a:r>
          </a:p>
          <a:p>
            <a:pPr>
              <a:buFont typeface="Wingdings" pitchFamily="2" charset="2"/>
              <a:buChar char="ü"/>
            </a:pPr>
            <a:r>
              <a:rPr lang="pl-PL" dirty="0" smtClean="0"/>
              <a:t>Poważna (realne niebezpieczeństwo)</a:t>
            </a:r>
          </a:p>
          <a:p>
            <a:pPr>
              <a:buFont typeface="Wingdings" pitchFamily="2" charset="2"/>
              <a:buChar char="ü"/>
            </a:pPr>
            <a:endParaRPr lang="pl-PL" dirty="0"/>
          </a:p>
        </p:txBody>
      </p:sp>
    </p:spTree>
    <p:extLst>
      <p:ext uri="{BB962C8B-B14F-4D97-AF65-F5344CB8AC3E}">
        <p14:creationId xmlns:p14="http://schemas.microsoft.com/office/powerpoint/2010/main" val="2311952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Wady świadczenia woli</a:t>
            </a:r>
            <a:endParaRPr lang="pl-PL" dirty="0"/>
          </a:p>
        </p:txBody>
      </p:sp>
      <p:sp>
        <p:nvSpPr>
          <p:cNvPr id="3" name="Symbol zastępczy zawartości 2"/>
          <p:cNvSpPr>
            <a:spLocks noGrp="1"/>
          </p:cNvSpPr>
          <p:nvPr>
            <p:ph idx="1"/>
          </p:nvPr>
        </p:nvSpPr>
        <p:spPr>
          <a:xfrm>
            <a:off x="457200" y="1600200"/>
            <a:ext cx="5842992" cy="4565104"/>
          </a:xfrm>
        </p:spPr>
        <p:txBody>
          <a:bodyPr/>
          <a:lstStyle/>
          <a:p>
            <a:r>
              <a:rPr lang="pl-PL" dirty="0" smtClean="0"/>
              <a:t>Brak świadomości i swobody</a:t>
            </a:r>
          </a:p>
          <a:p>
            <a:r>
              <a:rPr lang="pl-PL" dirty="0" smtClean="0"/>
              <a:t>Pozorność</a:t>
            </a:r>
          </a:p>
          <a:p>
            <a:endParaRPr lang="pl-PL" dirty="0"/>
          </a:p>
          <a:p>
            <a:r>
              <a:rPr lang="pl-PL" dirty="0" smtClean="0"/>
              <a:t>Błąd</a:t>
            </a:r>
          </a:p>
          <a:p>
            <a:r>
              <a:rPr lang="pl-PL" dirty="0" smtClean="0"/>
              <a:t>Podstęp</a:t>
            </a:r>
          </a:p>
          <a:p>
            <a:r>
              <a:rPr lang="pl-PL" dirty="0" smtClean="0"/>
              <a:t>Groźba</a:t>
            </a:r>
          </a:p>
          <a:p>
            <a:endParaRPr lang="pl-PL" dirty="0"/>
          </a:p>
        </p:txBody>
      </p:sp>
      <p:sp>
        <p:nvSpPr>
          <p:cNvPr id="4" name="Nawias klamrowy zamykający 3"/>
          <p:cNvSpPr/>
          <p:nvPr/>
        </p:nvSpPr>
        <p:spPr>
          <a:xfrm>
            <a:off x="5975354" y="1700808"/>
            <a:ext cx="155448" cy="12744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6345623" y="2023973"/>
            <a:ext cx="2448272" cy="646331"/>
          </a:xfrm>
          <a:prstGeom prst="rect">
            <a:avLst/>
          </a:prstGeom>
          <a:noFill/>
        </p:spPr>
        <p:txBody>
          <a:bodyPr wrap="square" rtlCol="0">
            <a:spAutoFit/>
          </a:bodyPr>
          <a:lstStyle/>
          <a:p>
            <a:pPr algn="ctr"/>
            <a:r>
              <a:rPr lang="pl-PL" dirty="0" smtClean="0"/>
              <a:t>Czynność prawna jest </a:t>
            </a:r>
            <a:r>
              <a:rPr lang="pl-PL" b="1" dirty="0" smtClean="0"/>
              <a:t>nieważna</a:t>
            </a:r>
            <a:endParaRPr lang="pl-PL" b="1" dirty="0"/>
          </a:p>
        </p:txBody>
      </p:sp>
      <p:sp>
        <p:nvSpPr>
          <p:cNvPr id="6" name="Nawias klamrowy zamykający 5"/>
          <p:cNvSpPr/>
          <p:nvPr/>
        </p:nvSpPr>
        <p:spPr>
          <a:xfrm>
            <a:off x="2764307" y="3356992"/>
            <a:ext cx="936104" cy="18722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3923928" y="4108430"/>
            <a:ext cx="3168352" cy="369332"/>
          </a:xfrm>
          <a:prstGeom prst="rect">
            <a:avLst/>
          </a:prstGeom>
          <a:noFill/>
        </p:spPr>
        <p:txBody>
          <a:bodyPr wrap="square" rtlCol="0">
            <a:spAutoFit/>
          </a:bodyPr>
          <a:lstStyle/>
          <a:p>
            <a:r>
              <a:rPr lang="pl-PL" dirty="0" smtClean="0"/>
              <a:t>wzruszalność</a:t>
            </a:r>
            <a:endParaRPr lang="pl-PL" dirty="0"/>
          </a:p>
        </p:txBody>
      </p:sp>
    </p:spTree>
    <p:extLst>
      <p:ext uri="{BB962C8B-B14F-4D97-AF65-F5344CB8AC3E}">
        <p14:creationId xmlns:p14="http://schemas.microsoft.com/office/powerpoint/2010/main" val="26871060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Wady oświadczenia woli</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dirty="0"/>
              <a:t>Art. 88. Uchylenie się od skutków prawnych błędu lub groźby </a:t>
            </a:r>
          </a:p>
          <a:p>
            <a:pPr marL="0" indent="0">
              <a:buNone/>
            </a:pPr>
            <a:r>
              <a:rPr lang="pl-PL" dirty="0"/>
              <a:t>§ 1. Uchylenie się od skutków prawnych oświadczenia woli, które zostało złożone innej osobie pod wpływem błędu lub groźby, następuje </a:t>
            </a:r>
            <a:r>
              <a:rPr lang="pl-PL" b="1" dirty="0"/>
              <a:t>przez oświadczenie złożone tej osobie na piśmie</a:t>
            </a:r>
            <a:r>
              <a:rPr lang="pl-PL" dirty="0"/>
              <a:t>.</a:t>
            </a:r>
            <a:br>
              <a:rPr lang="pl-PL" dirty="0"/>
            </a:br>
            <a:r>
              <a:rPr lang="pl-PL" dirty="0"/>
              <a:t>§ 2. Uprawnienie do uchylenia się </a:t>
            </a:r>
            <a:r>
              <a:rPr lang="pl-PL" b="1" dirty="0"/>
              <a:t>wygasa</a:t>
            </a:r>
            <a:r>
              <a:rPr lang="pl-PL" dirty="0"/>
              <a:t>: w razie błędu - z upływem roku od jego wykrycia, a w razie groźby - z upływem roku od chwili, kiedy stan obawy ustał.</a:t>
            </a:r>
          </a:p>
          <a:p>
            <a:endParaRPr lang="pl-PL" dirty="0"/>
          </a:p>
        </p:txBody>
      </p:sp>
    </p:spTree>
    <p:extLst>
      <p:ext uri="{BB962C8B-B14F-4D97-AF65-F5344CB8AC3E}">
        <p14:creationId xmlns:p14="http://schemas.microsoft.com/office/powerpoint/2010/main" val="3529258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Sankcje wadliwych czynności prawnych</a:t>
            </a:r>
            <a:endParaRPr lang="pl-PL" dirty="0"/>
          </a:p>
        </p:txBody>
      </p:sp>
      <p:sp>
        <p:nvSpPr>
          <p:cNvPr id="3" name="Symbol zastępczy zawartości 2"/>
          <p:cNvSpPr>
            <a:spLocks noGrp="1"/>
          </p:cNvSpPr>
          <p:nvPr>
            <p:ph idx="1"/>
          </p:nvPr>
        </p:nvSpPr>
        <p:spPr/>
        <p:txBody>
          <a:bodyPr/>
          <a:lstStyle/>
          <a:p>
            <a:r>
              <a:rPr lang="pl-PL" dirty="0" smtClean="0"/>
              <a:t>Wadliwa czynność prawna – dokonana z naruszeniem wymogów wynikających z przepisów prawa</a:t>
            </a:r>
          </a:p>
          <a:p>
            <a:r>
              <a:rPr lang="pl-PL" dirty="0" smtClean="0"/>
              <a:t>Sankcje wadliwych czynności prawnych:</a:t>
            </a:r>
          </a:p>
          <a:p>
            <a:pPr>
              <a:buFont typeface="Wingdings" pitchFamily="2" charset="2"/>
              <a:buChar char="ü"/>
            </a:pPr>
            <a:r>
              <a:rPr lang="pl-PL" dirty="0" smtClean="0"/>
              <a:t>Nieważność</a:t>
            </a:r>
          </a:p>
          <a:p>
            <a:pPr>
              <a:buFont typeface="Wingdings" pitchFamily="2" charset="2"/>
              <a:buChar char="ü"/>
            </a:pPr>
            <a:r>
              <a:rPr lang="pl-PL" dirty="0" smtClean="0"/>
              <a:t>Wzruszalność ( nieważność względna)</a:t>
            </a:r>
          </a:p>
          <a:p>
            <a:pPr>
              <a:buFont typeface="Wingdings" pitchFamily="2" charset="2"/>
              <a:buChar char="ü"/>
            </a:pPr>
            <a:r>
              <a:rPr lang="pl-PL" dirty="0" smtClean="0"/>
              <a:t>Bezskuteczność zawieszona</a:t>
            </a:r>
          </a:p>
          <a:p>
            <a:pPr>
              <a:buFont typeface="Wingdings" pitchFamily="2" charset="2"/>
              <a:buChar char="ü"/>
            </a:pPr>
            <a:r>
              <a:rPr lang="pl-PL" dirty="0" smtClean="0"/>
              <a:t>Bezskuteczność względna</a:t>
            </a:r>
            <a:endParaRPr lang="pl-PL" dirty="0"/>
          </a:p>
        </p:txBody>
      </p:sp>
    </p:spTree>
    <p:extLst>
      <p:ext uri="{BB962C8B-B14F-4D97-AF65-F5344CB8AC3E}">
        <p14:creationId xmlns:p14="http://schemas.microsoft.com/office/powerpoint/2010/main" val="28316836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Sankcje wadliwych czynności </a:t>
            </a:r>
            <a:r>
              <a:rPr lang="pl-PL" dirty="0" smtClean="0"/>
              <a:t>prawnych</a:t>
            </a:r>
            <a:br>
              <a:rPr lang="pl-PL" dirty="0" smtClean="0"/>
            </a:br>
            <a:r>
              <a:rPr lang="pl-PL" dirty="0" smtClean="0"/>
              <a:t>-nieważność- </a:t>
            </a:r>
            <a:endParaRPr lang="pl-PL" dirty="0"/>
          </a:p>
        </p:txBody>
      </p:sp>
      <p:sp>
        <p:nvSpPr>
          <p:cNvPr id="3" name="Symbol zastępczy zawartości 2"/>
          <p:cNvSpPr>
            <a:spLocks noGrp="1"/>
          </p:cNvSpPr>
          <p:nvPr>
            <p:ph idx="1"/>
          </p:nvPr>
        </p:nvSpPr>
        <p:spPr/>
        <p:txBody>
          <a:bodyPr/>
          <a:lstStyle/>
          <a:p>
            <a:pPr marL="0" indent="0">
              <a:buNone/>
            </a:pPr>
            <a:r>
              <a:rPr lang="pl-PL" dirty="0" smtClean="0"/>
              <a:t>Przyczyny nieważności:</a:t>
            </a:r>
          </a:p>
          <a:p>
            <a:pPr>
              <a:buFont typeface="Wingdings" pitchFamily="2" charset="2"/>
              <a:buChar char="ü"/>
            </a:pPr>
            <a:r>
              <a:rPr lang="pl-PL" dirty="0" smtClean="0"/>
              <a:t>Brak zdolności do czynności prawnych</a:t>
            </a:r>
          </a:p>
          <a:p>
            <a:pPr>
              <a:buFont typeface="Wingdings" pitchFamily="2" charset="2"/>
              <a:buChar char="ü"/>
            </a:pPr>
            <a:r>
              <a:rPr lang="pl-PL" dirty="0" smtClean="0"/>
              <a:t>Brak formy zastrzeżonej pod rygorem nieważności</a:t>
            </a:r>
          </a:p>
          <a:p>
            <a:pPr>
              <a:buFont typeface="Wingdings" pitchFamily="2" charset="2"/>
              <a:buChar char="ü"/>
            </a:pPr>
            <a:r>
              <a:rPr lang="pl-PL" dirty="0" smtClean="0"/>
              <a:t>Brak świadomości lub swobody</a:t>
            </a:r>
          </a:p>
          <a:p>
            <a:pPr>
              <a:buFont typeface="Wingdings" pitchFamily="2" charset="2"/>
              <a:buChar char="ü"/>
            </a:pPr>
            <a:r>
              <a:rPr lang="pl-PL" dirty="0" smtClean="0"/>
              <a:t>Pozorność</a:t>
            </a:r>
          </a:p>
          <a:p>
            <a:pPr>
              <a:buFont typeface="Wingdings" pitchFamily="2" charset="2"/>
              <a:buChar char="ü"/>
            </a:pPr>
            <a:r>
              <a:rPr lang="pl-PL" dirty="0" smtClean="0"/>
              <a:t>Sprzeczność czynności prawnej z ustawą lub jej dokonanie w celu obejścia prawa</a:t>
            </a:r>
          </a:p>
          <a:p>
            <a:endParaRPr lang="pl-PL" dirty="0"/>
          </a:p>
        </p:txBody>
      </p:sp>
    </p:spTree>
    <p:extLst>
      <p:ext uri="{BB962C8B-B14F-4D97-AF65-F5344CB8AC3E}">
        <p14:creationId xmlns:p14="http://schemas.microsoft.com/office/powerpoint/2010/main" val="9734089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Sankcje wadliwych czynności prawnych</a:t>
            </a:r>
            <a:br>
              <a:rPr lang="pl-PL" dirty="0"/>
            </a:br>
            <a:r>
              <a:rPr lang="pl-PL" dirty="0"/>
              <a:t>-nieważność- </a:t>
            </a:r>
          </a:p>
        </p:txBody>
      </p:sp>
      <p:sp>
        <p:nvSpPr>
          <p:cNvPr id="3" name="Symbol zastępczy zawartości 2"/>
          <p:cNvSpPr>
            <a:spLocks noGrp="1"/>
          </p:cNvSpPr>
          <p:nvPr>
            <p:ph idx="1"/>
          </p:nvPr>
        </p:nvSpPr>
        <p:spPr/>
        <p:txBody>
          <a:bodyPr/>
          <a:lstStyle/>
          <a:p>
            <a:r>
              <a:rPr lang="pl-PL" dirty="0" smtClean="0"/>
              <a:t>Bezskuteczność takiej czynności następuje z mocy samego prawa</a:t>
            </a:r>
          </a:p>
          <a:p>
            <a:r>
              <a:rPr lang="pl-PL" dirty="0" smtClean="0"/>
              <a:t>Nieważność bezwzględna jest skuteczna </a:t>
            </a:r>
            <a:r>
              <a:rPr lang="pl-PL" i="1" dirty="0" smtClean="0"/>
              <a:t>erga </a:t>
            </a:r>
            <a:r>
              <a:rPr lang="pl-PL" i="1" dirty="0" err="1" smtClean="0"/>
              <a:t>omnes</a:t>
            </a:r>
            <a:r>
              <a:rPr lang="pl-PL" i="1" dirty="0" smtClean="0"/>
              <a:t> </a:t>
            </a:r>
            <a:r>
              <a:rPr lang="pl-PL" dirty="0" smtClean="0"/>
              <a:t>– wobec wszystkich</a:t>
            </a:r>
          </a:p>
          <a:p>
            <a:r>
              <a:rPr lang="pl-PL" dirty="0" smtClean="0"/>
              <a:t>Sąd ma obowiązek uwzględnienia jej z urzędu</a:t>
            </a:r>
            <a:endParaRPr lang="pl-PL" dirty="0"/>
          </a:p>
        </p:txBody>
      </p:sp>
    </p:spTree>
    <p:extLst>
      <p:ext uri="{BB962C8B-B14F-4D97-AF65-F5344CB8AC3E}">
        <p14:creationId xmlns:p14="http://schemas.microsoft.com/office/powerpoint/2010/main" val="32947328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Sankcje wadliwych czynności prawnych</a:t>
            </a:r>
            <a:br>
              <a:rPr lang="pl-PL" dirty="0"/>
            </a:br>
            <a:r>
              <a:rPr lang="pl-PL" dirty="0" smtClean="0"/>
              <a:t>-wzruszalność- </a:t>
            </a:r>
            <a:endParaRPr lang="pl-PL" dirty="0"/>
          </a:p>
        </p:txBody>
      </p:sp>
      <p:sp>
        <p:nvSpPr>
          <p:cNvPr id="3" name="Symbol zastępczy zawartości 2"/>
          <p:cNvSpPr>
            <a:spLocks noGrp="1"/>
          </p:cNvSpPr>
          <p:nvPr>
            <p:ph idx="1"/>
          </p:nvPr>
        </p:nvSpPr>
        <p:spPr/>
        <p:txBody>
          <a:bodyPr>
            <a:normAutofit fontScale="92500"/>
          </a:bodyPr>
          <a:lstStyle/>
          <a:p>
            <a:r>
              <a:rPr lang="pl-PL" dirty="0" smtClean="0"/>
              <a:t>Czynność prawna od chwili jej dokonania wywołuje zamierzone skutki prawne, lecz możliwe jest definitywne unieważnienie takiej czynności</a:t>
            </a:r>
          </a:p>
          <a:p>
            <a:r>
              <a:rPr lang="pl-PL" dirty="0" smtClean="0"/>
              <a:t>Wzruszenie nie następuje z mocy samego prawa, ale wymaga podjęcia określonych kroków</a:t>
            </a:r>
          </a:p>
          <a:p>
            <a:r>
              <a:rPr lang="pl-PL" dirty="0" smtClean="0"/>
              <a:t>Z chwilą uchylenia się od skutków czynności prawnej, czynność ta jest nieważna od chwili jej dokonania (</a:t>
            </a:r>
            <a:r>
              <a:rPr lang="pl-PL" i="1" dirty="0" smtClean="0"/>
              <a:t>ex </a:t>
            </a:r>
            <a:r>
              <a:rPr lang="pl-PL" i="1" dirty="0" err="1" smtClean="0"/>
              <a:t>tunc</a:t>
            </a:r>
            <a:r>
              <a:rPr lang="pl-PL" dirty="0" smtClean="0"/>
              <a:t>)</a:t>
            </a:r>
            <a:endParaRPr lang="pl-PL" dirty="0"/>
          </a:p>
        </p:txBody>
      </p:sp>
    </p:spTree>
    <p:extLst>
      <p:ext uri="{BB962C8B-B14F-4D97-AF65-F5344CB8AC3E}">
        <p14:creationId xmlns:p14="http://schemas.microsoft.com/office/powerpoint/2010/main" val="322061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266"/>
            <a:ext cx="8229600" cy="1143000"/>
          </a:xfrm>
        </p:spPr>
        <p:txBody>
          <a:bodyPr/>
          <a:lstStyle/>
          <a:p>
            <a:r>
              <a:rPr lang="pl-PL" dirty="0" smtClean="0"/>
              <a:t>warunek</a:t>
            </a:r>
            <a:endParaRPr lang="pl-PL" dirty="0"/>
          </a:p>
        </p:txBody>
      </p:sp>
      <p:sp>
        <p:nvSpPr>
          <p:cNvPr id="3" name="Symbol zastępczy zawartości 2"/>
          <p:cNvSpPr>
            <a:spLocks noGrp="1"/>
          </p:cNvSpPr>
          <p:nvPr>
            <p:ph idx="1"/>
          </p:nvPr>
        </p:nvSpPr>
        <p:spPr>
          <a:xfrm>
            <a:off x="467544" y="764704"/>
            <a:ext cx="8229600" cy="4525963"/>
          </a:xfrm>
        </p:spPr>
        <p:txBody>
          <a:bodyPr>
            <a:noAutofit/>
          </a:bodyPr>
          <a:lstStyle/>
          <a:p>
            <a:pPr marL="0" indent="0">
              <a:buNone/>
            </a:pPr>
            <a:r>
              <a:rPr lang="pl-PL" sz="1500" b="1" dirty="0" smtClean="0"/>
              <a:t>	Art</a:t>
            </a:r>
            <a:r>
              <a:rPr lang="pl-PL" sz="1500" b="1" dirty="0"/>
              <a:t>. 90. Brak mocy wstecznej warunku </a:t>
            </a:r>
          </a:p>
          <a:p>
            <a:pPr marL="0" indent="0">
              <a:buNone/>
            </a:pPr>
            <a:r>
              <a:rPr lang="pl-PL" sz="1500" dirty="0"/>
              <a:t>Ziszczenie się warunku </a:t>
            </a:r>
            <a:r>
              <a:rPr lang="pl-PL" sz="1500" b="1" dirty="0"/>
              <a:t>nie ma mocy wstecznej</a:t>
            </a:r>
            <a:r>
              <a:rPr lang="pl-PL" sz="1500" dirty="0"/>
              <a:t>, </a:t>
            </a:r>
            <a:r>
              <a:rPr lang="pl-PL" sz="1500" dirty="0">
                <a:solidFill>
                  <a:srgbClr val="FF0000"/>
                </a:solidFill>
              </a:rPr>
              <a:t>chyba że inaczej zastrzeżono</a:t>
            </a:r>
            <a:r>
              <a:rPr lang="pl-PL" sz="1500" dirty="0"/>
              <a:t>. </a:t>
            </a:r>
          </a:p>
          <a:p>
            <a:pPr marL="0" indent="0">
              <a:buNone/>
            </a:pPr>
            <a:r>
              <a:rPr lang="pl-PL" sz="1500" b="1" dirty="0" smtClean="0"/>
              <a:t>	</a:t>
            </a:r>
          </a:p>
          <a:p>
            <a:pPr marL="0" indent="0">
              <a:buNone/>
            </a:pPr>
            <a:r>
              <a:rPr lang="pl-PL" sz="1500" b="1" dirty="0" smtClean="0"/>
              <a:t>Art</a:t>
            </a:r>
            <a:r>
              <a:rPr lang="pl-PL" sz="1500" b="1" dirty="0"/>
              <a:t>. 91. Czynności wykonywane przez warunkowo uprawnionego </a:t>
            </a:r>
          </a:p>
          <a:p>
            <a:pPr marL="0" indent="0">
              <a:buNone/>
            </a:pPr>
            <a:r>
              <a:rPr lang="pl-PL" sz="1500" dirty="0"/>
              <a:t>Warunkowo uprawniony może wykonywać wszelkie czynności, które zmierzają do zachowania jego prawa. </a:t>
            </a:r>
          </a:p>
          <a:p>
            <a:pPr marL="0" indent="0">
              <a:buNone/>
            </a:pPr>
            <a:r>
              <a:rPr lang="pl-PL" sz="1500" b="1" dirty="0" smtClean="0"/>
              <a:t>	Art</a:t>
            </a:r>
            <a:r>
              <a:rPr lang="pl-PL" sz="1500" b="1" dirty="0"/>
              <a:t>. 92. Rozporządzenia sprzeczne z warunkiem - </a:t>
            </a:r>
            <a:r>
              <a:rPr lang="pl-PL" sz="1500" b="1" dirty="0" err="1"/>
              <a:t>pendente</a:t>
            </a:r>
            <a:r>
              <a:rPr lang="pl-PL" sz="1500" b="1" dirty="0"/>
              <a:t> </a:t>
            </a:r>
            <a:r>
              <a:rPr lang="pl-PL" sz="1500" b="1" dirty="0" err="1"/>
              <a:t>condicione</a:t>
            </a:r>
            <a:r>
              <a:rPr lang="pl-PL" sz="1500" b="1" dirty="0"/>
              <a:t> </a:t>
            </a:r>
          </a:p>
          <a:p>
            <a:pPr marL="0" indent="0">
              <a:buNone/>
            </a:pPr>
            <a:r>
              <a:rPr lang="pl-PL" sz="1500" dirty="0"/>
              <a:t>§ 1. Jeżeli czynność prawna obejmująca rozporządzenie prawem została dokonana pod warunkiem, późniejsze rozporządzenia tym prawem tracą moc z chwilą ziszczenia się warunku o tyle, o ile udaremniają lub ograniczają skutek ziszczenia się warunku.</a:t>
            </a:r>
            <a:br>
              <a:rPr lang="pl-PL" sz="1500" dirty="0"/>
            </a:br>
            <a:r>
              <a:rPr lang="pl-PL" sz="1500" dirty="0"/>
              <a:t>§ 2. Jednakże gdy na podstawie takiego rozporządzenia osoba trzecia nabywa prawo lub zostaje zwolniona od obowiązku, stosuje się odpowiednio przepisy o ochronie osób, które w dobrej wierze dokonały czynności prawnej z osobą nieuprawnioną do rozporządzania prawem.</a:t>
            </a:r>
            <a:br>
              <a:rPr lang="pl-PL" sz="1500" dirty="0"/>
            </a:br>
            <a:r>
              <a:rPr lang="pl-PL" sz="1500" dirty="0" smtClean="0"/>
              <a:t>	</a:t>
            </a:r>
          </a:p>
          <a:p>
            <a:pPr marL="0" indent="0">
              <a:buNone/>
            </a:pPr>
            <a:r>
              <a:rPr lang="pl-PL" sz="1500" b="1" dirty="0"/>
              <a:t>	</a:t>
            </a:r>
            <a:r>
              <a:rPr lang="pl-PL" sz="1500" b="1" dirty="0" smtClean="0"/>
              <a:t>Art</a:t>
            </a:r>
            <a:r>
              <a:rPr lang="pl-PL" sz="1500" b="1" dirty="0"/>
              <a:t>. 93. Fikcja prawna ziszczenia się i nieziszczenia się warunku </a:t>
            </a:r>
          </a:p>
          <a:p>
            <a:pPr marL="0" indent="0">
              <a:buNone/>
            </a:pPr>
            <a:r>
              <a:rPr lang="pl-PL" sz="1500" dirty="0"/>
              <a:t>§ 1. Jeżeli strona, której zależy na nieziszczeniu się warunku, przeszkodzi w sposób sprzeczny z zasadami współżycia społecznego ziszczeniu się warunku, następują </a:t>
            </a:r>
            <a:r>
              <a:rPr lang="pl-PL" sz="1500" b="1" dirty="0"/>
              <a:t>skutki takie, jak by warunek się ziścił.</a:t>
            </a:r>
            <a:br>
              <a:rPr lang="pl-PL" sz="1500" b="1" dirty="0"/>
            </a:br>
            <a:r>
              <a:rPr lang="pl-PL" sz="1500" dirty="0"/>
              <a:t>§ 2. Jeżeli strona, której zależy na ziszczeniu się warunku, doprowadzi w sposób sprzeczny z zasadami współżycia społecznego do ziszczenia się warunku, </a:t>
            </a:r>
            <a:r>
              <a:rPr lang="pl-PL" sz="1500" b="1" dirty="0"/>
              <a:t>następują skutki takie, jak by warunek się nie ziścił.</a:t>
            </a:r>
            <a:r>
              <a:rPr lang="pl-PL" sz="1500" dirty="0"/>
              <a:t/>
            </a:r>
            <a:br>
              <a:rPr lang="pl-PL" sz="1500" dirty="0"/>
            </a:br>
            <a:endParaRPr lang="pl-PL" sz="1500" dirty="0"/>
          </a:p>
          <a:p>
            <a:pPr marL="0" indent="0">
              <a:buNone/>
            </a:pPr>
            <a:r>
              <a:rPr lang="pl-PL" sz="1500" b="1" dirty="0" smtClean="0"/>
              <a:t>	Art</a:t>
            </a:r>
            <a:r>
              <a:rPr lang="pl-PL" sz="1500" b="1" dirty="0"/>
              <a:t>. 94. Skutki warunku niemożliwego </a:t>
            </a:r>
          </a:p>
          <a:p>
            <a:pPr marL="0" indent="0">
              <a:buNone/>
            </a:pPr>
            <a:r>
              <a:rPr lang="pl-PL" sz="1500" dirty="0"/>
              <a:t>Warunek niemożliwy, jak również warunek przeciwny ustawie lub zasadom współżycia społecznego pociąga za sobą </a:t>
            </a:r>
            <a:r>
              <a:rPr lang="pl-PL" sz="1500" b="1" dirty="0"/>
              <a:t>nieważność czynności prawnej, gdy jest zawieszający</a:t>
            </a:r>
            <a:r>
              <a:rPr lang="pl-PL" sz="1500" dirty="0"/>
              <a:t>; </a:t>
            </a:r>
            <a:r>
              <a:rPr lang="pl-PL" sz="1500" b="1" dirty="0"/>
              <a:t>uważa się za nie zastrzeżony, gdy jest rozwiązujący</a:t>
            </a:r>
            <a:r>
              <a:rPr lang="pl-PL" sz="1500" dirty="0"/>
              <a:t>. </a:t>
            </a:r>
          </a:p>
          <a:p>
            <a:endParaRPr lang="pl-PL" sz="1500" dirty="0"/>
          </a:p>
        </p:txBody>
      </p:sp>
    </p:spTree>
    <p:extLst>
      <p:ext uri="{BB962C8B-B14F-4D97-AF65-F5344CB8AC3E}">
        <p14:creationId xmlns:p14="http://schemas.microsoft.com/office/powerpoint/2010/main" val="5638739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Sankcje wadliwych czynności prawnych</a:t>
            </a:r>
            <a:br>
              <a:rPr lang="pl-PL" dirty="0"/>
            </a:br>
            <a:r>
              <a:rPr lang="pl-PL" dirty="0" smtClean="0"/>
              <a:t>-bezskuteczność zawieszona- </a:t>
            </a:r>
            <a:endParaRPr lang="pl-PL" dirty="0"/>
          </a:p>
        </p:txBody>
      </p:sp>
      <p:sp>
        <p:nvSpPr>
          <p:cNvPr id="3" name="Symbol zastępczy zawartości 2"/>
          <p:cNvSpPr>
            <a:spLocks noGrp="1"/>
          </p:cNvSpPr>
          <p:nvPr>
            <p:ph idx="1"/>
          </p:nvPr>
        </p:nvSpPr>
        <p:spPr/>
        <p:txBody>
          <a:bodyPr/>
          <a:lstStyle/>
          <a:p>
            <a:r>
              <a:rPr lang="pl-PL" dirty="0" smtClean="0"/>
              <a:t>Czynność prawna nie wywołuje skutków prawnych, które ulegają „zawieszeniu” do czasu wyrażenia zgody przez osobę trzecią</a:t>
            </a:r>
            <a:endParaRPr lang="pl-PL" dirty="0"/>
          </a:p>
        </p:txBody>
      </p:sp>
    </p:spTree>
    <p:extLst>
      <p:ext uri="{BB962C8B-B14F-4D97-AF65-F5344CB8AC3E}">
        <p14:creationId xmlns:p14="http://schemas.microsoft.com/office/powerpoint/2010/main" val="300590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Sankcje wadliwych czynności prawnych</a:t>
            </a:r>
            <a:br>
              <a:rPr lang="pl-PL" dirty="0"/>
            </a:br>
            <a:r>
              <a:rPr lang="pl-PL" dirty="0"/>
              <a:t>-bezskuteczność </a:t>
            </a:r>
            <a:r>
              <a:rPr lang="pl-PL" dirty="0" smtClean="0"/>
              <a:t>względna-</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Czynność prawna nie wywołuje skutków prawnych jedynie co do określonych osób</a:t>
            </a:r>
          </a:p>
          <a:p>
            <a:r>
              <a:rPr lang="pl-PL" dirty="0" smtClean="0"/>
              <a:t>Art. 59, 527-534</a:t>
            </a:r>
          </a:p>
          <a:p>
            <a:r>
              <a:rPr lang="pl-PL" b="1" dirty="0"/>
              <a:t>Art. 59. Względna bezskuteczność umowy </a:t>
            </a:r>
          </a:p>
          <a:p>
            <a:pPr marL="0" indent="0">
              <a:buNone/>
            </a:pPr>
            <a:r>
              <a:rPr lang="pl-PL" dirty="0"/>
              <a:t>W razie zawarcia umowy, której wykonanie czyni całkowicie lub częściowo niemożliwym zadośćuczynienie roszczeniu osoby trzeciej, osoba ta może żądać uznania umowy za bezskuteczną w stosunku do niej, jeżeli strony o jej roszczeniu </a:t>
            </a:r>
            <a:r>
              <a:rPr lang="pl-PL" b="1" dirty="0"/>
              <a:t>wiedziały</a:t>
            </a:r>
            <a:r>
              <a:rPr lang="pl-PL" dirty="0"/>
              <a:t> albo jeżeli umowa była </a:t>
            </a:r>
            <a:r>
              <a:rPr lang="pl-PL" b="1" dirty="0"/>
              <a:t>nieodpłatna</a:t>
            </a:r>
            <a:r>
              <a:rPr lang="pl-PL" dirty="0"/>
              <a:t>. Uznania umowy za bezskuteczną nie można żądać po upływie roku od jej zawarcia. </a:t>
            </a:r>
          </a:p>
          <a:p>
            <a:endParaRPr lang="pl-PL" dirty="0"/>
          </a:p>
        </p:txBody>
      </p:sp>
    </p:spTree>
    <p:extLst>
      <p:ext uri="{BB962C8B-B14F-4D97-AF65-F5344CB8AC3E}">
        <p14:creationId xmlns:p14="http://schemas.microsoft.com/office/powerpoint/2010/main" val="30389729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160" y="-6036"/>
            <a:ext cx="8229600" cy="1143000"/>
          </a:xfrm>
        </p:spPr>
        <p:txBody>
          <a:bodyPr>
            <a:normAutofit fontScale="90000"/>
          </a:bodyPr>
          <a:lstStyle/>
          <a:p>
            <a:r>
              <a:rPr lang="pl-PL" dirty="0"/>
              <a:t>Sankcje wadliwych czynności prawnych</a:t>
            </a:r>
            <a:br>
              <a:rPr lang="pl-PL" dirty="0"/>
            </a:br>
            <a:r>
              <a:rPr lang="pl-PL" dirty="0"/>
              <a:t>-bezskuteczność względna-</a:t>
            </a:r>
          </a:p>
        </p:txBody>
      </p:sp>
      <p:sp>
        <p:nvSpPr>
          <p:cNvPr id="3" name="Symbol zastępczy zawartości 2"/>
          <p:cNvSpPr>
            <a:spLocks noGrp="1"/>
          </p:cNvSpPr>
          <p:nvPr>
            <p:ph idx="1"/>
          </p:nvPr>
        </p:nvSpPr>
        <p:spPr>
          <a:xfrm>
            <a:off x="-34427" y="1348126"/>
            <a:ext cx="8229600" cy="4525963"/>
          </a:xfrm>
        </p:spPr>
        <p:txBody>
          <a:bodyPr>
            <a:normAutofit fontScale="32500" lnSpcReduction="20000"/>
          </a:bodyPr>
          <a:lstStyle/>
          <a:p>
            <a:pPr marL="0" indent="0">
              <a:buNone/>
            </a:pPr>
            <a:r>
              <a:rPr lang="pl-PL" sz="8600" dirty="0" smtClean="0">
                <a:sym typeface="Wingdings" pitchFamily="2" charset="2"/>
              </a:rPr>
              <a:t></a:t>
            </a:r>
            <a:r>
              <a:rPr lang="pl-PL" sz="8600" dirty="0" smtClean="0"/>
              <a:t>Art. 59</a:t>
            </a:r>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smtClean="0"/>
          </a:p>
          <a:p>
            <a:pPr marL="0" indent="0">
              <a:buNone/>
            </a:pPr>
            <a:endParaRPr lang="pl-PL" dirty="0"/>
          </a:p>
          <a:p>
            <a:pPr marL="0" indent="0">
              <a:buNone/>
            </a:pPr>
            <a:endParaRPr lang="pl-PL" dirty="0" smtClean="0"/>
          </a:p>
          <a:p>
            <a:pPr marL="0" indent="0">
              <a:buNone/>
            </a:pPr>
            <a:r>
              <a:rPr lang="pl-PL" dirty="0" smtClean="0"/>
              <a:t>-</a:t>
            </a:r>
          </a:p>
          <a:p>
            <a:endParaRPr lang="pl-PL" dirty="0"/>
          </a:p>
        </p:txBody>
      </p:sp>
      <p:cxnSp>
        <p:nvCxnSpPr>
          <p:cNvPr id="5" name="Łącznik prosty ze strzałką 4"/>
          <p:cNvCxnSpPr/>
          <p:nvPr/>
        </p:nvCxnSpPr>
        <p:spPr>
          <a:xfrm>
            <a:off x="1979712" y="2428246"/>
            <a:ext cx="34563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1979712" y="2788286"/>
            <a:ext cx="3312368"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1979712" y="2788286"/>
            <a:ext cx="3168352"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oliniowy 10"/>
          <p:cNvCxnSpPr/>
          <p:nvPr/>
        </p:nvCxnSpPr>
        <p:spPr>
          <a:xfrm>
            <a:off x="5436096" y="2572262"/>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Łącznik prostoliniowy 12"/>
          <p:cNvCxnSpPr/>
          <p:nvPr/>
        </p:nvCxnSpPr>
        <p:spPr>
          <a:xfrm>
            <a:off x="5436096" y="2572262"/>
            <a:ext cx="216024"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5" name="pole tekstowe 14"/>
          <p:cNvSpPr txBox="1"/>
          <p:nvPr/>
        </p:nvSpPr>
        <p:spPr>
          <a:xfrm>
            <a:off x="913205" y="2204824"/>
            <a:ext cx="1152128" cy="1477328"/>
          </a:xfrm>
          <a:prstGeom prst="rect">
            <a:avLst/>
          </a:prstGeom>
          <a:noFill/>
        </p:spPr>
        <p:txBody>
          <a:bodyPr wrap="square" rtlCol="0">
            <a:spAutoFit/>
          </a:bodyPr>
          <a:lstStyle/>
          <a:p>
            <a:pPr algn="ctr"/>
            <a:r>
              <a:rPr lang="pl-PL" b="1" dirty="0" smtClean="0"/>
              <a:t>A</a:t>
            </a:r>
          </a:p>
          <a:p>
            <a:pPr algn="ctr"/>
            <a:r>
              <a:rPr lang="pl-PL" dirty="0" smtClean="0"/>
              <a:t>Osoba trzecia, wierzyciel B</a:t>
            </a:r>
            <a:endParaRPr lang="pl-PL" dirty="0"/>
          </a:p>
        </p:txBody>
      </p:sp>
      <p:sp>
        <p:nvSpPr>
          <p:cNvPr id="16" name="pole tekstowe 15"/>
          <p:cNvSpPr txBox="1"/>
          <p:nvPr/>
        </p:nvSpPr>
        <p:spPr>
          <a:xfrm>
            <a:off x="5544108" y="2169831"/>
            <a:ext cx="1692188" cy="923330"/>
          </a:xfrm>
          <a:prstGeom prst="rect">
            <a:avLst/>
          </a:prstGeom>
          <a:noFill/>
        </p:spPr>
        <p:txBody>
          <a:bodyPr wrap="square" rtlCol="0">
            <a:spAutoFit/>
          </a:bodyPr>
          <a:lstStyle/>
          <a:p>
            <a:pPr algn="ctr"/>
            <a:r>
              <a:rPr lang="pl-PL" b="1" dirty="0" smtClean="0"/>
              <a:t>B</a:t>
            </a:r>
          </a:p>
          <a:p>
            <a:pPr algn="ctr"/>
            <a:r>
              <a:rPr lang="pl-PL" dirty="0" smtClean="0"/>
              <a:t>Strona umowy, dłużnik A</a:t>
            </a:r>
            <a:endParaRPr lang="pl-PL" dirty="0"/>
          </a:p>
        </p:txBody>
      </p:sp>
      <p:sp>
        <p:nvSpPr>
          <p:cNvPr id="17" name="pole tekstowe 16"/>
          <p:cNvSpPr txBox="1"/>
          <p:nvPr/>
        </p:nvSpPr>
        <p:spPr>
          <a:xfrm>
            <a:off x="2771800" y="2446830"/>
            <a:ext cx="2664296" cy="369332"/>
          </a:xfrm>
          <a:prstGeom prst="rect">
            <a:avLst/>
          </a:prstGeom>
          <a:noFill/>
        </p:spPr>
        <p:txBody>
          <a:bodyPr wrap="square" rtlCol="0">
            <a:spAutoFit/>
          </a:bodyPr>
          <a:lstStyle/>
          <a:p>
            <a:r>
              <a:rPr lang="pl-PL" dirty="0" smtClean="0"/>
              <a:t>roszczenie</a:t>
            </a:r>
            <a:endParaRPr lang="pl-PL" dirty="0"/>
          </a:p>
        </p:txBody>
      </p:sp>
      <p:sp>
        <p:nvSpPr>
          <p:cNvPr id="18" name="pole tekstowe 17"/>
          <p:cNvSpPr txBox="1"/>
          <p:nvPr/>
        </p:nvSpPr>
        <p:spPr>
          <a:xfrm>
            <a:off x="2123728" y="3611108"/>
            <a:ext cx="1728192" cy="1200329"/>
          </a:xfrm>
          <a:prstGeom prst="rect">
            <a:avLst/>
          </a:prstGeom>
          <a:noFill/>
        </p:spPr>
        <p:txBody>
          <a:bodyPr wrap="square" rtlCol="0">
            <a:spAutoFit/>
          </a:bodyPr>
          <a:lstStyle/>
          <a:p>
            <a:r>
              <a:rPr lang="pl-PL" dirty="0" smtClean="0"/>
              <a:t>Roszczenie A wobec B realizowane wobec c</a:t>
            </a:r>
            <a:endParaRPr lang="pl-PL" dirty="0"/>
          </a:p>
        </p:txBody>
      </p:sp>
      <p:sp>
        <p:nvSpPr>
          <p:cNvPr id="19" name="pole tekstowe 18"/>
          <p:cNvSpPr txBox="1"/>
          <p:nvPr/>
        </p:nvSpPr>
        <p:spPr>
          <a:xfrm>
            <a:off x="5598114" y="3220487"/>
            <a:ext cx="1584176" cy="923330"/>
          </a:xfrm>
          <a:prstGeom prst="rect">
            <a:avLst/>
          </a:prstGeom>
          <a:noFill/>
        </p:spPr>
        <p:txBody>
          <a:bodyPr wrap="square" rtlCol="0">
            <a:spAutoFit/>
          </a:bodyPr>
          <a:lstStyle/>
          <a:p>
            <a:r>
              <a:rPr lang="pl-PL" dirty="0" smtClean="0"/>
              <a:t>Umowa względnie bezskuteczna</a:t>
            </a:r>
            <a:endParaRPr lang="pl-PL" dirty="0"/>
          </a:p>
        </p:txBody>
      </p:sp>
      <p:sp>
        <p:nvSpPr>
          <p:cNvPr id="20" name="pole tekstowe 19"/>
          <p:cNvSpPr txBox="1"/>
          <p:nvPr/>
        </p:nvSpPr>
        <p:spPr>
          <a:xfrm>
            <a:off x="4572000" y="4478394"/>
            <a:ext cx="1728192" cy="646331"/>
          </a:xfrm>
          <a:prstGeom prst="rect">
            <a:avLst/>
          </a:prstGeom>
          <a:noFill/>
        </p:spPr>
        <p:txBody>
          <a:bodyPr wrap="square" rtlCol="0">
            <a:spAutoFit/>
          </a:bodyPr>
          <a:lstStyle/>
          <a:p>
            <a:pPr algn="ctr"/>
            <a:r>
              <a:rPr lang="pl-PL" b="1" dirty="0" smtClean="0"/>
              <a:t>C</a:t>
            </a:r>
          </a:p>
          <a:p>
            <a:pPr algn="ctr"/>
            <a:r>
              <a:rPr lang="pl-PL" dirty="0" smtClean="0"/>
              <a:t>Strona umowy</a:t>
            </a:r>
            <a:endParaRPr lang="pl-PL" dirty="0"/>
          </a:p>
        </p:txBody>
      </p:sp>
    </p:spTree>
    <p:extLst>
      <p:ext uri="{BB962C8B-B14F-4D97-AF65-F5344CB8AC3E}">
        <p14:creationId xmlns:p14="http://schemas.microsoft.com/office/powerpoint/2010/main" val="626971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Sankcje wadliwych czynności prawnych</a:t>
            </a:r>
            <a:br>
              <a:rPr lang="pl-PL" dirty="0"/>
            </a:br>
            <a:r>
              <a:rPr lang="pl-PL" dirty="0"/>
              <a:t>-bezskuteczność względna-</a:t>
            </a:r>
          </a:p>
        </p:txBody>
      </p:sp>
      <p:sp>
        <p:nvSpPr>
          <p:cNvPr id="3" name="Symbol zastępczy zawartości 2"/>
          <p:cNvSpPr>
            <a:spLocks noGrp="1"/>
          </p:cNvSpPr>
          <p:nvPr>
            <p:ph idx="1"/>
          </p:nvPr>
        </p:nvSpPr>
        <p:spPr/>
        <p:txBody>
          <a:bodyPr>
            <a:normAutofit fontScale="77500" lnSpcReduction="20000"/>
          </a:bodyPr>
          <a:lstStyle/>
          <a:p>
            <a:r>
              <a:rPr lang="pl-PL" dirty="0"/>
              <a:t>A ma roszczenie wobec </a:t>
            </a:r>
            <a:r>
              <a:rPr lang="pl-PL" dirty="0" smtClean="0"/>
              <a:t>B. Przykład</a:t>
            </a:r>
            <a:r>
              <a:rPr lang="pl-PL" dirty="0"/>
              <a:t>: A zawarł z B umowę najmu lokalu i na tej podstawie A (jako najemca) ma wobec B (jako wynajmującego) roszczenie o wydanie mu w określonym terminie najętego </a:t>
            </a:r>
            <a:r>
              <a:rPr lang="pl-PL" dirty="0" smtClean="0"/>
              <a:t>lokalu;</a:t>
            </a:r>
            <a:endParaRPr lang="pl-PL" dirty="0"/>
          </a:p>
          <a:p>
            <a:r>
              <a:rPr lang="pl-PL" dirty="0" smtClean="0"/>
              <a:t>Po powstaniu tego roszczenia B zawarł z C umowę, której wykonanie czyni całkowicie lub częściowo niemożliwym </a:t>
            </a:r>
            <a:r>
              <a:rPr lang="pl-PL" smtClean="0"/>
              <a:t>zadośćuczynienie </a:t>
            </a:r>
            <a:r>
              <a:rPr lang="pl-PL" smtClean="0"/>
              <a:t>B </a:t>
            </a:r>
            <a:r>
              <a:rPr lang="pl-PL" smtClean="0"/>
              <a:t>wobec </a:t>
            </a:r>
            <a:r>
              <a:rPr lang="pl-PL" smtClean="0"/>
              <a:t> A. </a:t>
            </a:r>
            <a:r>
              <a:rPr lang="pl-PL" dirty="0" smtClean="0"/>
              <a:t>Przykład: B wynajął ten sam lokal C, przez co nie może go już wydać A;</a:t>
            </a:r>
          </a:p>
          <a:p>
            <a:r>
              <a:rPr lang="pl-PL" dirty="0" smtClean="0"/>
              <a:t>A może na podstawie art. 59 żądać uznania za bezskuteczną </a:t>
            </a:r>
            <a:r>
              <a:rPr lang="pl-PL" b="1" dirty="0" smtClean="0"/>
              <a:t>w stosunku do niego </a:t>
            </a:r>
            <a:r>
              <a:rPr lang="pl-PL" dirty="0" smtClean="0"/>
              <a:t>umowy zawartej między B i C, jeśli B i C </a:t>
            </a:r>
            <a:r>
              <a:rPr lang="pl-PL" dirty="0"/>
              <a:t>o jej roszczeniu </a:t>
            </a:r>
            <a:r>
              <a:rPr lang="pl-PL" b="1" dirty="0"/>
              <a:t>wiedziały</a:t>
            </a:r>
            <a:r>
              <a:rPr lang="pl-PL" dirty="0"/>
              <a:t> albo jeżeli umowa była </a:t>
            </a:r>
            <a:r>
              <a:rPr lang="pl-PL" b="1" dirty="0" smtClean="0"/>
              <a:t>nieodpłatna. </a:t>
            </a:r>
            <a:r>
              <a:rPr lang="pl-PL" dirty="0" smtClean="0"/>
              <a:t>A ma na to </a:t>
            </a:r>
            <a:r>
              <a:rPr lang="pl-PL" b="1" dirty="0" smtClean="0"/>
              <a:t>rok od chwili zawarcia umowy </a:t>
            </a:r>
            <a:r>
              <a:rPr lang="pl-PL" dirty="0" smtClean="0"/>
              <a:t>między B i C.</a:t>
            </a:r>
            <a:endParaRPr lang="pl-PL" dirty="0"/>
          </a:p>
        </p:txBody>
      </p:sp>
    </p:spTree>
    <p:extLst>
      <p:ext uri="{BB962C8B-B14F-4D97-AF65-F5344CB8AC3E}">
        <p14:creationId xmlns:p14="http://schemas.microsoft.com/office/powerpoint/2010/main" val="8807445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Kazus 1</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Eulalia Z. została zmuszona do podpisania umowy, przenoszącej własność jej samochodu na Cypriana P. – Cyprian pojawił się u niej z gotową umową, a gdy Eulalia odmówiła złożenia podpisu, Cyprian przemocą włożył jej długopis w dłoń, skierował ją nad kartę z treścią umowy i powiódł nią, odwzorowując litery składające się na imię i nazwisko Eulalii. Zrozpaczona Eulalia postanowiła zasięgnąć rady swojego przyjaciela, studenta administracji, który właśnie zdał egzamin z podstaw prawa cywilnego. Przyjaciel powiedział Eulalii, żeby się nie martwiła, bowiem czynność ta – jako obarczona błędem  oświadczenia woli w postaci braku świadomości i swobody – jest nieważna i nie rodzi żadnych skutków prawnych.</a:t>
            </a:r>
          </a:p>
          <a:p>
            <a:r>
              <a:rPr lang="pl-PL" dirty="0" smtClean="0"/>
              <a:t>Czy przyjaciel Eulalii ma rację?</a:t>
            </a:r>
            <a:endParaRPr lang="pl-PL" dirty="0"/>
          </a:p>
        </p:txBody>
      </p:sp>
    </p:spTree>
    <p:extLst>
      <p:ext uri="{BB962C8B-B14F-4D97-AF65-F5344CB8AC3E}">
        <p14:creationId xmlns:p14="http://schemas.microsoft.com/office/powerpoint/2010/main" val="37086405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Pewnego dnia Anatol W. z przerażeniem odkrył, że gdzieś zniknął jego ukochany chomik, Puszek, który nie tylko był jego ulubionym zwierzątkiem, lecz także należał do bardzo rzadkiej i drogiej rasy i był jedynym chomikiem tego gatunku w całej Polsce. Anatol w skrzynce pocztowej znalazł niepokojący list, którego treść głosiła:</a:t>
            </a:r>
          </a:p>
          <a:p>
            <a:pPr marL="0" indent="0">
              <a:buNone/>
            </a:pPr>
            <a:r>
              <a:rPr lang="pl-PL" dirty="0" smtClean="0"/>
              <a:t>„ Jeśli nie darujesz Igorowi P. swojego </a:t>
            </a:r>
            <a:r>
              <a:rPr lang="pl-PL" dirty="0" err="1" smtClean="0"/>
              <a:t>Harleya</a:t>
            </a:r>
            <a:r>
              <a:rPr lang="pl-PL" dirty="0" smtClean="0"/>
              <a:t>, Puszek umrze.” List był podpisany przez Edmunda H., znanego z bezwzględności wobec zwierząt lokalnego chuligana, kuzyna Igora P. Bojąc się o życie swojego chomika, Anatol W. zawarł z Igorem P. umowę darowizny swojego </a:t>
            </a:r>
            <a:r>
              <a:rPr lang="pl-PL" dirty="0" err="1" smtClean="0"/>
              <a:t>Harleya</a:t>
            </a:r>
            <a:r>
              <a:rPr lang="pl-PL" dirty="0" smtClean="0"/>
              <a:t>. Po dwóch tygodniach Anatol znalazł pod drzwiami klatkę, w której znajdował się Puszek – cały i zdrowy.</a:t>
            </a:r>
          </a:p>
          <a:p>
            <a:r>
              <a:rPr lang="pl-PL" dirty="0" smtClean="0"/>
              <a:t>Doradź Anatolowi, co może zrobić, by odzyskać motocykl.</a:t>
            </a:r>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16460105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Tobiasz F. pożyczył swojej córce, </a:t>
            </a:r>
            <a:r>
              <a:rPr lang="pl-PL" dirty="0" err="1" smtClean="0"/>
              <a:t>Gniewosądce</a:t>
            </a:r>
            <a:r>
              <a:rPr lang="pl-PL" dirty="0"/>
              <a:t> </a:t>
            </a:r>
            <a:r>
              <a:rPr lang="pl-PL" dirty="0" smtClean="0"/>
              <a:t>F., 100 tysięcy złotych, które miały zostać zwrócone po roku. Tobiasz F. przed wydaniem </a:t>
            </a:r>
            <a:r>
              <a:rPr lang="pl-PL" dirty="0" err="1" smtClean="0"/>
              <a:t>Gniewosądce</a:t>
            </a:r>
            <a:r>
              <a:rPr lang="pl-PL" dirty="0" smtClean="0"/>
              <a:t> pieniędzy napisał jej maila, w którym potwierdzał warunki umowy – między innymi dokładną sumę, która miała być przedmiotem pożyczki oraz termin zwrotu, a </a:t>
            </a:r>
            <a:r>
              <a:rPr lang="pl-PL" dirty="0" err="1" smtClean="0"/>
              <a:t>Gniewosądka</a:t>
            </a:r>
            <a:r>
              <a:rPr lang="pl-PL" dirty="0" smtClean="0"/>
              <a:t> odpisała, zgadzając się na te warunki. Minął rok, w trakcie którego </a:t>
            </a:r>
            <a:r>
              <a:rPr lang="pl-PL" dirty="0" err="1" smtClean="0"/>
              <a:t>Gniewosądka</a:t>
            </a:r>
            <a:r>
              <a:rPr lang="pl-PL" dirty="0" smtClean="0"/>
              <a:t> poważnie pokłóciła się z ojcem, ponieważ ten nie akceptował jej nowego wybranka. Gdy przyszedł dzień zwrotu pożyczki, </a:t>
            </a:r>
            <a:r>
              <a:rPr lang="pl-PL" dirty="0" err="1" smtClean="0"/>
              <a:t>Gniewosądka</a:t>
            </a:r>
            <a:r>
              <a:rPr lang="pl-PL" dirty="0" smtClean="0"/>
              <a:t> oświadczyła, że żadnej pożyczki nie było i z satysfakcją oznajmiła, że życzy Tobiaszowi powodzenia przed sądem,  bo nie ma on szans na wygraną: nie zadbał o należyte zabezpieczenie swoich interesów i nie postąpił zgodnie z  art. </a:t>
            </a:r>
            <a:r>
              <a:rPr lang="pl-PL" dirty="0"/>
              <a:t>720 § </a:t>
            </a:r>
            <a:r>
              <a:rPr lang="pl-PL" dirty="0" smtClean="0"/>
              <a:t>2 </a:t>
            </a:r>
            <a:r>
              <a:rPr lang="pl-PL" dirty="0" err="1" smtClean="0"/>
              <a:t>kc</a:t>
            </a:r>
            <a:r>
              <a:rPr lang="pl-PL" dirty="0" smtClean="0"/>
              <a:t>.</a:t>
            </a:r>
          </a:p>
          <a:p>
            <a:r>
              <a:rPr lang="pl-PL" dirty="0" smtClean="0"/>
              <a:t>Czy </a:t>
            </a:r>
            <a:r>
              <a:rPr lang="pl-PL" dirty="0" err="1" smtClean="0"/>
              <a:t>Gniewosądka</a:t>
            </a:r>
            <a:r>
              <a:rPr lang="pl-PL" dirty="0" smtClean="0"/>
              <a:t> ma rację?</a:t>
            </a:r>
            <a:endParaRPr lang="pl-PL" dirty="0"/>
          </a:p>
        </p:txBody>
      </p:sp>
    </p:spTree>
    <p:extLst>
      <p:ext uri="{BB962C8B-B14F-4D97-AF65-F5344CB8AC3E}">
        <p14:creationId xmlns:p14="http://schemas.microsoft.com/office/powerpoint/2010/main" val="14437572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Euzebiusz C. jest wielkim miłośnikiem Napoleona Bonaparte. Pewnego dnia zauważył, że </a:t>
            </a:r>
            <a:r>
              <a:rPr lang="pl-PL" dirty="0"/>
              <a:t>na </a:t>
            </a:r>
            <a:r>
              <a:rPr lang="pl-PL" dirty="0" smtClean="0"/>
              <a:t>sprzedaż został wystawiony piękny pałacyk, położony niedaleko jego rodzinnej miejscowości. Euzebiusz pojechał obejrzeć pałacyk – oprowadzał go właściciel, Hieronim P. W pewnym momencie Euzebiusz skomentował wystrój pałacyku, mówiąc, że przypomina mu on styl </a:t>
            </a:r>
            <a:r>
              <a:rPr lang="pl-PL" i="1" dirty="0" err="1" smtClean="0"/>
              <a:t>empire</a:t>
            </a:r>
            <a:r>
              <a:rPr lang="pl-PL" i="1" dirty="0" smtClean="0"/>
              <a:t>, </a:t>
            </a:r>
            <a:r>
              <a:rPr lang="pl-PL" dirty="0" smtClean="0"/>
              <a:t>czyli ten obowiązujący za panowania Napoleona Bonaparte, którego bardzo podziwia. Chcący szybko sprzedać pałacyk Hieronim P., wyczuwając okazję, skłamał, że kiedyś w tym pałacyku na parę dni zatrzymał się nie kto inny, a sam Napoleon, a w jednym z pokoi zachowało się nawet łoże, w którym spał. Zachwycony Euzebiusz nabył pałacyk. Po roku jednak dowiedział się, że został oszukany i pałacyk stracił dla niego cały swój powab.</a:t>
            </a:r>
          </a:p>
          <a:p>
            <a:r>
              <a:rPr lang="pl-PL" dirty="0" smtClean="0"/>
              <a:t>Doradź Euzebiuszowi, co może zrobić w tej sytuacji?</a:t>
            </a:r>
            <a:endParaRPr lang="pl-PL" dirty="0"/>
          </a:p>
        </p:txBody>
      </p:sp>
    </p:spTree>
    <p:extLst>
      <p:ext uri="{BB962C8B-B14F-4D97-AF65-F5344CB8AC3E}">
        <p14:creationId xmlns:p14="http://schemas.microsoft.com/office/powerpoint/2010/main" val="17300778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Agrypina G. postanowiła sporządzić testament, w którym powołuje jako swego jedynego spadkobiercę syna, Ernesta G. Ustanowiła jednak warunek – Ernest może nabyć spadek tylko wtedy, gdy ożeni się z Gertrudą N., którą Agrypina przez wiele lat bezskutecznie starała się zeswatać ze swoim synem. </a:t>
            </a:r>
          </a:p>
          <a:p>
            <a:r>
              <a:rPr lang="pl-PL" dirty="0" smtClean="0"/>
              <a:t>Określ, jakim elementem treści czynności prawnej jest warunek.</a:t>
            </a:r>
          </a:p>
          <a:p>
            <a:r>
              <a:rPr lang="pl-PL" dirty="0" smtClean="0"/>
              <a:t>Czy warunek może zostać zastrzeżony w każdej czynności prawnej? </a:t>
            </a:r>
          </a:p>
          <a:p>
            <a:r>
              <a:rPr lang="pl-PL" dirty="0" smtClean="0"/>
              <a:t>Jaki skutek odniesie warunek, zastrzeżony przez Agrypinę w jej testamencie?</a:t>
            </a:r>
          </a:p>
          <a:p>
            <a:endParaRPr lang="pl-PL" dirty="0" smtClean="0"/>
          </a:p>
          <a:p>
            <a:pPr marL="0" indent="0">
              <a:buNone/>
            </a:pPr>
            <a:endParaRPr lang="pl-PL" dirty="0"/>
          </a:p>
        </p:txBody>
      </p:sp>
    </p:spTree>
    <p:extLst>
      <p:ext uri="{BB962C8B-B14F-4D97-AF65-F5344CB8AC3E}">
        <p14:creationId xmlns:p14="http://schemas.microsoft.com/office/powerpoint/2010/main" val="1423480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Elementy podmiotowo istotne</a:t>
            </a:r>
            <a:br>
              <a:rPr lang="pl-PL" dirty="0"/>
            </a:br>
            <a:r>
              <a:rPr lang="pl-PL" dirty="0" smtClean="0"/>
              <a:t>- TERMIN-</a:t>
            </a:r>
            <a:endParaRPr lang="pl-PL" dirty="0"/>
          </a:p>
        </p:txBody>
      </p:sp>
      <p:sp>
        <p:nvSpPr>
          <p:cNvPr id="3" name="Symbol zastępczy zawartości 2"/>
          <p:cNvSpPr>
            <a:spLocks noGrp="1"/>
          </p:cNvSpPr>
          <p:nvPr>
            <p:ph idx="1"/>
          </p:nvPr>
        </p:nvSpPr>
        <p:spPr/>
        <p:txBody>
          <a:bodyPr/>
          <a:lstStyle/>
          <a:p>
            <a:r>
              <a:rPr lang="pl-PL" dirty="0" smtClean="0"/>
              <a:t>Termin początkowy (wraz z jego upływem powstają skutki czynności prawnej; stosuje się odpowiednio przepisy o warunku zawieszającym)  i końcowy (jego upływ powoduje ustanie skutków czynności prawnej; odpowiednio stosuje się przepisy o warunku rozwiązującym)</a:t>
            </a:r>
            <a:endParaRPr lang="pl-PL" dirty="0"/>
          </a:p>
        </p:txBody>
      </p:sp>
    </p:spTree>
    <p:extLst>
      <p:ext uri="{BB962C8B-B14F-4D97-AF65-F5344CB8AC3E}">
        <p14:creationId xmlns:p14="http://schemas.microsoft.com/office/powerpoint/2010/main" val="159563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32792"/>
            <a:ext cx="8229600" cy="1143000"/>
          </a:xfrm>
        </p:spPr>
        <p:txBody>
          <a:bodyPr>
            <a:normAutofit fontScale="90000"/>
          </a:bodyPr>
          <a:lstStyle/>
          <a:p>
            <a:r>
              <a:rPr lang="pl-PL" dirty="0"/>
              <a:t>Elementy podmiotowo istotne</a:t>
            </a:r>
            <a:br>
              <a:rPr lang="pl-PL" dirty="0"/>
            </a:br>
            <a:r>
              <a:rPr lang="pl-PL" dirty="0"/>
              <a:t>- TERMIN-</a:t>
            </a:r>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a:t>Art. 110. Sposób obliczania terminu </a:t>
            </a:r>
          </a:p>
          <a:p>
            <a:pPr marL="0" indent="0">
              <a:buNone/>
            </a:pPr>
            <a:r>
              <a:rPr lang="pl-PL" dirty="0"/>
              <a:t>Jeżeli ustawa, orzeczenie sądu lub decyzja innego organu państwowego albo czynność prawna oznacza termin nie określając sposobu jego obliczania, stosuje się przepisy poniższe. </a:t>
            </a:r>
          </a:p>
          <a:p>
            <a:pPr marL="0" indent="0">
              <a:buNone/>
            </a:pPr>
            <a:r>
              <a:rPr lang="pl-PL" b="1" dirty="0"/>
              <a:t>Art. 111. Termin oznaczony w dniach </a:t>
            </a:r>
          </a:p>
          <a:p>
            <a:pPr marL="0" indent="0">
              <a:buNone/>
            </a:pPr>
            <a:r>
              <a:rPr lang="pl-PL" dirty="0"/>
              <a:t>§ 1. Termin oznaczony </a:t>
            </a:r>
            <a:r>
              <a:rPr lang="pl-PL" b="1" dirty="0"/>
              <a:t>w dniach kończy się z upływem ostatniego dnia.</a:t>
            </a:r>
            <a:r>
              <a:rPr lang="pl-PL" dirty="0"/>
              <a:t/>
            </a:r>
            <a:br>
              <a:rPr lang="pl-PL" dirty="0"/>
            </a:br>
            <a:r>
              <a:rPr lang="pl-PL" dirty="0"/>
              <a:t>§ 2. Jeżeli początkiem terminu oznaczonego w dniach jest pewne zdarzenie</a:t>
            </a:r>
            <a:r>
              <a:rPr lang="pl-PL" b="1" dirty="0"/>
              <a:t>, nie uwzględnia się przy obliczaniu terminu dnia, w którym to zdarzenie nastąpiło.</a:t>
            </a:r>
          </a:p>
          <a:p>
            <a:endParaRPr lang="pl-PL" dirty="0"/>
          </a:p>
        </p:txBody>
      </p:sp>
    </p:spTree>
    <p:extLst>
      <p:ext uri="{BB962C8B-B14F-4D97-AF65-F5344CB8AC3E}">
        <p14:creationId xmlns:p14="http://schemas.microsoft.com/office/powerpoint/2010/main" val="13332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Elementy podmiotowo istotne</a:t>
            </a:r>
            <a:br>
              <a:rPr lang="pl-PL" dirty="0"/>
            </a:br>
            <a:r>
              <a:rPr lang="pl-PL" dirty="0"/>
              <a:t>- TERMIN-</a:t>
            </a:r>
          </a:p>
        </p:txBody>
      </p:sp>
      <p:sp>
        <p:nvSpPr>
          <p:cNvPr id="3" name="Symbol zastępczy zawartości 2"/>
          <p:cNvSpPr>
            <a:spLocks noGrp="1"/>
          </p:cNvSpPr>
          <p:nvPr>
            <p:ph idx="1"/>
          </p:nvPr>
        </p:nvSpPr>
        <p:spPr/>
        <p:txBody>
          <a:bodyPr>
            <a:normAutofit fontScale="62500" lnSpcReduction="20000"/>
          </a:bodyPr>
          <a:lstStyle/>
          <a:p>
            <a:r>
              <a:rPr lang="pl-PL" b="1" dirty="0"/>
              <a:t>Art. 112. Termin oznaczony w tygodniach, miesiącach i latach </a:t>
            </a:r>
          </a:p>
          <a:p>
            <a:pPr marL="0" indent="0">
              <a:buNone/>
            </a:pPr>
            <a:r>
              <a:rPr lang="pl-PL" dirty="0"/>
              <a:t>Termin oznaczony w tygodniach, miesiącach lub latach kończy się z upływem </a:t>
            </a:r>
            <a:r>
              <a:rPr lang="pl-PL" b="1" dirty="0"/>
              <a:t>dnia, który nazwą lub datą odpowiada początkowemu dniowi terminu, a gdyby takiego dnia w ostatnim miesiącu nie było - w ostatnim dniu tego </a:t>
            </a:r>
            <a:r>
              <a:rPr lang="pl-PL" b="1" dirty="0" smtClean="0"/>
              <a:t>miesiąca. </a:t>
            </a:r>
            <a:r>
              <a:rPr lang="pl-PL" dirty="0" smtClean="0"/>
              <a:t>Jednakże</a:t>
            </a:r>
            <a:r>
              <a:rPr lang="pl-PL" u="sng" dirty="0" smtClean="0"/>
              <a:t> </a:t>
            </a:r>
            <a:r>
              <a:rPr lang="pl-PL" u="sng" dirty="0"/>
              <a:t>przy obliczaniu wieku osoby fizycznej termin upływa z początkiem ostatniego dnia</a:t>
            </a:r>
            <a:r>
              <a:rPr lang="pl-PL" dirty="0"/>
              <a:t>. </a:t>
            </a:r>
          </a:p>
          <a:p>
            <a:r>
              <a:rPr lang="pl-PL" b="1" dirty="0"/>
              <a:t>Art. 113. Termin oznaczony na początek miesiąca </a:t>
            </a:r>
          </a:p>
          <a:p>
            <a:pPr marL="0" indent="0">
              <a:buNone/>
            </a:pPr>
            <a:r>
              <a:rPr lang="pl-PL" dirty="0"/>
              <a:t>§ 1. Jeżeli termin jest oznaczony na początek, środek lub koniec miesiąca, rozumie się przez to </a:t>
            </a:r>
            <a:r>
              <a:rPr lang="pl-PL" b="1" dirty="0"/>
              <a:t>pierwszy, piętnasty lub ostatni dzień miesiąca</a:t>
            </a:r>
            <a:r>
              <a:rPr lang="pl-PL" dirty="0"/>
              <a:t>.</a:t>
            </a:r>
            <a:br>
              <a:rPr lang="pl-PL" dirty="0"/>
            </a:br>
            <a:r>
              <a:rPr lang="pl-PL" dirty="0"/>
              <a:t>§ 2. Termin półmiesięczny jest równy piętnastu dniom.</a:t>
            </a:r>
            <a:br>
              <a:rPr lang="pl-PL" dirty="0"/>
            </a:br>
            <a:endParaRPr lang="pl-PL" dirty="0"/>
          </a:p>
          <a:p>
            <a:r>
              <a:rPr lang="pl-PL" b="1" dirty="0"/>
              <a:t>Art. 114. Sposób obliczania miesiąca i roku </a:t>
            </a:r>
          </a:p>
          <a:p>
            <a:pPr marL="0" indent="0">
              <a:buNone/>
            </a:pPr>
            <a:r>
              <a:rPr lang="pl-PL" dirty="0"/>
              <a:t>Jeżeli termin jest oznaczony w miesiącach lub latach, </a:t>
            </a:r>
            <a:r>
              <a:rPr lang="pl-PL" b="1" dirty="0"/>
              <a:t>a ciągłość terminu nie jest wymagana</a:t>
            </a:r>
            <a:r>
              <a:rPr lang="pl-PL" dirty="0"/>
              <a:t>, miesiąc liczy się za dni trzydzieści, a rok za dni trzysta sześćdziesiąt pięć. </a:t>
            </a:r>
          </a:p>
          <a:p>
            <a:endParaRPr lang="pl-PL" dirty="0"/>
          </a:p>
        </p:txBody>
      </p:sp>
    </p:spTree>
    <p:extLst>
      <p:ext uri="{BB962C8B-B14F-4D97-AF65-F5344CB8AC3E}">
        <p14:creationId xmlns:p14="http://schemas.microsoft.com/office/powerpoint/2010/main" val="3273963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Elementy podmiotowo istotne</a:t>
            </a:r>
            <a:br>
              <a:rPr lang="pl-PL" dirty="0"/>
            </a:br>
            <a:r>
              <a:rPr lang="pl-PL" dirty="0"/>
              <a:t>- TERMIN-</a:t>
            </a:r>
          </a:p>
        </p:txBody>
      </p:sp>
      <p:sp>
        <p:nvSpPr>
          <p:cNvPr id="3" name="Symbol zastępczy zawartości 2"/>
          <p:cNvSpPr>
            <a:spLocks noGrp="1"/>
          </p:cNvSpPr>
          <p:nvPr>
            <p:ph idx="1"/>
          </p:nvPr>
        </p:nvSpPr>
        <p:spPr/>
        <p:txBody>
          <a:bodyPr/>
          <a:lstStyle/>
          <a:p>
            <a:r>
              <a:rPr lang="pl-PL" b="1" dirty="0"/>
              <a:t>Art. 115. Zasady ustalania końca terminu do wykonania czynności </a:t>
            </a:r>
          </a:p>
          <a:p>
            <a:pPr marL="0" indent="0">
              <a:buNone/>
            </a:pPr>
            <a:r>
              <a:rPr lang="pl-PL" dirty="0"/>
              <a:t>Jeżeli koniec terminu do wykonania czynności przypada na dzień uznany ustawowo za wolny od pracy </a:t>
            </a:r>
            <a:r>
              <a:rPr lang="pl-PL" b="1" dirty="0">
                <a:solidFill>
                  <a:srgbClr val="FF0000"/>
                </a:solidFill>
              </a:rPr>
              <a:t>lub na sobotę</a:t>
            </a:r>
            <a:r>
              <a:rPr lang="pl-PL" dirty="0"/>
              <a:t>, termin upływa następnego dnia, który nie jest dniem wolnym od pracy ani sobotą. </a:t>
            </a:r>
          </a:p>
          <a:p>
            <a:endParaRPr lang="pl-PL" dirty="0"/>
          </a:p>
        </p:txBody>
      </p:sp>
    </p:spTree>
    <p:extLst>
      <p:ext uri="{BB962C8B-B14F-4D97-AF65-F5344CB8AC3E}">
        <p14:creationId xmlns:p14="http://schemas.microsoft.com/office/powerpoint/2010/main" val="408341159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3262</Words>
  <Application>Microsoft Office PowerPoint</Application>
  <PresentationFormat>Pokaz na ekranie (4:3)</PresentationFormat>
  <Paragraphs>305</Paragraphs>
  <Slides>58</Slides>
  <Notes>1</Notes>
  <HiddenSlides>0</HiddenSlides>
  <MMClips>0</MMClips>
  <ScaleCrop>false</ScaleCrop>
  <HeadingPairs>
    <vt:vector size="4" baseType="variant">
      <vt:variant>
        <vt:lpstr>Motyw</vt:lpstr>
      </vt:variant>
      <vt:variant>
        <vt:i4>1</vt:i4>
      </vt:variant>
      <vt:variant>
        <vt:lpstr>Tytuły slajdów</vt:lpstr>
      </vt:variant>
      <vt:variant>
        <vt:i4>58</vt:i4>
      </vt:variant>
    </vt:vector>
  </HeadingPairs>
  <TitlesOfParts>
    <vt:vector size="59" baseType="lpstr">
      <vt:lpstr>Motyw pakietu Office</vt:lpstr>
      <vt:lpstr>Treść czynności prawnych</vt:lpstr>
      <vt:lpstr>Elementy podmiotowo istotne  -warunek-</vt:lpstr>
      <vt:lpstr>Elementy podmiotowo istotne -warunek-</vt:lpstr>
      <vt:lpstr>Elementy podmiotowo istotne -warunek-</vt:lpstr>
      <vt:lpstr>warunek</vt:lpstr>
      <vt:lpstr>Elementy podmiotowo istotne - TERMIN-</vt:lpstr>
      <vt:lpstr>Elementy podmiotowo istotne - TERMIN-</vt:lpstr>
      <vt:lpstr>Elementy podmiotowo istotne - TERMIN-</vt:lpstr>
      <vt:lpstr>Elementy podmiotowo istotne - TERMIN-</vt:lpstr>
      <vt:lpstr>Forma czynności prawnych</vt:lpstr>
      <vt:lpstr>Forma czynności prawnych -formy szczególne-</vt:lpstr>
      <vt:lpstr>Forma czynności prawnych -formy szczególne-</vt:lpstr>
      <vt:lpstr>Forma czynności prawnych -formy szczególne-</vt:lpstr>
      <vt:lpstr>Forma pisemna</vt:lpstr>
      <vt:lpstr>Forma pisemna</vt:lpstr>
      <vt:lpstr>Forma dokumentowa</vt:lpstr>
      <vt:lpstr>Forma dokumentowa</vt:lpstr>
      <vt:lpstr>Forma elektroniczna</vt:lpstr>
      <vt:lpstr>Forma pisemna z datą urzędowo poświadczoną </vt:lpstr>
      <vt:lpstr>Forma z podpisem urzędowo poświadczonym </vt:lpstr>
      <vt:lpstr>Akt notarialny </vt:lpstr>
      <vt:lpstr>Typy formy szczególnej ze względu na skutki jej niezachowania</vt:lpstr>
      <vt:lpstr>Forma pod rygorem nieważności (ad solemnitatem) </vt:lpstr>
      <vt:lpstr>Forma dla celów dowodowych (ad probationem) </vt:lpstr>
      <vt:lpstr>Forma dla wywołania szczególnych skutków prawnych (ad eventum) </vt:lpstr>
      <vt:lpstr>Forma  następczych czynności prawnych</vt:lpstr>
      <vt:lpstr>Forma  następczych czynności prawnych</vt:lpstr>
      <vt:lpstr>Wady oświadczenia woli</vt:lpstr>
      <vt:lpstr>Wady oświadczenia woli</vt:lpstr>
      <vt:lpstr>Wady oświadczenia woli</vt:lpstr>
      <vt:lpstr>Wady oświadczenia woli - Brak świadomości lub swobody -</vt:lpstr>
      <vt:lpstr>Wady oświadczenia woli - Brak świadomości lub swobody -</vt:lpstr>
      <vt:lpstr>Wady oświadczenia woli - Pozorność-</vt:lpstr>
      <vt:lpstr>Wady oświadczenia woli - Pozorność-</vt:lpstr>
      <vt:lpstr>Wady oświadczenia woli - Pozorność-</vt:lpstr>
      <vt:lpstr>Wady oświadczenia woli - Błąd-</vt:lpstr>
      <vt:lpstr>Wady oświadczenia woli - Błąd-</vt:lpstr>
      <vt:lpstr>Wady oświadczenia woli - Błąd-</vt:lpstr>
      <vt:lpstr>Wady oświadczenia woli - Podstęp-</vt:lpstr>
      <vt:lpstr>Wady oświadczenia woli - Podstęp-</vt:lpstr>
      <vt:lpstr>Wady oświadczenia woli - Groźba-</vt:lpstr>
      <vt:lpstr>Wady oświadczenia woli - Groźba-</vt:lpstr>
      <vt:lpstr>Wady oświadczenia woli - Groźba-</vt:lpstr>
      <vt:lpstr>Wady świadczenia woli</vt:lpstr>
      <vt:lpstr>Wady oświadczenia woli</vt:lpstr>
      <vt:lpstr>Sankcje wadliwych czynności prawnych</vt:lpstr>
      <vt:lpstr>Sankcje wadliwych czynności prawnych -nieważność- </vt:lpstr>
      <vt:lpstr>Sankcje wadliwych czynności prawnych -nieważność- </vt:lpstr>
      <vt:lpstr>Sankcje wadliwych czynności prawnych -wzruszalność- </vt:lpstr>
      <vt:lpstr>Sankcje wadliwych czynności prawnych -bezskuteczność zawieszona- </vt:lpstr>
      <vt:lpstr>Sankcje wadliwych czynności prawnych -bezskuteczność względna-</vt:lpstr>
      <vt:lpstr>Sankcje wadliwych czynności prawnych -bezskuteczność względna-</vt:lpstr>
      <vt:lpstr>Sankcje wadliwych czynności prawnych -bezskuteczność względna-</vt:lpstr>
      <vt:lpstr>Kazus 1</vt:lpstr>
      <vt:lpstr>Kazus 2</vt:lpstr>
      <vt:lpstr>Kazus 3</vt:lpstr>
      <vt:lpstr>Kazus 4</vt:lpstr>
      <vt:lpstr>Kazus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Treść czynności prawnych</dc:title>
  <dc:creator>Agata</dc:creator>
  <cp:lastModifiedBy>Agata</cp:lastModifiedBy>
  <cp:revision>47</cp:revision>
  <dcterms:created xsi:type="dcterms:W3CDTF">2017-03-13T13:00:57Z</dcterms:created>
  <dcterms:modified xsi:type="dcterms:W3CDTF">2017-03-20T14:11:08Z</dcterms:modified>
</cp:coreProperties>
</file>