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93" r:id="rId17"/>
    <p:sldId id="271" r:id="rId18"/>
    <p:sldId id="272" r:id="rId19"/>
    <p:sldId id="273" r:id="rId20"/>
    <p:sldId id="274" r:id="rId21"/>
    <p:sldId id="275" r:id="rId22"/>
    <p:sldId id="276" r:id="rId23"/>
    <p:sldId id="277" r:id="rId24"/>
    <p:sldId id="278" r:id="rId25"/>
    <p:sldId id="292"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4" r:id="rId40"/>
    <p:sldId id="295" r:id="rId41"/>
    <p:sldId id="296" r:id="rId42"/>
    <p:sldId id="297" r:id="rId43"/>
    <p:sldId id="298" r:id="rId44"/>
    <p:sldId id="299"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48" y="489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8E5A76-3222-4C4B-846B-07D28D07FEC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0C7E16CE-A53A-41BA-8BB7-20B5D68A5590}">
      <dgm:prSet phldrT="[Tekst]"/>
      <dgm:spPr/>
      <dgm:t>
        <a:bodyPr/>
        <a:lstStyle/>
        <a:p>
          <a:r>
            <a:rPr lang="pl-PL" dirty="0" smtClean="0"/>
            <a:t>Zdarzenia cywilnoprawne</a:t>
          </a:r>
          <a:endParaRPr lang="pl-PL" dirty="0"/>
        </a:p>
      </dgm:t>
    </dgm:pt>
    <dgm:pt modelId="{200E8680-F328-4F3B-A5AD-5EC98C8AFCAE}" type="parTrans" cxnId="{768F5C38-01D1-4C9F-A251-B14A89FAE703}">
      <dgm:prSet/>
      <dgm:spPr/>
      <dgm:t>
        <a:bodyPr/>
        <a:lstStyle/>
        <a:p>
          <a:endParaRPr lang="pl-PL"/>
        </a:p>
      </dgm:t>
    </dgm:pt>
    <dgm:pt modelId="{A382F342-EFC5-4606-8376-57F6032C4B09}" type="sibTrans" cxnId="{768F5C38-01D1-4C9F-A251-B14A89FAE703}">
      <dgm:prSet/>
      <dgm:spPr/>
      <dgm:t>
        <a:bodyPr/>
        <a:lstStyle/>
        <a:p>
          <a:endParaRPr lang="pl-PL"/>
        </a:p>
      </dgm:t>
    </dgm:pt>
    <dgm:pt modelId="{EA82A229-C941-40E0-9A5F-4F7CF859F087}">
      <dgm:prSet phldrT="[Tekst]"/>
      <dgm:spPr/>
      <dgm:t>
        <a:bodyPr/>
        <a:lstStyle/>
        <a:p>
          <a:r>
            <a:rPr lang="pl-PL" dirty="0" smtClean="0"/>
            <a:t>Działania</a:t>
          </a:r>
          <a:endParaRPr lang="pl-PL" dirty="0"/>
        </a:p>
      </dgm:t>
    </dgm:pt>
    <dgm:pt modelId="{307B0946-6171-4BFC-B920-581B8E5D06D0}" type="parTrans" cxnId="{A7A0F061-E694-40E3-972A-412CC11FC6DE}">
      <dgm:prSet/>
      <dgm:spPr/>
      <dgm:t>
        <a:bodyPr/>
        <a:lstStyle/>
        <a:p>
          <a:endParaRPr lang="pl-PL"/>
        </a:p>
      </dgm:t>
    </dgm:pt>
    <dgm:pt modelId="{73F36BFB-61EF-4380-B9FE-7875B4E1ADAA}" type="sibTrans" cxnId="{A7A0F061-E694-40E3-972A-412CC11FC6DE}">
      <dgm:prSet/>
      <dgm:spPr/>
      <dgm:t>
        <a:bodyPr/>
        <a:lstStyle/>
        <a:p>
          <a:endParaRPr lang="pl-PL"/>
        </a:p>
      </dgm:t>
    </dgm:pt>
    <dgm:pt modelId="{04A5A1B5-67B8-4423-A2F9-067E12C7A738}">
      <dgm:prSet phldrT="[Tekst]"/>
      <dgm:spPr/>
      <dgm:t>
        <a:bodyPr/>
        <a:lstStyle/>
        <a:p>
          <a:r>
            <a:rPr lang="pl-PL" dirty="0" smtClean="0"/>
            <a:t>Czynności zmierzające do wywołania skutku prawnego</a:t>
          </a:r>
          <a:endParaRPr lang="pl-PL" dirty="0"/>
        </a:p>
      </dgm:t>
    </dgm:pt>
    <dgm:pt modelId="{BBB1A177-A0EC-4D81-8C91-4B31B1752878}" type="parTrans" cxnId="{E9F21631-FEBB-4C6D-AA8D-88504E6B3939}">
      <dgm:prSet/>
      <dgm:spPr/>
      <dgm:t>
        <a:bodyPr/>
        <a:lstStyle/>
        <a:p>
          <a:endParaRPr lang="pl-PL"/>
        </a:p>
      </dgm:t>
    </dgm:pt>
    <dgm:pt modelId="{26FC89C5-978D-491F-B360-F79A71E9A62B}" type="sibTrans" cxnId="{E9F21631-FEBB-4C6D-AA8D-88504E6B3939}">
      <dgm:prSet/>
      <dgm:spPr/>
      <dgm:t>
        <a:bodyPr/>
        <a:lstStyle/>
        <a:p>
          <a:endParaRPr lang="pl-PL"/>
        </a:p>
      </dgm:t>
    </dgm:pt>
    <dgm:pt modelId="{0D6EE033-7A96-4F20-A394-53297A56F93F}">
      <dgm:prSet phldrT="[Tekst]"/>
      <dgm:spPr/>
      <dgm:t>
        <a:bodyPr/>
        <a:lstStyle/>
        <a:p>
          <a:r>
            <a:rPr lang="pl-PL" dirty="0" smtClean="0"/>
            <a:t>Zdarzenia sensu stricto </a:t>
          </a:r>
          <a:endParaRPr lang="pl-PL" dirty="0"/>
        </a:p>
      </dgm:t>
    </dgm:pt>
    <dgm:pt modelId="{B9BE8B75-7662-4CC1-B1E0-AA48F10CD272}" type="parTrans" cxnId="{779FA990-5A4C-49E7-BA72-FB15988E3E96}">
      <dgm:prSet/>
      <dgm:spPr/>
      <dgm:t>
        <a:bodyPr/>
        <a:lstStyle/>
        <a:p>
          <a:endParaRPr lang="pl-PL"/>
        </a:p>
      </dgm:t>
    </dgm:pt>
    <dgm:pt modelId="{2D0F8AB3-C839-4E58-A5EB-48A8F9328540}" type="sibTrans" cxnId="{779FA990-5A4C-49E7-BA72-FB15988E3E96}">
      <dgm:prSet/>
      <dgm:spPr/>
      <dgm:t>
        <a:bodyPr/>
        <a:lstStyle/>
        <a:p>
          <a:endParaRPr lang="pl-PL"/>
        </a:p>
      </dgm:t>
    </dgm:pt>
    <dgm:pt modelId="{DF9B56A4-0E2A-4CA0-B514-B3639008F96D}">
      <dgm:prSet phldrT="[Tekst]"/>
      <dgm:spPr/>
      <dgm:t>
        <a:bodyPr/>
        <a:lstStyle/>
        <a:p>
          <a:r>
            <a:rPr lang="pl-PL" dirty="0" smtClean="0"/>
            <a:t>Inne czyny</a:t>
          </a:r>
          <a:endParaRPr lang="pl-PL" dirty="0"/>
        </a:p>
      </dgm:t>
    </dgm:pt>
    <dgm:pt modelId="{92BA274B-693A-441A-A193-918C005EA9E1}" type="sibTrans" cxnId="{E945B5DC-1C35-4CAB-A2CD-C7C774A9763C}">
      <dgm:prSet/>
      <dgm:spPr/>
      <dgm:t>
        <a:bodyPr/>
        <a:lstStyle/>
        <a:p>
          <a:endParaRPr lang="pl-PL"/>
        </a:p>
      </dgm:t>
    </dgm:pt>
    <dgm:pt modelId="{68E739D7-96F2-4FDC-ABE3-3092FC704D70}" type="parTrans" cxnId="{E945B5DC-1C35-4CAB-A2CD-C7C774A9763C}">
      <dgm:prSet/>
      <dgm:spPr/>
      <dgm:t>
        <a:bodyPr/>
        <a:lstStyle/>
        <a:p>
          <a:endParaRPr lang="pl-PL"/>
        </a:p>
      </dgm:t>
    </dgm:pt>
    <dgm:pt modelId="{CB1D2026-1CB3-4F3E-AF20-312F484D3DB7}" type="pres">
      <dgm:prSet presAssocID="{918E5A76-3222-4C4B-846B-07D28D07FEC0}" presName="hierChild1" presStyleCnt="0">
        <dgm:presLayoutVars>
          <dgm:chPref val="1"/>
          <dgm:dir/>
          <dgm:animOne val="branch"/>
          <dgm:animLvl val="lvl"/>
          <dgm:resizeHandles/>
        </dgm:presLayoutVars>
      </dgm:prSet>
      <dgm:spPr/>
      <dgm:t>
        <a:bodyPr/>
        <a:lstStyle/>
        <a:p>
          <a:endParaRPr lang="pl-PL"/>
        </a:p>
      </dgm:t>
    </dgm:pt>
    <dgm:pt modelId="{2E89A615-6705-4A68-BEE6-AE2CE69AB0EA}" type="pres">
      <dgm:prSet presAssocID="{0C7E16CE-A53A-41BA-8BB7-20B5D68A5590}" presName="hierRoot1" presStyleCnt="0"/>
      <dgm:spPr/>
    </dgm:pt>
    <dgm:pt modelId="{A938945F-536C-4A45-B2C6-2DBE81D9F4B0}" type="pres">
      <dgm:prSet presAssocID="{0C7E16CE-A53A-41BA-8BB7-20B5D68A5590}" presName="composite" presStyleCnt="0"/>
      <dgm:spPr/>
    </dgm:pt>
    <dgm:pt modelId="{FCA1DD4E-702A-419B-AE6A-A77FF5E0DA6A}" type="pres">
      <dgm:prSet presAssocID="{0C7E16CE-A53A-41BA-8BB7-20B5D68A5590}" presName="background" presStyleLbl="node0" presStyleIdx="0" presStyleCnt="1"/>
      <dgm:spPr/>
    </dgm:pt>
    <dgm:pt modelId="{6EBE970C-5894-4E07-BE12-9D90BC0DB65F}" type="pres">
      <dgm:prSet presAssocID="{0C7E16CE-A53A-41BA-8BB7-20B5D68A5590}" presName="text" presStyleLbl="fgAcc0" presStyleIdx="0" presStyleCnt="1" custLinFactNeighborX="-29239" custLinFactNeighborY="-13115">
        <dgm:presLayoutVars>
          <dgm:chPref val="3"/>
        </dgm:presLayoutVars>
      </dgm:prSet>
      <dgm:spPr/>
      <dgm:t>
        <a:bodyPr/>
        <a:lstStyle/>
        <a:p>
          <a:endParaRPr lang="pl-PL"/>
        </a:p>
      </dgm:t>
    </dgm:pt>
    <dgm:pt modelId="{80347340-7830-4FB3-B380-A736DE2FB8EB}" type="pres">
      <dgm:prSet presAssocID="{0C7E16CE-A53A-41BA-8BB7-20B5D68A5590}" presName="hierChild2" presStyleCnt="0"/>
      <dgm:spPr/>
    </dgm:pt>
    <dgm:pt modelId="{D5ACE62C-7A31-4B94-9D98-BF503EB4AB8A}" type="pres">
      <dgm:prSet presAssocID="{307B0946-6171-4BFC-B920-581B8E5D06D0}" presName="Name10" presStyleLbl="parChTrans1D2" presStyleIdx="0" presStyleCnt="2"/>
      <dgm:spPr/>
      <dgm:t>
        <a:bodyPr/>
        <a:lstStyle/>
        <a:p>
          <a:endParaRPr lang="pl-PL"/>
        </a:p>
      </dgm:t>
    </dgm:pt>
    <dgm:pt modelId="{A2781093-2D26-49E5-8255-21814F9E2B2F}" type="pres">
      <dgm:prSet presAssocID="{EA82A229-C941-40E0-9A5F-4F7CF859F087}" presName="hierRoot2" presStyleCnt="0"/>
      <dgm:spPr/>
    </dgm:pt>
    <dgm:pt modelId="{AE09F18D-B0CA-42BC-A1B2-306513E72F90}" type="pres">
      <dgm:prSet presAssocID="{EA82A229-C941-40E0-9A5F-4F7CF859F087}" presName="composite2" presStyleCnt="0"/>
      <dgm:spPr/>
    </dgm:pt>
    <dgm:pt modelId="{E3D585FE-F8BA-424B-AEF5-52CEB38EA955}" type="pres">
      <dgm:prSet presAssocID="{EA82A229-C941-40E0-9A5F-4F7CF859F087}" presName="background2" presStyleLbl="node2" presStyleIdx="0" presStyleCnt="2"/>
      <dgm:spPr/>
    </dgm:pt>
    <dgm:pt modelId="{00C1110F-1CD8-4F6A-9AA7-DAD0A726A99B}" type="pres">
      <dgm:prSet presAssocID="{EA82A229-C941-40E0-9A5F-4F7CF859F087}" presName="text2" presStyleLbl="fgAcc2" presStyleIdx="0" presStyleCnt="2">
        <dgm:presLayoutVars>
          <dgm:chPref val="3"/>
        </dgm:presLayoutVars>
      </dgm:prSet>
      <dgm:spPr/>
      <dgm:t>
        <a:bodyPr/>
        <a:lstStyle/>
        <a:p>
          <a:endParaRPr lang="pl-PL"/>
        </a:p>
      </dgm:t>
    </dgm:pt>
    <dgm:pt modelId="{A96B0351-206D-4E2B-BB70-5C1FA074A5F2}" type="pres">
      <dgm:prSet presAssocID="{EA82A229-C941-40E0-9A5F-4F7CF859F087}" presName="hierChild3" presStyleCnt="0"/>
      <dgm:spPr/>
    </dgm:pt>
    <dgm:pt modelId="{C9D51320-3E79-45FA-B3E4-6FFA329DF8D9}" type="pres">
      <dgm:prSet presAssocID="{BBB1A177-A0EC-4D81-8C91-4B31B1752878}" presName="Name17" presStyleLbl="parChTrans1D3" presStyleIdx="0" presStyleCnt="2"/>
      <dgm:spPr/>
      <dgm:t>
        <a:bodyPr/>
        <a:lstStyle/>
        <a:p>
          <a:endParaRPr lang="pl-PL"/>
        </a:p>
      </dgm:t>
    </dgm:pt>
    <dgm:pt modelId="{2EE940BA-6C3E-4165-9B6B-64F74FBC653D}" type="pres">
      <dgm:prSet presAssocID="{04A5A1B5-67B8-4423-A2F9-067E12C7A738}" presName="hierRoot3" presStyleCnt="0"/>
      <dgm:spPr/>
    </dgm:pt>
    <dgm:pt modelId="{6B60A1F6-A5C1-40DF-9263-AFC4E84B11A2}" type="pres">
      <dgm:prSet presAssocID="{04A5A1B5-67B8-4423-A2F9-067E12C7A738}" presName="composite3" presStyleCnt="0"/>
      <dgm:spPr/>
    </dgm:pt>
    <dgm:pt modelId="{4E5FE08B-3B88-49ED-A76D-DF5AB51D24E4}" type="pres">
      <dgm:prSet presAssocID="{04A5A1B5-67B8-4423-A2F9-067E12C7A738}" presName="background3" presStyleLbl="node3" presStyleIdx="0" presStyleCnt="2"/>
      <dgm:spPr/>
    </dgm:pt>
    <dgm:pt modelId="{895DAAFC-BBF2-4B30-90C1-686DA56C8D82}" type="pres">
      <dgm:prSet presAssocID="{04A5A1B5-67B8-4423-A2F9-067E12C7A738}" presName="text3" presStyleLbl="fgAcc3" presStyleIdx="0" presStyleCnt="2">
        <dgm:presLayoutVars>
          <dgm:chPref val="3"/>
        </dgm:presLayoutVars>
      </dgm:prSet>
      <dgm:spPr/>
      <dgm:t>
        <a:bodyPr/>
        <a:lstStyle/>
        <a:p>
          <a:endParaRPr lang="pl-PL"/>
        </a:p>
      </dgm:t>
    </dgm:pt>
    <dgm:pt modelId="{E016FC2A-E4D7-4EF4-A09B-61D1E977D150}" type="pres">
      <dgm:prSet presAssocID="{04A5A1B5-67B8-4423-A2F9-067E12C7A738}" presName="hierChild4" presStyleCnt="0"/>
      <dgm:spPr/>
    </dgm:pt>
    <dgm:pt modelId="{CF48D088-A8BC-42C9-BD34-EAE2B1B5DCF4}" type="pres">
      <dgm:prSet presAssocID="{68E739D7-96F2-4FDC-ABE3-3092FC704D70}" presName="Name17" presStyleLbl="parChTrans1D3" presStyleIdx="1" presStyleCnt="2"/>
      <dgm:spPr/>
      <dgm:t>
        <a:bodyPr/>
        <a:lstStyle/>
        <a:p>
          <a:endParaRPr lang="pl-PL"/>
        </a:p>
      </dgm:t>
    </dgm:pt>
    <dgm:pt modelId="{7274792E-DD2B-4713-A387-81B5841F207C}" type="pres">
      <dgm:prSet presAssocID="{DF9B56A4-0E2A-4CA0-B514-B3639008F96D}" presName="hierRoot3" presStyleCnt="0"/>
      <dgm:spPr/>
    </dgm:pt>
    <dgm:pt modelId="{64216993-9A0B-4CCC-8A0F-94810E6B4B4B}" type="pres">
      <dgm:prSet presAssocID="{DF9B56A4-0E2A-4CA0-B514-B3639008F96D}" presName="composite3" presStyleCnt="0"/>
      <dgm:spPr/>
    </dgm:pt>
    <dgm:pt modelId="{EDFC2563-934B-4EF7-B9C8-16D98E761ABE}" type="pres">
      <dgm:prSet presAssocID="{DF9B56A4-0E2A-4CA0-B514-B3639008F96D}" presName="background3" presStyleLbl="node3" presStyleIdx="1" presStyleCnt="2"/>
      <dgm:spPr/>
    </dgm:pt>
    <dgm:pt modelId="{0B5C26B7-A974-42BC-8E14-9618AD724D21}" type="pres">
      <dgm:prSet presAssocID="{DF9B56A4-0E2A-4CA0-B514-B3639008F96D}" presName="text3" presStyleLbl="fgAcc3" presStyleIdx="1" presStyleCnt="2">
        <dgm:presLayoutVars>
          <dgm:chPref val="3"/>
        </dgm:presLayoutVars>
      </dgm:prSet>
      <dgm:spPr/>
      <dgm:t>
        <a:bodyPr/>
        <a:lstStyle/>
        <a:p>
          <a:endParaRPr lang="pl-PL"/>
        </a:p>
      </dgm:t>
    </dgm:pt>
    <dgm:pt modelId="{F2A1B5EB-6BFF-48BA-89F4-A95E98C52449}" type="pres">
      <dgm:prSet presAssocID="{DF9B56A4-0E2A-4CA0-B514-B3639008F96D}" presName="hierChild4" presStyleCnt="0"/>
      <dgm:spPr/>
    </dgm:pt>
    <dgm:pt modelId="{26D5EE11-3C16-4AD7-A8D1-E895757FD54F}" type="pres">
      <dgm:prSet presAssocID="{B9BE8B75-7662-4CC1-B1E0-AA48F10CD272}" presName="Name10" presStyleLbl="parChTrans1D2" presStyleIdx="1" presStyleCnt="2"/>
      <dgm:spPr/>
      <dgm:t>
        <a:bodyPr/>
        <a:lstStyle/>
        <a:p>
          <a:endParaRPr lang="pl-PL"/>
        </a:p>
      </dgm:t>
    </dgm:pt>
    <dgm:pt modelId="{73782A37-A907-4FE7-8140-A9D747FD25DA}" type="pres">
      <dgm:prSet presAssocID="{0D6EE033-7A96-4F20-A394-53297A56F93F}" presName="hierRoot2" presStyleCnt="0"/>
      <dgm:spPr/>
    </dgm:pt>
    <dgm:pt modelId="{7F891222-A1C7-42A1-B36E-6F98A7D2E785}" type="pres">
      <dgm:prSet presAssocID="{0D6EE033-7A96-4F20-A394-53297A56F93F}" presName="composite2" presStyleCnt="0"/>
      <dgm:spPr/>
    </dgm:pt>
    <dgm:pt modelId="{60C52BAA-26F0-49C2-9388-9BC77DE64E3F}" type="pres">
      <dgm:prSet presAssocID="{0D6EE033-7A96-4F20-A394-53297A56F93F}" presName="background2" presStyleLbl="node2" presStyleIdx="1" presStyleCnt="2"/>
      <dgm:spPr/>
    </dgm:pt>
    <dgm:pt modelId="{D6082ACB-C620-44FF-8856-C5D2F2B99505}" type="pres">
      <dgm:prSet presAssocID="{0D6EE033-7A96-4F20-A394-53297A56F93F}" presName="text2" presStyleLbl="fgAcc2" presStyleIdx="1" presStyleCnt="2">
        <dgm:presLayoutVars>
          <dgm:chPref val="3"/>
        </dgm:presLayoutVars>
      </dgm:prSet>
      <dgm:spPr/>
      <dgm:t>
        <a:bodyPr/>
        <a:lstStyle/>
        <a:p>
          <a:endParaRPr lang="pl-PL"/>
        </a:p>
      </dgm:t>
    </dgm:pt>
    <dgm:pt modelId="{06771984-ED35-4B58-87FC-BC99B5E262F9}" type="pres">
      <dgm:prSet presAssocID="{0D6EE033-7A96-4F20-A394-53297A56F93F}" presName="hierChild3" presStyleCnt="0"/>
      <dgm:spPr/>
    </dgm:pt>
  </dgm:ptLst>
  <dgm:cxnLst>
    <dgm:cxn modelId="{779FA990-5A4C-49E7-BA72-FB15988E3E96}" srcId="{0C7E16CE-A53A-41BA-8BB7-20B5D68A5590}" destId="{0D6EE033-7A96-4F20-A394-53297A56F93F}" srcOrd="1" destOrd="0" parTransId="{B9BE8B75-7662-4CC1-B1E0-AA48F10CD272}" sibTransId="{2D0F8AB3-C839-4E58-A5EB-48A8F9328540}"/>
    <dgm:cxn modelId="{A9E68740-3C71-41E9-8B9E-8CA40CC77A3B}" type="presOf" srcId="{EA82A229-C941-40E0-9A5F-4F7CF859F087}" destId="{00C1110F-1CD8-4F6A-9AA7-DAD0A726A99B}" srcOrd="0" destOrd="0" presId="urn:microsoft.com/office/officeart/2005/8/layout/hierarchy1"/>
    <dgm:cxn modelId="{D5C57325-6F41-4F13-A611-750419455999}" type="presOf" srcId="{BBB1A177-A0EC-4D81-8C91-4B31B1752878}" destId="{C9D51320-3E79-45FA-B3E4-6FFA329DF8D9}" srcOrd="0" destOrd="0" presId="urn:microsoft.com/office/officeart/2005/8/layout/hierarchy1"/>
    <dgm:cxn modelId="{E9F21631-FEBB-4C6D-AA8D-88504E6B3939}" srcId="{EA82A229-C941-40E0-9A5F-4F7CF859F087}" destId="{04A5A1B5-67B8-4423-A2F9-067E12C7A738}" srcOrd="0" destOrd="0" parTransId="{BBB1A177-A0EC-4D81-8C91-4B31B1752878}" sibTransId="{26FC89C5-978D-491F-B360-F79A71E9A62B}"/>
    <dgm:cxn modelId="{CB085E9F-23DB-478F-83D4-1AF797B62593}" type="presOf" srcId="{68E739D7-96F2-4FDC-ABE3-3092FC704D70}" destId="{CF48D088-A8BC-42C9-BD34-EAE2B1B5DCF4}" srcOrd="0" destOrd="0" presId="urn:microsoft.com/office/officeart/2005/8/layout/hierarchy1"/>
    <dgm:cxn modelId="{4C6CC9A3-0203-49CA-B1FB-FF5B4910F2FF}" type="presOf" srcId="{04A5A1B5-67B8-4423-A2F9-067E12C7A738}" destId="{895DAAFC-BBF2-4B30-90C1-686DA56C8D82}" srcOrd="0" destOrd="0" presId="urn:microsoft.com/office/officeart/2005/8/layout/hierarchy1"/>
    <dgm:cxn modelId="{768F5C38-01D1-4C9F-A251-B14A89FAE703}" srcId="{918E5A76-3222-4C4B-846B-07D28D07FEC0}" destId="{0C7E16CE-A53A-41BA-8BB7-20B5D68A5590}" srcOrd="0" destOrd="0" parTransId="{200E8680-F328-4F3B-A5AD-5EC98C8AFCAE}" sibTransId="{A382F342-EFC5-4606-8376-57F6032C4B09}"/>
    <dgm:cxn modelId="{8AD6EF14-49F8-4B1E-A543-127368B6AF51}" type="presOf" srcId="{0D6EE033-7A96-4F20-A394-53297A56F93F}" destId="{D6082ACB-C620-44FF-8856-C5D2F2B99505}" srcOrd="0" destOrd="0" presId="urn:microsoft.com/office/officeart/2005/8/layout/hierarchy1"/>
    <dgm:cxn modelId="{51688636-FE64-409C-A6E2-BBC681312D65}" type="presOf" srcId="{307B0946-6171-4BFC-B920-581B8E5D06D0}" destId="{D5ACE62C-7A31-4B94-9D98-BF503EB4AB8A}" srcOrd="0" destOrd="0" presId="urn:microsoft.com/office/officeart/2005/8/layout/hierarchy1"/>
    <dgm:cxn modelId="{E945B5DC-1C35-4CAB-A2CD-C7C774A9763C}" srcId="{EA82A229-C941-40E0-9A5F-4F7CF859F087}" destId="{DF9B56A4-0E2A-4CA0-B514-B3639008F96D}" srcOrd="1" destOrd="0" parTransId="{68E739D7-96F2-4FDC-ABE3-3092FC704D70}" sibTransId="{92BA274B-693A-441A-A193-918C005EA9E1}"/>
    <dgm:cxn modelId="{F3469466-271C-42E0-8F9D-AC21D1A5FADA}" type="presOf" srcId="{918E5A76-3222-4C4B-846B-07D28D07FEC0}" destId="{CB1D2026-1CB3-4F3E-AF20-312F484D3DB7}" srcOrd="0" destOrd="0" presId="urn:microsoft.com/office/officeart/2005/8/layout/hierarchy1"/>
    <dgm:cxn modelId="{24A119A0-E032-4E20-AB9E-21E971488EF4}" type="presOf" srcId="{0C7E16CE-A53A-41BA-8BB7-20B5D68A5590}" destId="{6EBE970C-5894-4E07-BE12-9D90BC0DB65F}" srcOrd="0" destOrd="0" presId="urn:microsoft.com/office/officeart/2005/8/layout/hierarchy1"/>
    <dgm:cxn modelId="{BA571BC8-3FB2-4D93-BF8E-58AFB0CAC180}" type="presOf" srcId="{B9BE8B75-7662-4CC1-B1E0-AA48F10CD272}" destId="{26D5EE11-3C16-4AD7-A8D1-E895757FD54F}" srcOrd="0" destOrd="0" presId="urn:microsoft.com/office/officeart/2005/8/layout/hierarchy1"/>
    <dgm:cxn modelId="{90801D5B-22DF-4606-83FF-71DD69BBD54D}" type="presOf" srcId="{DF9B56A4-0E2A-4CA0-B514-B3639008F96D}" destId="{0B5C26B7-A974-42BC-8E14-9618AD724D21}" srcOrd="0" destOrd="0" presId="urn:microsoft.com/office/officeart/2005/8/layout/hierarchy1"/>
    <dgm:cxn modelId="{A7A0F061-E694-40E3-972A-412CC11FC6DE}" srcId="{0C7E16CE-A53A-41BA-8BB7-20B5D68A5590}" destId="{EA82A229-C941-40E0-9A5F-4F7CF859F087}" srcOrd="0" destOrd="0" parTransId="{307B0946-6171-4BFC-B920-581B8E5D06D0}" sibTransId="{73F36BFB-61EF-4380-B9FE-7875B4E1ADAA}"/>
    <dgm:cxn modelId="{8AC5DB2F-E5F9-40B6-82DA-77BCB177BA2D}" type="presParOf" srcId="{CB1D2026-1CB3-4F3E-AF20-312F484D3DB7}" destId="{2E89A615-6705-4A68-BEE6-AE2CE69AB0EA}" srcOrd="0" destOrd="0" presId="urn:microsoft.com/office/officeart/2005/8/layout/hierarchy1"/>
    <dgm:cxn modelId="{2F19AAB7-1F86-4E4E-92C7-C8EC3A9C573E}" type="presParOf" srcId="{2E89A615-6705-4A68-BEE6-AE2CE69AB0EA}" destId="{A938945F-536C-4A45-B2C6-2DBE81D9F4B0}" srcOrd="0" destOrd="0" presId="urn:microsoft.com/office/officeart/2005/8/layout/hierarchy1"/>
    <dgm:cxn modelId="{71ECFA61-1276-49C8-B35D-0172EC052243}" type="presParOf" srcId="{A938945F-536C-4A45-B2C6-2DBE81D9F4B0}" destId="{FCA1DD4E-702A-419B-AE6A-A77FF5E0DA6A}" srcOrd="0" destOrd="0" presId="urn:microsoft.com/office/officeart/2005/8/layout/hierarchy1"/>
    <dgm:cxn modelId="{F21DE090-6151-45E4-98DB-AFFD1145A1FF}" type="presParOf" srcId="{A938945F-536C-4A45-B2C6-2DBE81D9F4B0}" destId="{6EBE970C-5894-4E07-BE12-9D90BC0DB65F}" srcOrd="1" destOrd="0" presId="urn:microsoft.com/office/officeart/2005/8/layout/hierarchy1"/>
    <dgm:cxn modelId="{F0B48BA4-4020-435A-96B5-1A36F6ABBB5C}" type="presParOf" srcId="{2E89A615-6705-4A68-BEE6-AE2CE69AB0EA}" destId="{80347340-7830-4FB3-B380-A736DE2FB8EB}" srcOrd="1" destOrd="0" presId="urn:microsoft.com/office/officeart/2005/8/layout/hierarchy1"/>
    <dgm:cxn modelId="{87AA83A5-DD62-493B-B83A-13299CE0A5F5}" type="presParOf" srcId="{80347340-7830-4FB3-B380-A736DE2FB8EB}" destId="{D5ACE62C-7A31-4B94-9D98-BF503EB4AB8A}" srcOrd="0" destOrd="0" presId="urn:microsoft.com/office/officeart/2005/8/layout/hierarchy1"/>
    <dgm:cxn modelId="{975580F2-1204-4F59-80C7-F7FD3B77859D}" type="presParOf" srcId="{80347340-7830-4FB3-B380-A736DE2FB8EB}" destId="{A2781093-2D26-49E5-8255-21814F9E2B2F}" srcOrd="1" destOrd="0" presId="urn:microsoft.com/office/officeart/2005/8/layout/hierarchy1"/>
    <dgm:cxn modelId="{291898E8-A30B-4DE6-B10F-2C8EE916F31E}" type="presParOf" srcId="{A2781093-2D26-49E5-8255-21814F9E2B2F}" destId="{AE09F18D-B0CA-42BC-A1B2-306513E72F90}" srcOrd="0" destOrd="0" presId="urn:microsoft.com/office/officeart/2005/8/layout/hierarchy1"/>
    <dgm:cxn modelId="{2205971C-F528-43ED-B205-EB1C7C96D28D}" type="presParOf" srcId="{AE09F18D-B0CA-42BC-A1B2-306513E72F90}" destId="{E3D585FE-F8BA-424B-AEF5-52CEB38EA955}" srcOrd="0" destOrd="0" presId="urn:microsoft.com/office/officeart/2005/8/layout/hierarchy1"/>
    <dgm:cxn modelId="{9682107F-72F4-4A9D-BEB5-BA9BAB388DAF}" type="presParOf" srcId="{AE09F18D-B0CA-42BC-A1B2-306513E72F90}" destId="{00C1110F-1CD8-4F6A-9AA7-DAD0A726A99B}" srcOrd="1" destOrd="0" presId="urn:microsoft.com/office/officeart/2005/8/layout/hierarchy1"/>
    <dgm:cxn modelId="{8A70B381-2408-43F7-8FAB-BBD3B1BADD2B}" type="presParOf" srcId="{A2781093-2D26-49E5-8255-21814F9E2B2F}" destId="{A96B0351-206D-4E2B-BB70-5C1FA074A5F2}" srcOrd="1" destOrd="0" presId="urn:microsoft.com/office/officeart/2005/8/layout/hierarchy1"/>
    <dgm:cxn modelId="{41DCBAC4-4DE2-4E24-AEE7-C047814C32E8}" type="presParOf" srcId="{A96B0351-206D-4E2B-BB70-5C1FA074A5F2}" destId="{C9D51320-3E79-45FA-B3E4-6FFA329DF8D9}" srcOrd="0" destOrd="0" presId="urn:microsoft.com/office/officeart/2005/8/layout/hierarchy1"/>
    <dgm:cxn modelId="{51C0B3D3-C69F-4DCC-BD7F-E4A55D1D1222}" type="presParOf" srcId="{A96B0351-206D-4E2B-BB70-5C1FA074A5F2}" destId="{2EE940BA-6C3E-4165-9B6B-64F74FBC653D}" srcOrd="1" destOrd="0" presId="urn:microsoft.com/office/officeart/2005/8/layout/hierarchy1"/>
    <dgm:cxn modelId="{1ADA618E-165A-46FE-89C5-1015DDAAAB90}" type="presParOf" srcId="{2EE940BA-6C3E-4165-9B6B-64F74FBC653D}" destId="{6B60A1F6-A5C1-40DF-9263-AFC4E84B11A2}" srcOrd="0" destOrd="0" presId="urn:microsoft.com/office/officeart/2005/8/layout/hierarchy1"/>
    <dgm:cxn modelId="{4E7555D4-9F1E-4DFF-905E-FA3A86BB2358}" type="presParOf" srcId="{6B60A1F6-A5C1-40DF-9263-AFC4E84B11A2}" destId="{4E5FE08B-3B88-49ED-A76D-DF5AB51D24E4}" srcOrd="0" destOrd="0" presId="urn:microsoft.com/office/officeart/2005/8/layout/hierarchy1"/>
    <dgm:cxn modelId="{7F89D3BC-2AE8-40BB-9B4E-D6AD56237235}" type="presParOf" srcId="{6B60A1F6-A5C1-40DF-9263-AFC4E84B11A2}" destId="{895DAAFC-BBF2-4B30-90C1-686DA56C8D82}" srcOrd="1" destOrd="0" presId="urn:microsoft.com/office/officeart/2005/8/layout/hierarchy1"/>
    <dgm:cxn modelId="{69768403-45CF-46AD-92F0-B4D1CEDABA0A}" type="presParOf" srcId="{2EE940BA-6C3E-4165-9B6B-64F74FBC653D}" destId="{E016FC2A-E4D7-4EF4-A09B-61D1E977D150}" srcOrd="1" destOrd="0" presId="urn:microsoft.com/office/officeart/2005/8/layout/hierarchy1"/>
    <dgm:cxn modelId="{6FAE6B06-4E51-4FD4-9952-816DCF8B8ECD}" type="presParOf" srcId="{A96B0351-206D-4E2B-BB70-5C1FA074A5F2}" destId="{CF48D088-A8BC-42C9-BD34-EAE2B1B5DCF4}" srcOrd="2" destOrd="0" presId="urn:microsoft.com/office/officeart/2005/8/layout/hierarchy1"/>
    <dgm:cxn modelId="{B0FD15A8-43A6-4F06-B2F0-2649F5160E8E}" type="presParOf" srcId="{A96B0351-206D-4E2B-BB70-5C1FA074A5F2}" destId="{7274792E-DD2B-4713-A387-81B5841F207C}" srcOrd="3" destOrd="0" presId="urn:microsoft.com/office/officeart/2005/8/layout/hierarchy1"/>
    <dgm:cxn modelId="{AE28DEBB-4109-460F-9B33-F623D8A95462}" type="presParOf" srcId="{7274792E-DD2B-4713-A387-81B5841F207C}" destId="{64216993-9A0B-4CCC-8A0F-94810E6B4B4B}" srcOrd="0" destOrd="0" presId="urn:microsoft.com/office/officeart/2005/8/layout/hierarchy1"/>
    <dgm:cxn modelId="{26B42ADD-C0A8-4B05-BD1A-2CB008A62645}" type="presParOf" srcId="{64216993-9A0B-4CCC-8A0F-94810E6B4B4B}" destId="{EDFC2563-934B-4EF7-B9C8-16D98E761ABE}" srcOrd="0" destOrd="0" presId="urn:microsoft.com/office/officeart/2005/8/layout/hierarchy1"/>
    <dgm:cxn modelId="{41BC9310-A379-41E9-A130-3DAC418D38BF}" type="presParOf" srcId="{64216993-9A0B-4CCC-8A0F-94810E6B4B4B}" destId="{0B5C26B7-A974-42BC-8E14-9618AD724D21}" srcOrd="1" destOrd="0" presId="urn:microsoft.com/office/officeart/2005/8/layout/hierarchy1"/>
    <dgm:cxn modelId="{DAA29CDB-9CC8-4C0B-A19B-B29125DF6A6F}" type="presParOf" srcId="{7274792E-DD2B-4713-A387-81B5841F207C}" destId="{F2A1B5EB-6BFF-48BA-89F4-A95E98C52449}" srcOrd="1" destOrd="0" presId="urn:microsoft.com/office/officeart/2005/8/layout/hierarchy1"/>
    <dgm:cxn modelId="{1279BF78-EFF3-4A84-BDD9-D6455ED6C122}" type="presParOf" srcId="{80347340-7830-4FB3-B380-A736DE2FB8EB}" destId="{26D5EE11-3C16-4AD7-A8D1-E895757FD54F}" srcOrd="2" destOrd="0" presId="urn:microsoft.com/office/officeart/2005/8/layout/hierarchy1"/>
    <dgm:cxn modelId="{B242BC98-74D7-479F-B179-32D3B40EEDBA}" type="presParOf" srcId="{80347340-7830-4FB3-B380-A736DE2FB8EB}" destId="{73782A37-A907-4FE7-8140-A9D747FD25DA}" srcOrd="3" destOrd="0" presId="urn:microsoft.com/office/officeart/2005/8/layout/hierarchy1"/>
    <dgm:cxn modelId="{B989C3F1-5DFA-4C28-AE5D-5630F56F877E}" type="presParOf" srcId="{73782A37-A907-4FE7-8140-A9D747FD25DA}" destId="{7F891222-A1C7-42A1-B36E-6F98A7D2E785}" srcOrd="0" destOrd="0" presId="urn:microsoft.com/office/officeart/2005/8/layout/hierarchy1"/>
    <dgm:cxn modelId="{411C32D4-9F76-4F93-ABE6-80D880B7FD4B}" type="presParOf" srcId="{7F891222-A1C7-42A1-B36E-6F98A7D2E785}" destId="{60C52BAA-26F0-49C2-9388-9BC77DE64E3F}" srcOrd="0" destOrd="0" presId="urn:microsoft.com/office/officeart/2005/8/layout/hierarchy1"/>
    <dgm:cxn modelId="{A6E7FCC0-F0D6-402D-AF27-C0801916208D}" type="presParOf" srcId="{7F891222-A1C7-42A1-B36E-6F98A7D2E785}" destId="{D6082ACB-C620-44FF-8856-C5D2F2B99505}" srcOrd="1" destOrd="0" presId="urn:microsoft.com/office/officeart/2005/8/layout/hierarchy1"/>
    <dgm:cxn modelId="{22B6465B-9C32-429C-A3ED-AE86DBFF395B}" type="presParOf" srcId="{73782A37-A907-4FE7-8140-A9D747FD25DA}" destId="{06771984-ED35-4B58-87FC-BC99B5E262F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A8623A-B358-40F4-86B9-62FCAA94AAD0}"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pl-PL"/>
        </a:p>
      </dgm:t>
    </dgm:pt>
    <dgm:pt modelId="{878F9588-5597-47D3-AA89-4DD9FFD33C6E}">
      <dgm:prSet phldrT="[Tekst]"/>
      <dgm:spPr/>
      <dgm:t>
        <a:bodyPr/>
        <a:lstStyle/>
        <a:p>
          <a:r>
            <a:rPr lang="pl-PL" dirty="0" smtClean="0"/>
            <a:t>Konstrukcja oświadczeń woli</a:t>
          </a:r>
          <a:endParaRPr lang="pl-PL" dirty="0"/>
        </a:p>
      </dgm:t>
    </dgm:pt>
    <dgm:pt modelId="{469CBC03-6C69-4449-AFE5-7420881FA17D}" type="parTrans" cxnId="{0C022F44-C014-48D4-AB7A-41A57160D843}">
      <dgm:prSet/>
      <dgm:spPr/>
      <dgm:t>
        <a:bodyPr/>
        <a:lstStyle/>
        <a:p>
          <a:endParaRPr lang="pl-PL"/>
        </a:p>
      </dgm:t>
    </dgm:pt>
    <dgm:pt modelId="{C2EE9DCB-B28D-4F2E-974D-B845E67A9C25}" type="sibTrans" cxnId="{0C022F44-C014-48D4-AB7A-41A57160D843}">
      <dgm:prSet/>
      <dgm:spPr/>
      <dgm:t>
        <a:bodyPr/>
        <a:lstStyle/>
        <a:p>
          <a:endParaRPr lang="pl-PL"/>
        </a:p>
      </dgm:t>
    </dgm:pt>
    <dgm:pt modelId="{FA1CCE22-D2C2-4D2C-B76B-102BB3DE2883}">
      <dgm:prSet phldrT="[Tekst]"/>
      <dgm:spPr/>
      <dgm:t>
        <a:bodyPr/>
        <a:lstStyle/>
        <a:p>
          <a:r>
            <a:rPr lang="pl-PL" b="1" dirty="0" smtClean="0"/>
            <a:t>Akt woli</a:t>
          </a:r>
        </a:p>
        <a:p>
          <a:r>
            <a:rPr lang="pl-PL" dirty="0" smtClean="0"/>
            <a:t>(wola wewnętrzna)</a:t>
          </a:r>
          <a:endParaRPr lang="pl-PL" dirty="0"/>
        </a:p>
      </dgm:t>
    </dgm:pt>
    <dgm:pt modelId="{AED6E23D-79EE-4B9A-8B1C-1384518B8C40}" type="parTrans" cxnId="{187A81CC-DF5C-495F-9421-20AD3CFBF092}">
      <dgm:prSet/>
      <dgm:spPr/>
      <dgm:t>
        <a:bodyPr/>
        <a:lstStyle/>
        <a:p>
          <a:endParaRPr lang="pl-PL"/>
        </a:p>
      </dgm:t>
    </dgm:pt>
    <dgm:pt modelId="{743B25BF-8B66-465B-A914-A8D0160EDAD3}" type="sibTrans" cxnId="{187A81CC-DF5C-495F-9421-20AD3CFBF092}">
      <dgm:prSet/>
      <dgm:spPr/>
      <dgm:t>
        <a:bodyPr/>
        <a:lstStyle/>
        <a:p>
          <a:endParaRPr lang="pl-PL"/>
        </a:p>
      </dgm:t>
    </dgm:pt>
    <dgm:pt modelId="{A8F939DF-25BA-4EA6-B738-3BC87D0D85FB}">
      <dgm:prSet phldrT="[Tekst]"/>
      <dgm:spPr/>
      <dgm:t>
        <a:bodyPr/>
        <a:lstStyle/>
        <a:p>
          <a:r>
            <a:rPr lang="pl-PL" b="1" dirty="0" smtClean="0"/>
            <a:t>Przejaw woli </a:t>
          </a:r>
          <a:r>
            <a:rPr lang="pl-PL" dirty="0" smtClean="0"/>
            <a:t>(wola zewnętrzna)</a:t>
          </a:r>
          <a:endParaRPr lang="pl-PL" dirty="0"/>
        </a:p>
      </dgm:t>
    </dgm:pt>
    <dgm:pt modelId="{4CD414B1-B580-432A-9178-C1C708131D56}" type="parTrans" cxnId="{11DEF02A-5AD7-4CC0-A061-1895BEB2CB7C}">
      <dgm:prSet/>
      <dgm:spPr/>
      <dgm:t>
        <a:bodyPr/>
        <a:lstStyle/>
        <a:p>
          <a:endParaRPr lang="pl-PL"/>
        </a:p>
      </dgm:t>
    </dgm:pt>
    <dgm:pt modelId="{C252DB95-20E1-48D8-BF8A-C6DB51FF1145}" type="sibTrans" cxnId="{11DEF02A-5AD7-4CC0-A061-1895BEB2CB7C}">
      <dgm:prSet/>
      <dgm:spPr/>
      <dgm:t>
        <a:bodyPr/>
        <a:lstStyle/>
        <a:p>
          <a:endParaRPr lang="pl-PL"/>
        </a:p>
      </dgm:t>
    </dgm:pt>
    <dgm:pt modelId="{D2744CE2-28EC-42A5-9068-3E2AEF32BFD9}" type="pres">
      <dgm:prSet presAssocID="{2BA8623A-B358-40F4-86B9-62FCAA94AAD0}" presName="diagram" presStyleCnt="0">
        <dgm:presLayoutVars>
          <dgm:chPref val="1"/>
          <dgm:dir/>
          <dgm:animOne val="branch"/>
          <dgm:animLvl val="lvl"/>
          <dgm:resizeHandles/>
        </dgm:presLayoutVars>
      </dgm:prSet>
      <dgm:spPr/>
      <dgm:t>
        <a:bodyPr/>
        <a:lstStyle/>
        <a:p>
          <a:endParaRPr lang="pl-PL"/>
        </a:p>
      </dgm:t>
    </dgm:pt>
    <dgm:pt modelId="{04165FAC-E384-4CA5-BC92-56FF62090E7A}" type="pres">
      <dgm:prSet presAssocID="{878F9588-5597-47D3-AA89-4DD9FFD33C6E}" presName="root" presStyleCnt="0"/>
      <dgm:spPr/>
    </dgm:pt>
    <dgm:pt modelId="{EF5F1899-8788-4022-9946-73BD2C378DFF}" type="pres">
      <dgm:prSet presAssocID="{878F9588-5597-47D3-AA89-4DD9FFD33C6E}" presName="rootComposite" presStyleCnt="0"/>
      <dgm:spPr/>
    </dgm:pt>
    <dgm:pt modelId="{00DE53E5-981A-4232-9FB2-0DD1DBDBC90F}" type="pres">
      <dgm:prSet presAssocID="{878F9588-5597-47D3-AA89-4DD9FFD33C6E}" presName="rootText" presStyleLbl="node1" presStyleIdx="0" presStyleCnt="1" custLinFactNeighborX="-83771" custLinFactNeighborY="-3527"/>
      <dgm:spPr/>
      <dgm:t>
        <a:bodyPr/>
        <a:lstStyle/>
        <a:p>
          <a:endParaRPr lang="pl-PL"/>
        </a:p>
      </dgm:t>
    </dgm:pt>
    <dgm:pt modelId="{9EE0901D-C445-4991-B15A-94B24B3C30F5}" type="pres">
      <dgm:prSet presAssocID="{878F9588-5597-47D3-AA89-4DD9FFD33C6E}" presName="rootConnector" presStyleLbl="node1" presStyleIdx="0" presStyleCnt="1"/>
      <dgm:spPr/>
      <dgm:t>
        <a:bodyPr/>
        <a:lstStyle/>
        <a:p>
          <a:endParaRPr lang="pl-PL"/>
        </a:p>
      </dgm:t>
    </dgm:pt>
    <dgm:pt modelId="{7CD74EE3-C76A-44A1-A818-51AAA3F982CA}" type="pres">
      <dgm:prSet presAssocID="{878F9588-5597-47D3-AA89-4DD9FFD33C6E}" presName="childShape" presStyleCnt="0"/>
      <dgm:spPr/>
    </dgm:pt>
    <dgm:pt modelId="{C218EA0F-19EA-4C45-9592-0B813C75AF96}" type="pres">
      <dgm:prSet presAssocID="{AED6E23D-79EE-4B9A-8B1C-1384518B8C40}" presName="Name13" presStyleLbl="parChTrans1D2" presStyleIdx="0" presStyleCnt="2"/>
      <dgm:spPr/>
      <dgm:t>
        <a:bodyPr/>
        <a:lstStyle/>
        <a:p>
          <a:endParaRPr lang="pl-PL"/>
        </a:p>
      </dgm:t>
    </dgm:pt>
    <dgm:pt modelId="{258824A7-4ABC-4E86-AF6E-4BAA7C07CB35}" type="pres">
      <dgm:prSet presAssocID="{FA1CCE22-D2C2-4D2C-B76B-102BB3DE2883}" presName="childText" presStyleLbl="bgAcc1" presStyleIdx="0" presStyleCnt="2" custLinFactX="-14960" custLinFactNeighborX="-100000" custLinFactNeighborY="-5574">
        <dgm:presLayoutVars>
          <dgm:bulletEnabled val="1"/>
        </dgm:presLayoutVars>
      </dgm:prSet>
      <dgm:spPr/>
      <dgm:t>
        <a:bodyPr/>
        <a:lstStyle/>
        <a:p>
          <a:endParaRPr lang="pl-PL"/>
        </a:p>
      </dgm:t>
    </dgm:pt>
    <dgm:pt modelId="{01C38D8F-5D42-49D1-962B-6D863263C45C}" type="pres">
      <dgm:prSet presAssocID="{4CD414B1-B580-432A-9178-C1C708131D56}" presName="Name13" presStyleLbl="parChTrans1D2" presStyleIdx="1" presStyleCnt="2"/>
      <dgm:spPr/>
      <dgm:t>
        <a:bodyPr/>
        <a:lstStyle/>
        <a:p>
          <a:endParaRPr lang="pl-PL"/>
        </a:p>
      </dgm:t>
    </dgm:pt>
    <dgm:pt modelId="{367F1C00-9E7A-4EC9-AE43-A5EE001EA832}" type="pres">
      <dgm:prSet presAssocID="{A8F939DF-25BA-4EA6-B738-3BC87D0D85FB}" presName="childText" presStyleLbl="bgAcc1" presStyleIdx="1" presStyleCnt="2" custLinFactX="-14960" custLinFactNeighborX="-100000" custLinFactNeighborY="-5574">
        <dgm:presLayoutVars>
          <dgm:bulletEnabled val="1"/>
        </dgm:presLayoutVars>
      </dgm:prSet>
      <dgm:spPr/>
      <dgm:t>
        <a:bodyPr/>
        <a:lstStyle/>
        <a:p>
          <a:endParaRPr lang="pl-PL"/>
        </a:p>
      </dgm:t>
    </dgm:pt>
  </dgm:ptLst>
  <dgm:cxnLst>
    <dgm:cxn modelId="{11DEF02A-5AD7-4CC0-A061-1895BEB2CB7C}" srcId="{878F9588-5597-47D3-AA89-4DD9FFD33C6E}" destId="{A8F939DF-25BA-4EA6-B738-3BC87D0D85FB}" srcOrd="1" destOrd="0" parTransId="{4CD414B1-B580-432A-9178-C1C708131D56}" sibTransId="{C252DB95-20E1-48D8-BF8A-C6DB51FF1145}"/>
    <dgm:cxn modelId="{0C022F44-C014-48D4-AB7A-41A57160D843}" srcId="{2BA8623A-B358-40F4-86B9-62FCAA94AAD0}" destId="{878F9588-5597-47D3-AA89-4DD9FFD33C6E}" srcOrd="0" destOrd="0" parTransId="{469CBC03-6C69-4449-AFE5-7420881FA17D}" sibTransId="{C2EE9DCB-B28D-4F2E-974D-B845E67A9C25}"/>
    <dgm:cxn modelId="{B4F9136F-0B90-4DAA-AC3F-D56D02F5CCC2}" type="presOf" srcId="{878F9588-5597-47D3-AA89-4DD9FFD33C6E}" destId="{9EE0901D-C445-4991-B15A-94B24B3C30F5}" srcOrd="1" destOrd="0" presId="urn:microsoft.com/office/officeart/2005/8/layout/hierarchy3"/>
    <dgm:cxn modelId="{5094AA98-7639-46EA-A8DC-B03F744D9F06}" type="presOf" srcId="{878F9588-5597-47D3-AA89-4DD9FFD33C6E}" destId="{00DE53E5-981A-4232-9FB2-0DD1DBDBC90F}" srcOrd="0" destOrd="0" presId="urn:microsoft.com/office/officeart/2005/8/layout/hierarchy3"/>
    <dgm:cxn modelId="{BCE8CF71-E734-4DD6-8AD5-CD90C5F3348A}" type="presOf" srcId="{A8F939DF-25BA-4EA6-B738-3BC87D0D85FB}" destId="{367F1C00-9E7A-4EC9-AE43-A5EE001EA832}" srcOrd="0" destOrd="0" presId="urn:microsoft.com/office/officeart/2005/8/layout/hierarchy3"/>
    <dgm:cxn modelId="{0DC0FFD8-05A6-4523-8B82-D1F3AED5146E}" type="presOf" srcId="{4CD414B1-B580-432A-9178-C1C708131D56}" destId="{01C38D8F-5D42-49D1-962B-6D863263C45C}" srcOrd="0" destOrd="0" presId="urn:microsoft.com/office/officeart/2005/8/layout/hierarchy3"/>
    <dgm:cxn modelId="{187A81CC-DF5C-495F-9421-20AD3CFBF092}" srcId="{878F9588-5597-47D3-AA89-4DD9FFD33C6E}" destId="{FA1CCE22-D2C2-4D2C-B76B-102BB3DE2883}" srcOrd="0" destOrd="0" parTransId="{AED6E23D-79EE-4B9A-8B1C-1384518B8C40}" sibTransId="{743B25BF-8B66-465B-A914-A8D0160EDAD3}"/>
    <dgm:cxn modelId="{E57846EF-7D56-436D-8C3D-216DB8C998E9}" type="presOf" srcId="{2BA8623A-B358-40F4-86B9-62FCAA94AAD0}" destId="{D2744CE2-28EC-42A5-9068-3E2AEF32BFD9}" srcOrd="0" destOrd="0" presId="urn:microsoft.com/office/officeart/2005/8/layout/hierarchy3"/>
    <dgm:cxn modelId="{576E6D00-F496-4E7B-8AE0-59F094A88E3E}" type="presOf" srcId="{FA1CCE22-D2C2-4D2C-B76B-102BB3DE2883}" destId="{258824A7-4ABC-4E86-AF6E-4BAA7C07CB35}" srcOrd="0" destOrd="0" presId="urn:microsoft.com/office/officeart/2005/8/layout/hierarchy3"/>
    <dgm:cxn modelId="{D2F0BF45-7F66-4802-9805-09627C1B0E0A}" type="presOf" srcId="{AED6E23D-79EE-4B9A-8B1C-1384518B8C40}" destId="{C218EA0F-19EA-4C45-9592-0B813C75AF96}" srcOrd="0" destOrd="0" presId="urn:microsoft.com/office/officeart/2005/8/layout/hierarchy3"/>
    <dgm:cxn modelId="{3B58F0F2-2F64-48A5-AE4E-49EB3F849690}" type="presParOf" srcId="{D2744CE2-28EC-42A5-9068-3E2AEF32BFD9}" destId="{04165FAC-E384-4CA5-BC92-56FF62090E7A}" srcOrd="0" destOrd="0" presId="urn:microsoft.com/office/officeart/2005/8/layout/hierarchy3"/>
    <dgm:cxn modelId="{F22EF2AC-216F-42E5-8E5A-420F2C9BD642}" type="presParOf" srcId="{04165FAC-E384-4CA5-BC92-56FF62090E7A}" destId="{EF5F1899-8788-4022-9946-73BD2C378DFF}" srcOrd="0" destOrd="0" presId="urn:microsoft.com/office/officeart/2005/8/layout/hierarchy3"/>
    <dgm:cxn modelId="{DCFB0C73-E005-4822-8583-B6ED302CBF80}" type="presParOf" srcId="{EF5F1899-8788-4022-9946-73BD2C378DFF}" destId="{00DE53E5-981A-4232-9FB2-0DD1DBDBC90F}" srcOrd="0" destOrd="0" presId="urn:microsoft.com/office/officeart/2005/8/layout/hierarchy3"/>
    <dgm:cxn modelId="{B39E5809-0527-48DA-A445-629C4FB60D5E}" type="presParOf" srcId="{EF5F1899-8788-4022-9946-73BD2C378DFF}" destId="{9EE0901D-C445-4991-B15A-94B24B3C30F5}" srcOrd="1" destOrd="0" presId="urn:microsoft.com/office/officeart/2005/8/layout/hierarchy3"/>
    <dgm:cxn modelId="{B9AA0B51-B586-42F9-8E6E-558B71FC6AD2}" type="presParOf" srcId="{04165FAC-E384-4CA5-BC92-56FF62090E7A}" destId="{7CD74EE3-C76A-44A1-A818-51AAA3F982CA}" srcOrd="1" destOrd="0" presId="urn:microsoft.com/office/officeart/2005/8/layout/hierarchy3"/>
    <dgm:cxn modelId="{8E412DF2-1A7D-4C8B-8FA9-6C38C4E16E44}" type="presParOf" srcId="{7CD74EE3-C76A-44A1-A818-51AAA3F982CA}" destId="{C218EA0F-19EA-4C45-9592-0B813C75AF96}" srcOrd="0" destOrd="0" presId="urn:microsoft.com/office/officeart/2005/8/layout/hierarchy3"/>
    <dgm:cxn modelId="{28AF0D0D-EBBD-4C0E-A315-903389B5316D}" type="presParOf" srcId="{7CD74EE3-C76A-44A1-A818-51AAA3F982CA}" destId="{258824A7-4ABC-4E86-AF6E-4BAA7C07CB35}" srcOrd="1" destOrd="0" presId="urn:microsoft.com/office/officeart/2005/8/layout/hierarchy3"/>
    <dgm:cxn modelId="{FEBC4FD4-0902-46B9-A992-E67D44C38864}" type="presParOf" srcId="{7CD74EE3-C76A-44A1-A818-51AAA3F982CA}" destId="{01C38D8F-5D42-49D1-962B-6D863263C45C}" srcOrd="2" destOrd="0" presId="urn:microsoft.com/office/officeart/2005/8/layout/hierarchy3"/>
    <dgm:cxn modelId="{77732662-2F3E-4EE6-9BBE-32E261D82E24}" type="presParOf" srcId="{7CD74EE3-C76A-44A1-A818-51AAA3F982CA}" destId="{367F1C00-9E7A-4EC9-AE43-A5EE001EA83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5EE11-3C16-4AD7-A8D1-E895757FD54F}">
      <dsp:nvSpPr>
        <dsp:cNvPr id="0" name=""/>
        <dsp:cNvSpPr/>
      </dsp:nvSpPr>
      <dsp:spPr>
        <a:xfrm>
          <a:off x="4040830" y="964039"/>
          <a:ext cx="1576584" cy="652817"/>
        </a:xfrm>
        <a:custGeom>
          <a:avLst/>
          <a:gdLst/>
          <a:ahLst/>
          <a:cxnLst/>
          <a:rect l="0" t="0" r="0" b="0"/>
          <a:pathLst>
            <a:path>
              <a:moveTo>
                <a:pt x="0" y="0"/>
              </a:moveTo>
              <a:lnTo>
                <a:pt x="0" y="491165"/>
              </a:lnTo>
              <a:lnTo>
                <a:pt x="1576584" y="491165"/>
              </a:lnTo>
              <a:lnTo>
                <a:pt x="1576584" y="652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48D088-A8BC-42C9-BD34-EAE2B1B5DCF4}">
      <dsp:nvSpPr>
        <dsp:cNvPr id="0" name=""/>
        <dsp:cNvSpPr/>
      </dsp:nvSpPr>
      <dsp:spPr>
        <a:xfrm>
          <a:off x="3484671" y="2724914"/>
          <a:ext cx="1066372" cy="507496"/>
        </a:xfrm>
        <a:custGeom>
          <a:avLst/>
          <a:gdLst/>
          <a:ahLst/>
          <a:cxnLst/>
          <a:rect l="0" t="0" r="0" b="0"/>
          <a:pathLst>
            <a:path>
              <a:moveTo>
                <a:pt x="0" y="0"/>
              </a:moveTo>
              <a:lnTo>
                <a:pt x="0" y="345843"/>
              </a:lnTo>
              <a:lnTo>
                <a:pt x="1066372" y="345843"/>
              </a:lnTo>
              <a:lnTo>
                <a:pt x="1066372"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D51320-3E79-45FA-B3E4-6FFA329DF8D9}">
      <dsp:nvSpPr>
        <dsp:cNvPr id="0" name=""/>
        <dsp:cNvSpPr/>
      </dsp:nvSpPr>
      <dsp:spPr>
        <a:xfrm>
          <a:off x="2418298" y="2724914"/>
          <a:ext cx="1066372" cy="507496"/>
        </a:xfrm>
        <a:custGeom>
          <a:avLst/>
          <a:gdLst/>
          <a:ahLst/>
          <a:cxnLst/>
          <a:rect l="0" t="0" r="0" b="0"/>
          <a:pathLst>
            <a:path>
              <a:moveTo>
                <a:pt x="1066372" y="0"/>
              </a:moveTo>
              <a:lnTo>
                <a:pt x="1066372" y="345843"/>
              </a:lnTo>
              <a:lnTo>
                <a:pt x="0" y="345843"/>
              </a:lnTo>
              <a:lnTo>
                <a:pt x="0" y="50749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ACE62C-7A31-4B94-9D98-BF503EB4AB8A}">
      <dsp:nvSpPr>
        <dsp:cNvPr id="0" name=""/>
        <dsp:cNvSpPr/>
      </dsp:nvSpPr>
      <dsp:spPr>
        <a:xfrm>
          <a:off x="3484671" y="964039"/>
          <a:ext cx="556159" cy="652817"/>
        </a:xfrm>
        <a:custGeom>
          <a:avLst/>
          <a:gdLst/>
          <a:ahLst/>
          <a:cxnLst/>
          <a:rect l="0" t="0" r="0" b="0"/>
          <a:pathLst>
            <a:path>
              <a:moveTo>
                <a:pt x="556159" y="0"/>
              </a:moveTo>
              <a:lnTo>
                <a:pt x="556159" y="491165"/>
              </a:lnTo>
              <a:lnTo>
                <a:pt x="0" y="491165"/>
              </a:lnTo>
              <a:lnTo>
                <a:pt x="0" y="6528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A1DD4E-702A-419B-AE6A-A77FF5E0DA6A}">
      <dsp:nvSpPr>
        <dsp:cNvPr id="0" name=""/>
        <dsp:cNvSpPr/>
      </dsp:nvSpPr>
      <dsp:spPr>
        <a:xfrm>
          <a:off x="3168344" y="-144018"/>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BE970C-5894-4E07-BE12-9D90BC0DB65F}">
      <dsp:nvSpPr>
        <dsp:cNvPr id="0" name=""/>
        <dsp:cNvSpPr/>
      </dsp:nvSpPr>
      <dsp:spPr>
        <a:xfrm>
          <a:off x="3362230" y="4017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Zdarzenia cywilnoprawne</a:t>
          </a:r>
          <a:endParaRPr lang="pl-PL" sz="1600" kern="1200" dirty="0"/>
        </a:p>
      </dsp:txBody>
      <dsp:txXfrm>
        <a:off x="3394684" y="72626"/>
        <a:ext cx="1680064" cy="1043149"/>
      </dsp:txXfrm>
    </dsp:sp>
    <dsp:sp modelId="{E3D585FE-F8BA-424B-AEF5-52CEB38EA955}">
      <dsp:nvSpPr>
        <dsp:cNvPr id="0" name=""/>
        <dsp:cNvSpPr/>
      </dsp:nvSpPr>
      <dsp:spPr>
        <a:xfrm>
          <a:off x="2612184" y="161685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C1110F-1CD8-4F6A-9AA7-DAD0A726A99B}">
      <dsp:nvSpPr>
        <dsp:cNvPr id="0" name=""/>
        <dsp:cNvSpPr/>
      </dsp:nvSpPr>
      <dsp:spPr>
        <a:xfrm>
          <a:off x="2806070"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Działania</a:t>
          </a:r>
          <a:endParaRPr lang="pl-PL" sz="1600" kern="1200" dirty="0"/>
        </a:p>
      </dsp:txBody>
      <dsp:txXfrm>
        <a:off x="2838524" y="1833502"/>
        <a:ext cx="1680064" cy="1043149"/>
      </dsp:txXfrm>
    </dsp:sp>
    <dsp:sp modelId="{4E5FE08B-3B88-49ED-A76D-DF5AB51D24E4}">
      <dsp:nvSpPr>
        <dsp:cNvPr id="0" name=""/>
        <dsp:cNvSpPr/>
      </dsp:nvSpPr>
      <dsp:spPr>
        <a:xfrm>
          <a:off x="1545812"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5DAAFC-BBF2-4B30-90C1-686DA56C8D82}">
      <dsp:nvSpPr>
        <dsp:cNvPr id="0" name=""/>
        <dsp:cNvSpPr/>
      </dsp:nvSpPr>
      <dsp:spPr>
        <a:xfrm>
          <a:off x="1739698"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Czynności zmierzające do wywołania skutku prawnego</a:t>
          </a:r>
          <a:endParaRPr lang="pl-PL" sz="1600" kern="1200" dirty="0"/>
        </a:p>
      </dsp:txBody>
      <dsp:txXfrm>
        <a:off x="1772152" y="3449056"/>
        <a:ext cx="1680064" cy="1043149"/>
      </dsp:txXfrm>
    </dsp:sp>
    <dsp:sp modelId="{EDFC2563-934B-4EF7-B9C8-16D98E761ABE}">
      <dsp:nvSpPr>
        <dsp:cNvPr id="0" name=""/>
        <dsp:cNvSpPr/>
      </dsp:nvSpPr>
      <dsp:spPr>
        <a:xfrm>
          <a:off x="3678556" y="3232410"/>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5C26B7-A974-42BC-8E14-9618AD724D21}">
      <dsp:nvSpPr>
        <dsp:cNvPr id="0" name=""/>
        <dsp:cNvSpPr/>
      </dsp:nvSpPr>
      <dsp:spPr>
        <a:xfrm>
          <a:off x="3872442"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Inne czyny</a:t>
          </a:r>
          <a:endParaRPr lang="pl-PL" sz="1600" kern="1200" dirty="0"/>
        </a:p>
      </dsp:txBody>
      <dsp:txXfrm>
        <a:off x="3904896" y="3449056"/>
        <a:ext cx="1680064" cy="1043149"/>
      </dsp:txXfrm>
    </dsp:sp>
    <dsp:sp modelId="{60C52BAA-26F0-49C2-9388-9BC77DE64E3F}">
      <dsp:nvSpPr>
        <dsp:cNvPr id="0" name=""/>
        <dsp:cNvSpPr/>
      </dsp:nvSpPr>
      <dsp:spPr>
        <a:xfrm>
          <a:off x="4744928" y="1616856"/>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082ACB-C620-44FF-8856-C5D2F2B99505}">
      <dsp:nvSpPr>
        <dsp:cNvPr id="0" name=""/>
        <dsp:cNvSpPr/>
      </dsp:nvSpPr>
      <dsp:spPr>
        <a:xfrm>
          <a:off x="4938814"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t>Zdarzenia sensu stricto </a:t>
          </a:r>
          <a:endParaRPr lang="pl-PL" sz="1600" kern="1200" dirty="0"/>
        </a:p>
      </dsp:txBody>
      <dsp:txXfrm>
        <a:off x="4971268" y="1833502"/>
        <a:ext cx="1680064" cy="10431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19.03.2017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19.03.2017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19.03.2017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19.03.2017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19.03.2017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19.03.2017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19.03.2017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19.03.2017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19.03.2017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19.03.2017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19.03.2017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19.03.2017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99592" y="476672"/>
            <a:ext cx="7772400" cy="1470025"/>
          </a:xfrm>
        </p:spPr>
        <p:txBody>
          <a:bodyPr/>
          <a:lstStyle/>
          <a:p>
            <a:r>
              <a:rPr lang="pl-PL" dirty="0" smtClean="0"/>
              <a:t>zdarzenia cywilnoprawne</a:t>
            </a:r>
            <a:endParaRPr lang="pl-PL" dirty="0"/>
          </a:p>
        </p:txBody>
      </p:sp>
      <p:sp>
        <p:nvSpPr>
          <p:cNvPr id="3" name="Podtytuł 2"/>
          <p:cNvSpPr>
            <a:spLocks noGrp="1"/>
          </p:cNvSpPr>
          <p:nvPr>
            <p:ph type="subTitle" idx="1"/>
          </p:nvPr>
        </p:nvSpPr>
        <p:spPr>
          <a:xfrm>
            <a:off x="1115616" y="1916832"/>
            <a:ext cx="6400800" cy="1752600"/>
          </a:xfrm>
        </p:spPr>
        <p:txBody>
          <a:bodyPr>
            <a:noAutofit/>
          </a:bodyPr>
          <a:lstStyle/>
          <a:p>
            <a:pPr marL="457200" indent="-457200" algn="l">
              <a:buFontTx/>
              <a:buChar char="-"/>
            </a:pPr>
            <a:r>
              <a:rPr lang="pl-PL" sz="2800" dirty="0" smtClean="0">
                <a:solidFill>
                  <a:schemeClr val="tx1"/>
                </a:solidFill>
              </a:rPr>
              <a:t>fakt, z którym dana norma prawa wiąże określone skutki normatywne</a:t>
            </a:r>
            <a:r>
              <a:rPr lang="pl-PL" sz="2800" dirty="0" smtClean="0">
                <a:solidFill>
                  <a:schemeClr val="tx1"/>
                </a:solidFill>
                <a:sym typeface="Wingdings" pitchFamily="2" charset="2"/>
              </a:rPr>
              <a:t> zdarzenie prawne</a:t>
            </a:r>
          </a:p>
          <a:p>
            <a:pPr marL="457200" indent="-457200" algn="l">
              <a:buFontTx/>
              <a:buChar char="-"/>
            </a:pPr>
            <a:r>
              <a:rPr lang="pl-PL" sz="2800" dirty="0">
                <a:solidFill>
                  <a:schemeClr val="tx1"/>
                </a:solidFill>
                <a:sym typeface="Wingdings" pitchFamily="2" charset="2"/>
              </a:rPr>
              <a:t>f</a:t>
            </a:r>
            <a:r>
              <a:rPr lang="pl-PL" sz="2800" dirty="0" smtClean="0">
                <a:solidFill>
                  <a:schemeClr val="tx1"/>
                </a:solidFill>
                <a:sym typeface="Wingdings" pitchFamily="2" charset="2"/>
              </a:rPr>
              <a:t>akt, z którym określona norma prawna wiążę skutek w postaci powstania , zmiany, ustania stosunku cywilnoprawnego lub skutek w sferze podmiotowości prawnej  </a:t>
            </a:r>
            <a:r>
              <a:rPr lang="pl-PL" sz="2800" b="1" dirty="0" smtClean="0">
                <a:solidFill>
                  <a:schemeClr val="tx1"/>
                </a:solidFill>
                <a:sym typeface="Wingdings" pitchFamily="2" charset="2"/>
              </a:rPr>
              <a:t>zdarzenie cywilnoprawne</a:t>
            </a:r>
            <a:endParaRPr lang="pl-PL" sz="2800" b="1" dirty="0">
              <a:solidFill>
                <a:schemeClr val="tx1"/>
              </a:solidFill>
            </a:endParaRPr>
          </a:p>
        </p:txBody>
      </p:sp>
    </p:spTree>
    <p:extLst>
      <p:ext uri="{BB962C8B-B14F-4D97-AF65-F5344CB8AC3E}">
        <p14:creationId xmlns:p14="http://schemas.microsoft.com/office/powerpoint/2010/main" val="1647649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Oświadczenia woli – przesłanki zaistnienia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decyzja wynikająca z zachowania podmiotu musi dotyczyć </a:t>
            </a:r>
            <a:r>
              <a:rPr lang="pl-PL" b="1" dirty="0" smtClean="0"/>
              <a:t>spraw normowanych przez prawo cywilne</a:t>
            </a:r>
          </a:p>
          <a:p>
            <a:r>
              <a:rPr lang="pl-PL" dirty="0" smtClean="0"/>
              <a:t>oświadczenie woli musi być na tyle </a:t>
            </a:r>
            <a:r>
              <a:rPr lang="pl-PL" b="1" dirty="0" smtClean="0"/>
              <a:t>zrozumiałe</a:t>
            </a:r>
            <a:r>
              <a:rPr lang="pl-PL" dirty="0" smtClean="0"/>
              <a:t>, żeby przynajmniej w drodze wykładni dało się ustalić jego sens</a:t>
            </a:r>
          </a:p>
          <a:p>
            <a:r>
              <a:rPr lang="pl-PL" dirty="0"/>
              <a:t>o</a:t>
            </a:r>
            <a:r>
              <a:rPr lang="pl-PL" dirty="0" smtClean="0"/>
              <a:t>świadczenie woli musi zostać złożone </a:t>
            </a:r>
            <a:r>
              <a:rPr lang="pl-PL" b="1" dirty="0" smtClean="0"/>
              <a:t>na serio</a:t>
            </a:r>
          </a:p>
          <a:p>
            <a:r>
              <a:rPr lang="pl-PL" dirty="0"/>
              <a:t>o</a:t>
            </a:r>
            <a:r>
              <a:rPr lang="pl-PL" dirty="0" smtClean="0"/>
              <a:t>świadczenie woli </a:t>
            </a:r>
            <a:r>
              <a:rPr lang="pl-PL" b="1" dirty="0" smtClean="0"/>
              <a:t>nie może powstać w warunkach przymusu fizycznego</a:t>
            </a:r>
          </a:p>
          <a:p>
            <a:pPr marL="0" indent="0" algn="ctr">
              <a:buNone/>
            </a:pPr>
            <a:r>
              <a:rPr lang="pl-PL" b="1" dirty="0" smtClean="0">
                <a:sym typeface="Wingdings" pitchFamily="2" charset="2"/>
              </a:rPr>
              <a:t> </a:t>
            </a:r>
            <a:r>
              <a:rPr lang="pl-PL" dirty="0" smtClean="0">
                <a:sym typeface="Wingdings" pitchFamily="2" charset="2"/>
              </a:rPr>
              <a:t> Jeśli te przesłanki są spełnione , zachowanie podmiotu można uznać za oświadczenie woli.</a:t>
            </a:r>
            <a:endParaRPr lang="pl-PL" b="1" dirty="0" smtClean="0"/>
          </a:p>
          <a:p>
            <a:endParaRPr lang="pl-PL" dirty="0"/>
          </a:p>
        </p:txBody>
      </p:sp>
    </p:spTree>
    <p:extLst>
      <p:ext uri="{BB962C8B-B14F-4D97-AF65-F5344CB8AC3E}">
        <p14:creationId xmlns:p14="http://schemas.microsoft.com/office/powerpoint/2010/main" val="4288400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Oświadczenia woli</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5808384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4139952" y="1772816"/>
            <a:ext cx="4248472" cy="2862322"/>
          </a:xfrm>
          <a:prstGeom prst="rect">
            <a:avLst/>
          </a:prstGeom>
          <a:noFill/>
        </p:spPr>
        <p:txBody>
          <a:bodyPr wrap="square" rtlCol="0">
            <a:spAutoFit/>
          </a:bodyPr>
          <a:lstStyle/>
          <a:p>
            <a:r>
              <a:rPr lang="pl-PL" dirty="0" smtClean="0"/>
              <a:t>Który z nich ma dominującą rolę?</a:t>
            </a:r>
          </a:p>
          <a:p>
            <a:endParaRPr lang="pl-PL" dirty="0"/>
          </a:p>
          <a:p>
            <a:pPr marL="285750" indent="-285750">
              <a:buFont typeface="Wingdings"/>
              <a:buChar char="à"/>
            </a:pPr>
            <a:r>
              <a:rPr lang="pl-PL" dirty="0" smtClean="0">
                <a:sym typeface="Wingdings" pitchFamily="2" charset="2"/>
              </a:rPr>
              <a:t>Ze względu potrzebę zachowania  pewności i zaufania obrotu, uznaje się, że </a:t>
            </a:r>
            <a:r>
              <a:rPr lang="pl-PL" dirty="0" smtClean="0">
                <a:solidFill>
                  <a:srgbClr val="FF0000"/>
                </a:solidFill>
                <a:sym typeface="Wingdings" pitchFamily="2" charset="2"/>
              </a:rPr>
              <a:t>decydującą rolę</a:t>
            </a:r>
            <a:r>
              <a:rPr lang="pl-PL" dirty="0" smtClean="0">
                <a:sym typeface="Wingdings" pitchFamily="2" charset="2"/>
              </a:rPr>
              <a:t> odgrywa </a:t>
            </a:r>
            <a:r>
              <a:rPr lang="pl-PL" b="1" dirty="0" smtClean="0">
                <a:sym typeface="Wingdings" pitchFamily="2" charset="2"/>
              </a:rPr>
              <a:t>przejaw woli. </a:t>
            </a:r>
          </a:p>
          <a:p>
            <a:pPr marL="285750" indent="-285750">
              <a:buFont typeface="Wingdings"/>
              <a:buChar char="à"/>
            </a:pPr>
            <a:r>
              <a:rPr lang="pl-PL" b="1" dirty="0" smtClean="0">
                <a:sym typeface="Wingdings" pitchFamily="2" charset="2"/>
              </a:rPr>
              <a:t>Akt woli </a:t>
            </a:r>
            <a:r>
              <a:rPr lang="pl-PL" dirty="0" smtClean="0">
                <a:sym typeface="Wingdings" pitchFamily="2" charset="2"/>
              </a:rPr>
              <a:t> ogrywa decydującą rolę </a:t>
            </a:r>
            <a:r>
              <a:rPr lang="pl-PL" dirty="0" smtClean="0">
                <a:solidFill>
                  <a:srgbClr val="FF0000"/>
                </a:solidFill>
                <a:sym typeface="Wingdings" pitchFamily="2" charset="2"/>
              </a:rPr>
              <a:t>tylko na podstawie szczególnego przepisu ustawy </a:t>
            </a:r>
            <a:r>
              <a:rPr lang="pl-PL" dirty="0" smtClean="0">
                <a:sym typeface="Wingdings" pitchFamily="2" charset="2"/>
              </a:rPr>
              <a:t>(np. art. 948 </a:t>
            </a:r>
            <a:r>
              <a:rPr lang="pl-PL" dirty="0" err="1" smtClean="0">
                <a:sym typeface="Wingdings" pitchFamily="2" charset="2"/>
              </a:rPr>
              <a:t>kc</a:t>
            </a:r>
            <a:r>
              <a:rPr lang="pl-PL" dirty="0" smtClean="0">
                <a:sym typeface="Wingdings" pitchFamily="2" charset="2"/>
              </a:rPr>
              <a:t> – wykładnia testamentu).</a:t>
            </a:r>
            <a:endParaRPr lang="pl-PL" b="1" dirty="0"/>
          </a:p>
        </p:txBody>
      </p:sp>
    </p:spTree>
    <p:extLst>
      <p:ext uri="{BB962C8B-B14F-4D97-AF65-F5344CB8AC3E}">
        <p14:creationId xmlns:p14="http://schemas.microsoft.com/office/powerpoint/2010/main" val="1522647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Oświadczenia woli</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które mają być złożone innej osobie</a:t>
            </a:r>
          </a:p>
          <a:p>
            <a:r>
              <a:rPr lang="pl-PL" dirty="0" smtClean="0"/>
              <a:t>które nie są składane określonemu adresatowi</a:t>
            </a:r>
          </a:p>
          <a:p>
            <a:endParaRPr lang="pl-PL" dirty="0"/>
          </a:p>
          <a:p>
            <a:endParaRPr lang="pl-PL" dirty="0" smtClean="0"/>
          </a:p>
          <a:p>
            <a:endParaRPr lang="pl-PL" dirty="0"/>
          </a:p>
          <a:p>
            <a:endParaRPr lang="pl-PL" dirty="0" smtClean="0"/>
          </a:p>
          <a:p>
            <a:endParaRPr lang="pl-PL" dirty="0" smtClean="0"/>
          </a:p>
          <a:p>
            <a:endParaRPr lang="pl-PL" dirty="0" smtClean="0"/>
          </a:p>
          <a:p>
            <a:endParaRPr lang="pl-PL" dirty="0"/>
          </a:p>
          <a:p>
            <a:r>
              <a:rPr lang="pl-PL" dirty="0" smtClean="0"/>
              <a:t>które wymagają złożenia w obecności świadków lub przed odpowiednim organem władzy państwowej </a:t>
            </a:r>
            <a:r>
              <a:rPr lang="pl-PL" dirty="0" smtClean="0">
                <a:sym typeface="Wingdings" pitchFamily="2" charset="2"/>
              </a:rPr>
              <a:t> nie stosuje się do nich reguł wynikających z art. 61-62 </a:t>
            </a:r>
            <a:r>
              <a:rPr lang="pl-PL" dirty="0" err="1" smtClean="0">
                <a:sym typeface="Wingdings" pitchFamily="2" charset="2"/>
              </a:rPr>
              <a:t>kc</a:t>
            </a:r>
            <a:r>
              <a:rPr lang="pl-PL" dirty="0" smtClean="0">
                <a:sym typeface="Wingdings" pitchFamily="2" charset="2"/>
              </a:rPr>
              <a:t>, zasady ich złożenia regulują przepisy szczególne, które regulują dany typ oświadczenia</a:t>
            </a:r>
            <a:endParaRPr lang="pl-PL" dirty="0"/>
          </a:p>
        </p:txBody>
      </p:sp>
      <p:cxnSp>
        <p:nvCxnSpPr>
          <p:cNvPr id="5" name="Łącznik prosty ze strzałką 4"/>
          <p:cNvCxnSpPr/>
          <p:nvPr/>
        </p:nvCxnSpPr>
        <p:spPr>
          <a:xfrm flipH="1">
            <a:off x="1773408" y="2348880"/>
            <a:ext cx="100811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5266126" y="2302559"/>
            <a:ext cx="100811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297244" y="2887929"/>
            <a:ext cx="2952328" cy="1477328"/>
          </a:xfrm>
          <a:prstGeom prst="rect">
            <a:avLst/>
          </a:prstGeom>
          <a:noFill/>
        </p:spPr>
        <p:txBody>
          <a:bodyPr wrap="square" rtlCol="0">
            <a:spAutoFit/>
          </a:bodyPr>
          <a:lstStyle/>
          <a:p>
            <a:pPr algn="ctr"/>
            <a:r>
              <a:rPr lang="pl-PL" dirty="0" smtClean="0"/>
              <a:t>Oświadczenia woli wymagające ich zakomunikowania ogółowi </a:t>
            </a:r>
          </a:p>
          <a:p>
            <a:pPr algn="ctr"/>
            <a:r>
              <a:rPr lang="pl-PL" dirty="0" smtClean="0"/>
              <a:t>(np. przyrzeczenie publiczne – art. 919 </a:t>
            </a:r>
            <a:r>
              <a:rPr lang="pl-PL" dirty="0" err="1" smtClean="0"/>
              <a:t>kc</a:t>
            </a:r>
            <a:r>
              <a:rPr lang="pl-PL" dirty="0" smtClean="0"/>
              <a:t>) </a:t>
            </a:r>
            <a:endParaRPr lang="pl-PL" dirty="0"/>
          </a:p>
        </p:txBody>
      </p:sp>
      <p:sp>
        <p:nvSpPr>
          <p:cNvPr id="9" name="pole tekstowe 8"/>
          <p:cNvSpPr txBox="1"/>
          <p:nvPr/>
        </p:nvSpPr>
        <p:spPr>
          <a:xfrm>
            <a:off x="5770182" y="2924944"/>
            <a:ext cx="2088232" cy="1477328"/>
          </a:xfrm>
          <a:prstGeom prst="rect">
            <a:avLst/>
          </a:prstGeom>
          <a:noFill/>
        </p:spPr>
        <p:txBody>
          <a:bodyPr wrap="square" rtlCol="0">
            <a:spAutoFit/>
          </a:bodyPr>
          <a:lstStyle/>
          <a:p>
            <a:pPr algn="ctr"/>
            <a:r>
              <a:rPr lang="pl-PL" dirty="0" smtClean="0"/>
              <a:t>Oświadczenia woli niewymagające ich zakomunikowania komukolwiek (np. testament)</a:t>
            </a:r>
            <a:endParaRPr lang="pl-PL" dirty="0"/>
          </a:p>
        </p:txBody>
      </p:sp>
    </p:spTree>
    <p:extLst>
      <p:ext uri="{BB962C8B-B14F-4D97-AF65-F5344CB8AC3E}">
        <p14:creationId xmlns:p14="http://schemas.microsoft.com/office/powerpoint/2010/main" val="2905709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Składanie oświadczeń woli</a:t>
            </a:r>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t>Sposób złożenia </a:t>
            </a:r>
            <a:r>
              <a:rPr lang="pl-PL" dirty="0" smtClean="0"/>
              <a:t>– co do zasady, dowolny:</a:t>
            </a:r>
          </a:p>
          <a:p>
            <a:pPr marL="0" indent="0">
              <a:buNone/>
            </a:pPr>
            <a:r>
              <a:rPr lang="pl-PL" b="1" dirty="0"/>
              <a:t>Art. 60. </a:t>
            </a:r>
            <a:r>
              <a:rPr lang="pl-PL" b="1" dirty="0" err="1" smtClean="0"/>
              <a:t>kc</a:t>
            </a:r>
            <a:endParaRPr lang="pl-PL" b="1" dirty="0" smtClean="0"/>
          </a:p>
          <a:p>
            <a:pPr marL="0" indent="0">
              <a:buNone/>
            </a:pPr>
            <a:r>
              <a:rPr lang="pl-PL" dirty="0" smtClean="0">
                <a:solidFill>
                  <a:srgbClr val="FF0000"/>
                </a:solidFill>
              </a:rPr>
              <a:t>Z </a:t>
            </a:r>
            <a:r>
              <a:rPr lang="pl-PL" dirty="0">
                <a:solidFill>
                  <a:srgbClr val="FF0000"/>
                </a:solidFill>
              </a:rPr>
              <a:t>zastrzeżeniem wyjątków w ustawie przewidzianych</a:t>
            </a:r>
            <a:r>
              <a:rPr lang="pl-PL" dirty="0"/>
              <a:t>, wola osoby dokonującej czynności prawnej może być wyrażona przez </a:t>
            </a:r>
            <a:r>
              <a:rPr lang="pl-PL" b="1" dirty="0"/>
              <a:t>każde zachowanie się tej osoby, które ujawnia jej wolę w sposób dostateczny</a:t>
            </a:r>
            <a:r>
              <a:rPr lang="pl-PL" dirty="0"/>
              <a:t>, w tym również przez ujawnienie tej woli w postaci elektronicznej (oświadczenie woli). </a:t>
            </a:r>
          </a:p>
          <a:p>
            <a:endParaRPr lang="pl-PL" dirty="0"/>
          </a:p>
        </p:txBody>
      </p:sp>
    </p:spTree>
    <p:extLst>
      <p:ext uri="{BB962C8B-B14F-4D97-AF65-F5344CB8AC3E}">
        <p14:creationId xmlns:p14="http://schemas.microsoft.com/office/powerpoint/2010/main" val="1417775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Składanie oświadczeń woli</a:t>
            </a:r>
          </a:p>
        </p:txBody>
      </p:sp>
      <p:sp>
        <p:nvSpPr>
          <p:cNvPr id="3" name="Symbol zastępczy zawartości 2"/>
          <p:cNvSpPr>
            <a:spLocks noGrp="1"/>
          </p:cNvSpPr>
          <p:nvPr>
            <p:ph idx="1"/>
          </p:nvPr>
        </p:nvSpPr>
        <p:spPr/>
        <p:txBody>
          <a:bodyPr>
            <a:normAutofit fontScale="70000" lnSpcReduction="20000"/>
          </a:bodyPr>
          <a:lstStyle/>
          <a:p>
            <a:r>
              <a:rPr lang="pl-PL" b="1" dirty="0" smtClean="0"/>
              <a:t>Moment złożenia-</a:t>
            </a:r>
          </a:p>
          <a:p>
            <a:pPr marL="0" indent="0">
              <a:buNone/>
            </a:pPr>
            <a:r>
              <a:rPr lang="pl-PL" b="1" dirty="0"/>
              <a:t>Art. 61. Chwila złożenia oświadczenia woli </a:t>
            </a:r>
          </a:p>
          <a:p>
            <a:pPr marL="0" indent="0">
              <a:buNone/>
            </a:pPr>
            <a:r>
              <a:rPr lang="pl-PL" dirty="0"/>
              <a:t>§ 1. Oświadczenie woli, </a:t>
            </a:r>
            <a:r>
              <a:rPr lang="pl-PL" u="sng" dirty="0"/>
              <a:t>które ma być złożone innej osobie</a:t>
            </a:r>
            <a:r>
              <a:rPr lang="pl-PL" dirty="0"/>
              <a:t>, jest </a:t>
            </a:r>
            <a:r>
              <a:rPr lang="pl-PL" b="1" dirty="0"/>
              <a:t>złożone z chwilą, gdy doszło do niej w taki sposób, że mogła zapoznać się z jego treścią.</a:t>
            </a:r>
            <a:r>
              <a:rPr lang="pl-PL" dirty="0"/>
              <a:t> </a:t>
            </a:r>
            <a:r>
              <a:rPr lang="pl-PL" dirty="0">
                <a:solidFill>
                  <a:srgbClr val="FF0000"/>
                </a:solidFill>
              </a:rPr>
              <a:t>Odwołanie</a:t>
            </a:r>
            <a:r>
              <a:rPr lang="pl-PL" dirty="0"/>
              <a:t> takiego oświadczenia jest skuteczne, jeżeli doszło </a:t>
            </a:r>
            <a:r>
              <a:rPr lang="pl-PL" dirty="0">
                <a:solidFill>
                  <a:srgbClr val="FF0000"/>
                </a:solidFill>
              </a:rPr>
              <a:t>jednocześnie</a:t>
            </a:r>
            <a:r>
              <a:rPr lang="pl-PL" dirty="0"/>
              <a:t> z tym oświadczeniem lub </a:t>
            </a:r>
            <a:r>
              <a:rPr lang="pl-PL" dirty="0">
                <a:solidFill>
                  <a:srgbClr val="FF0000"/>
                </a:solidFill>
              </a:rPr>
              <a:t>wcześniej</a:t>
            </a:r>
            <a:r>
              <a:rPr lang="pl-PL" dirty="0"/>
              <a:t>. </a:t>
            </a:r>
            <a:endParaRPr lang="pl-PL" dirty="0" smtClean="0"/>
          </a:p>
          <a:p>
            <a:pPr marL="0" indent="0">
              <a:buNone/>
            </a:pPr>
            <a:r>
              <a:rPr lang="pl-PL" dirty="0" smtClean="0"/>
              <a:t>§ </a:t>
            </a:r>
            <a:r>
              <a:rPr lang="pl-PL" dirty="0"/>
              <a:t>2. Oświadczenie woli wyrażone w postaci elektronicznej jest złożone innej osobie z chwilą, gdy wprowadzono je do środka komunikacji elektronicznej w taki sposób, żeby osoba ta mogła zapoznać się z jego treścią.</a:t>
            </a:r>
          </a:p>
          <a:p>
            <a:pPr marL="0" indent="0">
              <a:buNone/>
            </a:pPr>
            <a:endParaRPr lang="pl-PL" dirty="0" smtClean="0"/>
          </a:p>
          <a:p>
            <a:pPr marL="0" indent="0">
              <a:buNone/>
            </a:pPr>
            <a:r>
              <a:rPr lang="pl-PL" dirty="0" smtClean="0">
                <a:solidFill>
                  <a:schemeClr val="accent1">
                    <a:lumMod val="75000"/>
                  </a:schemeClr>
                </a:solidFill>
                <a:sym typeface="Wingdings" pitchFamily="2" charset="2"/>
              </a:rPr>
              <a:t></a:t>
            </a:r>
            <a:r>
              <a:rPr lang="pl-PL" dirty="0" smtClean="0">
                <a:solidFill>
                  <a:schemeClr val="accent1">
                    <a:lumMod val="75000"/>
                  </a:schemeClr>
                </a:solidFill>
              </a:rPr>
              <a:t>teoria doręczenia; /wyjątek - </a:t>
            </a:r>
            <a:r>
              <a:rPr lang="pl-PL" dirty="0">
                <a:solidFill>
                  <a:schemeClr val="accent1">
                    <a:lumMod val="75000"/>
                  </a:schemeClr>
                </a:solidFill>
              </a:rPr>
              <a:t>Art. </a:t>
            </a:r>
            <a:r>
              <a:rPr lang="pl-PL" dirty="0" smtClean="0">
                <a:solidFill>
                  <a:schemeClr val="accent1">
                    <a:lumMod val="75000"/>
                  </a:schemeClr>
                </a:solidFill>
              </a:rPr>
              <a:t>66</a:t>
            </a:r>
            <a:r>
              <a:rPr lang="pl-PL" baseline="30000" dirty="0" smtClean="0">
                <a:solidFill>
                  <a:schemeClr val="accent1">
                    <a:lumMod val="75000"/>
                  </a:schemeClr>
                </a:solidFill>
              </a:rPr>
              <a:t>2</a:t>
            </a:r>
            <a:r>
              <a:rPr lang="pl-PL" dirty="0">
                <a:solidFill>
                  <a:schemeClr val="accent1">
                    <a:lumMod val="75000"/>
                  </a:schemeClr>
                </a:solidFill>
              </a:rPr>
              <a:t> </a:t>
            </a:r>
            <a:r>
              <a:rPr lang="pl-PL">
                <a:solidFill>
                  <a:schemeClr val="tx2"/>
                </a:solidFill>
              </a:rPr>
              <a:t>§ </a:t>
            </a:r>
            <a:r>
              <a:rPr lang="pl-PL" smtClean="0">
                <a:solidFill>
                  <a:schemeClr val="tx2"/>
                </a:solidFill>
              </a:rPr>
              <a:t>1</a:t>
            </a:r>
            <a:r>
              <a:rPr lang="pl-PL" smtClean="0"/>
              <a:t> </a:t>
            </a:r>
            <a:r>
              <a:rPr lang="pl-PL" dirty="0" err="1" smtClean="0">
                <a:solidFill>
                  <a:schemeClr val="accent1">
                    <a:lumMod val="75000"/>
                  </a:schemeClr>
                </a:solidFill>
              </a:rPr>
              <a:t>kc</a:t>
            </a:r>
            <a:r>
              <a:rPr lang="pl-PL" dirty="0" smtClean="0">
                <a:solidFill>
                  <a:schemeClr val="accent1">
                    <a:lumMod val="75000"/>
                  </a:schemeClr>
                </a:solidFill>
              </a:rPr>
              <a:t> - możliwość </a:t>
            </a:r>
            <a:r>
              <a:rPr lang="pl-PL" dirty="0">
                <a:solidFill>
                  <a:schemeClr val="accent1">
                    <a:lumMod val="75000"/>
                  </a:schemeClr>
                </a:solidFill>
              </a:rPr>
              <a:t>odwołania oferty między </a:t>
            </a:r>
            <a:r>
              <a:rPr lang="pl-PL" dirty="0" smtClean="0">
                <a:solidFill>
                  <a:schemeClr val="accent1">
                    <a:lumMod val="75000"/>
                  </a:schemeClr>
                </a:solidFill>
              </a:rPr>
              <a:t>przedsiębiorcami/</a:t>
            </a:r>
            <a:r>
              <a:rPr lang="pl-PL" dirty="0" smtClean="0"/>
              <a:t/>
            </a:r>
            <a:br>
              <a:rPr lang="pl-PL" dirty="0" smtClean="0"/>
            </a:br>
            <a:endParaRPr lang="pl-PL" b="1" dirty="0"/>
          </a:p>
        </p:txBody>
      </p:sp>
    </p:spTree>
    <p:extLst>
      <p:ext uri="{BB962C8B-B14F-4D97-AF65-F5344CB8AC3E}">
        <p14:creationId xmlns:p14="http://schemas.microsoft.com/office/powerpoint/2010/main" val="920136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Wykładania oświadczeń woli</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p</a:t>
            </a:r>
            <a:r>
              <a:rPr lang="pl-PL" dirty="0" smtClean="0"/>
              <a:t>rzeprowadzenie pewnego procesu myślowego w celu ustalenia treści i sensu danego oświadczenia woli</a:t>
            </a:r>
          </a:p>
          <a:p>
            <a:r>
              <a:rPr lang="pl-PL" dirty="0"/>
              <a:t>p</a:t>
            </a:r>
            <a:r>
              <a:rPr lang="pl-PL" dirty="0" smtClean="0"/>
              <a:t>rowadzi do określenia decyzji, jaką ma wyrażać dane zachowanie się w przedmiocie kształtowania się stosunku prawnego</a:t>
            </a:r>
          </a:p>
          <a:p>
            <a:r>
              <a:rPr lang="pl-PL" dirty="0" smtClean="0"/>
              <a:t>Ogólne dyrektywy wykładni:</a:t>
            </a:r>
          </a:p>
          <a:p>
            <a:pPr marL="0" indent="0">
              <a:buNone/>
            </a:pPr>
            <a:r>
              <a:rPr lang="pl-PL" b="1" dirty="0"/>
              <a:t>Art. 65. Zasada wykładni oświadczenia woli </a:t>
            </a:r>
          </a:p>
          <a:p>
            <a:pPr marL="0" indent="0">
              <a:buNone/>
            </a:pPr>
            <a:r>
              <a:rPr lang="pl-PL" dirty="0"/>
              <a:t>§ 1. Oświadczenie woli należy tak tłumaczyć, jak tego wymagają ze względu na </a:t>
            </a:r>
            <a:r>
              <a:rPr lang="pl-PL" b="1" dirty="0"/>
              <a:t>okoliczności</a:t>
            </a:r>
            <a:r>
              <a:rPr lang="pl-PL" dirty="0"/>
              <a:t>, w których złożone zostało, </a:t>
            </a:r>
            <a:r>
              <a:rPr lang="pl-PL" b="1" dirty="0"/>
              <a:t>zasady współżycia społecznego oraz ustalone zwyczaje.</a:t>
            </a:r>
            <a:r>
              <a:rPr lang="pl-PL" dirty="0"/>
              <a:t/>
            </a:r>
            <a:br>
              <a:rPr lang="pl-PL" dirty="0"/>
            </a:br>
            <a:r>
              <a:rPr lang="pl-PL" dirty="0"/>
              <a:t>§ 2. W umowach należy raczej badać, jaki był </a:t>
            </a:r>
            <a:r>
              <a:rPr lang="pl-PL" b="1" dirty="0"/>
              <a:t>zgodny zamiar stron i cel umowy</a:t>
            </a:r>
            <a:r>
              <a:rPr lang="pl-PL" dirty="0"/>
              <a:t>, aniżeli opierać się na jej dosłownym brzmieniu.</a:t>
            </a:r>
          </a:p>
          <a:p>
            <a:r>
              <a:rPr lang="pl-PL" dirty="0" smtClean="0"/>
              <a:t>Kombinowana metoda wykładni</a:t>
            </a:r>
            <a:endParaRPr lang="pl-PL" dirty="0"/>
          </a:p>
        </p:txBody>
      </p:sp>
    </p:spTree>
    <p:extLst>
      <p:ext uri="{BB962C8B-B14F-4D97-AF65-F5344CB8AC3E}">
        <p14:creationId xmlns:p14="http://schemas.microsoft.com/office/powerpoint/2010/main" val="1674747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marL="0" indent="0">
              <a:buNone/>
            </a:pPr>
            <a:r>
              <a:rPr lang="pl-PL" b="1" dirty="0"/>
              <a:t>Art. 56. Skutki czynności prawnej </a:t>
            </a:r>
          </a:p>
          <a:p>
            <a:r>
              <a:rPr lang="pl-PL" dirty="0"/>
              <a:t>Czynność prawna wywołuje nie tylko skutki w niej wyrażone, lecz również te, które wynikają </a:t>
            </a:r>
            <a:r>
              <a:rPr lang="pl-PL" b="1" dirty="0">
                <a:solidFill>
                  <a:srgbClr val="FF0000"/>
                </a:solidFill>
              </a:rPr>
              <a:t>z ustawy, z zasad współżycia społecznego i z ustalonych zwyczajów</a:t>
            </a:r>
            <a:r>
              <a:rPr lang="pl-PL" dirty="0"/>
              <a:t>. </a:t>
            </a:r>
          </a:p>
          <a:p>
            <a:endParaRPr lang="pl-PL" dirty="0"/>
          </a:p>
        </p:txBody>
      </p:sp>
    </p:spTree>
    <p:extLst>
      <p:ext uri="{BB962C8B-B14F-4D97-AF65-F5344CB8AC3E}">
        <p14:creationId xmlns:p14="http://schemas.microsoft.com/office/powerpoint/2010/main" val="1337871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Klasyfikacja czynności prawnych</a:t>
            </a:r>
            <a:endParaRPr lang="pl-PL" dirty="0"/>
          </a:p>
        </p:txBody>
      </p:sp>
      <p:sp>
        <p:nvSpPr>
          <p:cNvPr id="3" name="Symbol zastępczy zawartości 2"/>
          <p:cNvSpPr>
            <a:spLocks noGrp="1"/>
          </p:cNvSpPr>
          <p:nvPr>
            <p:ph idx="1"/>
          </p:nvPr>
        </p:nvSpPr>
        <p:spPr/>
        <p:txBody>
          <a:bodyPr>
            <a:normAutofit fontScale="92500"/>
          </a:bodyPr>
          <a:lstStyle/>
          <a:p>
            <a:r>
              <a:rPr lang="pl-PL" dirty="0" smtClean="0"/>
              <a:t>-czynności jednostronne i wielostronne</a:t>
            </a:r>
          </a:p>
          <a:p>
            <a:r>
              <a:rPr lang="pl-PL" dirty="0" smtClean="0"/>
              <a:t>-czynności konsensualne i realne</a:t>
            </a:r>
          </a:p>
          <a:p>
            <a:r>
              <a:rPr lang="pl-PL" dirty="0" smtClean="0"/>
              <a:t>- czynności między żyjącymi i na wypadek śmierci</a:t>
            </a:r>
          </a:p>
          <a:p>
            <a:r>
              <a:rPr lang="pl-PL" dirty="0" smtClean="0"/>
              <a:t>- czynności zobowiązujące, rozporządzające i o podwójnym skutku</a:t>
            </a:r>
          </a:p>
          <a:p>
            <a:r>
              <a:rPr lang="pl-PL" dirty="0" smtClean="0"/>
              <a:t>- czynności przysparzające</a:t>
            </a:r>
          </a:p>
          <a:p>
            <a:r>
              <a:rPr lang="pl-PL" dirty="0" smtClean="0"/>
              <a:t>- czynności kauzalne i abstrakcyjne</a:t>
            </a:r>
          </a:p>
          <a:p>
            <a:r>
              <a:rPr lang="pl-PL" dirty="0" smtClean="0"/>
              <a:t>- czynności upoważniające</a:t>
            </a:r>
            <a:endParaRPr lang="pl-PL" dirty="0"/>
          </a:p>
        </p:txBody>
      </p:sp>
    </p:spTree>
    <p:extLst>
      <p:ext uri="{BB962C8B-B14F-4D97-AF65-F5344CB8AC3E}">
        <p14:creationId xmlns:p14="http://schemas.microsoft.com/office/powerpoint/2010/main" val="3911286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czynności jednostronne i wielostronne</a:t>
            </a:r>
            <a:br>
              <a:rPr lang="pl-PL" dirty="0"/>
            </a:b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Czynności jednostronne:</a:t>
            </a:r>
          </a:p>
          <a:p>
            <a:pPr>
              <a:buFontTx/>
              <a:buChar char="-"/>
            </a:pPr>
            <a:r>
              <a:rPr lang="pl-PL" dirty="0" smtClean="0"/>
              <a:t>w ich skład wchodzi jedno oświadczenie woli (np. pełnomocnictwo)</a:t>
            </a:r>
          </a:p>
          <a:p>
            <a:pPr marL="0" indent="0">
              <a:buNone/>
            </a:pPr>
            <a:r>
              <a:rPr lang="pl-PL" dirty="0" smtClean="0"/>
              <a:t>Czynności wielostronne:</a:t>
            </a:r>
          </a:p>
          <a:p>
            <a:pPr>
              <a:buFontTx/>
              <a:buChar char="-"/>
            </a:pPr>
            <a:r>
              <a:rPr lang="pl-PL" dirty="0" smtClean="0"/>
              <a:t>w ich skład wchodzą dwa (lub więcej) oświadczenia woli</a:t>
            </a:r>
          </a:p>
          <a:p>
            <a:pPr>
              <a:buFont typeface="Wingdings" pitchFamily="2" charset="2"/>
              <a:buChar char="ü"/>
            </a:pPr>
            <a:r>
              <a:rPr lang="pl-PL" dirty="0" smtClean="0"/>
              <a:t>umowy </a:t>
            </a:r>
          </a:p>
          <a:p>
            <a:pPr>
              <a:buFont typeface="Wingdings" pitchFamily="2" charset="2"/>
              <a:buChar char="ü"/>
            </a:pPr>
            <a:r>
              <a:rPr lang="pl-PL" dirty="0" smtClean="0"/>
              <a:t>Uchwały (zbiorowe decyzje określonych kolektywów)</a:t>
            </a:r>
            <a:endParaRPr lang="pl-PL" dirty="0"/>
          </a:p>
        </p:txBody>
      </p:sp>
    </p:spTree>
    <p:extLst>
      <p:ext uri="{BB962C8B-B14F-4D97-AF65-F5344CB8AC3E}">
        <p14:creationId xmlns:p14="http://schemas.microsoft.com/office/powerpoint/2010/main" val="2051639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czynności konsensualne i realne</a:t>
            </a:r>
            <a:br>
              <a:rPr lang="pl-PL" dirty="0"/>
            </a:b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Czynności konsensualne:</a:t>
            </a:r>
          </a:p>
          <a:p>
            <a:r>
              <a:rPr lang="pl-PL" dirty="0" smtClean="0"/>
              <a:t>dla dokonania czynności prawnej </a:t>
            </a:r>
            <a:r>
              <a:rPr lang="pl-PL" b="1" dirty="0" smtClean="0"/>
              <a:t>wystarczy</a:t>
            </a:r>
            <a:r>
              <a:rPr lang="pl-PL" dirty="0" smtClean="0"/>
              <a:t> złożenie oświadczenia woli (</a:t>
            </a:r>
            <a:r>
              <a:rPr lang="pl-PL" dirty="0"/>
              <a:t>jednego lub kilku</a:t>
            </a:r>
            <a:r>
              <a:rPr lang="pl-PL" dirty="0" smtClean="0"/>
              <a:t>)</a:t>
            </a:r>
          </a:p>
          <a:p>
            <a:pPr marL="0" indent="0">
              <a:buNone/>
            </a:pPr>
            <a:r>
              <a:rPr lang="pl-PL" dirty="0" smtClean="0"/>
              <a:t>Czynności realne</a:t>
            </a:r>
          </a:p>
          <a:p>
            <a:r>
              <a:rPr lang="pl-PL" dirty="0"/>
              <a:t>d</a:t>
            </a:r>
            <a:r>
              <a:rPr lang="pl-PL" dirty="0" smtClean="0"/>
              <a:t>la dokonania czynności prawnej, oprócz złożenia oświadczenia woli </a:t>
            </a:r>
            <a:r>
              <a:rPr lang="pl-PL" dirty="0"/>
              <a:t>(jednego lub kilku</a:t>
            </a:r>
            <a:r>
              <a:rPr lang="pl-PL" dirty="0" smtClean="0"/>
              <a:t>), potrzebne jest coś jeszcze, np. przeniesienie faktycznego władztwa nad rzeczą </a:t>
            </a:r>
            <a:r>
              <a:rPr lang="pl-PL" sz="2400" dirty="0" smtClean="0"/>
              <a:t>(art. </a:t>
            </a:r>
            <a:r>
              <a:rPr lang="pl-PL" sz="2400" dirty="0"/>
              <a:t>155 § </a:t>
            </a:r>
            <a:r>
              <a:rPr lang="pl-PL" sz="2400" dirty="0" smtClean="0"/>
              <a:t>2 </a:t>
            </a:r>
            <a:r>
              <a:rPr lang="pl-PL" sz="2400" dirty="0" err="1" smtClean="0"/>
              <a:t>kc</a:t>
            </a:r>
            <a:r>
              <a:rPr lang="pl-PL" sz="2400" dirty="0" smtClean="0"/>
              <a:t> : jeżeli </a:t>
            </a:r>
            <a:r>
              <a:rPr lang="pl-PL" sz="2400" dirty="0"/>
              <a:t>przedmiotem umowy zobowiązującej do przeniesienia własności są rzeczy oznaczone tylko co do gatunku, </a:t>
            </a:r>
            <a:r>
              <a:rPr lang="pl-PL" sz="2400" b="1" dirty="0"/>
              <a:t>do przeniesienia własności potrzebne jest przeniesienie posiadania rzeczy</a:t>
            </a:r>
            <a:r>
              <a:rPr lang="pl-PL" sz="2400" b="1" dirty="0" smtClean="0"/>
              <a:t>. </a:t>
            </a:r>
            <a:r>
              <a:rPr lang="pl-PL" sz="2400" dirty="0" smtClean="0"/>
              <a:t>(…))</a:t>
            </a:r>
            <a:endParaRPr lang="pl-PL" sz="2400" dirty="0"/>
          </a:p>
          <a:p>
            <a:endParaRPr lang="pl-PL" dirty="0"/>
          </a:p>
        </p:txBody>
      </p:sp>
    </p:spTree>
    <p:extLst>
      <p:ext uri="{BB962C8B-B14F-4D97-AF65-F5344CB8AC3E}">
        <p14:creationId xmlns:p14="http://schemas.microsoft.com/office/powerpoint/2010/main" val="567692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Klasyfikacja zdarzeń cywilnoprawnych</a:t>
            </a:r>
            <a:endParaRPr lang="pl-PL" dirty="0"/>
          </a:p>
        </p:txBody>
      </p:sp>
      <p:sp>
        <p:nvSpPr>
          <p:cNvPr id="3" name="Symbol zastępczy zawartości 2"/>
          <p:cNvSpPr>
            <a:spLocks noGrp="1"/>
          </p:cNvSpPr>
          <p:nvPr>
            <p:ph idx="1"/>
          </p:nvPr>
        </p:nvSpPr>
        <p:spPr/>
        <p:txBody>
          <a:bodyPr/>
          <a:lstStyle/>
          <a:p>
            <a:r>
              <a:rPr lang="pl-PL" dirty="0" smtClean="0"/>
              <a:t>- czynności konwencjonalne i inne zdarzenia</a:t>
            </a:r>
          </a:p>
          <a:p>
            <a:endParaRPr lang="pl-PL" dirty="0"/>
          </a:p>
        </p:txBody>
      </p:sp>
      <p:sp>
        <p:nvSpPr>
          <p:cNvPr id="4" name="Strzałka w dół 3"/>
          <p:cNvSpPr/>
          <p:nvPr/>
        </p:nvSpPr>
        <p:spPr>
          <a:xfrm>
            <a:off x="1763688" y="2204864"/>
            <a:ext cx="720080"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a:off x="467544" y="3573016"/>
            <a:ext cx="3600400" cy="2308324"/>
          </a:xfrm>
          <a:prstGeom prst="rect">
            <a:avLst/>
          </a:prstGeom>
          <a:noFill/>
        </p:spPr>
        <p:txBody>
          <a:bodyPr wrap="square" rtlCol="0">
            <a:spAutoFit/>
          </a:bodyPr>
          <a:lstStyle/>
          <a:p>
            <a:r>
              <a:rPr lang="pl-PL" sz="2400" dirty="0" smtClean="0"/>
              <a:t>Ich sens nie wynika z samej ich natury, ale jest wyznaczony przez porządek prawny, np. zawarcie umowy, sporządzenie testamentu</a:t>
            </a:r>
            <a:endParaRPr lang="pl-PL" sz="2400" dirty="0"/>
          </a:p>
        </p:txBody>
      </p:sp>
      <p:sp>
        <p:nvSpPr>
          <p:cNvPr id="7" name="Strzałka w dół 6"/>
          <p:cNvSpPr/>
          <p:nvPr/>
        </p:nvSpPr>
        <p:spPr>
          <a:xfrm>
            <a:off x="6155587" y="2195222"/>
            <a:ext cx="720080"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5220072" y="3429000"/>
            <a:ext cx="2880320" cy="3416320"/>
          </a:xfrm>
          <a:prstGeom prst="rect">
            <a:avLst/>
          </a:prstGeom>
          <a:noFill/>
        </p:spPr>
        <p:txBody>
          <a:bodyPr wrap="square" rtlCol="0">
            <a:spAutoFit/>
          </a:bodyPr>
          <a:lstStyle/>
          <a:p>
            <a:r>
              <a:rPr lang="pl-PL" sz="2400" dirty="0" smtClean="0"/>
              <a:t>Powstają i istnieją niezależnie od określonego porządku prawnego, choć ustawa wiąże z nimi określone skutki prawne, np. narodziny </a:t>
            </a:r>
            <a:r>
              <a:rPr lang="pl-PL" sz="2400" dirty="0" smtClean="0">
                <a:sym typeface="Wingdings" pitchFamily="2" charset="2"/>
              </a:rPr>
              <a:t></a:t>
            </a:r>
            <a:r>
              <a:rPr lang="pl-PL" sz="2400" dirty="0" smtClean="0"/>
              <a:t>zyskanie zdolności prawnej</a:t>
            </a:r>
            <a:endParaRPr lang="pl-PL" sz="2400" dirty="0"/>
          </a:p>
        </p:txBody>
      </p:sp>
    </p:spTree>
    <p:extLst>
      <p:ext uri="{BB962C8B-B14F-4D97-AF65-F5344CB8AC3E}">
        <p14:creationId xmlns:p14="http://schemas.microsoft.com/office/powerpoint/2010/main" val="2028481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czynności między żyjącymi i na wypadek śmierci</a:t>
            </a:r>
          </a:p>
        </p:txBody>
      </p:sp>
      <p:sp>
        <p:nvSpPr>
          <p:cNvPr id="3" name="Symbol zastępczy zawartości 2"/>
          <p:cNvSpPr>
            <a:spLocks noGrp="1"/>
          </p:cNvSpPr>
          <p:nvPr>
            <p:ph idx="1"/>
          </p:nvPr>
        </p:nvSpPr>
        <p:spPr/>
        <p:txBody>
          <a:bodyPr/>
          <a:lstStyle/>
          <a:p>
            <a:pPr marL="0" indent="0">
              <a:buNone/>
            </a:pPr>
            <a:r>
              <a:rPr lang="pl-PL" dirty="0" smtClean="0"/>
              <a:t>Czynności między żyjącymi (</a:t>
            </a:r>
            <a:r>
              <a:rPr lang="pl-PL" i="1" dirty="0" err="1" smtClean="0"/>
              <a:t>inter</a:t>
            </a:r>
            <a:r>
              <a:rPr lang="pl-PL" i="1" dirty="0" smtClean="0"/>
              <a:t> </a:t>
            </a:r>
            <a:r>
              <a:rPr lang="pl-PL" i="1" dirty="0" err="1" smtClean="0"/>
              <a:t>vivos</a:t>
            </a:r>
            <a:r>
              <a:rPr lang="pl-PL" i="1" dirty="0" smtClean="0"/>
              <a:t>)</a:t>
            </a:r>
          </a:p>
          <a:p>
            <a:r>
              <a:rPr lang="pl-PL" dirty="0"/>
              <a:t>w</a:t>
            </a:r>
            <a:r>
              <a:rPr lang="pl-PL" dirty="0" smtClean="0"/>
              <a:t>ywołują skutki prawne za życia stron</a:t>
            </a:r>
          </a:p>
          <a:p>
            <a:endParaRPr lang="pl-PL" i="1" dirty="0" smtClean="0"/>
          </a:p>
          <a:p>
            <a:pPr marL="0" indent="0">
              <a:buNone/>
            </a:pPr>
            <a:r>
              <a:rPr lang="pl-PL" dirty="0" smtClean="0"/>
              <a:t>Czynności na wypadek śmierci (</a:t>
            </a:r>
            <a:r>
              <a:rPr lang="pl-PL" i="1" dirty="0" smtClean="0"/>
              <a:t>mortis causa</a:t>
            </a:r>
            <a:r>
              <a:rPr lang="pl-PL" dirty="0" smtClean="0"/>
              <a:t>)</a:t>
            </a:r>
          </a:p>
          <a:p>
            <a:r>
              <a:rPr lang="pl-PL" dirty="0"/>
              <a:t>w</a:t>
            </a:r>
            <a:r>
              <a:rPr lang="pl-PL" dirty="0" smtClean="0"/>
              <a:t>ywołują skutki prawne dopiero z chwilą śmierci (testament, umowa o zrzeczenie się dziedziczenia – art. 1048 i nast.)</a:t>
            </a:r>
            <a:endParaRPr lang="pl-PL" dirty="0"/>
          </a:p>
        </p:txBody>
      </p:sp>
    </p:spTree>
    <p:extLst>
      <p:ext uri="{BB962C8B-B14F-4D97-AF65-F5344CB8AC3E}">
        <p14:creationId xmlns:p14="http://schemas.microsoft.com/office/powerpoint/2010/main" val="2433012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czynności zobowiązujące, rozporządzające i o podwójnym skutku</a:t>
            </a:r>
          </a:p>
        </p:txBody>
      </p:sp>
      <p:sp>
        <p:nvSpPr>
          <p:cNvPr id="3" name="Symbol zastępczy zawartości 2"/>
          <p:cNvSpPr>
            <a:spLocks noGrp="1"/>
          </p:cNvSpPr>
          <p:nvPr>
            <p:ph idx="1"/>
          </p:nvPr>
        </p:nvSpPr>
        <p:spPr/>
        <p:txBody>
          <a:bodyPr>
            <a:normAutofit fontScale="55000" lnSpcReduction="20000"/>
          </a:bodyPr>
          <a:lstStyle/>
          <a:p>
            <a:pPr marL="0" indent="0">
              <a:buNone/>
            </a:pPr>
            <a:r>
              <a:rPr lang="pl-PL" dirty="0" smtClean="0"/>
              <a:t>Czynności zobowiązujące:</a:t>
            </a:r>
          </a:p>
          <a:p>
            <a:r>
              <a:rPr lang="pl-PL" dirty="0"/>
              <a:t>z</a:t>
            </a:r>
            <a:r>
              <a:rPr lang="pl-PL" dirty="0" smtClean="0"/>
              <a:t>obowiązanie się jednej strony do spełnienia określonego świadczenia na rzecz drugiej strony</a:t>
            </a:r>
          </a:p>
          <a:p>
            <a:pPr marL="0" indent="0">
              <a:buNone/>
            </a:pPr>
            <a:r>
              <a:rPr lang="pl-PL" dirty="0" smtClean="0">
                <a:sym typeface="Wingdings" pitchFamily="2" charset="2"/>
              </a:rPr>
              <a:t>powiększenie pasywów</a:t>
            </a:r>
            <a:endParaRPr lang="pl-PL" dirty="0" smtClean="0"/>
          </a:p>
          <a:p>
            <a:pPr>
              <a:buFont typeface="Wingdings" pitchFamily="2" charset="2"/>
              <a:buChar char="ü"/>
            </a:pPr>
            <a:r>
              <a:rPr lang="pl-PL" dirty="0"/>
              <a:t>j</a:t>
            </a:r>
            <a:r>
              <a:rPr lang="pl-PL" dirty="0" smtClean="0"/>
              <a:t>ednostronnie zobowiązujące</a:t>
            </a:r>
          </a:p>
          <a:p>
            <a:pPr>
              <a:buFont typeface="Wingdings" pitchFamily="2" charset="2"/>
              <a:buChar char="ü"/>
            </a:pPr>
            <a:r>
              <a:rPr lang="pl-PL" dirty="0"/>
              <a:t>d</a:t>
            </a:r>
            <a:r>
              <a:rPr lang="pl-PL" dirty="0" smtClean="0"/>
              <a:t>wustronnie zobowiązujące</a:t>
            </a:r>
          </a:p>
          <a:p>
            <a:pPr marL="0" indent="0">
              <a:buNone/>
            </a:pPr>
            <a:r>
              <a:rPr lang="pl-PL" dirty="0" smtClean="0"/>
              <a:t>Czynności rozporządzające:</a:t>
            </a:r>
          </a:p>
          <a:p>
            <a:r>
              <a:rPr lang="pl-PL" dirty="0"/>
              <a:t>p</a:t>
            </a:r>
            <a:r>
              <a:rPr lang="pl-PL" dirty="0" smtClean="0"/>
              <a:t>olegają na przeniesieniu, obciążeniu, ograniczeniu lub zniesieniu prawa majątkowego</a:t>
            </a:r>
          </a:p>
          <a:p>
            <a:pPr>
              <a:buFont typeface="Wingdings"/>
              <a:buChar char="à"/>
            </a:pPr>
            <a:r>
              <a:rPr lang="pl-PL" dirty="0" smtClean="0">
                <a:sym typeface="Wingdings" pitchFamily="2" charset="2"/>
              </a:rPr>
              <a:t>zmniejszenie aktywów</a:t>
            </a:r>
          </a:p>
          <a:p>
            <a:pPr marL="0" indent="0">
              <a:buNone/>
            </a:pPr>
            <a:r>
              <a:rPr lang="pl-PL" dirty="0" smtClean="0">
                <a:sym typeface="Wingdings" pitchFamily="2" charset="2"/>
              </a:rPr>
              <a:t>Czynności zobowiązująco – rozporządzające (czyli o podwójnym skutku):</a:t>
            </a:r>
          </a:p>
          <a:p>
            <a:r>
              <a:rPr lang="pl-PL" dirty="0">
                <a:sym typeface="Wingdings" pitchFamily="2" charset="2"/>
              </a:rPr>
              <a:t>c</a:t>
            </a:r>
            <a:r>
              <a:rPr lang="pl-PL" dirty="0" smtClean="0">
                <a:sym typeface="Wingdings" pitchFamily="2" charset="2"/>
              </a:rPr>
              <a:t>zynność zobowiązująca ma także skutek  rozporządzający</a:t>
            </a:r>
          </a:p>
          <a:p>
            <a:pPr marL="0" indent="0">
              <a:buNone/>
            </a:pPr>
            <a:r>
              <a:rPr lang="pl-PL" b="1" dirty="0"/>
              <a:t>Art. 155. Pojęcie i zakres umowy zobowiązująco-rozporządzającej </a:t>
            </a:r>
          </a:p>
          <a:p>
            <a:pPr marL="0" indent="0">
              <a:buNone/>
            </a:pPr>
            <a:r>
              <a:rPr lang="pl-PL" dirty="0"/>
              <a:t>§ 1. Umowa sprzedaży, zamiany, darowizny, przekazania nieruchomości lub inna </a:t>
            </a:r>
            <a:r>
              <a:rPr lang="pl-PL" b="1" dirty="0"/>
              <a:t>umowa zobowiązująca do przeniesienia własności rzeczy co do tożsamości oznaczonej przenosi własność na nabywcę</a:t>
            </a:r>
            <a:r>
              <a:rPr lang="pl-PL" dirty="0"/>
              <a:t>, </a:t>
            </a:r>
            <a:r>
              <a:rPr lang="pl-PL" dirty="0">
                <a:solidFill>
                  <a:srgbClr val="FF0000"/>
                </a:solidFill>
              </a:rPr>
              <a:t>chyba że przepis szczególny stanowi inaczej albo że strony inaczej postanowiły.</a:t>
            </a:r>
          </a:p>
          <a:p>
            <a:endParaRPr lang="pl-PL" dirty="0"/>
          </a:p>
        </p:txBody>
      </p:sp>
    </p:spTree>
    <p:extLst>
      <p:ext uri="{BB962C8B-B14F-4D97-AF65-F5344CB8AC3E}">
        <p14:creationId xmlns:p14="http://schemas.microsoft.com/office/powerpoint/2010/main" val="1692605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czynności przysparzające</a:t>
            </a:r>
          </a:p>
        </p:txBody>
      </p:sp>
      <p:sp>
        <p:nvSpPr>
          <p:cNvPr id="3" name="Symbol zastępczy zawartości 2"/>
          <p:cNvSpPr>
            <a:spLocks noGrp="1"/>
          </p:cNvSpPr>
          <p:nvPr>
            <p:ph idx="1"/>
          </p:nvPr>
        </p:nvSpPr>
        <p:spPr/>
        <p:txBody>
          <a:bodyPr/>
          <a:lstStyle/>
          <a:p>
            <a:r>
              <a:rPr lang="pl-PL" dirty="0"/>
              <a:t>k</a:t>
            </a:r>
            <a:r>
              <a:rPr lang="pl-PL" dirty="0" smtClean="0"/>
              <a:t>ryterium wyróżnienia – zmiany, jakie następują w sferze majątkowej osoby</a:t>
            </a:r>
            <a:r>
              <a:rPr lang="pl-PL" b="1" dirty="0" smtClean="0"/>
              <a:t>, na rzecz której</a:t>
            </a:r>
            <a:r>
              <a:rPr lang="pl-PL" dirty="0" smtClean="0"/>
              <a:t> czynność została dokonana</a:t>
            </a:r>
          </a:p>
          <a:p>
            <a:r>
              <a:rPr lang="pl-PL" dirty="0" smtClean="0"/>
              <a:t>polega na dokonaniu korzystnej zmiany w majątku inne osoby (zwiększenie aktywów lub zmniejszenie pasywów</a:t>
            </a:r>
          </a:p>
          <a:p>
            <a:pPr>
              <a:buFont typeface="Wingdings" pitchFamily="2" charset="2"/>
              <a:buChar char="ü"/>
            </a:pPr>
            <a:r>
              <a:rPr lang="pl-PL" b="1" dirty="0"/>
              <a:t>c</a:t>
            </a:r>
            <a:r>
              <a:rPr lang="pl-PL" b="1" dirty="0" smtClean="0"/>
              <a:t>zynności odpłatne </a:t>
            </a:r>
            <a:r>
              <a:rPr lang="pl-PL" dirty="0" smtClean="0"/>
              <a:t>(„w zamian za”)</a:t>
            </a:r>
          </a:p>
          <a:p>
            <a:pPr>
              <a:buFont typeface="Wingdings" pitchFamily="2" charset="2"/>
              <a:buChar char="ü"/>
            </a:pPr>
            <a:r>
              <a:rPr lang="pl-PL" dirty="0"/>
              <a:t>c</a:t>
            </a:r>
            <a:r>
              <a:rPr lang="pl-PL" dirty="0" smtClean="0"/>
              <a:t>zynności nieodpłatne </a:t>
            </a:r>
            <a:endParaRPr lang="pl-PL" dirty="0"/>
          </a:p>
        </p:txBody>
      </p:sp>
    </p:spTree>
    <p:extLst>
      <p:ext uri="{BB962C8B-B14F-4D97-AF65-F5344CB8AC3E}">
        <p14:creationId xmlns:p14="http://schemas.microsoft.com/office/powerpoint/2010/main" val="2011509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normAutofit fontScale="90000"/>
          </a:bodyPr>
          <a:lstStyle/>
          <a:p>
            <a:r>
              <a:rPr lang="pl-PL" dirty="0"/>
              <a:t>czynności kauzalne i </a:t>
            </a:r>
            <a:r>
              <a:rPr lang="pl-PL" dirty="0" smtClean="0"/>
              <a:t>abstrakcyjne</a:t>
            </a:r>
            <a:br>
              <a:rPr lang="pl-PL" dirty="0" smtClean="0"/>
            </a:br>
            <a:r>
              <a:rPr lang="pl-PL" sz="3100" dirty="0" smtClean="0">
                <a:solidFill>
                  <a:schemeClr val="bg1">
                    <a:lumMod val="50000"/>
                  </a:schemeClr>
                </a:solidFill>
              </a:rPr>
              <a:t>- podział ten odnosi się tylko do czynności przysparzających-</a:t>
            </a:r>
            <a:endParaRPr lang="pl-PL" sz="3100" dirty="0">
              <a:solidFill>
                <a:schemeClr val="bg1">
                  <a:lumMod val="50000"/>
                </a:schemeClr>
              </a:solidFill>
            </a:endParaRPr>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Czynności kauzalne:</a:t>
            </a:r>
          </a:p>
          <a:p>
            <a:r>
              <a:rPr lang="pl-PL" dirty="0"/>
              <a:t>w</a:t>
            </a:r>
            <a:r>
              <a:rPr lang="pl-PL" dirty="0" smtClean="0"/>
              <a:t>ażność przysporzenia zależy od prawidłowej </a:t>
            </a:r>
            <a:r>
              <a:rPr lang="pl-PL" dirty="0" err="1" smtClean="0"/>
              <a:t>kauzy</a:t>
            </a:r>
            <a:endParaRPr lang="pl-PL" dirty="0" smtClean="0"/>
          </a:p>
          <a:p>
            <a:r>
              <a:rPr lang="pl-PL" b="1" dirty="0" err="1">
                <a:solidFill>
                  <a:schemeClr val="accent1">
                    <a:lumMod val="75000"/>
                  </a:schemeClr>
                </a:solidFill>
              </a:rPr>
              <a:t>kauza</a:t>
            </a:r>
            <a:r>
              <a:rPr lang="pl-PL" dirty="0">
                <a:solidFill>
                  <a:schemeClr val="accent1">
                    <a:lumMod val="75000"/>
                  </a:schemeClr>
                </a:solidFill>
              </a:rPr>
              <a:t> </a:t>
            </a:r>
            <a:r>
              <a:rPr lang="pl-PL" dirty="0"/>
              <a:t>– podstawa prawna </a:t>
            </a:r>
            <a:r>
              <a:rPr lang="pl-PL" dirty="0" smtClean="0"/>
              <a:t>przysporzenia</a:t>
            </a:r>
            <a:r>
              <a:rPr lang="pl-PL" dirty="0" smtClean="0">
                <a:sym typeface="Wingdings" pitchFamily="2" charset="2"/>
              </a:rPr>
              <a:t></a:t>
            </a:r>
          </a:p>
          <a:p>
            <a:pPr>
              <a:buFont typeface="Wingdings" pitchFamily="2" charset="2"/>
              <a:buChar char="ü"/>
            </a:pPr>
            <a:r>
              <a:rPr lang="pl-PL" i="1" dirty="0">
                <a:sym typeface="Wingdings" pitchFamily="2" charset="2"/>
              </a:rPr>
              <a:t>c</a:t>
            </a:r>
            <a:r>
              <a:rPr lang="pl-PL" i="1" dirty="0" smtClean="0">
                <a:sym typeface="Wingdings" pitchFamily="2" charset="2"/>
              </a:rPr>
              <a:t>ausa </a:t>
            </a:r>
            <a:r>
              <a:rPr lang="pl-PL" i="1" dirty="0" err="1" smtClean="0">
                <a:sym typeface="Wingdings" pitchFamily="2" charset="2"/>
              </a:rPr>
              <a:t>donandi</a:t>
            </a:r>
            <a:r>
              <a:rPr lang="pl-PL" i="1" dirty="0" smtClean="0">
                <a:sym typeface="Wingdings" pitchFamily="2" charset="2"/>
              </a:rPr>
              <a:t> – </a:t>
            </a:r>
            <a:r>
              <a:rPr lang="pl-PL" dirty="0" smtClean="0">
                <a:sym typeface="Wingdings" pitchFamily="2" charset="2"/>
              </a:rPr>
              <a:t>przysporzenie w celu obdarowania</a:t>
            </a:r>
            <a:endParaRPr lang="pl-PL" i="1" dirty="0" smtClean="0">
              <a:sym typeface="Wingdings" pitchFamily="2" charset="2"/>
            </a:endParaRPr>
          </a:p>
          <a:p>
            <a:pPr>
              <a:buFont typeface="Wingdings" pitchFamily="2" charset="2"/>
              <a:buChar char="ü"/>
            </a:pPr>
            <a:r>
              <a:rPr lang="pl-PL" i="1" dirty="0">
                <a:sym typeface="Wingdings" pitchFamily="2" charset="2"/>
              </a:rPr>
              <a:t>c</a:t>
            </a:r>
            <a:r>
              <a:rPr lang="pl-PL" i="1" dirty="0" smtClean="0">
                <a:sym typeface="Wingdings" pitchFamily="2" charset="2"/>
              </a:rPr>
              <a:t>ausa </a:t>
            </a:r>
            <a:r>
              <a:rPr lang="pl-PL" i="1" dirty="0" err="1" smtClean="0">
                <a:sym typeface="Wingdings" pitchFamily="2" charset="2"/>
              </a:rPr>
              <a:t>solvendi</a:t>
            </a:r>
            <a:r>
              <a:rPr lang="pl-PL" i="1" dirty="0" smtClean="0">
                <a:sym typeface="Wingdings" pitchFamily="2" charset="2"/>
              </a:rPr>
              <a:t> - </a:t>
            </a:r>
            <a:r>
              <a:rPr lang="pl-PL" dirty="0">
                <a:sym typeface="Wingdings" pitchFamily="2" charset="2"/>
              </a:rPr>
              <a:t>przysporzenie </a:t>
            </a:r>
            <a:r>
              <a:rPr lang="pl-PL" dirty="0" smtClean="0">
                <a:sym typeface="Wingdings" pitchFamily="2" charset="2"/>
              </a:rPr>
              <a:t>w celu zwolnienia się od zobowiązania</a:t>
            </a:r>
            <a:endParaRPr lang="pl-PL" i="1" dirty="0" smtClean="0">
              <a:sym typeface="Wingdings" pitchFamily="2" charset="2"/>
            </a:endParaRPr>
          </a:p>
          <a:p>
            <a:pPr>
              <a:buFont typeface="Wingdings" pitchFamily="2" charset="2"/>
              <a:buChar char="ü"/>
            </a:pPr>
            <a:r>
              <a:rPr lang="pl-PL" i="1" dirty="0">
                <a:sym typeface="Wingdings" pitchFamily="2" charset="2"/>
              </a:rPr>
              <a:t>c</a:t>
            </a:r>
            <a:r>
              <a:rPr lang="pl-PL" i="1" dirty="0" smtClean="0">
                <a:sym typeface="Wingdings" pitchFamily="2" charset="2"/>
              </a:rPr>
              <a:t>ausa </a:t>
            </a:r>
            <a:r>
              <a:rPr lang="pl-PL" i="1" dirty="0" err="1" smtClean="0">
                <a:sym typeface="Wingdings" pitchFamily="2" charset="2"/>
              </a:rPr>
              <a:t>obligandi</a:t>
            </a:r>
            <a:r>
              <a:rPr lang="pl-PL" i="1" dirty="0" smtClean="0">
                <a:sym typeface="Wingdings" pitchFamily="2" charset="2"/>
              </a:rPr>
              <a:t> vel </a:t>
            </a:r>
            <a:r>
              <a:rPr lang="pl-PL" i="1" dirty="0" err="1" smtClean="0">
                <a:sym typeface="Wingdings" pitchFamily="2" charset="2"/>
              </a:rPr>
              <a:t>aquirendi</a:t>
            </a:r>
            <a:r>
              <a:rPr lang="pl-PL" i="1" dirty="0" smtClean="0">
                <a:sym typeface="Wingdings" pitchFamily="2" charset="2"/>
              </a:rPr>
              <a:t> - </a:t>
            </a:r>
            <a:r>
              <a:rPr lang="pl-PL" dirty="0">
                <a:sym typeface="Wingdings" pitchFamily="2" charset="2"/>
              </a:rPr>
              <a:t>przysporzenie </a:t>
            </a:r>
            <a:r>
              <a:rPr lang="pl-PL" dirty="0" smtClean="0">
                <a:sym typeface="Wingdings" pitchFamily="2" charset="2"/>
              </a:rPr>
              <a:t>w celu nabycia prawa lub innej korzyści majątkowej</a:t>
            </a:r>
            <a:endParaRPr lang="pl-PL" i="1" dirty="0" smtClean="0"/>
          </a:p>
          <a:p>
            <a:pPr marL="0" indent="0">
              <a:buNone/>
            </a:pPr>
            <a:r>
              <a:rPr lang="pl-PL" dirty="0" smtClean="0"/>
              <a:t>Czynności abstrakcyjne:</a:t>
            </a:r>
          </a:p>
          <a:p>
            <a:r>
              <a:rPr lang="pl-PL" dirty="0"/>
              <a:t>w</a:t>
            </a:r>
            <a:r>
              <a:rPr lang="pl-PL" dirty="0" smtClean="0"/>
              <a:t>ażność przysporzenia nie zależy od jakiejkolwiek </a:t>
            </a:r>
            <a:r>
              <a:rPr lang="pl-PL" dirty="0" err="1" smtClean="0"/>
              <a:t>kauzy</a:t>
            </a:r>
            <a:endParaRPr lang="pl-PL" dirty="0" smtClean="0"/>
          </a:p>
          <a:p>
            <a:r>
              <a:rPr lang="pl-PL" dirty="0"/>
              <a:t>c</a:t>
            </a:r>
            <a:r>
              <a:rPr lang="pl-PL" dirty="0" smtClean="0"/>
              <a:t>zynność jest abstrakcyjna, gdy wynika to z ustawowej konstrukcji danej czynności prawnej (np. weksel, czek)</a:t>
            </a:r>
            <a:endParaRPr lang="pl-PL" dirty="0"/>
          </a:p>
        </p:txBody>
      </p:sp>
    </p:spTree>
    <p:extLst>
      <p:ext uri="{BB962C8B-B14F-4D97-AF65-F5344CB8AC3E}">
        <p14:creationId xmlns:p14="http://schemas.microsoft.com/office/powerpoint/2010/main" val="3666674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a:t>
            </a:r>
            <a:r>
              <a:rPr lang="pl-PL" dirty="0" smtClean="0"/>
              <a:t>zynności upoważniające</a:t>
            </a:r>
            <a:endParaRPr lang="pl-PL" dirty="0"/>
          </a:p>
        </p:txBody>
      </p:sp>
      <p:sp>
        <p:nvSpPr>
          <p:cNvPr id="3" name="Symbol zastępczy zawartości 2"/>
          <p:cNvSpPr>
            <a:spLocks noGrp="1"/>
          </p:cNvSpPr>
          <p:nvPr>
            <p:ph idx="1"/>
          </p:nvPr>
        </p:nvSpPr>
        <p:spPr/>
        <p:txBody>
          <a:bodyPr/>
          <a:lstStyle/>
          <a:p>
            <a:r>
              <a:rPr lang="pl-PL" dirty="0"/>
              <a:t>u</a:t>
            </a:r>
            <a:r>
              <a:rPr lang="pl-PL" dirty="0" smtClean="0"/>
              <a:t>dzielenie kompetencji innemu podmiotowi do dokonania określonej czynności konwencjonalnej</a:t>
            </a:r>
            <a:endParaRPr lang="pl-PL" dirty="0"/>
          </a:p>
        </p:txBody>
      </p:sp>
    </p:spTree>
    <p:extLst>
      <p:ext uri="{BB962C8B-B14F-4D97-AF65-F5344CB8AC3E}">
        <p14:creationId xmlns:p14="http://schemas.microsoft.com/office/powerpoint/2010/main" val="1523526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Treść czynności prawnych</a:t>
            </a:r>
            <a:endParaRPr lang="pl-PL" dirty="0"/>
          </a:p>
        </p:txBody>
      </p:sp>
      <p:sp>
        <p:nvSpPr>
          <p:cNvPr id="3" name="Symbol zastępczy zawartości 2"/>
          <p:cNvSpPr>
            <a:spLocks noGrp="1"/>
          </p:cNvSpPr>
          <p:nvPr>
            <p:ph idx="1"/>
          </p:nvPr>
        </p:nvSpPr>
        <p:spPr>
          <a:xfrm>
            <a:off x="467544" y="1412776"/>
            <a:ext cx="8229600" cy="4525963"/>
          </a:xfrm>
        </p:spPr>
        <p:txBody>
          <a:bodyPr>
            <a:normAutofit fontScale="85000" lnSpcReduction="20000"/>
          </a:bodyPr>
          <a:lstStyle/>
          <a:p>
            <a:r>
              <a:rPr lang="pl-PL" dirty="0" smtClean="0"/>
              <a:t>Elementy przedmiotowo istotne </a:t>
            </a:r>
            <a:r>
              <a:rPr lang="pl-PL" i="1" dirty="0" smtClean="0"/>
              <a:t>(</a:t>
            </a:r>
            <a:r>
              <a:rPr lang="pl-PL" i="1" dirty="0" err="1" smtClean="0"/>
              <a:t>essentialia</a:t>
            </a:r>
            <a:r>
              <a:rPr lang="pl-PL" i="1" dirty="0" smtClean="0"/>
              <a:t> </a:t>
            </a:r>
            <a:r>
              <a:rPr lang="pl-PL" i="1" dirty="0" err="1" smtClean="0"/>
              <a:t>negotii</a:t>
            </a:r>
            <a:r>
              <a:rPr lang="pl-PL" i="1" dirty="0" smtClean="0"/>
              <a:t>)- </a:t>
            </a:r>
            <a:r>
              <a:rPr lang="pl-PL" dirty="0" smtClean="0"/>
              <a:t>konstytutywne, konieczne składniki danego typu czynności prawnej</a:t>
            </a:r>
          </a:p>
          <a:p>
            <a:r>
              <a:rPr lang="pl-PL" dirty="0" smtClean="0"/>
              <a:t>Elementy nieistotne (</a:t>
            </a:r>
            <a:r>
              <a:rPr lang="pl-PL" i="1" dirty="0" smtClean="0"/>
              <a:t>naturalia </a:t>
            </a:r>
            <a:r>
              <a:rPr lang="pl-PL" i="1" dirty="0" err="1" smtClean="0"/>
              <a:t>negotii</a:t>
            </a:r>
            <a:r>
              <a:rPr lang="pl-PL" i="1" dirty="0" smtClean="0"/>
              <a:t>) – </a:t>
            </a:r>
            <a:r>
              <a:rPr lang="pl-PL" dirty="0" smtClean="0"/>
              <a:t>nie mają cech konstytutywnych, są objęte przepisami o charakterze dyspozytywnym, mogą zostać przez strony uregulowane odmiennie, a jeśli strony ich nie uregulują w sposób odmienny – zastosowanie znajdą przepisy dyspozytywne</a:t>
            </a:r>
            <a:endParaRPr lang="pl-PL" i="1" dirty="0" smtClean="0"/>
          </a:p>
          <a:p>
            <a:r>
              <a:rPr lang="pl-PL" dirty="0" smtClean="0"/>
              <a:t>Elementy podmiotowo istotne </a:t>
            </a:r>
            <a:r>
              <a:rPr lang="pl-PL" i="1" dirty="0" smtClean="0"/>
              <a:t>(</a:t>
            </a:r>
            <a:r>
              <a:rPr lang="pl-PL" i="1" dirty="0" err="1" smtClean="0"/>
              <a:t>accidentalia</a:t>
            </a:r>
            <a:r>
              <a:rPr lang="pl-PL" i="1" dirty="0" smtClean="0"/>
              <a:t> </a:t>
            </a:r>
            <a:r>
              <a:rPr lang="pl-PL" i="1" dirty="0" err="1" smtClean="0"/>
              <a:t>negotii</a:t>
            </a:r>
            <a:r>
              <a:rPr lang="pl-PL" i="1" dirty="0" smtClean="0"/>
              <a:t>) – </a:t>
            </a:r>
            <a:r>
              <a:rPr lang="pl-PL" dirty="0" smtClean="0"/>
              <a:t>by występowały, strony muszą zastrzec ich istnienie – np. warunek, termin</a:t>
            </a:r>
            <a:endParaRPr lang="pl-PL" i="1" dirty="0"/>
          </a:p>
        </p:txBody>
      </p:sp>
    </p:spTree>
    <p:extLst>
      <p:ext uri="{BB962C8B-B14F-4D97-AF65-F5344CB8AC3E}">
        <p14:creationId xmlns:p14="http://schemas.microsoft.com/office/powerpoint/2010/main" val="4252584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t>
            </a:r>
            <a:r>
              <a:rPr lang="pl-PL" dirty="0" smtClean="0"/>
              <a:t>awarcie umowy</a:t>
            </a:r>
            <a:endParaRPr lang="pl-PL" dirty="0"/>
          </a:p>
        </p:txBody>
      </p:sp>
      <p:sp>
        <p:nvSpPr>
          <p:cNvPr id="3" name="Symbol zastępczy zawartości 2"/>
          <p:cNvSpPr>
            <a:spLocks noGrp="1"/>
          </p:cNvSpPr>
          <p:nvPr>
            <p:ph idx="1"/>
          </p:nvPr>
        </p:nvSpPr>
        <p:spPr/>
        <p:txBody>
          <a:bodyPr/>
          <a:lstStyle/>
          <a:p>
            <a:r>
              <a:rPr lang="pl-PL" dirty="0" smtClean="0"/>
              <a:t>Polega na złożeniu dwu (lub więcej) </a:t>
            </a:r>
            <a:r>
              <a:rPr lang="pl-PL" b="1" dirty="0" smtClean="0">
                <a:solidFill>
                  <a:srgbClr val="FF0000"/>
                </a:solidFill>
              </a:rPr>
              <a:t>zgodnych</a:t>
            </a:r>
            <a:r>
              <a:rPr lang="pl-PL" b="1" dirty="0" smtClean="0"/>
              <a:t> oświadczeń woli</a:t>
            </a:r>
          </a:p>
          <a:p>
            <a:r>
              <a:rPr lang="pl-PL" b="1" dirty="0" smtClean="0"/>
              <a:t>Zgodność – </a:t>
            </a:r>
            <a:r>
              <a:rPr lang="pl-PL" dirty="0" smtClean="0"/>
              <a:t>zmierzenie do wywołania jednolitych skutków prawnych</a:t>
            </a:r>
          </a:p>
          <a:p>
            <a:r>
              <a:rPr lang="pl-PL" dirty="0" smtClean="0"/>
              <a:t>Sposób dojścia do stanu zgodności – </a:t>
            </a:r>
            <a:r>
              <a:rPr lang="pl-PL" b="1" dirty="0" smtClean="0"/>
              <a:t>tryb zawarcia umowy</a:t>
            </a:r>
            <a:endParaRPr lang="pl-PL" dirty="0" smtClean="0"/>
          </a:p>
          <a:p>
            <a:r>
              <a:rPr lang="pl-PL" b="1" dirty="0"/>
              <a:t> </a:t>
            </a:r>
            <a:r>
              <a:rPr lang="pl-PL" dirty="0" smtClean="0"/>
              <a:t>co do zasady, strony mają swobodę wyboru trybu zawarcia umowy</a:t>
            </a:r>
            <a:endParaRPr lang="pl-PL" b="1" dirty="0"/>
          </a:p>
        </p:txBody>
      </p:sp>
    </p:spTree>
    <p:extLst>
      <p:ext uri="{BB962C8B-B14F-4D97-AF65-F5344CB8AC3E}">
        <p14:creationId xmlns:p14="http://schemas.microsoft.com/office/powerpoint/2010/main" val="3280191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Tryb ofertowy</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art. 66-70 </a:t>
            </a:r>
            <a:r>
              <a:rPr lang="pl-PL" dirty="0" err="1" smtClean="0"/>
              <a:t>kc</a:t>
            </a:r>
            <a:endParaRPr lang="pl-PL" dirty="0" smtClean="0"/>
          </a:p>
          <a:p>
            <a:r>
              <a:rPr lang="pl-PL" dirty="0" smtClean="0"/>
              <a:t>Występują dwie strony, których działania są wyraźnie wyodrębnione, tak, że można wyróżnić oświadczenia woli każdej ze stron</a:t>
            </a:r>
          </a:p>
          <a:p>
            <a:r>
              <a:rPr lang="pl-PL" dirty="0" smtClean="0"/>
              <a:t>Oferta- oświadczenie woli wyrażające decyzję zawarcia umowy, zawierające co najmniej </a:t>
            </a:r>
            <a:r>
              <a:rPr lang="pl-PL" b="1" dirty="0" smtClean="0"/>
              <a:t>istotne postanowienia </a:t>
            </a:r>
            <a:r>
              <a:rPr lang="pl-PL" dirty="0" smtClean="0"/>
              <a:t>tej umowy (</a:t>
            </a:r>
            <a:r>
              <a:rPr lang="pl-PL" sz="2400" dirty="0"/>
              <a:t>i</a:t>
            </a:r>
            <a:r>
              <a:rPr lang="pl-PL" sz="2400" dirty="0" smtClean="0"/>
              <a:t>stotne postanowienia – minimum treści, które dana umowa musi zawierać, by wywołać skutki prawne)</a:t>
            </a:r>
          </a:p>
          <a:p>
            <a:r>
              <a:rPr lang="pl-PL" dirty="0" smtClean="0"/>
              <a:t>Art. 71</a:t>
            </a:r>
            <a:r>
              <a:rPr lang="pl-PL" dirty="0" smtClean="0">
                <a:sym typeface="Wingdings" pitchFamily="2" charset="2"/>
              </a:rPr>
              <a:t> uzupełniająca rola co do zasad  wykładni oświadczeń woli</a:t>
            </a:r>
          </a:p>
          <a:p>
            <a:endParaRPr lang="pl-PL" dirty="0" smtClean="0"/>
          </a:p>
          <a:p>
            <a:endParaRPr lang="pl-PL" dirty="0"/>
          </a:p>
        </p:txBody>
      </p:sp>
    </p:spTree>
    <p:extLst>
      <p:ext uri="{BB962C8B-B14F-4D97-AF65-F5344CB8AC3E}">
        <p14:creationId xmlns:p14="http://schemas.microsoft.com/office/powerpoint/2010/main" val="1217987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ofertowy</a:t>
            </a:r>
          </a:p>
        </p:txBody>
      </p:sp>
      <p:sp>
        <p:nvSpPr>
          <p:cNvPr id="3" name="Symbol zastępczy zawartości 2"/>
          <p:cNvSpPr>
            <a:spLocks noGrp="1"/>
          </p:cNvSpPr>
          <p:nvPr>
            <p:ph idx="1"/>
          </p:nvPr>
        </p:nvSpPr>
        <p:spPr/>
        <p:txBody>
          <a:bodyPr>
            <a:normAutofit fontScale="70000" lnSpcReduction="20000"/>
          </a:bodyPr>
          <a:lstStyle/>
          <a:p>
            <a:r>
              <a:rPr lang="pl-PL" dirty="0" smtClean="0"/>
              <a:t>Złożenie oferty </a:t>
            </a:r>
            <a:r>
              <a:rPr lang="pl-PL" dirty="0" smtClean="0">
                <a:sym typeface="Wingdings" pitchFamily="2" charset="2"/>
              </a:rPr>
              <a:t>związanie oferenta złożoną ofertą</a:t>
            </a:r>
          </a:p>
          <a:p>
            <a:pPr marL="0" indent="0">
              <a:buNone/>
            </a:pPr>
            <a:r>
              <a:rPr lang="pl-PL" b="1" dirty="0"/>
              <a:t>Art. 66. Definicja oferty </a:t>
            </a:r>
          </a:p>
          <a:p>
            <a:pPr marL="0" indent="0">
              <a:buNone/>
            </a:pPr>
            <a:r>
              <a:rPr lang="pl-PL" dirty="0"/>
              <a:t>§ 1. Oświadczenie drugiej stronie woli zawarcia umowy stanowi ofertę, jeżeli określa istotne postanowienia tej umowy.</a:t>
            </a:r>
            <a:br>
              <a:rPr lang="pl-PL" dirty="0"/>
            </a:br>
            <a:r>
              <a:rPr lang="pl-PL" dirty="0"/>
              <a:t>§ 2. Jeżeli oferent nie oznaczył w ofercie terminu, w ciągu którego oczekiwać będzie odpowiedzi, </a:t>
            </a:r>
            <a:r>
              <a:rPr lang="pl-PL" b="1" dirty="0"/>
              <a:t>oferta złożona w obecności drugiej strony albo za pomocą środka bezpośredniego porozumiewania się na odległość </a:t>
            </a:r>
            <a:r>
              <a:rPr lang="pl-PL" b="1" dirty="0">
                <a:solidFill>
                  <a:srgbClr val="FF0000"/>
                </a:solidFill>
              </a:rPr>
              <a:t>przestaje wiązać</a:t>
            </a:r>
            <a:r>
              <a:rPr lang="pl-PL" b="1" dirty="0"/>
              <a:t>, gdy nie zostanie przyjęta </a:t>
            </a:r>
            <a:r>
              <a:rPr lang="pl-PL" b="1" dirty="0">
                <a:solidFill>
                  <a:srgbClr val="FF0000"/>
                </a:solidFill>
              </a:rPr>
              <a:t>niezwłocznie</a:t>
            </a:r>
            <a:r>
              <a:rPr lang="pl-PL" dirty="0"/>
              <a:t>; </a:t>
            </a:r>
            <a:r>
              <a:rPr lang="pl-PL" b="1" dirty="0"/>
              <a:t>złożona w inny sposób </a:t>
            </a:r>
            <a:r>
              <a:rPr lang="pl-PL" b="1" dirty="0">
                <a:solidFill>
                  <a:srgbClr val="FF0000"/>
                </a:solidFill>
              </a:rPr>
              <a:t>przestaje wiązać </a:t>
            </a:r>
            <a:r>
              <a:rPr lang="pl-PL" b="1" dirty="0"/>
              <a:t>z upływem czasu, w którym składający ofertę mógł w zwykłym toku czynności otrzymać odpowiedź wysłaną bez nieuzasadnionego opóźnienia</a:t>
            </a:r>
            <a:r>
              <a:rPr lang="pl-PL" dirty="0"/>
              <a:t>.</a:t>
            </a:r>
            <a:br>
              <a:rPr lang="pl-PL" dirty="0"/>
            </a:br>
            <a:endParaRPr lang="pl-PL" dirty="0"/>
          </a:p>
          <a:p>
            <a:pPr marL="0" indent="0">
              <a:buNone/>
            </a:pPr>
            <a:r>
              <a:rPr lang="pl-PL" b="1" dirty="0"/>
              <a:t>Art. 66</a:t>
            </a:r>
            <a:r>
              <a:rPr lang="pl-PL" b="1" baseline="30000" dirty="0"/>
              <a:t>1</a:t>
            </a:r>
            <a:r>
              <a:rPr lang="pl-PL" b="1" dirty="0"/>
              <a:t>. Związanie ofertą w postaci elektronicznej </a:t>
            </a:r>
          </a:p>
          <a:p>
            <a:pPr marL="0" indent="0">
              <a:buNone/>
            </a:pPr>
            <a:r>
              <a:rPr lang="pl-PL" dirty="0"/>
              <a:t>§ 1. Oferta złożona </a:t>
            </a:r>
            <a:r>
              <a:rPr lang="pl-PL" b="1" dirty="0"/>
              <a:t>w postaci elektronicznej </a:t>
            </a:r>
            <a:r>
              <a:rPr lang="pl-PL" dirty="0">
                <a:solidFill>
                  <a:srgbClr val="FF0000"/>
                </a:solidFill>
              </a:rPr>
              <a:t>wiąże składającego</a:t>
            </a:r>
            <a:r>
              <a:rPr lang="pl-PL" dirty="0"/>
              <a:t>, jeżeli </a:t>
            </a:r>
            <a:r>
              <a:rPr lang="pl-PL" b="1" dirty="0"/>
              <a:t>druga strona niezwłocznie potwierdzi jej otrzymanie</a:t>
            </a:r>
            <a:r>
              <a:rPr lang="pl-PL" dirty="0"/>
              <a:t>.</a:t>
            </a:r>
          </a:p>
          <a:p>
            <a:endParaRPr lang="pl-PL" dirty="0"/>
          </a:p>
        </p:txBody>
      </p:sp>
    </p:spTree>
    <p:extLst>
      <p:ext uri="{BB962C8B-B14F-4D97-AF65-F5344CB8AC3E}">
        <p14:creationId xmlns:p14="http://schemas.microsoft.com/office/powerpoint/2010/main" val="710256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Tryb ofertowy</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Przyjęcie oferty- złożenie oferentowi przez adresata oświadczenia woli wyrażającego decyzję zawarcia umowy o treści określonej w ofercie</a:t>
            </a:r>
          </a:p>
          <a:p>
            <a:r>
              <a:rPr lang="pl-PL" b="1" dirty="0" smtClean="0"/>
              <a:t>Zgodność treści</a:t>
            </a:r>
            <a:r>
              <a:rPr lang="pl-PL" dirty="0" smtClean="0"/>
              <a:t> oświadczeń woli stron</a:t>
            </a:r>
          </a:p>
          <a:p>
            <a:r>
              <a:rPr lang="pl-PL" dirty="0" smtClean="0"/>
              <a:t>Jeśli oświadczenie o przyjęciu oferty nie jest zgodne z ofertą </a:t>
            </a:r>
            <a:r>
              <a:rPr lang="pl-PL" dirty="0" smtClean="0">
                <a:sym typeface="Wingdings" pitchFamily="2" charset="2"/>
              </a:rPr>
              <a:t> </a:t>
            </a:r>
          </a:p>
          <a:p>
            <a:pPr marL="0" indent="0">
              <a:buNone/>
            </a:pPr>
            <a:r>
              <a:rPr lang="pl-PL" b="1" dirty="0" smtClean="0"/>
              <a:t>Art</a:t>
            </a:r>
            <a:r>
              <a:rPr lang="pl-PL" b="1" dirty="0"/>
              <a:t>. 68. Oferta z zastrzeżeniami </a:t>
            </a:r>
          </a:p>
          <a:p>
            <a:pPr marL="0" indent="0">
              <a:buNone/>
            </a:pPr>
            <a:r>
              <a:rPr lang="pl-PL" dirty="0"/>
              <a:t>Przyjęcie oferty dokonane z zastrzeżeniem zmiany lub uzupełnienia jej treści </a:t>
            </a:r>
            <a:r>
              <a:rPr lang="pl-PL" b="1" dirty="0"/>
              <a:t>poczytuje się za nową ofertę. </a:t>
            </a:r>
            <a:endParaRPr lang="pl-PL" b="1" dirty="0" smtClean="0"/>
          </a:p>
          <a:p>
            <a:r>
              <a:rPr lang="pl-PL" b="1" dirty="0" smtClean="0"/>
              <a:t>Odstępstwo od zasady zgodności</a:t>
            </a:r>
            <a:r>
              <a:rPr lang="pl-PL" b="1" dirty="0" smtClean="0">
                <a:sym typeface="Wingdings" pitchFamily="2" charset="2"/>
              </a:rPr>
              <a:t></a:t>
            </a:r>
            <a:endParaRPr lang="pl-PL" b="1" dirty="0" smtClean="0"/>
          </a:p>
          <a:p>
            <a:pPr marL="0" indent="0">
              <a:buNone/>
            </a:pPr>
            <a:r>
              <a:rPr lang="pl-PL" b="1" dirty="0" smtClean="0"/>
              <a:t>Art</a:t>
            </a:r>
            <a:r>
              <a:rPr lang="pl-PL" b="1" dirty="0"/>
              <a:t>. 68</a:t>
            </a:r>
            <a:r>
              <a:rPr lang="pl-PL" b="1" baseline="30000" dirty="0"/>
              <a:t>1</a:t>
            </a:r>
            <a:r>
              <a:rPr lang="pl-PL" b="1" dirty="0"/>
              <a:t>. Przyjęcie oferty z zastrzeżeniami przez przedsiębiorców </a:t>
            </a:r>
          </a:p>
          <a:p>
            <a:pPr marL="0" indent="0">
              <a:buNone/>
            </a:pPr>
            <a:r>
              <a:rPr lang="pl-PL" dirty="0"/>
              <a:t>§ 1. </a:t>
            </a:r>
            <a:r>
              <a:rPr lang="pl-PL" dirty="0">
                <a:solidFill>
                  <a:srgbClr val="FF0000"/>
                </a:solidFill>
              </a:rPr>
              <a:t>W stosunkach między przedsiębiorcami </a:t>
            </a:r>
            <a:r>
              <a:rPr lang="pl-PL" dirty="0"/>
              <a:t>odpowiedź na ofertę z zastrzeżeniem zmian lub uzupełnień niezmieniających istotnie treści oferty </a:t>
            </a:r>
            <a:r>
              <a:rPr lang="pl-PL" dirty="0">
                <a:solidFill>
                  <a:srgbClr val="FF0000"/>
                </a:solidFill>
              </a:rPr>
              <a:t>poczytuje się za jej przyjęcie. W takim wypadku strony wiąże umowa o treści określonej w ofercie, z uwzględnieniem zastrzeżeń zawartych w odpowiedzi na nią.</a:t>
            </a:r>
            <a:br>
              <a:rPr lang="pl-PL" dirty="0">
                <a:solidFill>
                  <a:srgbClr val="FF0000"/>
                </a:solidFill>
              </a:rPr>
            </a:br>
            <a:r>
              <a:rPr lang="pl-PL" dirty="0"/>
              <a:t>§ 2. Przepisu paragrafu poprzedzającego nie stosuje się, jeżeli w treści oferty wskazano, że może ona być przyjęta jedynie bez zastrzeżeń, albo gdy oferent niezwłocznie sprzeciwił się włączeniu zastrzeżeń do umowy, albo gdy druga strona w odpowiedzi na ofertę uzależniła jej przyjęcie od zgody oferenta na włączenie zastrzeżeń do umowy, a zgody tej niezwłocznie nie otrzymała.</a:t>
            </a:r>
          </a:p>
          <a:p>
            <a:pPr marL="0" indent="0">
              <a:buNone/>
            </a:pPr>
            <a:endParaRPr lang="pl-PL" b="1" dirty="0"/>
          </a:p>
          <a:p>
            <a:endParaRPr lang="pl-PL" dirty="0" smtClean="0"/>
          </a:p>
          <a:p>
            <a:endParaRPr lang="pl-PL" dirty="0"/>
          </a:p>
        </p:txBody>
      </p:sp>
    </p:spTree>
    <p:extLst>
      <p:ext uri="{BB962C8B-B14F-4D97-AF65-F5344CB8AC3E}">
        <p14:creationId xmlns:p14="http://schemas.microsoft.com/office/powerpoint/2010/main" val="1158964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Klasyfikacja zdarzeń cywilnoprawnych</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220860450"/>
              </p:ext>
            </p:extLst>
          </p:nvPr>
        </p:nvGraphicFramePr>
        <p:xfrm>
          <a:off x="251520" y="119675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Łącznik prosty ze strzałką 5"/>
          <p:cNvCxnSpPr/>
          <p:nvPr/>
        </p:nvCxnSpPr>
        <p:spPr>
          <a:xfrm>
            <a:off x="5436096" y="5805264"/>
            <a:ext cx="100811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flipH="1">
            <a:off x="4170073" y="5805264"/>
            <a:ext cx="86409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5732242" y="6187977"/>
            <a:ext cx="1944216" cy="646331"/>
          </a:xfrm>
          <a:prstGeom prst="rect">
            <a:avLst/>
          </a:prstGeom>
          <a:noFill/>
        </p:spPr>
        <p:txBody>
          <a:bodyPr wrap="square" rtlCol="0">
            <a:spAutoFit/>
          </a:bodyPr>
          <a:lstStyle/>
          <a:p>
            <a:pPr algn="ctr"/>
            <a:r>
              <a:rPr lang="pl-PL" dirty="0" smtClean="0"/>
              <a:t>Czyny zgodne z prawem</a:t>
            </a:r>
            <a:endParaRPr lang="pl-PL" dirty="0"/>
          </a:p>
        </p:txBody>
      </p:sp>
      <p:sp>
        <p:nvSpPr>
          <p:cNvPr id="11" name="pole tekstowe 10"/>
          <p:cNvSpPr txBox="1"/>
          <p:nvPr/>
        </p:nvSpPr>
        <p:spPr>
          <a:xfrm>
            <a:off x="3275856" y="6375811"/>
            <a:ext cx="1800200" cy="369332"/>
          </a:xfrm>
          <a:prstGeom prst="rect">
            <a:avLst/>
          </a:prstGeom>
          <a:noFill/>
        </p:spPr>
        <p:txBody>
          <a:bodyPr wrap="square" rtlCol="0">
            <a:spAutoFit/>
          </a:bodyPr>
          <a:lstStyle/>
          <a:p>
            <a:r>
              <a:rPr lang="pl-PL" dirty="0" smtClean="0"/>
              <a:t>Czyny bezprawne</a:t>
            </a:r>
            <a:endParaRPr lang="pl-PL" dirty="0"/>
          </a:p>
        </p:txBody>
      </p:sp>
    </p:spTree>
    <p:extLst>
      <p:ext uri="{BB962C8B-B14F-4D97-AF65-F5344CB8AC3E}">
        <p14:creationId xmlns:p14="http://schemas.microsoft.com/office/powerpoint/2010/main" val="3096805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Tryb ofertowy</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Oświadczenie o przyjęciu oferty musi zostać złożone </a:t>
            </a:r>
            <a:r>
              <a:rPr lang="pl-PL" b="1" dirty="0" smtClean="0"/>
              <a:t>przed </a:t>
            </a:r>
            <a:r>
              <a:rPr lang="pl-PL" dirty="0" smtClean="0"/>
              <a:t>upływem terminu związania ofertą</a:t>
            </a:r>
          </a:p>
          <a:p>
            <a:r>
              <a:rPr lang="pl-PL" dirty="0" smtClean="0"/>
              <a:t>Wyjątkowo </a:t>
            </a:r>
            <a:r>
              <a:rPr lang="pl-PL" dirty="0" smtClean="0">
                <a:sym typeface="Wingdings" pitchFamily="2" charset="2"/>
              </a:rPr>
              <a:t></a:t>
            </a:r>
          </a:p>
          <a:p>
            <a:pPr marL="0" indent="0">
              <a:buNone/>
            </a:pPr>
            <a:r>
              <a:rPr lang="pl-PL" b="1" dirty="0" smtClean="0"/>
              <a:t>Art</a:t>
            </a:r>
            <a:r>
              <a:rPr lang="pl-PL" b="1" dirty="0"/>
              <a:t>. 67. Opóźnione odpowiedzi oblata </a:t>
            </a:r>
          </a:p>
          <a:p>
            <a:pPr marL="0" indent="0">
              <a:buNone/>
            </a:pPr>
            <a:r>
              <a:rPr lang="pl-PL" dirty="0"/>
              <a:t>Jeżeli oświadczenie o przyjęciu oferty </a:t>
            </a:r>
            <a:r>
              <a:rPr lang="pl-PL" b="1" dirty="0"/>
              <a:t>nadeszło z opóźnieniem</a:t>
            </a:r>
            <a:r>
              <a:rPr lang="pl-PL" dirty="0"/>
              <a:t>, lecz z jego treści lub z okoliczności wynika, że </a:t>
            </a:r>
            <a:r>
              <a:rPr lang="pl-PL" b="1" dirty="0"/>
              <a:t>zostało wysłane w czasie właściwym</a:t>
            </a:r>
            <a:r>
              <a:rPr lang="pl-PL" dirty="0"/>
              <a:t>, </a:t>
            </a:r>
            <a:r>
              <a:rPr lang="pl-PL" b="1" dirty="0">
                <a:solidFill>
                  <a:srgbClr val="FF0000"/>
                </a:solidFill>
              </a:rPr>
              <a:t>umowa dochodzi do skutku</a:t>
            </a:r>
            <a:r>
              <a:rPr lang="pl-PL" dirty="0"/>
              <a:t>, chyba że składający ofertę zawiadomi niezwłocznie drugą stronę, iż wskutek opóźnienia odpowiedzi poczytuje umowę za nie zawartą. </a:t>
            </a:r>
          </a:p>
          <a:p>
            <a:endParaRPr lang="pl-PL" dirty="0"/>
          </a:p>
        </p:txBody>
      </p:sp>
    </p:spTree>
    <p:extLst>
      <p:ext uri="{BB962C8B-B14F-4D97-AF65-F5344CB8AC3E}">
        <p14:creationId xmlns:p14="http://schemas.microsoft.com/office/powerpoint/2010/main" val="1857852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Tryb ofertowy</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69. Milczące przyjęcie oferty </a:t>
            </a:r>
          </a:p>
          <a:p>
            <a:pPr marL="0" indent="0">
              <a:buNone/>
            </a:pPr>
            <a:r>
              <a:rPr lang="pl-PL" dirty="0"/>
              <a:t>Jeżeli według ustalonego w danych stosunkach </a:t>
            </a:r>
            <a:r>
              <a:rPr lang="pl-PL" b="1" dirty="0"/>
              <a:t>zwyczaju </a:t>
            </a:r>
            <a:r>
              <a:rPr lang="pl-PL" dirty="0"/>
              <a:t>lub według </a:t>
            </a:r>
            <a:r>
              <a:rPr lang="pl-PL" b="1" dirty="0"/>
              <a:t>treści oferty </a:t>
            </a:r>
            <a:r>
              <a:rPr lang="pl-PL" dirty="0"/>
              <a:t>dojście do składającego ofertę oświadczenia drugiej strony o jej przyjęciu nie jest wymagane, w szczególności jeżeli składający ofertę żąda niezwłocznego wykonania umowy, umowa dochodzi do skutku, skoro druga strona w czasie właściwym przystąpi do jej wykonania; w przeciwnym razie oferta przestaje wiązać. </a:t>
            </a:r>
            <a:endParaRPr lang="pl-PL" dirty="0" smtClean="0"/>
          </a:p>
          <a:p>
            <a:pPr marL="0" indent="0">
              <a:buNone/>
            </a:pPr>
            <a:endParaRPr lang="pl-PL" b="1" dirty="0"/>
          </a:p>
          <a:p>
            <a:pPr marL="0" indent="0">
              <a:buNone/>
            </a:pPr>
            <a:r>
              <a:rPr lang="pl-PL" b="1" dirty="0" smtClean="0"/>
              <a:t>Art</a:t>
            </a:r>
            <a:r>
              <a:rPr lang="pl-PL" b="1" dirty="0"/>
              <a:t>. 68</a:t>
            </a:r>
            <a:r>
              <a:rPr lang="pl-PL" b="1" baseline="30000" dirty="0"/>
              <a:t>2</a:t>
            </a:r>
            <a:r>
              <a:rPr lang="pl-PL" b="1" dirty="0"/>
              <a:t>. Skutki braku niezwłocznej odpowiedzi od przedsiębiorcy </a:t>
            </a:r>
          </a:p>
          <a:p>
            <a:pPr marL="0" indent="0">
              <a:buNone/>
            </a:pPr>
            <a:r>
              <a:rPr lang="pl-PL" dirty="0"/>
              <a:t>Jeżeli przedsiębiorca otrzymał od osoby, z którą pozostaje w stałych stosunkach gospodarczych, ofertę zawarcia umowy w ramach swej działalności, brak niezwłocznej odpowiedzi poczytuje się za przyjęcie oferty. </a:t>
            </a:r>
          </a:p>
          <a:p>
            <a:endParaRPr lang="pl-PL" dirty="0"/>
          </a:p>
        </p:txBody>
      </p:sp>
    </p:spTree>
    <p:extLst>
      <p:ext uri="{BB962C8B-B14F-4D97-AF65-F5344CB8AC3E}">
        <p14:creationId xmlns:p14="http://schemas.microsoft.com/office/powerpoint/2010/main" val="617434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negocjacje</a:t>
            </a:r>
            <a:endParaRPr lang="pl-PL" dirty="0"/>
          </a:p>
        </p:txBody>
      </p:sp>
      <p:sp>
        <p:nvSpPr>
          <p:cNvPr id="3" name="Symbol zastępczy zawartości 2"/>
          <p:cNvSpPr>
            <a:spLocks noGrp="1"/>
          </p:cNvSpPr>
          <p:nvPr>
            <p:ph idx="1"/>
          </p:nvPr>
        </p:nvSpPr>
        <p:spPr>
          <a:xfrm>
            <a:off x="323528" y="1484784"/>
            <a:ext cx="8229600" cy="4525963"/>
          </a:xfrm>
        </p:spPr>
        <p:txBody>
          <a:bodyPr>
            <a:normAutofit fontScale="62500" lnSpcReduction="20000"/>
          </a:bodyPr>
          <a:lstStyle/>
          <a:p>
            <a:pPr marL="0" indent="0">
              <a:buNone/>
            </a:pPr>
            <a:r>
              <a:rPr lang="pl-PL" b="1" dirty="0"/>
              <a:t>Art. 72. Negocjacje - postępowanie </a:t>
            </a:r>
          </a:p>
          <a:p>
            <a:pPr marL="0" indent="0">
              <a:buNone/>
            </a:pPr>
            <a:r>
              <a:rPr lang="pl-PL" dirty="0"/>
              <a:t>§ 1. Jeżeli strony prowadzą negocjacje w celu zawarcia oznaczonej umowy, </a:t>
            </a:r>
            <a:r>
              <a:rPr lang="pl-PL" b="1" dirty="0"/>
              <a:t>umowa zostaje zawarta, gdy strony dojdą do porozumienia co do wszystkich jej postanowień, które były przedmiotem negocjacji.</a:t>
            </a:r>
            <a:r>
              <a:rPr lang="pl-PL" dirty="0"/>
              <a:t/>
            </a:r>
            <a:br>
              <a:rPr lang="pl-PL" dirty="0"/>
            </a:br>
            <a:r>
              <a:rPr lang="pl-PL" dirty="0"/>
              <a:t>§ 2. Strona, która rozpoczęła lub prowadziła negocjacje z naruszeniem dobrych obyczajów, w szczególności bez zamiaru zawarcia umowy, jest obowiązana do naprawienia szkody, jaką druga strona poniosła przez to, że liczyła na zawarcie umowy.</a:t>
            </a:r>
            <a:br>
              <a:rPr lang="pl-PL" dirty="0"/>
            </a:br>
            <a:endParaRPr lang="pl-PL" dirty="0"/>
          </a:p>
          <a:p>
            <a:pPr marL="0" indent="0">
              <a:buNone/>
            </a:pPr>
            <a:r>
              <a:rPr lang="pl-PL" b="1" dirty="0"/>
              <a:t>Art. 72</a:t>
            </a:r>
            <a:r>
              <a:rPr lang="pl-PL" b="1" baseline="30000" dirty="0"/>
              <a:t>1</a:t>
            </a:r>
            <a:r>
              <a:rPr lang="pl-PL" b="1" dirty="0"/>
              <a:t>. Zasada tajemnicy negocjacji </a:t>
            </a:r>
          </a:p>
          <a:p>
            <a:pPr marL="0" indent="0">
              <a:buNone/>
            </a:pPr>
            <a:r>
              <a:rPr lang="pl-PL" dirty="0"/>
              <a:t>§ 1. Jeżeli w toku negocjacji strona udostępniła informacje z zastrzeżeniem poufności, druga strona jest obowiązana do nieujawniania i nieprzekazywania ich innym osobom oraz do niewykorzystywania tych informacji dla własnych celów, chyba że strony uzgodniły inaczej.</a:t>
            </a:r>
            <a:br>
              <a:rPr lang="pl-PL" dirty="0"/>
            </a:br>
            <a:r>
              <a:rPr lang="pl-PL" dirty="0"/>
              <a:t>§ 2. W razie niewykonania lub nienależytego wykonania obowiązków, o których mowa w § 1, uprawniony może żądać od drugiej strony naprawienia szkody albo wydania uzyskanych przez nią korzyści.</a:t>
            </a:r>
          </a:p>
          <a:p>
            <a:endParaRPr lang="pl-PL" dirty="0"/>
          </a:p>
        </p:txBody>
      </p:sp>
    </p:spTree>
    <p:extLst>
      <p:ext uri="{BB962C8B-B14F-4D97-AF65-F5344CB8AC3E}">
        <p14:creationId xmlns:p14="http://schemas.microsoft.com/office/powerpoint/2010/main" val="746579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Przetarg i aukcja</a:t>
            </a:r>
            <a:endParaRPr lang="pl-PL" dirty="0"/>
          </a:p>
        </p:txBody>
      </p:sp>
      <p:sp>
        <p:nvSpPr>
          <p:cNvPr id="3" name="Symbol zastępczy zawartości 2"/>
          <p:cNvSpPr>
            <a:spLocks noGrp="1"/>
          </p:cNvSpPr>
          <p:nvPr>
            <p:ph idx="1"/>
          </p:nvPr>
        </p:nvSpPr>
        <p:spPr/>
        <p:txBody>
          <a:bodyPr/>
          <a:lstStyle/>
          <a:p>
            <a:r>
              <a:rPr lang="pl-PL" dirty="0" smtClean="0"/>
              <a:t>Prowadzą jednocześnie do uzgodnienia treści oświadczeń woli i do wybrania kontrahenta z grupy osób, które ubiegają się o zawarcie umowy</a:t>
            </a:r>
            <a:endParaRPr lang="pl-PL" dirty="0"/>
          </a:p>
        </p:txBody>
      </p:sp>
    </p:spTree>
    <p:extLst>
      <p:ext uri="{BB962C8B-B14F-4D97-AF65-F5344CB8AC3E}">
        <p14:creationId xmlns:p14="http://schemas.microsoft.com/office/powerpoint/2010/main" val="3377386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przetarg</a:t>
            </a:r>
            <a:endParaRPr lang="pl-PL" dirty="0"/>
          </a:p>
        </p:txBody>
      </p:sp>
      <p:sp>
        <p:nvSpPr>
          <p:cNvPr id="3" name="Symbol zastępczy zawartości 2"/>
          <p:cNvSpPr>
            <a:spLocks noGrp="1"/>
          </p:cNvSpPr>
          <p:nvPr>
            <p:ph idx="1"/>
          </p:nvPr>
        </p:nvSpPr>
        <p:spPr/>
        <p:txBody>
          <a:bodyPr/>
          <a:lstStyle/>
          <a:p>
            <a:r>
              <a:rPr lang="pl-PL" dirty="0" smtClean="0"/>
              <a:t>3 etapy:</a:t>
            </a:r>
          </a:p>
          <a:p>
            <a:pPr marL="514350" indent="-514350">
              <a:buAutoNum type="arabicPeriod"/>
            </a:pPr>
            <a:r>
              <a:rPr lang="pl-PL" dirty="0" smtClean="0"/>
              <a:t>Ogłoszenie (art. 70</a:t>
            </a:r>
            <a:r>
              <a:rPr lang="pl-PL" baseline="30000" dirty="0" smtClean="0"/>
              <a:t>1 </a:t>
            </a:r>
            <a:r>
              <a:rPr lang="pl-PL" dirty="0" err="1" smtClean="0"/>
              <a:t>kc</a:t>
            </a:r>
            <a:r>
              <a:rPr lang="pl-PL" dirty="0" smtClean="0"/>
              <a:t>)</a:t>
            </a:r>
            <a:endParaRPr lang="pl-PL" baseline="30000" dirty="0" smtClean="0"/>
          </a:p>
          <a:p>
            <a:pPr marL="514350" indent="-514350">
              <a:buAutoNum type="arabicPeriod"/>
            </a:pPr>
            <a:r>
              <a:rPr lang="pl-PL" dirty="0" smtClean="0"/>
              <a:t>Składanie ofert</a:t>
            </a:r>
          </a:p>
          <a:p>
            <a:pPr marL="514350" indent="-514350">
              <a:buAutoNum type="arabicPeriod"/>
            </a:pPr>
            <a:r>
              <a:rPr lang="pl-PL" dirty="0" smtClean="0"/>
              <a:t>Wybór oferty</a:t>
            </a:r>
          </a:p>
          <a:p>
            <a:pPr marL="514350" indent="-514350">
              <a:buAutoNum type="arabicPeriod"/>
            </a:pPr>
            <a:endParaRPr lang="pl-PL" dirty="0"/>
          </a:p>
        </p:txBody>
      </p:sp>
    </p:spTree>
    <p:extLst>
      <p:ext uri="{BB962C8B-B14F-4D97-AF65-F5344CB8AC3E}">
        <p14:creationId xmlns:p14="http://schemas.microsoft.com/office/powerpoint/2010/main" val="8759307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aukcja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Uzgodnieniu podlega jeden element treści umowy – wysokość świadczenia, np. ceny</a:t>
            </a:r>
          </a:p>
          <a:p>
            <a:r>
              <a:rPr lang="pl-PL" dirty="0" smtClean="0"/>
              <a:t>Licytanci składają swoje oferty kolejno i jawnie, a każda kolejna powinna być korzystniejsza dla organizatora; licytanci mogą składać nieograniczoną liczbę ofert</a:t>
            </a:r>
          </a:p>
          <a:p>
            <a:r>
              <a:rPr lang="pl-PL" dirty="0" smtClean="0"/>
              <a:t>Oferty wiążą licytanta od chwili ich złożenia, do chwili, złożenia przez innego licytanta oferty korzystniejszej</a:t>
            </a:r>
          </a:p>
          <a:p>
            <a:r>
              <a:rPr lang="pl-PL" dirty="0" smtClean="0"/>
              <a:t>Zawarcie umowy </a:t>
            </a:r>
            <a:r>
              <a:rPr lang="pl-PL" dirty="0" smtClean="0">
                <a:sym typeface="Wingdings" pitchFamily="2" charset="2"/>
              </a:rPr>
              <a:t> </a:t>
            </a:r>
            <a:r>
              <a:rPr lang="pl-PL" b="1" dirty="0" smtClean="0">
                <a:sym typeface="Wingdings" pitchFamily="2" charset="2"/>
              </a:rPr>
              <a:t>udzielenie przybicia </a:t>
            </a:r>
            <a:r>
              <a:rPr lang="pl-PL" dirty="0" smtClean="0">
                <a:solidFill>
                  <a:schemeClr val="bg1">
                    <a:lumMod val="50000"/>
                  </a:schemeClr>
                </a:solidFill>
                <a:sym typeface="Wingdings" pitchFamily="2" charset="2"/>
              </a:rPr>
              <a:t>/ jednak j</a:t>
            </a:r>
            <a:r>
              <a:rPr lang="pl-PL" dirty="0" smtClean="0">
                <a:solidFill>
                  <a:schemeClr val="bg1">
                    <a:lumMod val="50000"/>
                  </a:schemeClr>
                </a:solidFill>
              </a:rPr>
              <a:t>eżeli </a:t>
            </a:r>
            <a:r>
              <a:rPr lang="pl-PL" dirty="0">
                <a:solidFill>
                  <a:schemeClr val="bg1">
                    <a:lumMod val="50000"/>
                  </a:schemeClr>
                </a:solidFill>
              </a:rPr>
              <a:t>ważność umowy zależy od spełnienia szczególnych wymagań przewidzianych w ustawie, zarówno organizator aukcji, jak i jej uczestnik, którego oferta została przyjęta, mogą dochodzić zawarcia </a:t>
            </a:r>
            <a:r>
              <a:rPr lang="pl-PL" dirty="0" smtClean="0">
                <a:solidFill>
                  <a:schemeClr val="bg1">
                    <a:lumMod val="50000"/>
                  </a:schemeClr>
                </a:solidFill>
              </a:rPr>
              <a:t>umowy/</a:t>
            </a:r>
            <a:endParaRPr lang="pl-PL" b="1" dirty="0">
              <a:solidFill>
                <a:schemeClr val="bg1">
                  <a:lumMod val="50000"/>
                </a:schemeClr>
              </a:solidFill>
            </a:endParaRPr>
          </a:p>
        </p:txBody>
      </p:sp>
    </p:spTree>
    <p:extLst>
      <p:ext uri="{BB962C8B-B14F-4D97-AF65-F5344CB8AC3E}">
        <p14:creationId xmlns:p14="http://schemas.microsoft.com/office/powerpoint/2010/main" val="4257892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przetarg</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Uzgodnieniu może podlegać więcej niż jeden element treści umowy i wszystkie te elementy są uwzględnianie przy porównywaniu ofert</a:t>
            </a:r>
          </a:p>
          <a:p>
            <a:r>
              <a:rPr lang="pl-PL" dirty="0" smtClean="0"/>
              <a:t>Każdy z uczestników składa jedną ofertę</a:t>
            </a:r>
          </a:p>
          <a:p>
            <a:r>
              <a:rPr lang="pl-PL" dirty="0" smtClean="0"/>
              <a:t>Uczestnicy są związani swoimi ofertami do momentu wybrania jednej z nich przez organizatora lub do czasu zamknięcia przez niego przetargu bez wybrania żadnej z ofert</a:t>
            </a:r>
          </a:p>
          <a:p>
            <a:r>
              <a:rPr lang="pl-PL" dirty="0" smtClean="0"/>
              <a:t>Zawarcie umowy </a:t>
            </a:r>
            <a:r>
              <a:rPr lang="pl-PL" dirty="0" smtClean="0">
                <a:sym typeface="Wingdings" pitchFamily="2" charset="2"/>
              </a:rPr>
              <a:t> złożenie uczestnikowi, którego oferta została wybrana, oświadczenia o przyjęciu jego oferty</a:t>
            </a:r>
            <a:endParaRPr lang="pl-PL" dirty="0" smtClean="0"/>
          </a:p>
          <a:p>
            <a:endParaRPr lang="pl-PL" dirty="0"/>
          </a:p>
        </p:txBody>
      </p:sp>
    </p:spTree>
    <p:extLst>
      <p:ext uri="{BB962C8B-B14F-4D97-AF65-F5344CB8AC3E}">
        <p14:creationId xmlns:p14="http://schemas.microsoft.com/office/powerpoint/2010/main" val="3188880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Przetarg i aukcja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smtClean="0"/>
              <a:t>Art</a:t>
            </a:r>
            <a:r>
              <a:rPr lang="pl-PL" b="1" dirty="0"/>
              <a:t>. 70</a:t>
            </a:r>
            <a:r>
              <a:rPr lang="pl-PL" b="1" baseline="30000" dirty="0"/>
              <a:t>4</a:t>
            </a:r>
            <a:r>
              <a:rPr lang="pl-PL" b="1" dirty="0"/>
              <a:t>. Definicja wadium </a:t>
            </a:r>
          </a:p>
          <a:p>
            <a:r>
              <a:rPr lang="pl-PL" dirty="0"/>
              <a:t>§ 1. W warunkach aukcji albo przetargu można zastrzec, że przystępujący do aukcji albo przetargu powinien, pod rygorem niedopuszczenia do nich, wpłacić organizatorowi określoną sumę albo ustanowić odpowiednie zabezpieczenie jej zapłaty (wadium).</a:t>
            </a:r>
            <a:br>
              <a:rPr lang="pl-PL" dirty="0"/>
            </a:br>
            <a:r>
              <a:rPr lang="pl-PL" dirty="0"/>
              <a:t>§ 2. Jeżeli uczestnik aukcji albo przetargu, mimo wyboru jego oferty, uchyla się od zawarcia umowy, której ważność zależy od spełnienia szczególnych wymagań przewidzianych w ustawie, organizator aukcji albo przetargu może pobraną sumę zachować albo dochodzić zaspokojenia z przedmiotu zabezpieczenia. W pozostałych wypadkach zapłacone wadium należy niezwłocznie zwrócić, a ustanowione zabezpieczenie wygasa. Jeżeli organizator aukcji albo przetargu uchyla się od zawarcia umowy, ich uczestnik, którego oferta została wybrana, może żądać zapłaty podwójnego wadium albo naprawienia szkody.</a:t>
            </a:r>
          </a:p>
          <a:p>
            <a:endParaRPr lang="pl-PL" dirty="0"/>
          </a:p>
        </p:txBody>
      </p:sp>
    </p:spTree>
    <p:extLst>
      <p:ext uri="{BB962C8B-B14F-4D97-AF65-F5344CB8AC3E}">
        <p14:creationId xmlns:p14="http://schemas.microsoft.com/office/powerpoint/2010/main" val="1096692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Przetarg i aukcja</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b="1" dirty="0"/>
              <a:t>Art. 70</a:t>
            </a:r>
            <a:r>
              <a:rPr lang="pl-PL" b="1" baseline="30000" dirty="0"/>
              <a:t>5</a:t>
            </a:r>
            <a:r>
              <a:rPr lang="pl-PL" b="1" dirty="0"/>
              <a:t>. Przesłanki unieważnienia umowy </a:t>
            </a:r>
          </a:p>
          <a:p>
            <a:r>
              <a:rPr lang="pl-PL" dirty="0"/>
              <a:t>§ 1. Organizator oraz uczestnik aukcji albo przetargu może żądać unieważnienia zawartej umowy, jeżeli strona tej umowy, inny uczestnik lub osoba działająca w porozumieniu z nimi wpłynęła na wynik aukcji albo przetargu w sposób sprzeczny z prawem lub dobrymi obyczajami. Jeżeli umowa została zawarta na cudzy rachunek, jej unieważnienia może żądać także ten, na czyj rachunek umowa została zawarta, lub dający zlecenie.</a:t>
            </a:r>
            <a:br>
              <a:rPr lang="pl-PL" dirty="0"/>
            </a:br>
            <a:r>
              <a:rPr lang="pl-PL" dirty="0"/>
              <a:t>§ 2. Uprawnienie </a:t>
            </a:r>
            <a:r>
              <a:rPr lang="pl-PL" b="1" dirty="0"/>
              <a:t>powyższe wygasa z upływem miesiąca od dnia, w którym uprawniony dowiedział się o istnieniu przyczyny unieważnienia, nie później jednak niż z upływem roku od dnia zawarcia umowy</a:t>
            </a:r>
            <a:r>
              <a:rPr lang="pl-PL" dirty="0"/>
              <a:t>.</a:t>
            </a:r>
          </a:p>
          <a:p>
            <a:endParaRPr lang="pl-PL" dirty="0"/>
          </a:p>
        </p:txBody>
      </p:sp>
    </p:spTree>
    <p:extLst>
      <p:ext uri="{BB962C8B-B14F-4D97-AF65-F5344CB8AC3E}">
        <p14:creationId xmlns:p14="http://schemas.microsoft.com/office/powerpoint/2010/main" val="2597385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lstStyle/>
          <a:p>
            <a:pPr marL="0" indent="0">
              <a:buNone/>
            </a:pPr>
            <a:r>
              <a:rPr lang="pl-PL" dirty="0" smtClean="0"/>
              <a:t>25-letnia Heloiza B. urodziła syna, którego nazwała Abelard.</a:t>
            </a:r>
          </a:p>
          <a:p>
            <a:r>
              <a:rPr lang="pl-PL" dirty="0" smtClean="0"/>
              <a:t>Określ, czy narodziny Abelarda to zdarzenie sensu stricto, działanie, czy inny czyn?</a:t>
            </a:r>
          </a:p>
          <a:p>
            <a:r>
              <a:rPr lang="pl-PL" dirty="0" smtClean="0"/>
              <a:t>Czy narodziny Abelarda mają charakter </a:t>
            </a:r>
            <a:r>
              <a:rPr lang="pl-PL" smtClean="0"/>
              <a:t>czynności </a:t>
            </a:r>
            <a:r>
              <a:rPr lang="pl-PL" smtClean="0"/>
              <a:t>konwencjonalnej czy </a:t>
            </a:r>
            <a:r>
              <a:rPr lang="pl-PL" dirty="0" smtClean="0"/>
              <a:t>innego zdarzenia?</a:t>
            </a:r>
          </a:p>
          <a:p>
            <a:endParaRPr lang="pl-PL" dirty="0"/>
          </a:p>
        </p:txBody>
      </p:sp>
    </p:spTree>
    <p:extLst>
      <p:ext uri="{BB962C8B-B14F-4D97-AF65-F5344CB8AC3E}">
        <p14:creationId xmlns:p14="http://schemas.microsoft.com/office/powerpoint/2010/main" val="229258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Klasyfikacja zdarzeń cywilnoprawnych</a:t>
            </a:r>
          </a:p>
        </p:txBody>
      </p:sp>
      <p:sp>
        <p:nvSpPr>
          <p:cNvPr id="3" name="Symbol zastępczy zawartości 2"/>
          <p:cNvSpPr>
            <a:spLocks noGrp="1"/>
          </p:cNvSpPr>
          <p:nvPr>
            <p:ph idx="1"/>
          </p:nvPr>
        </p:nvSpPr>
        <p:spPr>
          <a:xfrm>
            <a:off x="457200" y="1196752"/>
            <a:ext cx="8229600" cy="4929411"/>
          </a:xfrm>
        </p:spPr>
        <p:txBody>
          <a:bodyPr>
            <a:normAutofit fontScale="25000" lnSpcReduction="20000"/>
          </a:bodyPr>
          <a:lstStyle/>
          <a:p>
            <a:r>
              <a:rPr lang="pl-PL" sz="8000" dirty="0"/>
              <a:t>Zdarzenia sensu stricto (niezależne od woli podmiotu</a:t>
            </a:r>
            <a:r>
              <a:rPr lang="pl-PL" sz="8000" dirty="0" smtClean="0"/>
              <a:t>)</a:t>
            </a:r>
            <a:endParaRPr lang="pl-PL" sz="8000" dirty="0"/>
          </a:p>
          <a:p>
            <a:pPr>
              <a:buFont typeface="Courier New" pitchFamily="49" charset="0"/>
              <a:buChar char="o"/>
            </a:pPr>
            <a:r>
              <a:rPr lang="pl-PL" sz="8000" dirty="0"/>
              <a:t>np. śmierć, narodziny, upływ </a:t>
            </a:r>
            <a:r>
              <a:rPr lang="pl-PL" sz="8000" dirty="0" smtClean="0"/>
              <a:t>czasu</a:t>
            </a:r>
          </a:p>
          <a:p>
            <a:pPr>
              <a:buFont typeface="Courier New" pitchFamily="49" charset="0"/>
              <a:buChar char="o"/>
            </a:pPr>
            <a:endParaRPr lang="pl-PL" sz="8000" dirty="0"/>
          </a:p>
          <a:p>
            <a:pPr lvl="0"/>
            <a:r>
              <a:rPr lang="pl-PL" sz="8000" dirty="0"/>
              <a:t>Działania </a:t>
            </a:r>
            <a:r>
              <a:rPr lang="pl-PL" sz="8000" dirty="0" smtClean="0"/>
              <a:t>(czynności </a:t>
            </a:r>
            <a:r>
              <a:rPr lang="pl-PL" sz="8000" dirty="0"/>
              <a:t>zmierzające do wywołania skutku </a:t>
            </a:r>
            <a:r>
              <a:rPr lang="pl-PL" sz="8000" dirty="0" smtClean="0"/>
              <a:t>prawnego):</a:t>
            </a:r>
            <a:endParaRPr lang="pl-PL" sz="8000" dirty="0"/>
          </a:p>
          <a:p>
            <a:pPr>
              <a:buFont typeface="Courier New" pitchFamily="49" charset="0"/>
              <a:buChar char="o"/>
            </a:pPr>
            <a:r>
              <a:rPr lang="pl-PL" sz="8000" b="1" dirty="0" smtClean="0">
                <a:solidFill>
                  <a:srgbClr val="FF0000"/>
                </a:solidFill>
              </a:rPr>
              <a:t>czynności </a:t>
            </a:r>
            <a:r>
              <a:rPr lang="pl-PL" sz="8000" b="1" dirty="0">
                <a:solidFill>
                  <a:srgbClr val="FF0000"/>
                </a:solidFill>
              </a:rPr>
              <a:t>prawne </a:t>
            </a:r>
            <a:r>
              <a:rPr lang="pl-PL" sz="8000" dirty="0"/>
              <a:t>– wiążą się z oświadczeniem woli</a:t>
            </a:r>
          </a:p>
          <a:p>
            <a:pPr>
              <a:buFont typeface="Courier New" pitchFamily="49" charset="0"/>
              <a:buChar char="o"/>
            </a:pPr>
            <a:r>
              <a:rPr lang="pl-PL" sz="8000" dirty="0" smtClean="0"/>
              <a:t>orzeczenia </a:t>
            </a:r>
            <a:r>
              <a:rPr lang="pl-PL" sz="8000" dirty="0"/>
              <a:t>sądowe </a:t>
            </a:r>
            <a:r>
              <a:rPr lang="pl-PL" sz="8000" dirty="0" smtClean="0"/>
              <a:t>(</a:t>
            </a:r>
            <a:r>
              <a:rPr lang="pl-PL" sz="8000" b="1" dirty="0" smtClean="0"/>
              <a:t>tylko konstytutywne! /</a:t>
            </a:r>
            <a:r>
              <a:rPr lang="pl-PL" sz="8000" dirty="0" smtClean="0"/>
              <a:t>np.: rozwód</a:t>
            </a:r>
            <a:r>
              <a:rPr lang="pl-PL" sz="8000" dirty="0"/>
              <a:t>, przysposobienie, jego rozwiązanie, orzeczenie w trybie art. 64/ – deklaratywne </a:t>
            </a:r>
            <a:r>
              <a:rPr lang="pl-PL" sz="8000" dirty="0" smtClean="0"/>
              <a:t>potwierdzają tylko </a:t>
            </a:r>
            <a:r>
              <a:rPr lang="pl-PL" sz="8000" dirty="0"/>
              <a:t>stan prawny, który już istniał wcześniej, konstytutywne – </a:t>
            </a:r>
            <a:r>
              <a:rPr lang="pl-PL" sz="8000" dirty="0" smtClean="0"/>
              <a:t> powodują powstanie</a:t>
            </a:r>
            <a:r>
              <a:rPr lang="pl-PL" sz="8000" dirty="0"/>
              <a:t>, ustanie lub zmiana stosunku </a:t>
            </a:r>
            <a:r>
              <a:rPr lang="pl-PL" sz="8000" dirty="0" smtClean="0"/>
              <a:t>cywilnoprawnego</a:t>
            </a:r>
          </a:p>
          <a:p>
            <a:pPr>
              <a:buFont typeface="Courier New" pitchFamily="49" charset="0"/>
              <a:buChar char="o"/>
            </a:pPr>
            <a:r>
              <a:rPr lang="pl-PL" sz="8000" dirty="0" smtClean="0"/>
              <a:t>decyzje </a:t>
            </a:r>
            <a:r>
              <a:rPr lang="pl-PL" sz="8000" dirty="0"/>
              <a:t>administracyjne (np. decyzja wywłaszczeniowa)</a:t>
            </a:r>
          </a:p>
          <a:p>
            <a:endParaRPr lang="pl-PL" sz="8000" dirty="0"/>
          </a:p>
          <a:p>
            <a:r>
              <a:rPr lang="pl-PL" sz="8000" dirty="0"/>
              <a:t>I</a:t>
            </a:r>
            <a:r>
              <a:rPr lang="pl-PL" sz="8000" dirty="0" smtClean="0"/>
              <a:t>nne </a:t>
            </a:r>
            <a:r>
              <a:rPr lang="pl-PL" sz="8000" dirty="0"/>
              <a:t>czyny:</a:t>
            </a:r>
          </a:p>
          <a:p>
            <a:pPr>
              <a:buFont typeface="Courier New" pitchFamily="49" charset="0"/>
              <a:buChar char="o"/>
            </a:pPr>
            <a:r>
              <a:rPr lang="pl-PL" sz="8000" dirty="0" smtClean="0"/>
              <a:t>niezgodne </a:t>
            </a:r>
            <a:r>
              <a:rPr lang="pl-PL" sz="8000" dirty="0"/>
              <a:t>z prawem /delikty/</a:t>
            </a:r>
          </a:p>
          <a:p>
            <a:pPr>
              <a:buFont typeface="Courier New" pitchFamily="49" charset="0"/>
              <a:buChar char="o"/>
            </a:pPr>
            <a:r>
              <a:rPr lang="pl-PL" sz="8000" dirty="0" smtClean="0"/>
              <a:t>zgodne </a:t>
            </a:r>
            <a:r>
              <a:rPr lang="pl-PL" sz="8000" dirty="0"/>
              <a:t>z prawem – zachowania, których skutek prawny nie jest </a:t>
            </a:r>
            <a:r>
              <a:rPr lang="pl-PL" sz="8000" dirty="0" smtClean="0"/>
              <a:t>zamierzony</a:t>
            </a:r>
            <a:r>
              <a:rPr lang="pl-PL" sz="8000" dirty="0"/>
              <a:t> </a:t>
            </a:r>
            <a:r>
              <a:rPr lang="pl-PL" sz="8000" dirty="0" smtClean="0"/>
              <a:t>(np. </a:t>
            </a:r>
            <a:r>
              <a:rPr lang="pl-PL" sz="8000" dirty="0"/>
              <a:t>porzucenie rzeczy ruchomej – art. 180 </a:t>
            </a:r>
            <a:r>
              <a:rPr lang="pl-PL" sz="8000" dirty="0" err="1" smtClean="0"/>
              <a:t>kc</a:t>
            </a:r>
            <a:r>
              <a:rPr lang="pl-PL" sz="8000" dirty="0" smtClean="0"/>
              <a:t>).</a:t>
            </a:r>
            <a:endParaRPr lang="pl-PL" sz="8000" dirty="0"/>
          </a:p>
          <a:p>
            <a:endParaRPr lang="pl-PL" dirty="0"/>
          </a:p>
        </p:txBody>
      </p:sp>
    </p:spTree>
    <p:extLst>
      <p:ext uri="{BB962C8B-B14F-4D97-AF65-F5344CB8AC3E}">
        <p14:creationId xmlns:p14="http://schemas.microsoft.com/office/powerpoint/2010/main" val="21652114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a:xfrm>
            <a:off x="467544" y="1412776"/>
            <a:ext cx="8229600" cy="4525963"/>
          </a:xfrm>
        </p:spPr>
        <p:txBody>
          <a:bodyPr>
            <a:normAutofit fontScale="92500" lnSpcReduction="10000"/>
          </a:bodyPr>
          <a:lstStyle/>
          <a:p>
            <a:pPr marL="0" indent="0">
              <a:buNone/>
            </a:pPr>
            <a:r>
              <a:rPr lang="pl-PL" dirty="0" smtClean="0"/>
              <a:t>13-letni Maurycy G. dostał od swojej 20-letniej siostry, Adelajdy G., 100 zł </a:t>
            </a:r>
            <a:r>
              <a:rPr lang="pl-PL" dirty="0"/>
              <a:t>w prezencie na </a:t>
            </a:r>
            <a:r>
              <a:rPr lang="pl-PL" dirty="0" smtClean="0"/>
              <a:t>urodziny. Ucieszony Maurycy postanowił kupić zestaw klocków Lego, o którym zawsze marzył. W tym celu wybrał się do sklepu, gdzie bez słowa wskazał palcem na wybrany przez siebie zestaw,  pani ekspedientka podała mu klocki, po czym Maurycy wręczył jej banknot, a pani wydała mu resztę.</a:t>
            </a:r>
          </a:p>
          <a:p>
            <a:r>
              <a:rPr lang="pl-PL" dirty="0" smtClean="0"/>
              <a:t> Czy umowa jest ważna?</a:t>
            </a:r>
          </a:p>
          <a:p>
            <a:r>
              <a:rPr lang="pl-PL" dirty="0" smtClean="0"/>
              <a:t>Czy Maurycy złożył oświadczenie woli?</a:t>
            </a:r>
            <a:endParaRPr lang="pl-PL" dirty="0"/>
          </a:p>
        </p:txBody>
      </p:sp>
    </p:spTree>
    <p:extLst>
      <p:ext uri="{BB962C8B-B14F-4D97-AF65-F5344CB8AC3E}">
        <p14:creationId xmlns:p14="http://schemas.microsoft.com/office/powerpoint/2010/main" val="30095823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 </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Zygfryd D. uczestniczył w zebraniu spółdzielni mieszkaniowej „Beton”, gdzie głosowanie odbywało się przez podniesienie ręki. Zygfryd D. postanowił nie głosować za zamontowaniem w swoim bloku windy, bo i tak mieszkał na parterze. Decyzja ta spotkała się z gniewem jego silnego i spędzającego długie godziny na siłowni sąsiada, Izydora F., który siłą uniósł dłoń Zygfryda D., gdy nadeszła pora głosowania.</a:t>
            </a:r>
          </a:p>
          <a:p>
            <a:r>
              <a:rPr lang="pl-PL" dirty="0" smtClean="0"/>
              <a:t>Czy Zygfryd złożył oświadczenie woli?</a:t>
            </a:r>
          </a:p>
          <a:p>
            <a:pPr marL="0" indent="0">
              <a:buNone/>
            </a:pPr>
            <a:endParaRPr lang="pl-PL" dirty="0"/>
          </a:p>
        </p:txBody>
      </p:sp>
    </p:spTree>
    <p:extLst>
      <p:ext uri="{BB962C8B-B14F-4D97-AF65-F5344CB8AC3E}">
        <p14:creationId xmlns:p14="http://schemas.microsoft.com/office/powerpoint/2010/main" val="41767146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 </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smtClean="0"/>
              <a:t>Jacenty H. prowadzi działalność gastronomiczną, a  Elfryda U. zajmuje się hodowlą ziemniaków; oboje są przedsiębiorcami, którzy bardzo często prowadzą ze sobą interesy. Pewnego dnia Elfryda U. złożyła Jacentemu H. listownie ofertę sprzedaży 200 kg ziemniaków, ustalając ich cenę. Jednak Jacenty H. przed zaznajomieniem się z treścią listu, gdzieś zapodział kopertę i nie udzielił Elfrydzie odpowiedzi tak, jak zwykle to czynił.</a:t>
            </a:r>
          </a:p>
          <a:p>
            <a:r>
              <a:rPr lang="pl-PL" dirty="0" smtClean="0"/>
              <a:t>Czy można powiedzieć, że oświadczenie woli Elfrydy doszło do Jacentego?</a:t>
            </a:r>
          </a:p>
          <a:p>
            <a:r>
              <a:rPr lang="pl-PL" dirty="0" smtClean="0"/>
              <a:t>Czy można uznać, że Jacenty przyjął ofertę Elfrydy?</a:t>
            </a:r>
            <a:endParaRPr lang="pl-PL" dirty="0"/>
          </a:p>
        </p:txBody>
      </p:sp>
    </p:spTree>
    <p:extLst>
      <p:ext uri="{BB962C8B-B14F-4D97-AF65-F5344CB8AC3E}">
        <p14:creationId xmlns:p14="http://schemas.microsoft.com/office/powerpoint/2010/main" val="4924667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Idzi Z. prowadził negocjacje z Telesforem F. Telesforowi F. bardzo zależało na dojściu umowy do skutku, Idzi Z. jednak przystąpił do negocjacji jedynie po to, by wyciągnąć od Telesfora ważne informacje, dotyczące procesu produkcji wytwarzanych w cukierni Telesfora racuchów, znanych w całym mieście ze swego doskonałego smaku, a nie po to, by zawrzeć umowę. Telesfor F. poniósł koszty wystawnego obiadu, którym podjął Idziego Z. podczas prowadzonych rozmów, a także koszty dojazdu do restauracji, w której spotkali się mężczyźni.</a:t>
            </a:r>
          </a:p>
          <a:p>
            <a:r>
              <a:rPr lang="pl-PL" dirty="0" smtClean="0"/>
              <a:t>Oceń zachowanie Idziego Z.</a:t>
            </a:r>
          </a:p>
          <a:p>
            <a:r>
              <a:rPr lang="pl-PL" dirty="0" smtClean="0"/>
              <a:t>Czy Telesforowi F. przysługuje jakieś roszczenie? </a:t>
            </a:r>
          </a:p>
          <a:p>
            <a:endParaRPr lang="pl-PL" dirty="0"/>
          </a:p>
        </p:txBody>
      </p:sp>
    </p:spTree>
    <p:extLst>
      <p:ext uri="{BB962C8B-B14F-4D97-AF65-F5344CB8AC3E}">
        <p14:creationId xmlns:p14="http://schemas.microsoft.com/office/powerpoint/2010/main" val="5002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6</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Zefiryna O. postanowiła znaleźć nowych klientów i porozsyłać prospekt, zawierający zdjęcia i orientacyjne ceny wyrabianej przez siebie biżuterii. Zefiryna O. jest prawdziwą artystką i każda wytwarzana przez nią rzecz jest wyjątkowa – spod jej ręki nie wyjdą dwie takie same pary kolczyków. Jeden z prospektów trafił w ręce Almy F., której bardzo spodobała się jedna z bransolet. Zadzwoniła więc do Zefiryny O., oświadczając, że </a:t>
            </a:r>
            <a:r>
              <a:rPr lang="pl-PL" smtClean="0"/>
              <a:t>przyjmuje ofertę, </a:t>
            </a:r>
            <a:r>
              <a:rPr lang="pl-PL" dirty="0" smtClean="0"/>
              <a:t>na co Zefiryna odpowiedziała, że chętnie przygotuje podobną rzecz, jednak ta konkretna bransoleta już dawno została sprzedana. Rozzłoszczona Alma stwierdziła, że Zefiryna wciąż jest związana złożoną przez siebie ofertą, na dowód czego przytoczyła nawet odpowiedni przepis </a:t>
            </a:r>
            <a:r>
              <a:rPr lang="pl-PL" dirty="0" err="1" smtClean="0"/>
              <a:t>kc</a:t>
            </a:r>
            <a:r>
              <a:rPr lang="pl-PL" dirty="0" smtClean="0"/>
              <a:t>. Zefiryna postanowiła bronić się, twierdząc, że prospekt wcale nie był ofertą, a raczej rodzajem reklamy, na co Alma odparła, że prospekt zawierał istotne postanowienia umowy – określał bowiem przedmiot (bransoletę) i cenę.</a:t>
            </a:r>
          </a:p>
          <a:p>
            <a:r>
              <a:rPr lang="pl-PL" dirty="0" smtClean="0"/>
              <a:t>Oceń sytuację.</a:t>
            </a:r>
          </a:p>
          <a:p>
            <a:endParaRPr lang="pl-PL" dirty="0"/>
          </a:p>
        </p:txBody>
      </p:sp>
    </p:spTree>
    <p:extLst>
      <p:ext uri="{BB962C8B-B14F-4D97-AF65-F5344CB8AC3E}">
        <p14:creationId xmlns:p14="http://schemas.microsoft.com/office/powerpoint/2010/main" val="228456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Pojęcie czynności prawnej</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Ustawodawca nie definiuje wprost pojęcia czynności prawnej</a:t>
            </a:r>
          </a:p>
          <a:p>
            <a:r>
              <a:rPr lang="pl-PL" dirty="0" smtClean="0"/>
              <a:t>Czynność prawna - podstawowy instrument, za pomocą którego podmioty prawa cywilnego </a:t>
            </a:r>
            <a:r>
              <a:rPr lang="pl-PL" b="1" dirty="0" smtClean="0"/>
              <a:t>regulują stosunki cywilnoprawne</a:t>
            </a:r>
            <a:r>
              <a:rPr lang="pl-PL" dirty="0" smtClean="0"/>
              <a:t>, stając się ich stronami </a:t>
            </a:r>
            <a:r>
              <a:rPr lang="pl-PL" dirty="0" smtClean="0">
                <a:sym typeface="Wingdings" pitchFamily="2" charset="2"/>
              </a:rPr>
              <a:t> powstanie, zmiana, ustania stosunków cywilnoprawnych</a:t>
            </a:r>
          </a:p>
          <a:p>
            <a:r>
              <a:rPr lang="pl-PL" dirty="0" smtClean="0">
                <a:sym typeface="Wingdings" pitchFamily="2" charset="2"/>
              </a:rPr>
              <a:t>Czynność prawna – pewien stan faktyczny, w którego skład wchodzi </a:t>
            </a:r>
            <a:r>
              <a:rPr lang="pl-PL" u="sng" dirty="0" smtClean="0">
                <a:sym typeface="Wingdings" pitchFamily="2" charset="2"/>
              </a:rPr>
              <a:t>co najmniej </a:t>
            </a:r>
            <a:r>
              <a:rPr lang="pl-PL" dirty="0" smtClean="0">
                <a:sym typeface="Wingdings" pitchFamily="2" charset="2"/>
              </a:rPr>
              <a:t>jedno </a:t>
            </a:r>
            <a:r>
              <a:rPr lang="pl-PL" b="1" dirty="0" smtClean="0">
                <a:sym typeface="Wingdings" pitchFamily="2" charset="2"/>
              </a:rPr>
              <a:t>oświadczenie woli, </a:t>
            </a:r>
            <a:r>
              <a:rPr lang="pl-PL" dirty="0" smtClean="0">
                <a:sym typeface="Wingdings" pitchFamily="2" charset="2"/>
              </a:rPr>
              <a:t>niekiedy także </a:t>
            </a:r>
            <a:r>
              <a:rPr lang="pl-PL" b="1" dirty="0" smtClean="0">
                <a:sym typeface="Wingdings" pitchFamily="2" charset="2"/>
              </a:rPr>
              <a:t>inne elementy, </a:t>
            </a:r>
            <a:r>
              <a:rPr lang="pl-PL" dirty="0" smtClean="0">
                <a:sym typeface="Wingdings" pitchFamily="2" charset="2"/>
              </a:rPr>
              <a:t>np. :</a:t>
            </a:r>
          </a:p>
          <a:p>
            <a:pPr>
              <a:buFont typeface="Wingdings" pitchFamily="2" charset="2"/>
              <a:buChar char="ü"/>
            </a:pPr>
            <a:r>
              <a:rPr lang="pl-PL" dirty="0" smtClean="0">
                <a:sym typeface="Wingdings" pitchFamily="2" charset="2"/>
              </a:rPr>
              <a:t>wydanie rzeczy –przykład: art. 155</a:t>
            </a:r>
            <a:r>
              <a:rPr lang="pl-PL" dirty="0" smtClean="0"/>
              <a:t>§ 2 </a:t>
            </a:r>
            <a:r>
              <a:rPr lang="pl-PL" dirty="0" err="1" smtClean="0"/>
              <a:t>kc</a:t>
            </a:r>
            <a:r>
              <a:rPr lang="pl-PL" dirty="0" smtClean="0"/>
              <a:t>: jeżeli </a:t>
            </a:r>
            <a:r>
              <a:rPr lang="pl-PL" dirty="0"/>
              <a:t>przedmiotem umowy zobowiązującej do przeniesienia własności są rzeczy oznaczone tylko co do gatunku, do przeniesienia własności potrzebne jest przeniesienie posiadania </a:t>
            </a:r>
            <a:r>
              <a:rPr lang="pl-PL" dirty="0" smtClean="0"/>
              <a:t>rzeczy (…).</a:t>
            </a:r>
            <a:r>
              <a:rPr lang="pl-PL" dirty="0" smtClean="0">
                <a:sym typeface="Wingdings" pitchFamily="2" charset="2"/>
              </a:rPr>
              <a:t>, </a:t>
            </a:r>
          </a:p>
          <a:p>
            <a:pPr>
              <a:buFont typeface="Wingdings" pitchFamily="2" charset="2"/>
              <a:buChar char="ü"/>
            </a:pPr>
            <a:r>
              <a:rPr lang="pl-PL" dirty="0" smtClean="0">
                <a:sym typeface="Wingdings" pitchFamily="2" charset="2"/>
              </a:rPr>
              <a:t>wpis dokonany w odpowiednim rejestrze – przykład: wpis hipoteki w dziale IV księgi wieczystej</a:t>
            </a:r>
            <a:endParaRPr lang="pl-PL" b="1" dirty="0"/>
          </a:p>
        </p:txBody>
      </p:sp>
    </p:spTree>
    <p:extLst>
      <p:ext uri="{BB962C8B-B14F-4D97-AF65-F5344CB8AC3E}">
        <p14:creationId xmlns:p14="http://schemas.microsoft.com/office/powerpoint/2010/main" val="660542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Rola czynności prawnej</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Umożliwienie podmiotom prawa cywilnego kształtowania swoich stosunków prawnych mocą ich własnego działania </a:t>
            </a:r>
            <a:r>
              <a:rPr lang="pl-PL" dirty="0" smtClean="0">
                <a:sym typeface="Wingdings" pitchFamily="2" charset="2"/>
              </a:rPr>
              <a:t> praktyczna realizacja zasady </a:t>
            </a:r>
            <a:r>
              <a:rPr lang="pl-PL" b="1" dirty="0" smtClean="0">
                <a:solidFill>
                  <a:srgbClr val="FF0000"/>
                </a:solidFill>
                <a:sym typeface="Wingdings" pitchFamily="2" charset="2"/>
              </a:rPr>
              <a:t>autonomii woli</a:t>
            </a:r>
          </a:p>
          <a:p>
            <a:r>
              <a:rPr lang="pl-PL" dirty="0" smtClean="0">
                <a:sym typeface="Wingdings" pitchFamily="2" charset="2"/>
              </a:rPr>
              <a:t>Swoboda co do:</a:t>
            </a:r>
          </a:p>
          <a:p>
            <a:pPr>
              <a:buFont typeface="Courier New" pitchFamily="49" charset="0"/>
              <a:buChar char="o"/>
            </a:pPr>
            <a:r>
              <a:rPr lang="pl-PL" dirty="0"/>
              <a:t>p</a:t>
            </a:r>
            <a:r>
              <a:rPr lang="pl-PL" dirty="0" smtClean="0"/>
              <a:t>odjęcia decyzji do </a:t>
            </a:r>
            <a:r>
              <a:rPr lang="pl-PL" b="1" dirty="0" smtClean="0"/>
              <a:t>dokonania</a:t>
            </a:r>
            <a:r>
              <a:rPr lang="pl-PL" dirty="0" smtClean="0"/>
              <a:t> danej czynności</a:t>
            </a:r>
          </a:p>
          <a:p>
            <a:pPr>
              <a:buFont typeface="Courier New" pitchFamily="49" charset="0"/>
              <a:buChar char="o"/>
            </a:pPr>
            <a:r>
              <a:rPr lang="pl-PL" b="1" dirty="0"/>
              <a:t>w</a:t>
            </a:r>
            <a:r>
              <a:rPr lang="pl-PL" b="1" dirty="0" smtClean="0"/>
              <a:t>yboru</a:t>
            </a:r>
            <a:r>
              <a:rPr lang="pl-PL" dirty="0" smtClean="0"/>
              <a:t> kontrahenta</a:t>
            </a:r>
          </a:p>
          <a:p>
            <a:pPr>
              <a:buFont typeface="Courier New" pitchFamily="49" charset="0"/>
              <a:buChar char="o"/>
            </a:pPr>
            <a:r>
              <a:rPr lang="pl-PL" b="1" dirty="0"/>
              <a:t>u</a:t>
            </a:r>
            <a:r>
              <a:rPr lang="pl-PL" b="1" dirty="0" smtClean="0"/>
              <a:t>kształtowania treści </a:t>
            </a:r>
            <a:r>
              <a:rPr lang="pl-PL" dirty="0" smtClean="0"/>
              <a:t>stosunku prawnego (swoboda umów – art. 353</a:t>
            </a:r>
            <a:r>
              <a:rPr lang="pl-PL" baseline="30000" dirty="0" smtClean="0"/>
              <a:t>1 </a:t>
            </a:r>
            <a:r>
              <a:rPr lang="pl-PL" dirty="0" err="1" smtClean="0"/>
              <a:t>kc</a:t>
            </a:r>
            <a:r>
              <a:rPr lang="pl-PL" dirty="0" smtClean="0"/>
              <a:t>)</a:t>
            </a:r>
            <a:endParaRPr lang="pl-PL" baseline="30000" dirty="0"/>
          </a:p>
        </p:txBody>
      </p:sp>
    </p:spTree>
    <p:extLst>
      <p:ext uri="{BB962C8B-B14F-4D97-AF65-F5344CB8AC3E}">
        <p14:creationId xmlns:p14="http://schemas.microsoft.com/office/powerpoint/2010/main" val="1044647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Rola czynności prawnych</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Swoboda </a:t>
            </a:r>
            <a:r>
              <a:rPr lang="pl-PL" b="1" dirty="0" smtClean="0"/>
              <a:t>nie jest nieograniczona </a:t>
            </a:r>
          </a:p>
          <a:p>
            <a:r>
              <a:rPr lang="pl-PL" b="1" dirty="0" smtClean="0"/>
              <a:t>Art</a:t>
            </a:r>
            <a:r>
              <a:rPr lang="pl-PL" b="1" dirty="0"/>
              <a:t>. 58. Bezwzględna nieważność czynności prawnej </a:t>
            </a:r>
          </a:p>
          <a:p>
            <a:pPr marL="0" indent="0">
              <a:buNone/>
            </a:pPr>
            <a:r>
              <a:rPr lang="pl-PL" dirty="0"/>
              <a:t>§ 1. Czynność prawna </a:t>
            </a:r>
            <a:r>
              <a:rPr lang="pl-PL" dirty="0">
                <a:solidFill>
                  <a:srgbClr val="FF0000"/>
                </a:solidFill>
              </a:rPr>
              <a:t>sprzeczna z ustawą</a:t>
            </a:r>
            <a:r>
              <a:rPr lang="pl-PL" dirty="0"/>
              <a:t> albo </a:t>
            </a:r>
            <a:r>
              <a:rPr lang="pl-PL" dirty="0">
                <a:solidFill>
                  <a:srgbClr val="FF0000"/>
                </a:solidFill>
              </a:rPr>
              <a:t>mająca na celu obejście ustawy </a:t>
            </a:r>
            <a:r>
              <a:rPr lang="pl-PL" dirty="0"/>
              <a:t>jest </a:t>
            </a:r>
            <a:r>
              <a:rPr lang="pl-PL" b="1" dirty="0">
                <a:solidFill>
                  <a:srgbClr val="FF0000"/>
                </a:solidFill>
              </a:rPr>
              <a:t>nieważna</a:t>
            </a:r>
            <a:r>
              <a:rPr lang="pl-PL" dirty="0"/>
              <a:t>, chyba że właściwy przepis przewiduje inny skutek, w szczególności ten, iż na miejsce nieważnych postanowień czynności prawnej wchodzą odpowiednie przepisy ustawy.</a:t>
            </a:r>
            <a:br>
              <a:rPr lang="pl-PL" dirty="0"/>
            </a:br>
            <a:r>
              <a:rPr lang="pl-PL" dirty="0"/>
              <a:t>§ 2. </a:t>
            </a:r>
            <a:r>
              <a:rPr lang="pl-PL" b="1" dirty="0">
                <a:solidFill>
                  <a:srgbClr val="FF0000"/>
                </a:solidFill>
              </a:rPr>
              <a:t>Nieważna</a:t>
            </a:r>
            <a:r>
              <a:rPr lang="pl-PL" dirty="0">
                <a:solidFill>
                  <a:srgbClr val="FF0000"/>
                </a:solidFill>
              </a:rPr>
              <a:t> </a:t>
            </a:r>
            <a:r>
              <a:rPr lang="pl-PL" dirty="0"/>
              <a:t>jest czynność prawna </a:t>
            </a:r>
            <a:r>
              <a:rPr lang="pl-PL" dirty="0">
                <a:solidFill>
                  <a:srgbClr val="FF0000"/>
                </a:solidFill>
              </a:rPr>
              <a:t>sprzeczna z zasadami współżycia społecznego.</a:t>
            </a:r>
            <a:r>
              <a:rPr lang="pl-PL" dirty="0"/>
              <a:t/>
            </a:r>
            <a:br>
              <a:rPr lang="pl-PL" dirty="0"/>
            </a:br>
            <a:r>
              <a:rPr lang="pl-PL" dirty="0"/>
              <a:t>§ 3. Jeżeli nieważnością jest dotknięta tylko część czynności prawnej, czynność pozostaje w mocy co do pozostałych części, chyba że z okoliczności wynika, iż bez postanowień dotkniętych nieważnością czynność nie zostałaby dokonana.</a:t>
            </a:r>
          </a:p>
          <a:p>
            <a:r>
              <a:rPr lang="pl-PL" b="1" dirty="0"/>
              <a:t>Art. 353</a:t>
            </a:r>
            <a:r>
              <a:rPr lang="pl-PL" b="1" baseline="30000" dirty="0"/>
              <a:t>1</a:t>
            </a:r>
            <a:r>
              <a:rPr lang="pl-PL" b="1" dirty="0"/>
              <a:t>. Zasada swobody umów i jej ograniczenia </a:t>
            </a:r>
          </a:p>
          <a:p>
            <a:pPr marL="0" indent="0">
              <a:buNone/>
            </a:pPr>
            <a:r>
              <a:rPr lang="pl-PL" dirty="0"/>
              <a:t>Strony zawierające umowę mogą ułożyć stosunek prawny według swego uznania</a:t>
            </a:r>
            <a:r>
              <a:rPr lang="pl-PL" dirty="0">
                <a:solidFill>
                  <a:srgbClr val="FF0000"/>
                </a:solidFill>
              </a:rPr>
              <a:t>, byleby jego treść lub cel nie sprzeciwiały się </a:t>
            </a:r>
            <a:r>
              <a:rPr lang="pl-PL" b="1" dirty="0">
                <a:solidFill>
                  <a:srgbClr val="FF0000"/>
                </a:solidFill>
              </a:rPr>
              <a:t>właściwości (naturze) stosunku</a:t>
            </a:r>
            <a:r>
              <a:rPr lang="pl-PL" dirty="0">
                <a:solidFill>
                  <a:srgbClr val="FF0000"/>
                </a:solidFill>
              </a:rPr>
              <a:t>, </a:t>
            </a:r>
            <a:r>
              <a:rPr lang="pl-PL" b="1" dirty="0">
                <a:solidFill>
                  <a:srgbClr val="FF0000"/>
                </a:solidFill>
              </a:rPr>
              <a:t>ustawie</a:t>
            </a:r>
            <a:r>
              <a:rPr lang="pl-PL" dirty="0">
                <a:solidFill>
                  <a:srgbClr val="FF0000"/>
                </a:solidFill>
              </a:rPr>
              <a:t> ani </a:t>
            </a:r>
            <a:r>
              <a:rPr lang="pl-PL" b="1" dirty="0">
                <a:solidFill>
                  <a:srgbClr val="FF0000"/>
                </a:solidFill>
              </a:rPr>
              <a:t>zasadom współżycia społecznego</a:t>
            </a:r>
            <a:r>
              <a:rPr lang="pl-PL" dirty="0">
                <a:solidFill>
                  <a:srgbClr val="FF0000"/>
                </a:solidFill>
              </a:rPr>
              <a:t>. </a:t>
            </a:r>
          </a:p>
          <a:p>
            <a:endParaRPr lang="pl-PL" dirty="0"/>
          </a:p>
        </p:txBody>
      </p:sp>
    </p:spTree>
    <p:extLst>
      <p:ext uri="{BB962C8B-B14F-4D97-AF65-F5344CB8AC3E}">
        <p14:creationId xmlns:p14="http://schemas.microsoft.com/office/powerpoint/2010/main" val="52291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Oświadczenia woli</a:t>
            </a:r>
            <a:endParaRPr lang="pl-PL" dirty="0"/>
          </a:p>
        </p:txBody>
      </p:sp>
      <p:sp>
        <p:nvSpPr>
          <p:cNvPr id="3" name="Symbol zastępczy zawartości 2"/>
          <p:cNvSpPr>
            <a:spLocks noGrp="1"/>
          </p:cNvSpPr>
          <p:nvPr>
            <p:ph idx="1"/>
          </p:nvPr>
        </p:nvSpPr>
        <p:spPr/>
        <p:txBody>
          <a:bodyPr/>
          <a:lstStyle/>
          <a:p>
            <a:pPr marL="0" indent="0">
              <a:buNone/>
            </a:pPr>
            <a:endParaRPr lang="pl-PL" dirty="0" smtClean="0"/>
          </a:p>
          <a:p>
            <a:r>
              <a:rPr lang="pl-PL" dirty="0" smtClean="0"/>
              <a:t>Niezbędny element każdej czynności prawnej</a:t>
            </a:r>
          </a:p>
          <a:p>
            <a:r>
              <a:rPr lang="pl-PL" dirty="0" smtClean="0"/>
              <a:t>Towarzyszy mu </a:t>
            </a:r>
            <a:r>
              <a:rPr lang="pl-PL" b="1" dirty="0" smtClean="0"/>
              <a:t>zamiar wywołania określonego skutku prawnego </a:t>
            </a:r>
            <a:endParaRPr lang="pl-PL" dirty="0"/>
          </a:p>
          <a:p>
            <a:r>
              <a:rPr lang="pl-PL" dirty="0"/>
              <a:t>N</a:t>
            </a:r>
            <a:r>
              <a:rPr lang="pl-PL" dirty="0" smtClean="0"/>
              <a:t>ie są oświadczeniami woli </a:t>
            </a:r>
            <a:r>
              <a:rPr lang="pl-PL" b="1" dirty="0" smtClean="0"/>
              <a:t>oświadczenia wiedzy </a:t>
            </a:r>
            <a:r>
              <a:rPr lang="pl-PL" dirty="0" smtClean="0"/>
              <a:t>(np. art. 563 </a:t>
            </a:r>
            <a:r>
              <a:rPr lang="pl-PL" dirty="0" err="1" smtClean="0"/>
              <a:t>kc</a:t>
            </a:r>
            <a:r>
              <a:rPr lang="pl-PL" dirty="0"/>
              <a:t>)</a:t>
            </a:r>
            <a:r>
              <a:rPr lang="pl-PL" dirty="0" smtClean="0"/>
              <a:t> czy </a:t>
            </a:r>
            <a:r>
              <a:rPr lang="pl-PL" b="1" dirty="0" smtClean="0"/>
              <a:t>oświadczenia uczuć </a:t>
            </a:r>
            <a:r>
              <a:rPr lang="pl-PL" dirty="0" smtClean="0"/>
              <a:t>(np. art. 899 § 1 </a:t>
            </a:r>
            <a:r>
              <a:rPr lang="pl-PL" dirty="0" err="1" smtClean="0"/>
              <a:t>kc</a:t>
            </a:r>
            <a:r>
              <a:rPr lang="pl-PL" dirty="0"/>
              <a:t>)</a:t>
            </a:r>
          </a:p>
        </p:txBody>
      </p:sp>
    </p:spTree>
    <p:extLst>
      <p:ext uri="{BB962C8B-B14F-4D97-AF65-F5344CB8AC3E}">
        <p14:creationId xmlns:p14="http://schemas.microsoft.com/office/powerpoint/2010/main" val="216034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Oświadczenia woli</a:t>
            </a:r>
            <a:endParaRPr lang="pl-PL" dirty="0"/>
          </a:p>
        </p:txBody>
      </p:sp>
      <p:sp>
        <p:nvSpPr>
          <p:cNvPr id="3" name="Symbol zastępczy zawartości 2"/>
          <p:cNvSpPr>
            <a:spLocks noGrp="1"/>
          </p:cNvSpPr>
          <p:nvPr>
            <p:ph idx="1"/>
          </p:nvPr>
        </p:nvSpPr>
        <p:spPr/>
        <p:txBody>
          <a:bodyPr/>
          <a:lstStyle/>
          <a:p>
            <a:r>
              <a:rPr lang="pl-PL" b="1" dirty="0"/>
              <a:t>Art. </a:t>
            </a:r>
            <a:r>
              <a:rPr lang="pl-PL" b="1" dirty="0" smtClean="0"/>
              <a:t>60</a:t>
            </a:r>
            <a:r>
              <a:rPr lang="pl-PL" b="1" dirty="0"/>
              <a:t> </a:t>
            </a:r>
            <a:r>
              <a:rPr lang="pl-PL" b="1" dirty="0" err="1" smtClean="0"/>
              <a:t>kc</a:t>
            </a:r>
            <a:endParaRPr lang="pl-PL" b="1" dirty="0"/>
          </a:p>
          <a:p>
            <a:pPr marL="0" indent="0">
              <a:buNone/>
            </a:pPr>
            <a:r>
              <a:rPr lang="pl-PL" dirty="0">
                <a:solidFill>
                  <a:srgbClr val="FF0000"/>
                </a:solidFill>
              </a:rPr>
              <a:t>Z zastrzeżeniem wyjątków w ustawie przewidzianych</a:t>
            </a:r>
            <a:r>
              <a:rPr lang="pl-PL" dirty="0"/>
              <a:t>, wola osoby dokonującej czynności prawnej może być wyrażona przez </a:t>
            </a:r>
            <a:r>
              <a:rPr lang="pl-PL" b="1" dirty="0">
                <a:solidFill>
                  <a:srgbClr val="FF0000"/>
                </a:solidFill>
              </a:rPr>
              <a:t>każde zachowanie się tej osoby, które ujawnia jej wolę w sposób dostateczny</a:t>
            </a:r>
            <a:r>
              <a:rPr lang="pl-PL" dirty="0"/>
              <a:t>, w tym również przez ujawnienie tej woli w postaci elektronicznej (oświadczenie woli). </a:t>
            </a:r>
          </a:p>
          <a:p>
            <a:endParaRPr lang="pl-PL" dirty="0"/>
          </a:p>
        </p:txBody>
      </p:sp>
    </p:spTree>
    <p:extLst>
      <p:ext uri="{BB962C8B-B14F-4D97-AF65-F5344CB8AC3E}">
        <p14:creationId xmlns:p14="http://schemas.microsoft.com/office/powerpoint/2010/main" val="119157436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2979</Words>
  <Application>Microsoft Office PowerPoint</Application>
  <PresentationFormat>Pokaz na ekranie (4:3)</PresentationFormat>
  <Paragraphs>249</Paragraphs>
  <Slides>44</Slides>
  <Notes>0</Notes>
  <HiddenSlides>0</HiddenSlides>
  <MMClips>0</MMClips>
  <ScaleCrop>false</ScaleCrop>
  <HeadingPairs>
    <vt:vector size="4" baseType="variant">
      <vt:variant>
        <vt:lpstr>Motyw</vt:lpstr>
      </vt:variant>
      <vt:variant>
        <vt:i4>1</vt:i4>
      </vt:variant>
      <vt:variant>
        <vt:lpstr>Tytuły slajdów</vt:lpstr>
      </vt:variant>
      <vt:variant>
        <vt:i4>44</vt:i4>
      </vt:variant>
    </vt:vector>
  </HeadingPairs>
  <TitlesOfParts>
    <vt:vector size="45" baseType="lpstr">
      <vt:lpstr>Motyw pakietu Office</vt:lpstr>
      <vt:lpstr>zdarzenia cywilnoprawne</vt:lpstr>
      <vt:lpstr>Klasyfikacja zdarzeń cywilnoprawnych</vt:lpstr>
      <vt:lpstr>Klasyfikacja zdarzeń cywilnoprawnych</vt:lpstr>
      <vt:lpstr>Klasyfikacja zdarzeń cywilnoprawnych</vt:lpstr>
      <vt:lpstr>Pojęcie czynności prawnej</vt:lpstr>
      <vt:lpstr>Rola czynności prawnej</vt:lpstr>
      <vt:lpstr>Rola czynności prawnych</vt:lpstr>
      <vt:lpstr>Oświadczenia woli</vt:lpstr>
      <vt:lpstr>Oświadczenia woli</vt:lpstr>
      <vt:lpstr>Oświadczenia woli – przesłanki zaistnienia</vt:lpstr>
      <vt:lpstr>Oświadczenia woli</vt:lpstr>
      <vt:lpstr>Oświadczenia woli</vt:lpstr>
      <vt:lpstr>Składanie oświadczeń woli</vt:lpstr>
      <vt:lpstr>Składanie oświadczeń woli</vt:lpstr>
      <vt:lpstr>Wykładania oświadczeń woli</vt:lpstr>
      <vt:lpstr>Prezentacja programu PowerPoint</vt:lpstr>
      <vt:lpstr>Klasyfikacja czynności prawnych</vt:lpstr>
      <vt:lpstr>czynności jednostronne i wielostronne </vt:lpstr>
      <vt:lpstr>czynności konsensualne i realne </vt:lpstr>
      <vt:lpstr>czynności między żyjącymi i na wypadek śmierci</vt:lpstr>
      <vt:lpstr>czynności zobowiązujące, rozporządzające i o podwójnym skutku</vt:lpstr>
      <vt:lpstr>czynności przysparzające</vt:lpstr>
      <vt:lpstr>czynności kauzalne i abstrakcyjne - podział ten odnosi się tylko do czynności przysparzających-</vt:lpstr>
      <vt:lpstr>czynności upoważniające</vt:lpstr>
      <vt:lpstr>Treść czynności prawnych</vt:lpstr>
      <vt:lpstr>zawarcie umowy</vt:lpstr>
      <vt:lpstr>Tryb ofertowy</vt:lpstr>
      <vt:lpstr>Tryb ofertowy</vt:lpstr>
      <vt:lpstr>Tryb ofertowy</vt:lpstr>
      <vt:lpstr>Tryb ofertowy</vt:lpstr>
      <vt:lpstr>Tryb ofertowy</vt:lpstr>
      <vt:lpstr>negocjacje</vt:lpstr>
      <vt:lpstr>Przetarg i aukcja</vt:lpstr>
      <vt:lpstr>przetarg</vt:lpstr>
      <vt:lpstr>aukcja</vt:lpstr>
      <vt:lpstr>przetarg</vt:lpstr>
      <vt:lpstr>Przetarg i aukcja</vt:lpstr>
      <vt:lpstr>Przetarg i aukcja</vt:lpstr>
      <vt:lpstr>Kazus 1</vt:lpstr>
      <vt:lpstr>Kazus 2</vt:lpstr>
      <vt:lpstr>Kazus 3 </vt:lpstr>
      <vt:lpstr>Kazus 4 </vt:lpstr>
      <vt:lpstr>Kazus 5</vt:lpstr>
      <vt:lpstr>Kazus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zdarzenia cywilnoprawne</dc:title>
  <dc:creator>Agata</dc:creator>
  <cp:lastModifiedBy>Agata</cp:lastModifiedBy>
  <cp:revision>60</cp:revision>
  <dcterms:created xsi:type="dcterms:W3CDTF">2017-03-13T07:01:04Z</dcterms:created>
  <dcterms:modified xsi:type="dcterms:W3CDTF">2017-03-19T16:51:04Z</dcterms:modified>
</cp:coreProperties>
</file>