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3" r:id="rId17"/>
    <p:sldId id="271" r:id="rId18"/>
    <p:sldId id="272" r:id="rId19"/>
    <p:sldId id="274" r:id="rId20"/>
    <p:sldId id="275" r:id="rId21"/>
    <p:sldId id="276" r:id="rId22"/>
    <p:sldId id="277" r:id="rId23"/>
    <p:sldId id="278" r:id="rId24"/>
    <p:sldId id="285" r:id="rId25"/>
    <p:sldId id="286" r:id="rId26"/>
    <p:sldId id="287" r:id="rId27"/>
    <p:sldId id="288" r:id="rId28"/>
    <p:sldId id="289" r:id="rId29"/>
    <p:sldId id="282" r:id="rId30"/>
    <p:sldId id="279" r:id="rId31"/>
    <p:sldId id="280" r:id="rId32"/>
    <p:sldId id="281" r:id="rId33"/>
    <p:sldId id="283" r:id="rId34"/>
    <p:sldId id="284" r:id="rId35"/>
    <p:sldId id="290" r:id="rId36"/>
    <p:sldId id="291" r:id="rId37"/>
    <p:sldId id="302" r:id="rId38"/>
    <p:sldId id="303" r:id="rId39"/>
    <p:sldId id="304" r:id="rId40"/>
    <p:sldId id="305" r:id="rId41"/>
    <p:sldId id="307" r:id="rId42"/>
    <p:sldId id="306" r:id="rId43"/>
    <p:sldId id="308" r:id="rId44"/>
    <p:sldId id="309" r:id="rId45"/>
    <p:sldId id="310" r:id="rId46"/>
    <p:sldId id="311" r:id="rId47"/>
    <p:sldId id="294" r:id="rId48"/>
    <p:sldId id="292" r:id="rId49"/>
    <p:sldId id="293" r:id="rId50"/>
    <p:sldId id="295" r:id="rId51"/>
    <p:sldId id="296" r:id="rId52"/>
    <p:sldId id="297" r:id="rId53"/>
    <p:sldId id="298" r:id="rId54"/>
    <p:sldId id="299" r:id="rId55"/>
    <p:sldId id="300" r:id="rId56"/>
    <p:sldId id="301" r:id="rId57"/>
    <p:sldId id="312" r:id="rId58"/>
    <p:sldId id="313" r:id="rId59"/>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13" autoAdjust="0"/>
    <p:restoredTop sz="94684" autoAdjust="0"/>
  </p:normalViewPr>
  <p:slideViewPr>
    <p:cSldViewPr>
      <p:cViewPr varScale="1">
        <p:scale>
          <a:sx n="70" d="100"/>
          <a:sy n="70" d="100"/>
        </p:scale>
        <p:origin x="-1380" y="-90"/>
      </p:cViewPr>
      <p:guideLst>
        <p:guide orient="horz" pos="2160"/>
        <p:guide pos="2880"/>
      </p:guideLst>
    </p:cSldViewPr>
  </p:slideViewPr>
  <p:outlineViewPr>
    <p:cViewPr>
      <p:scale>
        <a:sx n="33" d="100"/>
        <a:sy n="33" d="100"/>
      </p:scale>
      <p:origin x="66" y="55494"/>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FD17FA3B-C404-4317-B0BC-953931111309}" type="datetimeFigureOut">
              <a:rPr lang="pl-PL" smtClean="0"/>
              <a:t>06.06.2017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D17FA3B-C404-4317-B0BC-953931111309}" type="datetimeFigureOut">
              <a:rPr lang="pl-PL" smtClean="0"/>
              <a:t>06.06.2017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D17FA3B-C404-4317-B0BC-953931111309}" type="datetimeFigureOut">
              <a:rPr lang="pl-PL" smtClean="0"/>
              <a:t>06.06.2017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FD17FA3B-C404-4317-B0BC-953931111309}" type="datetimeFigureOut">
              <a:rPr lang="pl-PL" smtClean="0"/>
              <a:t>06.06.2017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FD17FA3B-C404-4317-B0BC-953931111309}" type="datetimeFigureOut">
              <a:rPr lang="pl-PL" smtClean="0"/>
              <a:t>06.06.2017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FD17FA3B-C404-4317-B0BC-953931111309}" type="datetimeFigureOut">
              <a:rPr lang="pl-PL" smtClean="0"/>
              <a:t>06.06.2017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FD17FA3B-C404-4317-B0BC-953931111309}" type="datetimeFigureOut">
              <a:rPr lang="pl-PL" smtClean="0"/>
              <a:t>06.06.2017</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FD17FA3B-C404-4317-B0BC-953931111309}" type="datetimeFigureOut">
              <a:rPr lang="pl-PL" smtClean="0"/>
              <a:t>06.06.2017</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FD17FA3B-C404-4317-B0BC-953931111309}" type="datetimeFigureOut">
              <a:rPr lang="pl-PL" smtClean="0"/>
              <a:t>06.06.2017</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FD17FA3B-C404-4317-B0BC-953931111309}" type="datetimeFigureOut">
              <a:rPr lang="pl-PL" smtClean="0"/>
              <a:t>06.06.2017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FD17FA3B-C404-4317-B0BC-953931111309}" type="datetimeFigureOut">
              <a:rPr lang="pl-PL" smtClean="0"/>
              <a:t>06.06.2017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931897F-8F23-433E-A660-EFF8D3EDA506}" type="slidenum">
              <a:rPr lang="pl-PL" smtClean="0"/>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17FA3B-C404-4317-B0BC-953931111309}" type="datetimeFigureOut">
              <a:rPr lang="pl-PL" smtClean="0"/>
              <a:t>06.06.2017</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31897F-8F23-433E-A660-EFF8D3EDA506}" type="slidenum">
              <a:rPr lang="pl-PL" smtClean="0"/>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95536" y="22385"/>
            <a:ext cx="7772400" cy="1080120"/>
          </a:xfrm>
        </p:spPr>
        <p:txBody>
          <a:bodyPr/>
          <a:lstStyle/>
          <a:p>
            <a:r>
              <a:rPr lang="pl-PL" dirty="0" smtClean="0"/>
              <a:t>darowizna</a:t>
            </a:r>
            <a:endParaRPr lang="pl-PL" dirty="0"/>
          </a:p>
        </p:txBody>
      </p:sp>
      <p:sp>
        <p:nvSpPr>
          <p:cNvPr id="3" name="Podtytuł 2"/>
          <p:cNvSpPr>
            <a:spLocks noGrp="1"/>
          </p:cNvSpPr>
          <p:nvPr>
            <p:ph type="subTitle" idx="1"/>
          </p:nvPr>
        </p:nvSpPr>
        <p:spPr>
          <a:xfrm>
            <a:off x="323528" y="1052736"/>
            <a:ext cx="8640960" cy="5688632"/>
          </a:xfrm>
        </p:spPr>
        <p:txBody>
          <a:bodyPr/>
          <a:lstStyle/>
          <a:p>
            <a:pPr marL="457200" indent="-457200" algn="just">
              <a:buFont typeface="Arial" pitchFamily="34" charset="0"/>
              <a:buChar char="•"/>
            </a:pPr>
            <a:r>
              <a:rPr lang="pl-PL" dirty="0" smtClean="0">
                <a:solidFill>
                  <a:schemeClr val="tx1"/>
                </a:solidFill>
              </a:rPr>
              <a:t>Przedmiot umowy – świadczenie </a:t>
            </a:r>
            <a:r>
              <a:rPr lang="pl-PL" b="1" dirty="0" smtClean="0">
                <a:solidFill>
                  <a:srgbClr val="FF0000"/>
                </a:solidFill>
              </a:rPr>
              <a:t>darczyńcy</a:t>
            </a:r>
            <a:r>
              <a:rPr lang="pl-PL" dirty="0" smtClean="0">
                <a:solidFill>
                  <a:schemeClr val="tx1"/>
                </a:solidFill>
              </a:rPr>
              <a:t>, zmniejszające wartość jego majątku, spełnione na rzecz </a:t>
            </a:r>
            <a:r>
              <a:rPr lang="pl-PL" b="1" dirty="0" smtClean="0">
                <a:solidFill>
                  <a:srgbClr val="FF0000"/>
                </a:solidFill>
              </a:rPr>
              <a:t>obdarowanego</a:t>
            </a:r>
          </a:p>
          <a:p>
            <a:pPr algn="just"/>
            <a:r>
              <a:rPr lang="pl-PL" dirty="0" smtClean="0">
                <a:solidFill>
                  <a:schemeClr val="tx1"/>
                </a:solidFill>
              </a:rPr>
              <a:t>Umowa :</a:t>
            </a:r>
          </a:p>
          <a:p>
            <a:pPr marL="457200" indent="-457200" algn="just">
              <a:buFont typeface="Arial" pitchFamily="34" charset="0"/>
              <a:buChar char="•"/>
            </a:pPr>
            <a:r>
              <a:rPr lang="pl-PL" dirty="0" smtClean="0">
                <a:solidFill>
                  <a:schemeClr val="tx1"/>
                </a:solidFill>
              </a:rPr>
              <a:t>Kauzalna (</a:t>
            </a:r>
            <a:r>
              <a:rPr lang="pl-PL" i="1" dirty="0" smtClean="0">
                <a:solidFill>
                  <a:schemeClr val="tx1"/>
                </a:solidFill>
              </a:rPr>
              <a:t>causa </a:t>
            </a:r>
            <a:r>
              <a:rPr lang="pl-PL" i="1" dirty="0" err="1" smtClean="0">
                <a:solidFill>
                  <a:schemeClr val="tx1"/>
                </a:solidFill>
              </a:rPr>
              <a:t>donandi</a:t>
            </a:r>
            <a:r>
              <a:rPr lang="pl-PL" dirty="0" smtClean="0">
                <a:solidFill>
                  <a:schemeClr val="tx1"/>
                </a:solidFill>
              </a:rPr>
              <a:t>)</a:t>
            </a:r>
          </a:p>
          <a:p>
            <a:pPr marL="457200" indent="-457200" algn="just">
              <a:buFont typeface="Arial" pitchFamily="34" charset="0"/>
              <a:buChar char="•"/>
            </a:pPr>
            <a:r>
              <a:rPr lang="pl-PL" dirty="0" smtClean="0">
                <a:solidFill>
                  <a:schemeClr val="tx1"/>
                </a:solidFill>
              </a:rPr>
              <a:t>Nieodpłatna</a:t>
            </a:r>
          </a:p>
          <a:p>
            <a:pPr marL="457200" indent="-457200" algn="just">
              <a:buFont typeface="Arial" pitchFamily="34" charset="0"/>
              <a:buChar char="•"/>
            </a:pPr>
            <a:r>
              <a:rPr lang="pl-PL" dirty="0" smtClean="0">
                <a:solidFill>
                  <a:schemeClr val="tx1"/>
                </a:solidFill>
              </a:rPr>
              <a:t>Nie jest umową wzajemną</a:t>
            </a:r>
            <a:endParaRPr lang="pl-PL" dirty="0">
              <a:solidFill>
                <a:schemeClr val="tx1"/>
              </a:solidFill>
            </a:endParaRPr>
          </a:p>
        </p:txBody>
      </p:sp>
    </p:spTree>
    <p:extLst>
      <p:ext uri="{BB962C8B-B14F-4D97-AF65-F5344CB8AC3E}">
        <p14:creationId xmlns:p14="http://schemas.microsoft.com/office/powerpoint/2010/main" val="34625824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darowizna</a:t>
            </a:r>
            <a:endParaRPr lang="pl-PL" dirty="0"/>
          </a:p>
        </p:txBody>
      </p:sp>
      <p:sp>
        <p:nvSpPr>
          <p:cNvPr id="3" name="Symbol zastępczy zawartości 2"/>
          <p:cNvSpPr>
            <a:spLocks noGrp="1"/>
          </p:cNvSpPr>
          <p:nvPr>
            <p:ph idx="1"/>
          </p:nvPr>
        </p:nvSpPr>
        <p:spPr/>
        <p:txBody>
          <a:bodyPr>
            <a:normAutofit fontScale="62500" lnSpcReduction="20000"/>
          </a:bodyPr>
          <a:lstStyle/>
          <a:p>
            <a:pPr algn="ctr"/>
            <a:r>
              <a:rPr lang="pl-PL" dirty="0" smtClean="0"/>
              <a:t>Odwołanie darowizny – niedostatek darczyńcy</a:t>
            </a:r>
          </a:p>
          <a:p>
            <a:pPr marL="0" indent="0">
              <a:buNone/>
            </a:pPr>
            <a:r>
              <a:rPr lang="pl-PL" b="1" dirty="0"/>
              <a:t>Art. 896. Odwołanie darowizny niewykonanej </a:t>
            </a:r>
          </a:p>
          <a:p>
            <a:pPr marL="0" indent="0">
              <a:buNone/>
            </a:pPr>
            <a:r>
              <a:rPr lang="pl-PL" dirty="0"/>
              <a:t>Darczyńca może odwołać </a:t>
            </a:r>
            <a:r>
              <a:rPr lang="pl-PL" b="1" dirty="0"/>
              <a:t>darowiznę jeszcze nie wykonaną</a:t>
            </a:r>
            <a:r>
              <a:rPr lang="pl-PL" dirty="0"/>
              <a:t>, jeżeli </a:t>
            </a:r>
            <a:r>
              <a:rPr lang="pl-PL" b="1" dirty="0"/>
              <a:t>po</a:t>
            </a:r>
            <a:r>
              <a:rPr lang="pl-PL" dirty="0"/>
              <a:t> zawarciu </a:t>
            </a:r>
            <a:r>
              <a:rPr lang="pl-PL" b="1" dirty="0"/>
              <a:t>umowy jego stan majątkowy uległ takiej zmianie, </a:t>
            </a:r>
            <a:r>
              <a:rPr lang="pl-PL" dirty="0">
                <a:solidFill>
                  <a:srgbClr val="FF0000"/>
                </a:solidFill>
              </a:rPr>
              <a:t>że wykonanie darowizny nie może nastąpić bez uszczerbku dla jego własnego utrzymania odpowiednio do jego usprawiedliwionych potrzeb albo bez uszczerbku dla ciążących na nim ustawowych obowiązków alimentacyjnych</a:t>
            </a:r>
            <a:r>
              <a:rPr lang="pl-PL" dirty="0"/>
              <a:t>. </a:t>
            </a:r>
          </a:p>
          <a:p>
            <a:pPr marL="0" indent="0">
              <a:buNone/>
            </a:pPr>
            <a:r>
              <a:rPr lang="pl-PL" b="1" dirty="0"/>
              <a:t>Art. 897. Niedostatek darczyńcy </a:t>
            </a:r>
          </a:p>
          <a:p>
            <a:pPr marL="0" indent="0">
              <a:buNone/>
            </a:pPr>
            <a:r>
              <a:rPr lang="pl-PL" dirty="0"/>
              <a:t>Jeżeli </a:t>
            </a:r>
            <a:r>
              <a:rPr lang="pl-PL" b="1" dirty="0"/>
              <a:t>po</a:t>
            </a:r>
            <a:r>
              <a:rPr lang="pl-PL" dirty="0"/>
              <a:t> wykonaniu darowizny darczyńca popadnie </a:t>
            </a:r>
            <a:r>
              <a:rPr lang="pl-PL" b="1" dirty="0"/>
              <a:t>w niedostatek, </a:t>
            </a:r>
            <a:r>
              <a:rPr lang="pl-PL" dirty="0">
                <a:solidFill>
                  <a:srgbClr val="FF0000"/>
                </a:solidFill>
              </a:rPr>
              <a:t>obdarowany ma obowiązek, w granicach istniejącego jeszcze wzbogacenia, dostarczać darczyńcy środków, których mu brak do utrzymania odpowiadającego jego usprawiedliwionym potrzebom albo do wypełnienia ciążących na nim ustawowych obowiązków alimentacyjnych. Obdarowany może jednak zwolnić się od tego obowiązku zwracając darczyńcy wartość wzbogacenia. </a:t>
            </a:r>
          </a:p>
          <a:p>
            <a:endParaRPr lang="pl-PL" dirty="0"/>
          </a:p>
        </p:txBody>
      </p:sp>
    </p:spTree>
    <p:extLst>
      <p:ext uri="{BB962C8B-B14F-4D97-AF65-F5344CB8AC3E}">
        <p14:creationId xmlns:p14="http://schemas.microsoft.com/office/powerpoint/2010/main" val="35700216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renta</a:t>
            </a:r>
            <a:endParaRPr lang="pl-PL" dirty="0"/>
          </a:p>
        </p:txBody>
      </p:sp>
      <p:sp>
        <p:nvSpPr>
          <p:cNvPr id="3" name="Symbol zastępczy zawartości 2"/>
          <p:cNvSpPr>
            <a:spLocks noGrp="1"/>
          </p:cNvSpPr>
          <p:nvPr>
            <p:ph idx="1"/>
          </p:nvPr>
        </p:nvSpPr>
        <p:spPr/>
        <p:txBody>
          <a:bodyPr>
            <a:normAutofit fontScale="92500" lnSpcReduction="20000"/>
          </a:bodyPr>
          <a:lstStyle/>
          <a:p>
            <a:pPr marL="0" indent="0">
              <a:buNone/>
            </a:pPr>
            <a:r>
              <a:rPr lang="pl-PL" dirty="0" smtClean="0"/>
              <a:t>Umowa:</a:t>
            </a:r>
          </a:p>
          <a:p>
            <a:r>
              <a:rPr lang="pl-PL" dirty="0" smtClean="0"/>
              <a:t>Konsensualna</a:t>
            </a:r>
          </a:p>
          <a:p>
            <a:r>
              <a:rPr lang="pl-PL" dirty="0" smtClean="0"/>
              <a:t>Jednostronnie lub dwustronnie zobowiązująca</a:t>
            </a:r>
          </a:p>
          <a:p>
            <a:r>
              <a:rPr lang="pl-PL" dirty="0" smtClean="0"/>
              <a:t>Może być umową wzajemną</a:t>
            </a:r>
          </a:p>
          <a:p>
            <a:r>
              <a:rPr lang="pl-PL" dirty="0" smtClean="0"/>
              <a:t>Losowa</a:t>
            </a:r>
          </a:p>
          <a:p>
            <a:r>
              <a:rPr lang="pl-PL" dirty="0" smtClean="0"/>
              <a:t>Odpłatna (wtedy zastosowanie znajdą przepisy regulujące sprzedaż) lub </a:t>
            </a:r>
            <a:r>
              <a:rPr lang="pl-PL" dirty="0"/>
              <a:t>nieodpłatna (wtedy zastosowanie znajdą przepisy regulujące </a:t>
            </a:r>
            <a:r>
              <a:rPr lang="pl-PL" dirty="0" smtClean="0"/>
              <a:t> darowiznę)</a:t>
            </a:r>
          </a:p>
          <a:p>
            <a:r>
              <a:rPr lang="pl-PL" dirty="0" smtClean="0"/>
              <a:t>Cechą charakterystyczną jest </a:t>
            </a:r>
            <a:r>
              <a:rPr lang="pl-PL" b="1" dirty="0" smtClean="0"/>
              <a:t>okresowy charakter</a:t>
            </a:r>
            <a:endParaRPr lang="pl-PL" b="1" dirty="0"/>
          </a:p>
        </p:txBody>
      </p:sp>
    </p:spTree>
    <p:extLst>
      <p:ext uri="{BB962C8B-B14F-4D97-AF65-F5344CB8AC3E}">
        <p14:creationId xmlns:p14="http://schemas.microsoft.com/office/powerpoint/2010/main" val="28370592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renta</a:t>
            </a:r>
            <a:endParaRPr lang="pl-PL" dirty="0"/>
          </a:p>
        </p:txBody>
      </p:sp>
      <p:sp>
        <p:nvSpPr>
          <p:cNvPr id="3" name="Symbol zastępczy zawartości 2"/>
          <p:cNvSpPr>
            <a:spLocks noGrp="1"/>
          </p:cNvSpPr>
          <p:nvPr>
            <p:ph idx="1"/>
          </p:nvPr>
        </p:nvSpPr>
        <p:spPr/>
        <p:txBody>
          <a:bodyPr/>
          <a:lstStyle/>
          <a:p>
            <a:pPr marL="0" indent="0">
              <a:buNone/>
            </a:pPr>
            <a:r>
              <a:rPr lang="pl-PL" b="1" dirty="0"/>
              <a:t>Art. 903. Istota umowy renty </a:t>
            </a:r>
          </a:p>
          <a:p>
            <a:pPr marL="0" indent="0">
              <a:buNone/>
            </a:pPr>
            <a:r>
              <a:rPr lang="pl-PL" dirty="0"/>
              <a:t>Przez umowę renty jedna ze stron zobowiązuje się względem drugiej </a:t>
            </a:r>
            <a:r>
              <a:rPr lang="pl-PL" b="1" dirty="0"/>
              <a:t>do określonych świadczeń okresowych w pieniądzu lub w rzeczach oznaczonych tylko co do gatunku</a:t>
            </a:r>
            <a:r>
              <a:rPr lang="pl-PL" dirty="0"/>
              <a:t>. </a:t>
            </a:r>
          </a:p>
          <a:p>
            <a:pPr marL="0" indent="0">
              <a:buNone/>
            </a:pPr>
            <a:r>
              <a:rPr lang="pl-PL" b="1" dirty="0"/>
              <a:t>Art. 903</a:t>
            </a:r>
            <a:r>
              <a:rPr lang="pl-PL" b="1" baseline="30000" dirty="0"/>
              <a:t>1</a:t>
            </a:r>
            <a:r>
              <a:rPr lang="pl-PL" b="1" dirty="0"/>
              <a:t>. Forma umowy renty </a:t>
            </a:r>
          </a:p>
          <a:p>
            <a:pPr marL="0" indent="0">
              <a:buNone/>
            </a:pPr>
            <a:r>
              <a:rPr lang="pl-PL" dirty="0"/>
              <a:t>Umowa renty powinna być stwierdzona </a:t>
            </a:r>
            <a:r>
              <a:rPr lang="pl-PL" b="1" dirty="0"/>
              <a:t>pismem</a:t>
            </a:r>
            <a:r>
              <a:rPr lang="pl-PL" dirty="0"/>
              <a:t>. </a:t>
            </a:r>
          </a:p>
          <a:p>
            <a:endParaRPr lang="pl-PL" dirty="0"/>
          </a:p>
        </p:txBody>
      </p:sp>
    </p:spTree>
    <p:extLst>
      <p:ext uri="{BB962C8B-B14F-4D97-AF65-F5344CB8AC3E}">
        <p14:creationId xmlns:p14="http://schemas.microsoft.com/office/powerpoint/2010/main" val="42016017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renta</a:t>
            </a:r>
            <a:endParaRPr lang="pl-PL" dirty="0"/>
          </a:p>
        </p:txBody>
      </p:sp>
      <p:sp>
        <p:nvSpPr>
          <p:cNvPr id="3" name="Symbol zastępczy zawartości 2"/>
          <p:cNvSpPr>
            <a:spLocks noGrp="1"/>
          </p:cNvSpPr>
          <p:nvPr>
            <p:ph idx="1"/>
          </p:nvPr>
        </p:nvSpPr>
        <p:spPr/>
        <p:txBody>
          <a:bodyPr/>
          <a:lstStyle/>
          <a:p>
            <a:r>
              <a:rPr lang="pl-PL" dirty="0"/>
              <a:t>zaliczana jest do umów prowadzących do powstania stosunków, których celem jest zapewnienie </a:t>
            </a:r>
            <a:r>
              <a:rPr lang="pl-PL" b="1" dirty="0" smtClean="0">
                <a:solidFill>
                  <a:srgbClr val="FF0000"/>
                </a:solidFill>
              </a:rPr>
              <a:t>alimentacji</a:t>
            </a:r>
            <a:r>
              <a:rPr lang="pl-PL" dirty="0">
                <a:solidFill>
                  <a:srgbClr val="FF0000"/>
                </a:solidFill>
              </a:rPr>
              <a:t> </a:t>
            </a:r>
            <a:r>
              <a:rPr lang="pl-PL" dirty="0" smtClean="0"/>
              <a:t>(dostarczania </a:t>
            </a:r>
            <a:r>
              <a:rPr lang="pl-PL" dirty="0"/>
              <a:t>środków </a:t>
            </a:r>
            <a:r>
              <a:rPr lang="pl-PL" dirty="0" smtClean="0"/>
              <a:t>utrzymania)</a:t>
            </a:r>
          </a:p>
          <a:p>
            <a:r>
              <a:rPr lang="pl-PL" dirty="0" smtClean="0"/>
              <a:t>Renta – czy to ustalona na czas oznaczony, czy nieoznaczony- </a:t>
            </a:r>
            <a:r>
              <a:rPr lang="pl-PL" b="1" dirty="0" smtClean="0"/>
              <a:t>wygasa zawsze ze śmiercią uprawnionego</a:t>
            </a:r>
          </a:p>
          <a:p>
            <a:r>
              <a:rPr lang="pl-PL" dirty="0" smtClean="0"/>
              <a:t>Prawo do renty nie wchodzi w skład spadku</a:t>
            </a:r>
          </a:p>
          <a:p>
            <a:endParaRPr lang="pl-PL" dirty="0"/>
          </a:p>
        </p:txBody>
      </p:sp>
    </p:spTree>
    <p:extLst>
      <p:ext uri="{BB962C8B-B14F-4D97-AF65-F5344CB8AC3E}">
        <p14:creationId xmlns:p14="http://schemas.microsoft.com/office/powerpoint/2010/main" val="27562058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renta</a:t>
            </a:r>
            <a:endParaRPr lang="pl-PL" dirty="0"/>
          </a:p>
        </p:txBody>
      </p:sp>
      <p:sp>
        <p:nvSpPr>
          <p:cNvPr id="3" name="Symbol zastępczy zawartości 2"/>
          <p:cNvSpPr>
            <a:spLocks noGrp="1"/>
          </p:cNvSpPr>
          <p:nvPr>
            <p:ph idx="1"/>
          </p:nvPr>
        </p:nvSpPr>
        <p:spPr/>
        <p:txBody>
          <a:bodyPr>
            <a:normAutofit fontScale="70000" lnSpcReduction="20000"/>
          </a:bodyPr>
          <a:lstStyle/>
          <a:p>
            <a:pPr marL="0" indent="0">
              <a:buNone/>
            </a:pPr>
            <a:r>
              <a:rPr lang="pl-PL" b="1" dirty="0"/>
              <a:t>Art. 904. Ustawowe terminy płatności renty </a:t>
            </a:r>
          </a:p>
          <a:p>
            <a:pPr marL="0" indent="0">
              <a:buNone/>
            </a:pPr>
            <a:r>
              <a:rPr lang="pl-PL" dirty="0">
                <a:solidFill>
                  <a:srgbClr val="FF0000"/>
                </a:solidFill>
              </a:rPr>
              <a:t>Jeżeli nie oznaczono inaczej terminów płatności renty</a:t>
            </a:r>
            <a:r>
              <a:rPr lang="pl-PL" dirty="0"/>
              <a:t>, rentę pieniężną należy płacić miesięcznie z góry, a rentę polegającą na świadczeniach w rzeczach oznaczonych tylko co do gatunku należy uiszczać w terminach wynikających z właściwości świadczenia i celu renty. </a:t>
            </a:r>
          </a:p>
          <a:p>
            <a:r>
              <a:rPr lang="pl-PL" dirty="0" smtClean="0"/>
              <a:t>terminy </a:t>
            </a:r>
            <a:r>
              <a:rPr lang="pl-PL" dirty="0"/>
              <a:t>płatności renty mogą być oznaczone w </a:t>
            </a:r>
            <a:r>
              <a:rPr lang="pl-PL" dirty="0" smtClean="0"/>
              <a:t>umowie -dotyczy </a:t>
            </a:r>
            <a:r>
              <a:rPr lang="pl-PL" dirty="0"/>
              <a:t>to zarówno określenia </a:t>
            </a:r>
            <a:r>
              <a:rPr lang="pl-PL" b="1" dirty="0"/>
              <a:t>odstępów czasu</a:t>
            </a:r>
            <a:r>
              <a:rPr lang="pl-PL" dirty="0"/>
              <a:t>, jakie dzielą poszczególne świadczenia okresowe, jak i </a:t>
            </a:r>
            <a:r>
              <a:rPr lang="pl-PL" b="1" dirty="0"/>
              <a:t>wskazania dni, w których stają się one wymagalne</a:t>
            </a:r>
            <a:r>
              <a:rPr lang="pl-PL" dirty="0"/>
              <a:t>. </a:t>
            </a:r>
            <a:endParaRPr lang="pl-PL" dirty="0" smtClean="0"/>
          </a:p>
          <a:p>
            <a:r>
              <a:rPr lang="pl-PL" dirty="0"/>
              <a:t>w</a:t>
            </a:r>
            <a:r>
              <a:rPr lang="pl-PL" dirty="0" smtClean="0"/>
              <a:t>skazany </a:t>
            </a:r>
            <a:r>
              <a:rPr lang="pl-PL" dirty="0"/>
              <a:t>w art. 904 KC sposób określania terminów płatności renty </a:t>
            </a:r>
            <a:r>
              <a:rPr lang="pl-PL" b="1" dirty="0"/>
              <a:t>ma zastosowanie dopiero wtedy, gdy termin płatności renty nie został określony w sposób odmienny w umowie</a:t>
            </a:r>
          </a:p>
        </p:txBody>
      </p:sp>
    </p:spTree>
    <p:extLst>
      <p:ext uri="{BB962C8B-B14F-4D97-AF65-F5344CB8AC3E}">
        <p14:creationId xmlns:p14="http://schemas.microsoft.com/office/powerpoint/2010/main" val="9346139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renta</a:t>
            </a:r>
            <a:endParaRPr lang="pl-PL" dirty="0"/>
          </a:p>
        </p:txBody>
      </p:sp>
      <p:sp>
        <p:nvSpPr>
          <p:cNvPr id="3" name="Symbol zastępczy zawartości 2"/>
          <p:cNvSpPr>
            <a:spLocks noGrp="1"/>
          </p:cNvSpPr>
          <p:nvPr>
            <p:ph idx="1"/>
          </p:nvPr>
        </p:nvSpPr>
        <p:spPr/>
        <p:txBody>
          <a:bodyPr>
            <a:normAutofit fontScale="70000" lnSpcReduction="20000"/>
          </a:bodyPr>
          <a:lstStyle/>
          <a:p>
            <a:pPr marL="0" indent="0">
              <a:buNone/>
            </a:pPr>
            <a:r>
              <a:rPr lang="pl-PL" b="1" dirty="0"/>
              <a:t>Art. 905. Wymagalność renty </a:t>
            </a:r>
          </a:p>
          <a:p>
            <a:pPr marL="0" indent="0">
              <a:buNone/>
            </a:pPr>
            <a:r>
              <a:rPr lang="pl-PL" dirty="0"/>
              <a:t>Jeżeli uprawniony dożył dnia płatności renty płatnej z góry, należy mu się całe świadczenie przypadające za dany okres. Renta płatna z dołu powinna być zapłacona za czas do dnia, w którym obowiązek </a:t>
            </a:r>
            <a:r>
              <a:rPr lang="pl-PL" dirty="0" smtClean="0"/>
              <a:t>ustał.</a:t>
            </a:r>
          </a:p>
          <a:p>
            <a:pPr marL="0" indent="0">
              <a:buNone/>
            </a:pPr>
            <a:r>
              <a:rPr lang="pl-PL" dirty="0" smtClean="0">
                <a:sym typeface="Wingdings" pitchFamily="2" charset="2"/>
              </a:rPr>
              <a:t></a:t>
            </a:r>
            <a:r>
              <a:rPr lang="pl-PL" dirty="0" smtClean="0"/>
              <a:t>zastosowanie </a:t>
            </a:r>
            <a:r>
              <a:rPr lang="pl-PL" dirty="0"/>
              <a:t>w przypadku śmierci uprawnionego; </a:t>
            </a:r>
            <a:endParaRPr lang="pl-PL" dirty="0" smtClean="0"/>
          </a:p>
          <a:p>
            <a:r>
              <a:rPr lang="pl-PL" dirty="0" smtClean="0"/>
              <a:t>w </a:t>
            </a:r>
            <a:r>
              <a:rPr lang="pl-PL" dirty="0"/>
              <a:t>przypadku, gdy renta jest płatna z góry, a uprawniony dożył terminu płatności, należy mu się całe świadczenie przypadające za dany </a:t>
            </a:r>
            <a:r>
              <a:rPr lang="pl-PL" dirty="0" smtClean="0"/>
              <a:t>okres</a:t>
            </a:r>
          </a:p>
          <a:p>
            <a:r>
              <a:rPr lang="pl-PL" dirty="0" smtClean="0"/>
              <a:t>gdy renta </a:t>
            </a:r>
            <a:r>
              <a:rPr lang="pl-PL" dirty="0"/>
              <a:t>jest płatna z dołu, w przypadku śmierci uprawnionego świadczenie za ostatni </a:t>
            </a:r>
            <a:r>
              <a:rPr lang="pl-PL" dirty="0" smtClean="0"/>
              <a:t>okres (rozpoczęty, a jeszcze niezakończony) </a:t>
            </a:r>
            <a:r>
              <a:rPr lang="pl-PL" dirty="0"/>
              <a:t>powinno być spełnione jedynie w części odpowiadającej długości ostatniego </a:t>
            </a:r>
            <a:r>
              <a:rPr lang="pl-PL" dirty="0" smtClean="0"/>
              <a:t>okresu, wyznaczonej </a:t>
            </a:r>
            <a:r>
              <a:rPr lang="pl-PL" dirty="0"/>
              <a:t>dniem, w którym obowiązek świadczenia ustał</a:t>
            </a:r>
          </a:p>
        </p:txBody>
      </p:sp>
    </p:spTree>
    <p:extLst>
      <p:ext uri="{BB962C8B-B14F-4D97-AF65-F5344CB8AC3E}">
        <p14:creationId xmlns:p14="http://schemas.microsoft.com/office/powerpoint/2010/main" val="2249891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Umowa dożywocia</a:t>
            </a:r>
          </a:p>
        </p:txBody>
      </p:sp>
      <p:sp>
        <p:nvSpPr>
          <p:cNvPr id="3" name="Symbol zastępczy zawartości 2"/>
          <p:cNvSpPr>
            <a:spLocks noGrp="1"/>
          </p:cNvSpPr>
          <p:nvPr>
            <p:ph idx="1"/>
          </p:nvPr>
        </p:nvSpPr>
        <p:spPr/>
        <p:txBody>
          <a:bodyPr/>
          <a:lstStyle/>
          <a:p>
            <a:pPr marL="0" indent="0">
              <a:buNone/>
            </a:pPr>
            <a:r>
              <a:rPr lang="pl-PL" dirty="0" smtClean="0"/>
              <a:t>Umowa</a:t>
            </a:r>
          </a:p>
          <a:p>
            <a:r>
              <a:rPr lang="pl-PL" dirty="0" smtClean="0"/>
              <a:t>Konsensualna</a:t>
            </a:r>
          </a:p>
          <a:p>
            <a:r>
              <a:rPr lang="pl-PL" dirty="0" smtClean="0"/>
              <a:t>Dwustronnie zobowiązująca</a:t>
            </a:r>
          </a:p>
          <a:p>
            <a:r>
              <a:rPr lang="pl-PL" dirty="0" smtClean="0"/>
              <a:t>Wzajemna</a:t>
            </a:r>
          </a:p>
          <a:p>
            <a:r>
              <a:rPr lang="pl-PL" dirty="0" smtClean="0"/>
              <a:t>Odpłatna</a:t>
            </a:r>
          </a:p>
          <a:p>
            <a:r>
              <a:rPr lang="pl-PL" dirty="0" smtClean="0"/>
              <a:t>Losowa</a:t>
            </a:r>
          </a:p>
          <a:p>
            <a:r>
              <a:rPr lang="pl-PL" dirty="0" smtClean="0"/>
              <a:t>Forma </a:t>
            </a:r>
            <a:r>
              <a:rPr lang="pl-PL" dirty="0" smtClean="0">
                <a:sym typeface="Wingdings" pitchFamily="2" charset="2"/>
              </a:rPr>
              <a:t>aktu notarialnego</a:t>
            </a:r>
            <a:endParaRPr lang="pl-PL" dirty="0"/>
          </a:p>
        </p:txBody>
      </p:sp>
    </p:spTree>
    <p:extLst>
      <p:ext uri="{BB962C8B-B14F-4D97-AF65-F5344CB8AC3E}">
        <p14:creationId xmlns:p14="http://schemas.microsoft.com/office/powerpoint/2010/main" val="42229843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Umowa dożywocia</a:t>
            </a:r>
            <a:endParaRPr lang="pl-PL" dirty="0"/>
          </a:p>
        </p:txBody>
      </p:sp>
      <p:sp>
        <p:nvSpPr>
          <p:cNvPr id="3" name="Symbol zastępczy zawartości 2"/>
          <p:cNvSpPr>
            <a:spLocks noGrp="1"/>
          </p:cNvSpPr>
          <p:nvPr>
            <p:ph idx="1"/>
          </p:nvPr>
        </p:nvSpPr>
        <p:spPr/>
        <p:txBody>
          <a:bodyPr>
            <a:normAutofit fontScale="62500" lnSpcReduction="20000"/>
          </a:bodyPr>
          <a:lstStyle/>
          <a:p>
            <a:pPr marL="0" indent="0">
              <a:buNone/>
            </a:pPr>
            <a:r>
              <a:rPr lang="pl-PL" b="1" dirty="0"/>
              <a:t>Art. 908. Istota umowy o dożywocie </a:t>
            </a:r>
          </a:p>
          <a:p>
            <a:pPr marL="0" indent="0">
              <a:buNone/>
            </a:pPr>
            <a:r>
              <a:rPr lang="pl-PL" dirty="0"/>
              <a:t>§ 1. Jeżeli </a:t>
            </a:r>
            <a:r>
              <a:rPr lang="pl-PL" b="1" dirty="0"/>
              <a:t>w zamian za przeniesienie własności nieruchomości </a:t>
            </a:r>
            <a:r>
              <a:rPr lang="pl-PL" b="1" dirty="0">
                <a:solidFill>
                  <a:srgbClr val="FF0000"/>
                </a:solidFill>
              </a:rPr>
              <a:t>nabywca</a:t>
            </a:r>
            <a:r>
              <a:rPr lang="pl-PL" dirty="0">
                <a:solidFill>
                  <a:srgbClr val="FF0000"/>
                </a:solidFill>
              </a:rPr>
              <a:t> zobowiązał się zapewnić zbywcy dożywotnie utrzymanie </a:t>
            </a:r>
            <a:r>
              <a:rPr lang="pl-PL" dirty="0"/>
              <a:t>(umowa o dożywocie), powinien on, w braku odmiennej umowy, przyjąć zbywcę jako domownika, dostarczać mu wyżywienia, ubrania, mieszkania, światła i opału, zapewnić mu odpowiednią pomoc i pielęgnowanie w chorobie oraz sprawić mu własnym kosztem pogrzeb odpowiadający zwyczajom miejscowym.</a:t>
            </a:r>
            <a:br>
              <a:rPr lang="pl-PL" dirty="0"/>
            </a:br>
            <a:r>
              <a:rPr lang="pl-PL" dirty="0"/>
              <a:t>§ 2. Jeżeli w umowie o dożywocie nabywca nieruchomości zobowiązał się obciążyć ją na rzecz zbywcy użytkowaniem, którego wykonywanie jest ograniczone do części nieruchomości, służebnością mieszkania lub inną służebnością osobistą albo spełniać powtarzające się świadczenia w pieniądzach lub w rzeczach oznaczonych co do gatunku, użytkowanie, służebność osobista oraz uprawnienie do powtarzających się świadczeń należą do treści prawa dożywocia.</a:t>
            </a:r>
            <a:br>
              <a:rPr lang="pl-PL" dirty="0"/>
            </a:br>
            <a:r>
              <a:rPr lang="pl-PL" dirty="0"/>
              <a:t>§ 3. </a:t>
            </a:r>
            <a:r>
              <a:rPr lang="pl-PL" dirty="0">
                <a:solidFill>
                  <a:srgbClr val="FF0000"/>
                </a:solidFill>
              </a:rPr>
              <a:t>Dożywocie można zastrzec także na rzecz osoby bliskiej zbywcy nieruchomości</a:t>
            </a:r>
            <a:r>
              <a:rPr lang="pl-PL" dirty="0"/>
              <a:t>.</a:t>
            </a:r>
          </a:p>
          <a:p>
            <a:endParaRPr lang="pl-PL" dirty="0"/>
          </a:p>
        </p:txBody>
      </p:sp>
    </p:spTree>
    <p:extLst>
      <p:ext uri="{BB962C8B-B14F-4D97-AF65-F5344CB8AC3E}">
        <p14:creationId xmlns:p14="http://schemas.microsoft.com/office/powerpoint/2010/main" val="12058785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Umowa dożywocia</a:t>
            </a:r>
          </a:p>
        </p:txBody>
      </p:sp>
      <p:sp>
        <p:nvSpPr>
          <p:cNvPr id="3" name="Symbol zastępczy zawartości 2"/>
          <p:cNvSpPr>
            <a:spLocks noGrp="1"/>
          </p:cNvSpPr>
          <p:nvPr>
            <p:ph idx="1"/>
          </p:nvPr>
        </p:nvSpPr>
        <p:spPr/>
        <p:txBody>
          <a:bodyPr>
            <a:normAutofit fontScale="92500" lnSpcReduction="10000"/>
          </a:bodyPr>
          <a:lstStyle/>
          <a:p>
            <a:r>
              <a:rPr lang="pl-PL" dirty="0" smtClean="0"/>
              <a:t>służy </a:t>
            </a:r>
            <a:r>
              <a:rPr lang="pl-PL" dirty="0"/>
              <a:t>uregulowaniu stosunków w zakresie </a:t>
            </a:r>
            <a:r>
              <a:rPr lang="pl-PL" b="1" dirty="0" smtClean="0"/>
              <a:t>alimentacji</a:t>
            </a:r>
          </a:p>
          <a:p>
            <a:r>
              <a:rPr lang="pl-PL" dirty="0" smtClean="0"/>
              <a:t>Zawierana </a:t>
            </a:r>
            <a:r>
              <a:rPr lang="pl-PL" dirty="0"/>
              <a:t>jest pomiędzy osobą fizyczną (</a:t>
            </a:r>
            <a:r>
              <a:rPr lang="pl-PL" cap="small" dirty="0"/>
              <a:t>dożywotnika </a:t>
            </a:r>
            <a:r>
              <a:rPr lang="pl-PL" dirty="0"/>
              <a:t>- zbywcę prawa własności nieruchomości) a nabywcą </a:t>
            </a:r>
            <a:r>
              <a:rPr lang="pl-PL" dirty="0" smtClean="0"/>
              <a:t>nieruchomości</a:t>
            </a:r>
            <a:endParaRPr lang="pl-PL" b="1" dirty="0" smtClean="0"/>
          </a:p>
          <a:p>
            <a:r>
              <a:rPr lang="pl-PL" dirty="0"/>
              <a:t>zobowiązanie </a:t>
            </a:r>
            <a:r>
              <a:rPr lang="pl-PL" b="1" dirty="0">
                <a:solidFill>
                  <a:srgbClr val="FF0000"/>
                </a:solidFill>
              </a:rPr>
              <a:t>właściciela nieruchomości </a:t>
            </a:r>
            <a:r>
              <a:rPr lang="pl-PL" dirty="0"/>
              <a:t>do </a:t>
            </a:r>
            <a:r>
              <a:rPr lang="pl-PL" b="1" dirty="0"/>
              <a:t>przeniesienia</a:t>
            </a:r>
            <a:r>
              <a:rPr lang="pl-PL" dirty="0"/>
              <a:t> jej </a:t>
            </a:r>
            <a:r>
              <a:rPr lang="pl-PL" b="1" dirty="0"/>
              <a:t>własności</a:t>
            </a:r>
            <a:r>
              <a:rPr lang="pl-PL" dirty="0"/>
              <a:t> na </a:t>
            </a:r>
            <a:r>
              <a:rPr lang="pl-PL" b="1" dirty="0">
                <a:solidFill>
                  <a:srgbClr val="FF0000"/>
                </a:solidFill>
              </a:rPr>
              <a:t>nabywcę</a:t>
            </a:r>
            <a:r>
              <a:rPr lang="pl-PL" dirty="0">
                <a:solidFill>
                  <a:srgbClr val="FF0000"/>
                </a:solidFill>
              </a:rPr>
              <a:t> </a:t>
            </a:r>
            <a:r>
              <a:rPr lang="pl-PL" dirty="0"/>
              <a:t>oraz zobowiązanie wzajemne nabywcy do zapewnienia </a:t>
            </a:r>
            <a:r>
              <a:rPr lang="pl-PL" b="1" dirty="0"/>
              <a:t>dożywotniego utrzymania</a:t>
            </a:r>
            <a:r>
              <a:rPr lang="pl-PL" dirty="0"/>
              <a:t> </a:t>
            </a:r>
            <a:r>
              <a:rPr lang="pl-PL" u="sng" dirty="0"/>
              <a:t>zbywcy lub osoby bliskiej tego podmiotu </a:t>
            </a:r>
            <a:r>
              <a:rPr lang="pl-PL" dirty="0"/>
              <a:t>(</a:t>
            </a:r>
            <a:r>
              <a:rPr lang="pl-PL" cap="small" dirty="0" smtClean="0"/>
              <a:t>dożywotnika</a:t>
            </a:r>
            <a:r>
              <a:rPr lang="pl-PL" dirty="0" smtClean="0"/>
              <a:t>)</a:t>
            </a:r>
          </a:p>
          <a:p>
            <a:endParaRPr lang="pl-PL" dirty="0" smtClean="0"/>
          </a:p>
        </p:txBody>
      </p:sp>
    </p:spTree>
    <p:extLst>
      <p:ext uri="{BB962C8B-B14F-4D97-AF65-F5344CB8AC3E}">
        <p14:creationId xmlns:p14="http://schemas.microsoft.com/office/powerpoint/2010/main" val="29189786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Umowa dożywocia</a:t>
            </a:r>
          </a:p>
        </p:txBody>
      </p:sp>
      <p:sp>
        <p:nvSpPr>
          <p:cNvPr id="3" name="Symbol zastępczy zawartości 2"/>
          <p:cNvSpPr>
            <a:spLocks noGrp="1"/>
          </p:cNvSpPr>
          <p:nvPr>
            <p:ph idx="1"/>
          </p:nvPr>
        </p:nvSpPr>
        <p:spPr/>
        <p:txBody>
          <a:bodyPr>
            <a:normAutofit fontScale="85000" lnSpcReduction="20000"/>
          </a:bodyPr>
          <a:lstStyle/>
          <a:p>
            <a:pPr marL="0" indent="0">
              <a:buNone/>
            </a:pPr>
            <a:r>
              <a:rPr lang="pl-PL" b="1" dirty="0"/>
              <a:t>Art. 910. Skutki przeniesienia własności nieruchomości </a:t>
            </a:r>
          </a:p>
          <a:p>
            <a:pPr marL="0" indent="0">
              <a:buNone/>
            </a:pPr>
            <a:r>
              <a:rPr lang="pl-PL" dirty="0"/>
              <a:t>§ 1. Przeniesienie własności nieruchomości na podstawie umowy o dożywocie następuje z jednoczesnym obciążeniem nieruchomości prawem dożywocia. </a:t>
            </a:r>
            <a:r>
              <a:rPr lang="pl-PL" b="1" dirty="0">
                <a:solidFill>
                  <a:srgbClr val="FF0000"/>
                </a:solidFill>
              </a:rPr>
              <a:t>Do takiego obciążenia stosuje się odpowiednio przepisy o prawach rzeczowych ograniczonych.</a:t>
            </a:r>
            <a:br>
              <a:rPr lang="pl-PL" b="1" dirty="0">
                <a:solidFill>
                  <a:srgbClr val="FF0000"/>
                </a:solidFill>
              </a:rPr>
            </a:br>
            <a:r>
              <a:rPr lang="pl-PL" dirty="0"/>
              <a:t>§ 2. W razie zbycia nieruchomości obciążonej prawem dożywocia nabywca ponosi także osobistą odpowiedzialność za świadczenia tym prawem objęte, chyba że stały się wymagalne w czasie, kiedy nieruchomość nie była jego własnością. Osobista odpowiedzialność współwłaścicieli jest solidarna.</a:t>
            </a:r>
          </a:p>
          <a:p>
            <a:endParaRPr lang="pl-PL" dirty="0"/>
          </a:p>
        </p:txBody>
      </p:sp>
    </p:spTree>
    <p:extLst>
      <p:ext uri="{BB962C8B-B14F-4D97-AF65-F5344CB8AC3E}">
        <p14:creationId xmlns:p14="http://schemas.microsoft.com/office/powerpoint/2010/main" val="3314695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darowizna</a:t>
            </a:r>
            <a:endParaRPr lang="pl-PL" dirty="0"/>
          </a:p>
        </p:txBody>
      </p:sp>
      <p:sp>
        <p:nvSpPr>
          <p:cNvPr id="3" name="Symbol zastępczy zawartości 2"/>
          <p:cNvSpPr>
            <a:spLocks noGrp="1"/>
          </p:cNvSpPr>
          <p:nvPr>
            <p:ph idx="1"/>
          </p:nvPr>
        </p:nvSpPr>
        <p:spPr/>
        <p:txBody>
          <a:bodyPr/>
          <a:lstStyle/>
          <a:p>
            <a:r>
              <a:rPr lang="pl-PL" dirty="0" smtClean="0"/>
              <a:t>Strony:</a:t>
            </a:r>
          </a:p>
          <a:p>
            <a:pPr>
              <a:buFont typeface="Wingdings" pitchFamily="2" charset="2"/>
              <a:buChar char="ü"/>
            </a:pPr>
            <a:r>
              <a:rPr lang="pl-PL" dirty="0" smtClean="0"/>
              <a:t>Darczyńca</a:t>
            </a:r>
          </a:p>
          <a:p>
            <a:pPr>
              <a:buFont typeface="Wingdings" pitchFamily="2" charset="2"/>
              <a:buChar char="ü"/>
            </a:pPr>
            <a:r>
              <a:rPr lang="pl-PL" dirty="0" smtClean="0"/>
              <a:t>Obdarowany</a:t>
            </a:r>
            <a:endParaRPr lang="pl-PL" dirty="0"/>
          </a:p>
          <a:p>
            <a:r>
              <a:rPr lang="pl-PL" dirty="0" smtClean="0"/>
              <a:t>Umowa ta nie jest kwalifikowana podmiotowo</a:t>
            </a:r>
          </a:p>
          <a:p>
            <a:endParaRPr lang="pl-PL" dirty="0"/>
          </a:p>
        </p:txBody>
      </p:sp>
    </p:spTree>
    <p:extLst>
      <p:ext uri="{BB962C8B-B14F-4D97-AF65-F5344CB8AC3E}">
        <p14:creationId xmlns:p14="http://schemas.microsoft.com/office/powerpoint/2010/main" val="37424153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Umowa dożywocia</a:t>
            </a:r>
            <a:endParaRPr lang="pl-PL" dirty="0"/>
          </a:p>
        </p:txBody>
      </p:sp>
      <p:sp>
        <p:nvSpPr>
          <p:cNvPr id="3" name="Symbol zastępczy zawartości 2"/>
          <p:cNvSpPr>
            <a:spLocks noGrp="1"/>
          </p:cNvSpPr>
          <p:nvPr>
            <p:ph idx="1"/>
          </p:nvPr>
        </p:nvSpPr>
        <p:spPr/>
        <p:txBody>
          <a:bodyPr>
            <a:normAutofit/>
          </a:bodyPr>
          <a:lstStyle/>
          <a:p>
            <a:r>
              <a:rPr lang="pl-PL" dirty="0" smtClean="0"/>
              <a:t>obciążenie </a:t>
            </a:r>
            <a:r>
              <a:rPr lang="pl-PL" dirty="0"/>
              <a:t>nieruchomości prawem dożywocia nie powoduje ograniczenia prawa właściciela do rozporządzenia nieruchomością</a:t>
            </a:r>
            <a:r>
              <a:rPr lang="pl-PL" dirty="0" smtClean="0"/>
              <a:t>.</a:t>
            </a:r>
          </a:p>
          <a:p>
            <a:r>
              <a:rPr lang="pl-PL" dirty="0" smtClean="0"/>
              <a:t>nabywca </a:t>
            </a:r>
            <a:r>
              <a:rPr lang="pl-PL" dirty="0"/>
              <a:t>nieruchomości obciążonej tym prawem staje się z mocy prawa podmiotem obowiązków odpowiadających prawu dożywocia</a:t>
            </a:r>
          </a:p>
        </p:txBody>
      </p:sp>
    </p:spTree>
    <p:extLst>
      <p:ext uri="{BB962C8B-B14F-4D97-AF65-F5344CB8AC3E}">
        <p14:creationId xmlns:p14="http://schemas.microsoft.com/office/powerpoint/2010/main" val="32524127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Umowa dożywocia</a:t>
            </a:r>
            <a:endParaRPr lang="pl-PL" dirty="0"/>
          </a:p>
        </p:txBody>
      </p:sp>
      <p:sp>
        <p:nvSpPr>
          <p:cNvPr id="3" name="Symbol zastępczy zawartości 2"/>
          <p:cNvSpPr>
            <a:spLocks noGrp="1"/>
          </p:cNvSpPr>
          <p:nvPr>
            <p:ph idx="1"/>
          </p:nvPr>
        </p:nvSpPr>
        <p:spPr/>
        <p:txBody>
          <a:bodyPr>
            <a:normAutofit/>
          </a:bodyPr>
          <a:lstStyle/>
          <a:p>
            <a:pPr marL="0" indent="0">
              <a:buNone/>
            </a:pPr>
            <a:r>
              <a:rPr lang="pl-PL" b="1" dirty="0"/>
              <a:t>Art. 912. Niezbywalność prawa dożywocia </a:t>
            </a:r>
          </a:p>
          <a:p>
            <a:pPr marL="0" indent="0">
              <a:buNone/>
            </a:pPr>
            <a:r>
              <a:rPr lang="pl-PL" dirty="0"/>
              <a:t>Prawo dożywocia jest niezbywalne. </a:t>
            </a:r>
            <a:endParaRPr lang="pl-PL" dirty="0" smtClean="0"/>
          </a:p>
          <a:p>
            <a:pPr marL="0" indent="0">
              <a:buNone/>
            </a:pPr>
            <a:r>
              <a:rPr lang="pl-PL" dirty="0" smtClean="0">
                <a:sym typeface="Wingdings" pitchFamily="2" charset="2"/>
              </a:rPr>
              <a:t></a:t>
            </a:r>
            <a:r>
              <a:rPr lang="pl-PL" dirty="0" smtClean="0"/>
              <a:t>osobisty charakter </a:t>
            </a:r>
            <a:r>
              <a:rPr lang="pl-PL" dirty="0"/>
              <a:t>prawa dożywocia - funkcjonalnie prawo to ma zapewnić świadczenia </a:t>
            </a:r>
            <a:r>
              <a:rPr lang="pl-PL" b="1" dirty="0"/>
              <a:t>ściśle określonemu </a:t>
            </a:r>
            <a:r>
              <a:rPr lang="pl-PL" b="1" dirty="0" smtClean="0"/>
              <a:t>podmiotowi</a:t>
            </a:r>
          </a:p>
          <a:p>
            <a:r>
              <a:rPr lang="pl-PL" dirty="0"/>
              <a:t>p</a:t>
            </a:r>
            <a:r>
              <a:rPr lang="pl-PL" dirty="0" smtClean="0"/>
              <a:t>rawo dożywocia wygasa wraz ze śmiercią dożywotnika</a:t>
            </a:r>
          </a:p>
          <a:p>
            <a:endParaRPr lang="pl-PL" dirty="0"/>
          </a:p>
        </p:txBody>
      </p:sp>
    </p:spTree>
    <p:extLst>
      <p:ext uri="{BB962C8B-B14F-4D97-AF65-F5344CB8AC3E}">
        <p14:creationId xmlns:p14="http://schemas.microsoft.com/office/powerpoint/2010/main" val="34632447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Umowa dożywocia</a:t>
            </a:r>
            <a:endParaRPr lang="pl-PL" dirty="0"/>
          </a:p>
        </p:txBody>
      </p:sp>
      <p:sp>
        <p:nvSpPr>
          <p:cNvPr id="3" name="Symbol zastępczy zawartości 2"/>
          <p:cNvSpPr>
            <a:spLocks noGrp="1"/>
          </p:cNvSpPr>
          <p:nvPr>
            <p:ph idx="1"/>
          </p:nvPr>
        </p:nvSpPr>
        <p:spPr/>
        <p:txBody>
          <a:bodyPr>
            <a:normAutofit fontScale="62500" lnSpcReduction="20000"/>
          </a:bodyPr>
          <a:lstStyle/>
          <a:p>
            <a:r>
              <a:rPr lang="pl-PL" dirty="0"/>
              <a:t>Prawo dożywocia może wygasnąć jeszcze za życia dożywotnika – umowa może zostać </a:t>
            </a:r>
            <a:r>
              <a:rPr lang="pl-PL" dirty="0" smtClean="0"/>
              <a:t>rozwiązana </a:t>
            </a:r>
            <a:r>
              <a:rPr lang="pl-PL" dirty="0"/>
              <a:t>przez </a:t>
            </a:r>
            <a:r>
              <a:rPr lang="pl-PL" dirty="0" smtClean="0"/>
              <a:t>sąd</a:t>
            </a:r>
            <a:r>
              <a:rPr lang="pl-PL" dirty="0" smtClean="0">
                <a:sym typeface="Wingdings" pitchFamily="2" charset="2"/>
              </a:rPr>
              <a:t></a:t>
            </a:r>
            <a:endParaRPr lang="pl-PL" dirty="0" smtClean="0"/>
          </a:p>
          <a:p>
            <a:pPr marL="0" indent="0">
              <a:buNone/>
            </a:pPr>
            <a:r>
              <a:rPr lang="pl-PL" b="1" dirty="0"/>
              <a:t>Art. 913. Zamiana na </a:t>
            </a:r>
            <a:r>
              <a:rPr lang="pl-PL" b="1" dirty="0" smtClean="0"/>
              <a:t>rentę </a:t>
            </a:r>
            <a:r>
              <a:rPr lang="pl-PL" b="1" dirty="0"/>
              <a:t>lub rozwiązanie umowy dożywocia </a:t>
            </a:r>
          </a:p>
          <a:p>
            <a:pPr marL="0" indent="0">
              <a:buNone/>
            </a:pPr>
            <a:r>
              <a:rPr lang="pl-PL" dirty="0"/>
              <a:t>§ 1. Jeżeli z jakichkolwiek powodów </a:t>
            </a:r>
            <a:r>
              <a:rPr lang="pl-PL" dirty="0">
                <a:solidFill>
                  <a:srgbClr val="FF0000"/>
                </a:solidFill>
              </a:rPr>
              <a:t>wytworzą się między dożywotnikiem a zobowiązanym takie stosunki, że nie można wymagać od stron, żeby pozostawały nadal w bezpośredniej ze sobą styczności, sąd na żądanie jednej z nich zamieni wszystkie lub niektóre uprawnienia objęte treścią prawa dożywocia na dożywotnią rentę odpowiadającą wartości tych uprawnień.</a:t>
            </a:r>
            <a:br>
              <a:rPr lang="pl-PL" dirty="0">
                <a:solidFill>
                  <a:srgbClr val="FF0000"/>
                </a:solidFill>
              </a:rPr>
            </a:br>
            <a:r>
              <a:rPr lang="pl-PL" dirty="0"/>
              <a:t>§ 2. </a:t>
            </a:r>
            <a:r>
              <a:rPr lang="pl-PL" dirty="0">
                <a:solidFill>
                  <a:srgbClr val="FF0000"/>
                </a:solidFill>
              </a:rPr>
              <a:t>W wypadkach wyjątkowych sąd może na żądanie zobowiązanego lub dożywotnika, jeżeli dożywotnik jest zbywcą nieruchomości, </a:t>
            </a:r>
            <a:r>
              <a:rPr lang="pl-PL" b="1" dirty="0">
                <a:solidFill>
                  <a:srgbClr val="FF0000"/>
                </a:solidFill>
              </a:rPr>
              <a:t>rozwiązać umowę o dożywocie</a:t>
            </a:r>
            <a:r>
              <a:rPr lang="pl-PL" dirty="0" smtClean="0">
                <a:solidFill>
                  <a:srgbClr val="FF0000"/>
                </a:solidFill>
              </a:rPr>
              <a:t>.</a:t>
            </a:r>
          </a:p>
          <a:p>
            <a:pPr marL="0" indent="0">
              <a:buNone/>
            </a:pPr>
            <a:r>
              <a:rPr lang="pl-PL" b="1" dirty="0"/>
              <a:t>Art. 914. Zamiana na rentę w przypadku zbycia nieruchomości </a:t>
            </a:r>
          </a:p>
          <a:p>
            <a:pPr marL="0" indent="0">
              <a:buNone/>
            </a:pPr>
            <a:r>
              <a:rPr lang="pl-PL" dirty="0"/>
              <a:t>Jeżeli zobowiązany z tytułu umowy o dożywocie </a:t>
            </a:r>
            <a:r>
              <a:rPr lang="pl-PL" b="1" dirty="0"/>
              <a:t>zbył otrzymaną nieruchomość,</a:t>
            </a:r>
            <a:r>
              <a:rPr lang="pl-PL" dirty="0"/>
              <a:t> dożywotnik może żądać </a:t>
            </a:r>
            <a:r>
              <a:rPr lang="pl-PL" dirty="0">
                <a:solidFill>
                  <a:srgbClr val="FF0000"/>
                </a:solidFill>
              </a:rPr>
              <a:t>zamiany prawa dożywocia na dożywotnią rentę odpowiadającą wartości tego prawa. </a:t>
            </a:r>
          </a:p>
          <a:p>
            <a:pPr marL="0" indent="0">
              <a:buNone/>
            </a:pPr>
            <a:endParaRPr lang="pl-PL" dirty="0">
              <a:solidFill>
                <a:srgbClr val="FF0000"/>
              </a:solidFill>
            </a:endParaRPr>
          </a:p>
          <a:p>
            <a:endParaRPr lang="pl-PL" dirty="0"/>
          </a:p>
          <a:p>
            <a:endParaRPr lang="pl-PL" dirty="0"/>
          </a:p>
        </p:txBody>
      </p:sp>
    </p:spTree>
    <p:extLst>
      <p:ext uri="{BB962C8B-B14F-4D97-AF65-F5344CB8AC3E}">
        <p14:creationId xmlns:p14="http://schemas.microsoft.com/office/powerpoint/2010/main" val="2349578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0"/>
            <a:ext cx="8229600" cy="1143000"/>
          </a:xfrm>
        </p:spPr>
        <p:txBody>
          <a:bodyPr/>
          <a:lstStyle/>
          <a:p>
            <a:r>
              <a:rPr lang="pl-PL" dirty="0" smtClean="0"/>
              <a:t>Umowa dożywocia</a:t>
            </a:r>
            <a:endParaRPr lang="pl-PL" dirty="0"/>
          </a:p>
        </p:txBody>
      </p:sp>
      <p:sp>
        <p:nvSpPr>
          <p:cNvPr id="3" name="Symbol zastępczy zawartości 2"/>
          <p:cNvSpPr>
            <a:spLocks noGrp="1"/>
          </p:cNvSpPr>
          <p:nvPr>
            <p:ph idx="1"/>
          </p:nvPr>
        </p:nvSpPr>
        <p:spPr>
          <a:xfrm>
            <a:off x="0" y="980728"/>
            <a:ext cx="9144000" cy="5877272"/>
          </a:xfrm>
        </p:spPr>
        <p:txBody>
          <a:bodyPr>
            <a:normAutofit fontScale="77500" lnSpcReduction="20000"/>
          </a:bodyPr>
          <a:lstStyle/>
          <a:p>
            <a:pPr marL="0" indent="0">
              <a:buNone/>
            </a:pPr>
            <a:r>
              <a:rPr lang="pl-PL" b="1" dirty="0"/>
              <a:t>Art. 916. Przesłanki uznania umowy za bezskuteczną </a:t>
            </a:r>
          </a:p>
          <a:p>
            <a:pPr marL="0" indent="0">
              <a:buNone/>
            </a:pPr>
            <a:r>
              <a:rPr lang="pl-PL" dirty="0"/>
              <a:t>§ 1. Osoba, </a:t>
            </a:r>
            <a:r>
              <a:rPr lang="pl-PL" dirty="0">
                <a:solidFill>
                  <a:srgbClr val="FF0000"/>
                </a:solidFill>
              </a:rPr>
              <a:t>względem której ciąży na dożywotniku ustawowy obowiązek alimentacyjny</a:t>
            </a:r>
            <a:r>
              <a:rPr lang="pl-PL" dirty="0"/>
              <a:t>, może żądać uznania umowy o dożywocie za bezskuteczną w stosunku do niej, jeżeli wskutek tej umowy dożywotnik stał się niewypłacalny. Uprawnienie to przysługuje bez względu na to, czy dożywotnik działał ze świadomością pokrzywdzenia wierzycieli, oraz bez względu na czas zawarcia umowy.</a:t>
            </a:r>
            <a:br>
              <a:rPr lang="pl-PL" dirty="0"/>
            </a:br>
            <a:r>
              <a:rPr lang="pl-PL" dirty="0"/>
              <a:t>§ 2</a:t>
            </a:r>
            <a:r>
              <a:rPr lang="pl-PL" b="1" dirty="0"/>
              <a:t>. Uznania umowy o dożywocie za bezskuteczną nie można żądać po upływie lat pięciu od daty tej umowy</a:t>
            </a:r>
            <a:r>
              <a:rPr lang="pl-PL" b="1" dirty="0" smtClean="0"/>
              <a:t>.</a:t>
            </a:r>
          </a:p>
          <a:p>
            <a:r>
              <a:rPr lang="pl-PL" dirty="0" smtClean="0"/>
              <a:t>przepis </a:t>
            </a:r>
            <a:r>
              <a:rPr lang="pl-PL" dirty="0"/>
              <a:t>szczególny w stosunku do uregulowania z art. 527 i n. KC dotyczących ochrony wierzyciela w razie niewypłacalności </a:t>
            </a:r>
            <a:r>
              <a:rPr lang="pl-PL" dirty="0" smtClean="0"/>
              <a:t>dłużnika (</a:t>
            </a:r>
            <a:r>
              <a:rPr lang="pl-PL" b="1" dirty="0" smtClean="0"/>
              <a:t>skarga </a:t>
            </a:r>
            <a:r>
              <a:rPr lang="pl-PL" b="1" dirty="0" err="1" smtClean="0"/>
              <a:t>pauliańska</a:t>
            </a:r>
            <a:r>
              <a:rPr lang="pl-PL" dirty="0" smtClean="0"/>
              <a:t>)</a:t>
            </a:r>
          </a:p>
          <a:p>
            <a:r>
              <a:rPr lang="pl-PL" dirty="0"/>
              <a:t>korzystniej dla uprawnionego do alimentów reguluje przesłanki żądania uznania umowy o dożywocie za </a:t>
            </a:r>
            <a:r>
              <a:rPr lang="pl-PL" dirty="0" smtClean="0"/>
              <a:t>bezskuteczną</a:t>
            </a:r>
          </a:p>
          <a:p>
            <a:r>
              <a:rPr lang="pl-PL" dirty="0" smtClean="0"/>
              <a:t>legitymowanym </a:t>
            </a:r>
            <a:r>
              <a:rPr lang="pl-PL" dirty="0"/>
              <a:t>czynnie do żądania umowy za bezskuteczną na podstawie komentowanego przepisu jest </a:t>
            </a:r>
            <a:r>
              <a:rPr lang="pl-PL" dirty="0">
                <a:solidFill>
                  <a:srgbClr val="FF0000"/>
                </a:solidFill>
              </a:rPr>
              <a:t>uprawniony do </a:t>
            </a:r>
            <a:r>
              <a:rPr lang="pl-PL" b="1" dirty="0">
                <a:solidFill>
                  <a:srgbClr val="FF0000"/>
                </a:solidFill>
              </a:rPr>
              <a:t>alimentów</a:t>
            </a:r>
            <a:r>
              <a:rPr lang="pl-PL" dirty="0">
                <a:solidFill>
                  <a:srgbClr val="FF0000"/>
                </a:solidFill>
              </a:rPr>
              <a:t> od dożywotnika </a:t>
            </a:r>
            <a:r>
              <a:rPr lang="pl-PL" b="1" dirty="0">
                <a:solidFill>
                  <a:srgbClr val="FF0000"/>
                </a:solidFill>
              </a:rPr>
              <a:t>z mocy </a:t>
            </a:r>
            <a:r>
              <a:rPr lang="pl-PL" b="1" dirty="0" smtClean="0">
                <a:solidFill>
                  <a:srgbClr val="FF0000"/>
                </a:solidFill>
              </a:rPr>
              <a:t>ustawy</a:t>
            </a:r>
            <a:endParaRPr lang="pl-PL" dirty="0" smtClean="0">
              <a:solidFill>
                <a:srgbClr val="FF0000"/>
              </a:solidFill>
            </a:endParaRPr>
          </a:p>
          <a:p>
            <a:endParaRPr lang="pl-PL" b="1" dirty="0"/>
          </a:p>
          <a:p>
            <a:endParaRPr lang="pl-PL" dirty="0"/>
          </a:p>
        </p:txBody>
      </p:sp>
    </p:spTree>
    <p:extLst>
      <p:ext uri="{BB962C8B-B14F-4D97-AF65-F5344CB8AC3E}">
        <p14:creationId xmlns:p14="http://schemas.microsoft.com/office/powerpoint/2010/main" val="36072492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Kazus 1</a:t>
            </a:r>
            <a:endParaRPr lang="pl-PL" dirty="0"/>
          </a:p>
        </p:txBody>
      </p:sp>
      <p:sp>
        <p:nvSpPr>
          <p:cNvPr id="3" name="Symbol zastępczy zawartości 2"/>
          <p:cNvSpPr>
            <a:spLocks noGrp="1"/>
          </p:cNvSpPr>
          <p:nvPr>
            <p:ph idx="1"/>
          </p:nvPr>
        </p:nvSpPr>
        <p:spPr/>
        <p:txBody>
          <a:bodyPr>
            <a:normAutofit lnSpcReduction="10000"/>
          </a:bodyPr>
          <a:lstStyle/>
          <a:p>
            <a:pPr marL="0" indent="0">
              <a:buNone/>
            </a:pPr>
            <a:r>
              <a:rPr lang="pl-PL" dirty="0" smtClean="0"/>
              <a:t>Adalbert Z. postanowił darować swemu bratankowi, Erazmowi R., swój cenny samochód. Adalbert uznał, że to dla Erazma bardzo korzystna sytuacja, zatem nie jest potrzebne jakiekolwiek oświadczenie Erazma (przecież z pewnością i tak się zgodzi) i zdecydował, że ukształtuje ten stosunek prawny jako jednostronną czynność prawną.</a:t>
            </a:r>
          </a:p>
          <a:p>
            <a:r>
              <a:rPr lang="pl-PL" dirty="0" smtClean="0"/>
              <a:t>Czy Adalbert ma rację?</a:t>
            </a:r>
            <a:endParaRPr lang="pl-PL" dirty="0"/>
          </a:p>
        </p:txBody>
      </p:sp>
    </p:spTree>
    <p:extLst>
      <p:ext uri="{BB962C8B-B14F-4D97-AF65-F5344CB8AC3E}">
        <p14:creationId xmlns:p14="http://schemas.microsoft.com/office/powerpoint/2010/main" val="12603986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Kazus 2</a:t>
            </a:r>
            <a:endParaRPr lang="pl-PL" dirty="0"/>
          </a:p>
        </p:txBody>
      </p:sp>
      <p:sp>
        <p:nvSpPr>
          <p:cNvPr id="3" name="Symbol zastępczy zawartości 2"/>
          <p:cNvSpPr>
            <a:spLocks noGrp="1"/>
          </p:cNvSpPr>
          <p:nvPr>
            <p:ph idx="1"/>
          </p:nvPr>
        </p:nvSpPr>
        <p:spPr/>
        <p:txBody>
          <a:bodyPr>
            <a:normAutofit fontScale="92500" lnSpcReduction="20000"/>
          </a:bodyPr>
          <a:lstStyle/>
          <a:p>
            <a:pPr marL="0" indent="0">
              <a:buNone/>
            </a:pPr>
            <a:r>
              <a:rPr lang="pl-PL" dirty="0" smtClean="0"/>
              <a:t>Fidelis L. i Liwiusz U. zawarli umowę darowizny, której przedmiotem miała być zabytkowa szafa. Fidelis, zgodnie z umową, wydał Liwiuszowi szafę. Jednak narzeczona Fidelisa, Koleta G., która sama chciała podarować tę szafę swojej matce, stwierdziła, że umowa ta z pewnością nie jest ważna, nie została bowiem zawarta w formie aktu notarialnego, czego wymaga kodeks cywilny.</a:t>
            </a:r>
          </a:p>
          <a:p>
            <a:r>
              <a:rPr lang="pl-PL" dirty="0" smtClean="0"/>
              <a:t>Czy Koleta ma rację?</a:t>
            </a:r>
          </a:p>
          <a:p>
            <a:r>
              <a:rPr lang="pl-PL" dirty="0" smtClean="0"/>
              <a:t>Co, gdyby przedmiotem umowy darowizny pomiędzy mężczyznami była nieruchomość?</a:t>
            </a:r>
            <a:endParaRPr lang="pl-PL" dirty="0"/>
          </a:p>
        </p:txBody>
      </p:sp>
    </p:spTree>
    <p:extLst>
      <p:ext uri="{BB962C8B-B14F-4D97-AF65-F5344CB8AC3E}">
        <p14:creationId xmlns:p14="http://schemas.microsoft.com/office/powerpoint/2010/main" val="2694845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Kazus 3</a:t>
            </a:r>
            <a:endParaRPr lang="pl-PL" dirty="0"/>
          </a:p>
        </p:txBody>
      </p:sp>
      <p:sp>
        <p:nvSpPr>
          <p:cNvPr id="3" name="Symbol zastępczy zawartości 2"/>
          <p:cNvSpPr>
            <a:spLocks noGrp="1"/>
          </p:cNvSpPr>
          <p:nvPr>
            <p:ph idx="1"/>
          </p:nvPr>
        </p:nvSpPr>
        <p:spPr/>
        <p:txBody>
          <a:bodyPr>
            <a:normAutofit fontScale="85000" lnSpcReduction="10000"/>
          </a:bodyPr>
          <a:lstStyle/>
          <a:p>
            <a:pPr marL="0" indent="0">
              <a:buNone/>
            </a:pPr>
            <a:r>
              <a:rPr lang="pl-PL" dirty="0" smtClean="0"/>
              <a:t>Pelagia O. zawarła ze swoim ukochanym, Rajmundem G., umowę darowizny, na mocy której Pelagia darowała mu trzypokojowe mieszkanie, położone w </a:t>
            </a:r>
            <a:r>
              <a:rPr lang="pl-PL" dirty="0" err="1" smtClean="0"/>
              <a:t>W</a:t>
            </a:r>
            <a:r>
              <a:rPr lang="pl-PL" dirty="0" smtClean="0"/>
              <a:t>.  Wkrótce jednak para pokłóciła się i zerwała ze sobą. Zazdrosny Rajmund G. publicznie kierował w stronę Pelagii różne, nieprzyjemne inwektywy, a w końcu – podpalił samochód Pelagii. Pelagia postanowiła odzyskać mieszkanie, pochopnie darowane Rajmundowi.</a:t>
            </a:r>
          </a:p>
          <a:p>
            <a:r>
              <a:rPr lang="pl-PL" dirty="0" smtClean="0"/>
              <a:t>Czy Pelagia ma szansę na odzyskanie mieszkania?</a:t>
            </a:r>
          </a:p>
          <a:p>
            <a:r>
              <a:rPr lang="pl-PL" dirty="0" smtClean="0"/>
              <a:t>Czy samo odwołanie darowizny sprawi, że Pelagia automatycznie znów zostanie właścicielką mieszkania?</a:t>
            </a:r>
          </a:p>
          <a:p>
            <a:pPr marL="0" indent="0">
              <a:buNone/>
            </a:pPr>
            <a:endParaRPr lang="pl-PL" dirty="0"/>
          </a:p>
        </p:txBody>
      </p:sp>
    </p:spTree>
    <p:extLst>
      <p:ext uri="{BB962C8B-B14F-4D97-AF65-F5344CB8AC3E}">
        <p14:creationId xmlns:p14="http://schemas.microsoft.com/office/powerpoint/2010/main" val="2564973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Kazus 4</a:t>
            </a:r>
            <a:endParaRPr lang="pl-PL" dirty="0"/>
          </a:p>
        </p:txBody>
      </p:sp>
      <p:sp>
        <p:nvSpPr>
          <p:cNvPr id="3" name="Symbol zastępczy zawartości 2"/>
          <p:cNvSpPr>
            <a:spLocks noGrp="1"/>
          </p:cNvSpPr>
          <p:nvPr>
            <p:ph idx="1"/>
          </p:nvPr>
        </p:nvSpPr>
        <p:spPr/>
        <p:txBody>
          <a:bodyPr>
            <a:normAutofit fontScale="70000" lnSpcReduction="20000"/>
          </a:bodyPr>
          <a:lstStyle/>
          <a:p>
            <a:pPr marL="0" indent="0">
              <a:buNone/>
            </a:pPr>
            <a:r>
              <a:rPr lang="pl-PL" dirty="0" smtClean="0"/>
              <a:t>Świętopełk </a:t>
            </a:r>
            <a:r>
              <a:rPr lang="pl-PL" dirty="0"/>
              <a:t>D. uczestniczył w zebraniu </a:t>
            </a:r>
            <a:r>
              <a:rPr lang="pl-PL" dirty="0" smtClean="0"/>
              <a:t>członków zarządu ogrodów działkowych, gdzie </a:t>
            </a:r>
            <a:r>
              <a:rPr lang="pl-PL" dirty="0"/>
              <a:t>głosowanie odbywało się przez podniesienie ręki. </a:t>
            </a:r>
            <a:r>
              <a:rPr lang="pl-PL" dirty="0" smtClean="0"/>
              <a:t>Świętopełk  </a:t>
            </a:r>
            <a:r>
              <a:rPr lang="pl-PL" dirty="0"/>
              <a:t>postanowił nie głosować za </a:t>
            </a:r>
            <a:r>
              <a:rPr lang="pl-PL" dirty="0" smtClean="0"/>
              <a:t>wybudowaniem przy wejściu na działki fontanny, ponieważ uznał, że dostęp do wody zwabi dzikie zwierzęta, które mogłyby zniszczyć jego grządkę z kartoflami, które uprawia na swojej działce. </a:t>
            </a:r>
            <a:r>
              <a:rPr lang="pl-PL" dirty="0"/>
              <a:t>Decyzja ta spotkała się z gniewem </a:t>
            </a:r>
            <a:r>
              <a:rPr lang="pl-PL" dirty="0" smtClean="0"/>
              <a:t>jego – nader tęgiego i silnego- sąsiada, Kiliana F</a:t>
            </a:r>
            <a:r>
              <a:rPr lang="pl-PL" dirty="0"/>
              <a:t>., który siłą uniósł dłoń </a:t>
            </a:r>
            <a:r>
              <a:rPr lang="pl-PL" dirty="0" err="1" smtClean="0"/>
              <a:t>Świętopełka</a:t>
            </a:r>
            <a:r>
              <a:rPr lang="pl-PL" dirty="0" smtClean="0"/>
              <a:t>, </a:t>
            </a:r>
            <a:r>
              <a:rPr lang="pl-PL" dirty="0"/>
              <a:t>gdy nadeszła pora głosowania</a:t>
            </a:r>
            <a:r>
              <a:rPr lang="pl-PL" dirty="0" smtClean="0"/>
              <a:t>. Po zebraniu Kilian przy wszystkich obraził </a:t>
            </a:r>
            <a:r>
              <a:rPr lang="pl-PL" dirty="0" err="1" smtClean="0"/>
              <a:t>Świętpełka</a:t>
            </a:r>
            <a:r>
              <a:rPr lang="pl-PL" dirty="0" smtClean="0"/>
              <a:t>, kierując do niego poniżające i przykre słowa. </a:t>
            </a:r>
            <a:endParaRPr lang="pl-PL" dirty="0"/>
          </a:p>
          <a:p>
            <a:r>
              <a:rPr lang="pl-PL" dirty="0"/>
              <a:t>Czy </a:t>
            </a:r>
            <a:r>
              <a:rPr lang="pl-PL" dirty="0" smtClean="0"/>
              <a:t>Świętopełk złożył </a:t>
            </a:r>
            <a:r>
              <a:rPr lang="pl-PL" dirty="0"/>
              <a:t>oświadczenie woli</a:t>
            </a:r>
            <a:r>
              <a:rPr lang="pl-PL" dirty="0" smtClean="0"/>
              <a:t>?</a:t>
            </a:r>
          </a:p>
          <a:p>
            <a:r>
              <a:rPr lang="pl-PL" dirty="0" smtClean="0"/>
              <a:t>Jakie dobro prawne </a:t>
            </a:r>
            <a:r>
              <a:rPr lang="pl-PL" dirty="0" err="1" smtClean="0"/>
              <a:t>Świętopełka</a:t>
            </a:r>
            <a:r>
              <a:rPr lang="pl-PL" dirty="0" smtClean="0"/>
              <a:t> naruszył Kilian? </a:t>
            </a:r>
          </a:p>
          <a:p>
            <a:r>
              <a:rPr lang="pl-PL" dirty="0" smtClean="0"/>
              <a:t>Jak przedawnia się roszczenie o ochronę dóbr osobistych?</a:t>
            </a:r>
            <a:endParaRPr lang="pl-PL" dirty="0"/>
          </a:p>
          <a:p>
            <a:endParaRPr lang="pl-PL" dirty="0"/>
          </a:p>
        </p:txBody>
      </p:sp>
    </p:spTree>
    <p:extLst>
      <p:ext uri="{BB962C8B-B14F-4D97-AF65-F5344CB8AC3E}">
        <p14:creationId xmlns:p14="http://schemas.microsoft.com/office/powerpoint/2010/main" val="3164878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Kazus 5</a:t>
            </a:r>
            <a:endParaRPr lang="pl-PL" dirty="0"/>
          </a:p>
        </p:txBody>
      </p:sp>
      <p:sp>
        <p:nvSpPr>
          <p:cNvPr id="3" name="Symbol zastępczy zawartości 2"/>
          <p:cNvSpPr>
            <a:spLocks noGrp="1"/>
          </p:cNvSpPr>
          <p:nvPr>
            <p:ph idx="1"/>
          </p:nvPr>
        </p:nvSpPr>
        <p:spPr/>
        <p:txBody>
          <a:bodyPr/>
          <a:lstStyle/>
          <a:p>
            <a:endParaRPr lang="pl-PL"/>
          </a:p>
        </p:txBody>
      </p:sp>
    </p:spTree>
    <p:extLst>
      <p:ext uri="{BB962C8B-B14F-4D97-AF65-F5344CB8AC3E}">
        <p14:creationId xmlns:p14="http://schemas.microsoft.com/office/powerpoint/2010/main" val="237604844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Spółka cywilna</a:t>
            </a:r>
            <a:endParaRPr lang="pl-PL" dirty="0"/>
          </a:p>
        </p:txBody>
      </p:sp>
      <p:sp>
        <p:nvSpPr>
          <p:cNvPr id="3" name="Symbol zastępczy zawartości 2"/>
          <p:cNvSpPr>
            <a:spLocks noGrp="1"/>
          </p:cNvSpPr>
          <p:nvPr>
            <p:ph idx="1"/>
          </p:nvPr>
        </p:nvSpPr>
        <p:spPr/>
        <p:txBody>
          <a:bodyPr/>
          <a:lstStyle/>
          <a:p>
            <a:pPr marL="0" indent="0">
              <a:buNone/>
            </a:pPr>
            <a:r>
              <a:rPr lang="pl-PL" dirty="0" smtClean="0"/>
              <a:t>Umowa:</a:t>
            </a:r>
          </a:p>
          <a:p>
            <a:r>
              <a:rPr lang="pl-PL" dirty="0" smtClean="0"/>
              <a:t>Konsensualna</a:t>
            </a:r>
          </a:p>
          <a:p>
            <a:r>
              <a:rPr lang="pl-PL" dirty="0" smtClean="0"/>
              <a:t>Zobowiązująca</a:t>
            </a:r>
          </a:p>
          <a:p>
            <a:r>
              <a:rPr lang="pl-PL" dirty="0" smtClean="0"/>
              <a:t>Przysparzająca</a:t>
            </a:r>
          </a:p>
          <a:p>
            <a:r>
              <a:rPr lang="pl-PL" dirty="0" smtClean="0"/>
              <a:t>Kauzalna</a:t>
            </a:r>
            <a:endParaRPr lang="pl-PL" dirty="0"/>
          </a:p>
          <a:p>
            <a:r>
              <a:rPr lang="pl-PL" dirty="0"/>
              <a:t>L</a:t>
            </a:r>
            <a:r>
              <a:rPr lang="pl-PL" dirty="0" smtClean="0"/>
              <a:t>osowa</a:t>
            </a:r>
            <a:endParaRPr lang="pl-PL" dirty="0"/>
          </a:p>
        </p:txBody>
      </p:sp>
    </p:spTree>
    <p:extLst>
      <p:ext uri="{BB962C8B-B14F-4D97-AF65-F5344CB8AC3E}">
        <p14:creationId xmlns:p14="http://schemas.microsoft.com/office/powerpoint/2010/main" val="13906277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darowizna</a:t>
            </a:r>
            <a:endParaRPr lang="pl-PL" dirty="0"/>
          </a:p>
        </p:txBody>
      </p:sp>
      <p:sp>
        <p:nvSpPr>
          <p:cNvPr id="3" name="Symbol zastępczy zawartości 2"/>
          <p:cNvSpPr>
            <a:spLocks noGrp="1"/>
          </p:cNvSpPr>
          <p:nvPr>
            <p:ph idx="1"/>
          </p:nvPr>
        </p:nvSpPr>
        <p:spPr/>
        <p:txBody>
          <a:bodyPr>
            <a:normAutofit fontScale="92500" lnSpcReduction="20000"/>
          </a:bodyPr>
          <a:lstStyle/>
          <a:p>
            <a:pPr algn="ctr"/>
            <a:r>
              <a:rPr lang="pl-PL" dirty="0" smtClean="0"/>
              <a:t>Forma</a:t>
            </a:r>
          </a:p>
          <a:p>
            <a:pPr marL="0" indent="0">
              <a:buNone/>
            </a:pPr>
            <a:r>
              <a:rPr lang="pl-PL" b="1" dirty="0"/>
              <a:t>Art. 890. Forma umowy darowizny </a:t>
            </a:r>
          </a:p>
          <a:p>
            <a:pPr marL="0" indent="0">
              <a:buNone/>
            </a:pPr>
            <a:r>
              <a:rPr lang="pl-PL" dirty="0"/>
              <a:t>§ 1. </a:t>
            </a:r>
            <a:r>
              <a:rPr lang="pl-PL" b="1" dirty="0">
                <a:solidFill>
                  <a:srgbClr val="FF0000"/>
                </a:solidFill>
              </a:rPr>
              <a:t>Oświadczenie darczyńcy </a:t>
            </a:r>
            <a:r>
              <a:rPr lang="pl-PL" dirty="0"/>
              <a:t>powinno być złożone </a:t>
            </a:r>
            <a:r>
              <a:rPr lang="pl-PL" b="1" dirty="0">
                <a:solidFill>
                  <a:srgbClr val="FF0000"/>
                </a:solidFill>
              </a:rPr>
              <a:t>w formie aktu notarialnego</a:t>
            </a:r>
            <a:r>
              <a:rPr lang="pl-PL" dirty="0"/>
              <a:t>. Jednakże umowa darowizny zawarta bez zachowania tej formy staje się ważna, jeżeli przyrzeczone świadczenie zostało spełnione.</a:t>
            </a:r>
            <a:br>
              <a:rPr lang="pl-PL" dirty="0"/>
            </a:br>
            <a:r>
              <a:rPr lang="pl-PL" dirty="0"/>
              <a:t>§ 2. </a:t>
            </a:r>
            <a:r>
              <a:rPr lang="pl-PL" dirty="0">
                <a:solidFill>
                  <a:srgbClr val="FF0000"/>
                </a:solidFill>
              </a:rPr>
              <a:t>Przepisy powyższe nie uchybiają przepisom, które ze względu na przedmiot darowizny wymagają zachowania szczególnej formy dla oświadczeń obu stron.</a:t>
            </a:r>
          </a:p>
          <a:p>
            <a:endParaRPr lang="pl-PL" dirty="0"/>
          </a:p>
        </p:txBody>
      </p:sp>
    </p:spTree>
    <p:extLst>
      <p:ext uri="{BB962C8B-B14F-4D97-AF65-F5344CB8AC3E}">
        <p14:creationId xmlns:p14="http://schemas.microsoft.com/office/powerpoint/2010/main" val="20087227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Spółka cywilna</a:t>
            </a:r>
            <a:endParaRPr lang="pl-PL" dirty="0"/>
          </a:p>
        </p:txBody>
      </p:sp>
      <p:sp>
        <p:nvSpPr>
          <p:cNvPr id="3" name="Symbol zastępczy zawartości 2"/>
          <p:cNvSpPr>
            <a:spLocks noGrp="1"/>
          </p:cNvSpPr>
          <p:nvPr>
            <p:ph idx="1"/>
          </p:nvPr>
        </p:nvSpPr>
        <p:spPr/>
        <p:txBody>
          <a:bodyPr>
            <a:normAutofit fontScale="77500" lnSpcReduction="20000"/>
          </a:bodyPr>
          <a:lstStyle/>
          <a:p>
            <a:r>
              <a:rPr lang="pl-PL" dirty="0" smtClean="0"/>
              <a:t>Forma prawna współdziałania gospodarczego (obok spółek prawa handlowego, uregulowanych w KSH i spółdzielni)</a:t>
            </a:r>
          </a:p>
          <a:p>
            <a:r>
              <a:rPr lang="pl-PL" dirty="0" smtClean="0"/>
              <a:t>Umowa spółki jest jedyną umową uregulowaną w </a:t>
            </a:r>
            <a:r>
              <a:rPr lang="pl-PL" dirty="0" err="1" smtClean="0"/>
              <a:t>kc</a:t>
            </a:r>
            <a:r>
              <a:rPr lang="pl-PL" dirty="0" smtClean="0"/>
              <a:t>, którą kwalifikuje się do </a:t>
            </a:r>
            <a:r>
              <a:rPr lang="pl-PL" b="1" dirty="0" smtClean="0"/>
              <a:t>umów współdziałania gospodarczego</a:t>
            </a:r>
          </a:p>
          <a:p>
            <a:r>
              <a:rPr lang="pl-PL" dirty="0" smtClean="0"/>
              <a:t>Spółka cywilna nie jest odrębnym od wspólników podmiotem prawnym (nie jest osobą prawną, ani tak zwaną ułomną osobą prawną)</a:t>
            </a:r>
          </a:p>
          <a:p>
            <a:r>
              <a:rPr lang="pl-PL" dirty="0" smtClean="0"/>
              <a:t>Oprócz osób </a:t>
            </a:r>
            <a:r>
              <a:rPr lang="pl-PL" dirty="0"/>
              <a:t>fizycznych, wspólnikiem spółki cywilnej może być </a:t>
            </a:r>
            <a:r>
              <a:rPr lang="pl-PL" b="1" dirty="0"/>
              <a:t>dowolny podmiot wyposażony w zdolność prawną </a:t>
            </a:r>
            <a:r>
              <a:rPr lang="pl-PL" dirty="0"/>
              <a:t>- osoby prawne oraz jednostki organizacyjne, których dotyczy art. 33</a:t>
            </a:r>
            <a:r>
              <a:rPr lang="pl-PL" baseline="30000" dirty="0"/>
              <a:t>1</a:t>
            </a:r>
            <a:r>
              <a:rPr lang="pl-PL" dirty="0"/>
              <a:t> (tzw. </a:t>
            </a:r>
            <a:r>
              <a:rPr lang="pl-PL" dirty="0" smtClean="0"/>
              <a:t>ułomne </a:t>
            </a:r>
            <a:r>
              <a:rPr lang="pl-PL" dirty="0"/>
              <a:t>osoby </a:t>
            </a:r>
            <a:r>
              <a:rPr lang="pl-PL" dirty="0" smtClean="0"/>
              <a:t>prawne)</a:t>
            </a:r>
          </a:p>
        </p:txBody>
      </p:sp>
    </p:spTree>
    <p:extLst>
      <p:ext uri="{BB962C8B-B14F-4D97-AF65-F5344CB8AC3E}">
        <p14:creationId xmlns:p14="http://schemas.microsoft.com/office/powerpoint/2010/main" val="38126895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Spółka cywilna</a:t>
            </a:r>
            <a:endParaRPr lang="pl-PL" dirty="0"/>
          </a:p>
        </p:txBody>
      </p:sp>
      <p:sp>
        <p:nvSpPr>
          <p:cNvPr id="3" name="Symbol zastępczy zawartości 2"/>
          <p:cNvSpPr>
            <a:spLocks noGrp="1"/>
          </p:cNvSpPr>
          <p:nvPr>
            <p:ph idx="1"/>
          </p:nvPr>
        </p:nvSpPr>
        <p:spPr/>
        <p:txBody>
          <a:bodyPr>
            <a:normAutofit fontScale="92500"/>
          </a:bodyPr>
          <a:lstStyle/>
          <a:p>
            <a:pPr marL="0" indent="0">
              <a:buNone/>
            </a:pPr>
            <a:r>
              <a:rPr lang="pl-PL" b="1" dirty="0"/>
              <a:t>Art. 860. Istota umowy spółki </a:t>
            </a:r>
          </a:p>
          <a:p>
            <a:pPr marL="0" indent="0">
              <a:buNone/>
            </a:pPr>
            <a:r>
              <a:rPr lang="pl-PL" dirty="0"/>
              <a:t>§ 1. Przez umowę spółki </a:t>
            </a:r>
            <a:r>
              <a:rPr lang="pl-PL" b="1" dirty="0">
                <a:solidFill>
                  <a:srgbClr val="FF0000"/>
                </a:solidFill>
              </a:rPr>
              <a:t>wspólnicy</a:t>
            </a:r>
            <a:r>
              <a:rPr lang="pl-PL" dirty="0">
                <a:solidFill>
                  <a:srgbClr val="FF0000"/>
                </a:solidFill>
              </a:rPr>
              <a:t> </a:t>
            </a:r>
            <a:r>
              <a:rPr lang="pl-PL" dirty="0"/>
              <a:t>zobowiązują się dążyć do </a:t>
            </a:r>
            <a:r>
              <a:rPr lang="pl-PL" dirty="0">
                <a:solidFill>
                  <a:srgbClr val="FF0000"/>
                </a:solidFill>
              </a:rPr>
              <a:t>osiągnięcia wspólnego celu gospodarczego</a:t>
            </a:r>
            <a:r>
              <a:rPr lang="pl-PL" dirty="0"/>
              <a:t> przez działanie w sposób oznaczony, w szczególności przez wniesienie wkładów.</a:t>
            </a:r>
            <a:br>
              <a:rPr lang="pl-PL" dirty="0"/>
            </a:br>
            <a:r>
              <a:rPr lang="pl-PL" dirty="0"/>
              <a:t>§ 2. Umowa spółki powinna być stwierdzona </a:t>
            </a:r>
            <a:r>
              <a:rPr lang="pl-PL" dirty="0" smtClean="0"/>
              <a:t>pismem </a:t>
            </a:r>
          </a:p>
          <a:p>
            <a:pPr marL="0" indent="0">
              <a:buNone/>
            </a:pPr>
            <a:r>
              <a:rPr lang="pl-PL" dirty="0" smtClean="0">
                <a:sym typeface="Wingdings" pitchFamily="2" charset="2"/>
              </a:rPr>
              <a:t> forma </a:t>
            </a:r>
            <a:r>
              <a:rPr lang="pl-PL" i="1" dirty="0" smtClean="0">
                <a:sym typeface="Wingdings" pitchFamily="2" charset="2"/>
              </a:rPr>
              <a:t>ad probationem; </a:t>
            </a:r>
            <a:r>
              <a:rPr lang="pl-PL" dirty="0" smtClean="0">
                <a:sym typeface="Wingdings" pitchFamily="2" charset="2"/>
              </a:rPr>
              <a:t>zachowania tej formy wymaga także zmiana umowy spółki</a:t>
            </a:r>
            <a:endParaRPr lang="pl-PL" i="1" dirty="0"/>
          </a:p>
          <a:p>
            <a:endParaRPr lang="pl-PL" dirty="0"/>
          </a:p>
        </p:txBody>
      </p:sp>
    </p:spTree>
    <p:extLst>
      <p:ext uri="{BB962C8B-B14F-4D97-AF65-F5344CB8AC3E}">
        <p14:creationId xmlns:p14="http://schemas.microsoft.com/office/powerpoint/2010/main" val="13427241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Spółka cywilna</a:t>
            </a:r>
            <a:endParaRPr lang="pl-PL" dirty="0"/>
          </a:p>
        </p:txBody>
      </p:sp>
      <p:sp>
        <p:nvSpPr>
          <p:cNvPr id="3" name="Symbol zastępczy zawartości 2"/>
          <p:cNvSpPr>
            <a:spLocks noGrp="1"/>
          </p:cNvSpPr>
          <p:nvPr>
            <p:ph idx="1"/>
          </p:nvPr>
        </p:nvSpPr>
        <p:spPr/>
        <p:txBody>
          <a:bodyPr>
            <a:normAutofit fontScale="92500" lnSpcReduction="10000"/>
          </a:bodyPr>
          <a:lstStyle/>
          <a:p>
            <a:r>
              <a:rPr lang="pl-PL" dirty="0" smtClean="0"/>
              <a:t>Wspólników musi być co najmniej 2</a:t>
            </a:r>
          </a:p>
          <a:p>
            <a:r>
              <a:rPr lang="pl-PL" dirty="0" smtClean="0"/>
              <a:t>Zawarcie umowy spółki prowadzi do powstania trwałego </a:t>
            </a:r>
            <a:r>
              <a:rPr lang="pl-PL" b="1" dirty="0" smtClean="0">
                <a:solidFill>
                  <a:srgbClr val="FF0000"/>
                </a:solidFill>
              </a:rPr>
              <a:t>stosunku o charakterze zobowiązaniowym</a:t>
            </a:r>
            <a:endParaRPr lang="pl-PL" dirty="0" smtClean="0">
              <a:solidFill>
                <a:srgbClr val="FF0000"/>
              </a:solidFill>
            </a:endParaRPr>
          </a:p>
          <a:p>
            <a:r>
              <a:rPr lang="pl-PL" dirty="0" smtClean="0"/>
              <a:t>Świadczenie </a:t>
            </a:r>
            <a:r>
              <a:rPr lang="pl-PL" dirty="0" smtClean="0">
                <a:sym typeface="Wingdings" pitchFamily="2" charset="2"/>
              </a:rPr>
              <a:t> </a:t>
            </a:r>
            <a:r>
              <a:rPr lang="pl-PL" b="1" dirty="0" smtClean="0">
                <a:sym typeface="Wingdings" pitchFamily="2" charset="2"/>
              </a:rPr>
              <a:t>zachowanie</a:t>
            </a:r>
            <a:r>
              <a:rPr lang="pl-PL" dirty="0" smtClean="0">
                <a:sym typeface="Wingdings" pitchFamily="2" charset="2"/>
              </a:rPr>
              <a:t> się wspólników, </a:t>
            </a:r>
            <a:r>
              <a:rPr lang="pl-PL" b="1" dirty="0" smtClean="0">
                <a:solidFill>
                  <a:srgbClr val="FF0000"/>
                </a:solidFill>
                <a:sym typeface="Wingdings" pitchFamily="2" charset="2"/>
              </a:rPr>
              <a:t>zmierzające do wspólnego celu gospodarczego</a:t>
            </a:r>
          </a:p>
          <a:p>
            <a:r>
              <a:rPr lang="pl-PL" i="1" dirty="0" err="1" smtClean="0">
                <a:sym typeface="Wingdings" pitchFamily="2" charset="2"/>
              </a:rPr>
              <a:t>Esentialia</a:t>
            </a:r>
            <a:r>
              <a:rPr lang="pl-PL" i="1" dirty="0" smtClean="0">
                <a:sym typeface="Wingdings" pitchFamily="2" charset="2"/>
              </a:rPr>
              <a:t> </a:t>
            </a:r>
            <a:r>
              <a:rPr lang="pl-PL" i="1" dirty="0" err="1" smtClean="0">
                <a:sym typeface="Wingdings" pitchFamily="2" charset="2"/>
              </a:rPr>
              <a:t>negotii</a:t>
            </a:r>
            <a:r>
              <a:rPr lang="pl-PL" dirty="0" smtClean="0">
                <a:sym typeface="Wingdings" pitchFamily="2" charset="2"/>
              </a:rPr>
              <a:t>:</a:t>
            </a:r>
          </a:p>
          <a:p>
            <a:pPr>
              <a:buFont typeface="Wingdings" pitchFamily="2" charset="2"/>
              <a:buChar char="ü"/>
            </a:pPr>
            <a:r>
              <a:rPr lang="pl-PL" dirty="0" smtClean="0">
                <a:sym typeface="Wingdings" pitchFamily="2" charset="2"/>
              </a:rPr>
              <a:t>Oznaczenie celu gospodarczego</a:t>
            </a:r>
          </a:p>
          <a:p>
            <a:pPr>
              <a:buFont typeface="Wingdings" pitchFamily="2" charset="2"/>
              <a:buChar char="ü"/>
            </a:pPr>
            <a:r>
              <a:rPr lang="pl-PL" dirty="0" smtClean="0">
                <a:sym typeface="Wingdings" pitchFamily="2" charset="2"/>
              </a:rPr>
              <a:t>Oznaczenie wkładów poszczególnych wspólników</a:t>
            </a:r>
          </a:p>
          <a:p>
            <a:endParaRPr lang="pl-PL" dirty="0" smtClean="0"/>
          </a:p>
        </p:txBody>
      </p:sp>
    </p:spTree>
    <p:extLst>
      <p:ext uri="{BB962C8B-B14F-4D97-AF65-F5344CB8AC3E}">
        <p14:creationId xmlns:p14="http://schemas.microsoft.com/office/powerpoint/2010/main" val="11964860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Spółka cywilna</a:t>
            </a:r>
            <a:endParaRPr lang="pl-PL" dirty="0"/>
          </a:p>
        </p:txBody>
      </p:sp>
      <p:sp>
        <p:nvSpPr>
          <p:cNvPr id="3" name="Symbol zastępczy zawartości 2"/>
          <p:cNvSpPr>
            <a:spLocks noGrp="1"/>
          </p:cNvSpPr>
          <p:nvPr>
            <p:ph idx="1"/>
          </p:nvPr>
        </p:nvSpPr>
        <p:spPr/>
        <p:txBody>
          <a:bodyPr>
            <a:normAutofit fontScale="92500" lnSpcReduction="20000"/>
          </a:bodyPr>
          <a:lstStyle/>
          <a:p>
            <a:pPr marL="0" indent="0">
              <a:buNone/>
            </a:pPr>
            <a:r>
              <a:rPr lang="pl-PL" b="1" dirty="0" smtClean="0"/>
              <a:t>Zasada niezmienności składu osobowego:</a:t>
            </a:r>
          </a:p>
          <a:p>
            <a:r>
              <a:rPr lang="pl-PL" dirty="0"/>
              <a:t>źródłem statusu wspólnika jest zawarcie umowy, a wspólnicy mogą przyjąć nowego wspólnika, zmieniając umowę spółki </a:t>
            </a:r>
            <a:endParaRPr lang="pl-PL" b="1" dirty="0" smtClean="0"/>
          </a:p>
          <a:p>
            <a:r>
              <a:rPr lang="pl-PL" dirty="0" smtClean="0"/>
              <a:t>Można </a:t>
            </a:r>
            <a:r>
              <a:rPr lang="pl-PL" dirty="0"/>
              <a:t>zastrzec, że spadkobiercy wspólnika wejdą do spółki na jego miejsce. W wypadku takim powinni oni wskazać spółce jedną osobę, która będzie wykonywała ich prawa. Dopóki to nie nastąpi, pozostali wspólnicy mogą sami podejmować wszelkie czynności w zakresie prowadzenia spraw spółki</a:t>
            </a:r>
            <a:r>
              <a:rPr lang="pl-PL" dirty="0" smtClean="0"/>
              <a:t>. (art. 872)</a:t>
            </a:r>
            <a:endParaRPr lang="pl-PL" dirty="0"/>
          </a:p>
        </p:txBody>
      </p:sp>
    </p:spTree>
    <p:extLst>
      <p:ext uri="{BB962C8B-B14F-4D97-AF65-F5344CB8AC3E}">
        <p14:creationId xmlns:p14="http://schemas.microsoft.com/office/powerpoint/2010/main" val="37737420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Spółka cywilna</a:t>
            </a:r>
            <a:endParaRPr lang="pl-PL" dirty="0"/>
          </a:p>
        </p:txBody>
      </p:sp>
      <p:sp>
        <p:nvSpPr>
          <p:cNvPr id="3" name="Symbol zastępczy zawartości 2"/>
          <p:cNvSpPr>
            <a:spLocks noGrp="1"/>
          </p:cNvSpPr>
          <p:nvPr>
            <p:ph idx="1"/>
          </p:nvPr>
        </p:nvSpPr>
        <p:spPr/>
        <p:txBody>
          <a:bodyPr/>
          <a:lstStyle/>
          <a:p>
            <a:r>
              <a:rPr lang="pl-PL" b="1" u="sng" dirty="0"/>
              <a:t>Art. 861. Wkłady do spółki</a:t>
            </a:r>
            <a:r>
              <a:rPr lang="pl-PL" b="1" dirty="0"/>
              <a:t> </a:t>
            </a:r>
            <a:endParaRPr lang="pl-PL" dirty="0"/>
          </a:p>
          <a:p>
            <a:r>
              <a:rPr lang="pl-PL" dirty="0"/>
              <a:t>§ 1. Wkład wspólnika może polegać na wniesieniu do spółki własności lub innych praw albo na świadczeniu usług.</a:t>
            </a:r>
            <a:br>
              <a:rPr lang="pl-PL" dirty="0"/>
            </a:br>
            <a:r>
              <a:rPr lang="pl-PL" dirty="0"/>
              <a:t>§ 2. Domniemywa się, że wkłady wspólników mają jednakową wartość.</a:t>
            </a:r>
          </a:p>
          <a:p>
            <a:endParaRPr lang="pl-PL" dirty="0"/>
          </a:p>
        </p:txBody>
      </p:sp>
    </p:spTree>
    <p:extLst>
      <p:ext uri="{BB962C8B-B14F-4D97-AF65-F5344CB8AC3E}">
        <p14:creationId xmlns:p14="http://schemas.microsoft.com/office/powerpoint/2010/main" val="31155925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Spółka cywilna</a:t>
            </a:r>
            <a:endParaRPr lang="pl-PL" dirty="0"/>
          </a:p>
        </p:txBody>
      </p:sp>
      <p:sp>
        <p:nvSpPr>
          <p:cNvPr id="3" name="Symbol zastępczy zawartości 2"/>
          <p:cNvSpPr>
            <a:spLocks noGrp="1"/>
          </p:cNvSpPr>
          <p:nvPr>
            <p:ph idx="1"/>
          </p:nvPr>
        </p:nvSpPr>
        <p:spPr/>
        <p:txBody>
          <a:bodyPr>
            <a:normAutofit/>
          </a:bodyPr>
          <a:lstStyle/>
          <a:p>
            <a:pPr algn="just"/>
            <a:r>
              <a:rPr lang="pl-PL" dirty="0" smtClean="0"/>
              <a:t>przedmiot </a:t>
            </a:r>
            <a:r>
              <a:rPr lang="pl-PL" dirty="0"/>
              <a:t>wkładu wspólnika w spółce cywilnej </a:t>
            </a:r>
            <a:r>
              <a:rPr lang="pl-PL" dirty="0" smtClean="0"/>
              <a:t>może </a:t>
            </a:r>
            <a:r>
              <a:rPr lang="pl-PL" dirty="0"/>
              <a:t>polegać na wniesieniu do </a:t>
            </a:r>
            <a:r>
              <a:rPr lang="pl-PL" dirty="0" smtClean="0"/>
              <a:t>spółki:</a:t>
            </a:r>
          </a:p>
          <a:p>
            <a:pPr algn="just"/>
            <a:r>
              <a:rPr lang="pl-PL" dirty="0" smtClean="0"/>
              <a:t> </a:t>
            </a:r>
            <a:r>
              <a:rPr lang="pl-PL" b="1" dirty="0"/>
              <a:t>własności</a:t>
            </a:r>
            <a:r>
              <a:rPr lang="pl-PL" dirty="0"/>
              <a:t> lub </a:t>
            </a:r>
            <a:r>
              <a:rPr lang="pl-PL" b="1" dirty="0"/>
              <a:t>innych praw</a:t>
            </a:r>
            <a:r>
              <a:rPr lang="pl-PL" dirty="0"/>
              <a:t> </a:t>
            </a:r>
            <a:r>
              <a:rPr lang="pl-PL" dirty="0" smtClean="0"/>
              <a:t>albo</a:t>
            </a:r>
          </a:p>
          <a:p>
            <a:pPr algn="just"/>
            <a:r>
              <a:rPr lang="pl-PL" dirty="0" smtClean="0"/>
              <a:t> </a:t>
            </a:r>
            <a:r>
              <a:rPr lang="pl-PL" dirty="0"/>
              <a:t>na świadczeniu </a:t>
            </a:r>
            <a:r>
              <a:rPr lang="pl-PL" b="1" dirty="0"/>
              <a:t>usług.</a:t>
            </a:r>
            <a:r>
              <a:rPr lang="pl-PL" dirty="0"/>
              <a:t> </a:t>
            </a:r>
            <a:endParaRPr lang="pl-PL" dirty="0" smtClean="0"/>
          </a:p>
          <a:p>
            <a:pPr algn="just"/>
            <a:r>
              <a:rPr lang="pl-PL" dirty="0"/>
              <a:t>W</a:t>
            </a:r>
            <a:r>
              <a:rPr lang="pl-PL" dirty="0" smtClean="0"/>
              <a:t>kład niepieniężny, </a:t>
            </a:r>
            <a:r>
              <a:rPr lang="pl-PL" dirty="0"/>
              <a:t>zwykle przeciwstawiany wkładom pieniężnym, określa się jako </a:t>
            </a:r>
            <a:r>
              <a:rPr lang="pl-PL" b="1" dirty="0">
                <a:solidFill>
                  <a:srgbClr val="FF0000"/>
                </a:solidFill>
              </a:rPr>
              <a:t>aport</a:t>
            </a:r>
            <a:r>
              <a:rPr lang="pl-PL" dirty="0">
                <a:solidFill>
                  <a:srgbClr val="FF0000"/>
                </a:solidFill>
              </a:rPr>
              <a:t> </a:t>
            </a:r>
            <a:endParaRPr lang="pl-PL" dirty="0" smtClean="0">
              <a:solidFill>
                <a:srgbClr val="FF0000"/>
              </a:solidFill>
            </a:endParaRPr>
          </a:p>
          <a:p>
            <a:pPr algn="just"/>
            <a:r>
              <a:rPr lang="pl-PL" dirty="0" smtClean="0"/>
              <a:t>domniemanie </a:t>
            </a:r>
            <a:r>
              <a:rPr lang="pl-PL" dirty="0"/>
              <a:t>jednakowej wartości </a:t>
            </a:r>
            <a:r>
              <a:rPr lang="pl-PL" dirty="0" smtClean="0"/>
              <a:t>wkładów</a:t>
            </a:r>
            <a:endParaRPr lang="pl-PL" dirty="0"/>
          </a:p>
        </p:txBody>
      </p:sp>
    </p:spTree>
    <p:extLst>
      <p:ext uri="{BB962C8B-B14F-4D97-AF65-F5344CB8AC3E}">
        <p14:creationId xmlns:p14="http://schemas.microsoft.com/office/powerpoint/2010/main" val="27691233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Spółka cywilna</a:t>
            </a:r>
            <a:endParaRPr lang="pl-PL" dirty="0"/>
          </a:p>
        </p:txBody>
      </p:sp>
      <p:sp>
        <p:nvSpPr>
          <p:cNvPr id="3" name="Symbol zastępczy zawartości 2"/>
          <p:cNvSpPr>
            <a:spLocks noGrp="1"/>
          </p:cNvSpPr>
          <p:nvPr>
            <p:ph idx="1"/>
          </p:nvPr>
        </p:nvSpPr>
        <p:spPr/>
        <p:txBody>
          <a:bodyPr>
            <a:normAutofit fontScale="92500" lnSpcReduction="10000"/>
          </a:bodyPr>
          <a:lstStyle/>
          <a:p>
            <a:pPr marL="0" indent="0">
              <a:buNone/>
            </a:pPr>
            <a:r>
              <a:rPr lang="pl-PL" b="1" u="sng" dirty="0"/>
              <a:t>Art. 862. Stosowanie przepisów o sprzedaży do wniesionych przez wspólnika rzeczy</a:t>
            </a:r>
            <a:r>
              <a:rPr lang="pl-PL" b="1" dirty="0"/>
              <a:t> </a:t>
            </a:r>
            <a:endParaRPr lang="pl-PL" dirty="0"/>
          </a:p>
          <a:p>
            <a:pPr marL="0" indent="0">
              <a:buNone/>
            </a:pPr>
            <a:r>
              <a:rPr lang="pl-PL" dirty="0"/>
              <a:t>Jeżeli wspólnik zobowiązał się wnieść do spółki </a:t>
            </a:r>
            <a:r>
              <a:rPr lang="pl-PL" b="1" dirty="0">
                <a:solidFill>
                  <a:srgbClr val="FF0000"/>
                </a:solidFill>
              </a:rPr>
              <a:t>własność rzeczy, </a:t>
            </a:r>
            <a:r>
              <a:rPr lang="pl-PL" dirty="0"/>
              <a:t>do wykonania tego zobowiązania, jak również do odpowiedzialności z tytułu rękojmi oraz do niebezpieczeństwa utraty lub uszkodzenia rzeczy </a:t>
            </a:r>
            <a:r>
              <a:rPr lang="pl-PL" b="1" dirty="0">
                <a:solidFill>
                  <a:srgbClr val="FF0000"/>
                </a:solidFill>
              </a:rPr>
              <a:t>stosuje się odpowiednio przepisy o sprzedaży</a:t>
            </a:r>
            <a:r>
              <a:rPr lang="pl-PL" dirty="0"/>
              <a:t>. Jeżeli rzeczy mają być wniesione </a:t>
            </a:r>
            <a:r>
              <a:rPr lang="pl-PL" b="1" dirty="0">
                <a:solidFill>
                  <a:srgbClr val="FF0000"/>
                </a:solidFill>
              </a:rPr>
              <a:t>tylko do używania,</a:t>
            </a:r>
            <a:r>
              <a:rPr lang="pl-PL" dirty="0"/>
              <a:t> stosuje się </a:t>
            </a:r>
            <a:r>
              <a:rPr lang="pl-PL" b="1" dirty="0">
                <a:solidFill>
                  <a:srgbClr val="FF0000"/>
                </a:solidFill>
              </a:rPr>
              <a:t>odpowiednio w powyższym zakresie przepisy o najmie</a:t>
            </a:r>
            <a:r>
              <a:rPr lang="pl-PL" dirty="0"/>
              <a:t>. </a:t>
            </a:r>
          </a:p>
          <a:p>
            <a:endParaRPr lang="pl-PL" dirty="0"/>
          </a:p>
        </p:txBody>
      </p:sp>
    </p:spTree>
    <p:extLst>
      <p:ext uri="{BB962C8B-B14F-4D97-AF65-F5344CB8AC3E}">
        <p14:creationId xmlns:p14="http://schemas.microsoft.com/office/powerpoint/2010/main" val="23229340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0"/>
            <a:ext cx="8229600" cy="1143000"/>
          </a:xfrm>
        </p:spPr>
        <p:txBody>
          <a:bodyPr/>
          <a:lstStyle/>
          <a:p>
            <a:r>
              <a:rPr lang="pl-PL" dirty="0" smtClean="0"/>
              <a:t>Spółka cywilna</a:t>
            </a:r>
            <a:endParaRPr lang="pl-PL" dirty="0"/>
          </a:p>
        </p:txBody>
      </p:sp>
      <p:sp>
        <p:nvSpPr>
          <p:cNvPr id="3" name="Symbol zastępczy zawartości 2"/>
          <p:cNvSpPr>
            <a:spLocks noGrp="1"/>
          </p:cNvSpPr>
          <p:nvPr>
            <p:ph idx="1"/>
          </p:nvPr>
        </p:nvSpPr>
        <p:spPr>
          <a:xfrm>
            <a:off x="14808" y="908720"/>
            <a:ext cx="9144000" cy="5616624"/>
          </a:xfrm>
        </p:spPr>
        <p:txBody>
          <a:bodyPr>
            <a:normAutofit fontScale="77500" lnSpcReduction="20000"/>
          </a:bodyPr>
          <a:lstStyle/>
          <a:p>
            <a:pPr marL="0" indent="0">
              <a:buNone/>
            </a:pPr>
            <a:r>
              <a:rPr lang="pl-PL" b="1" u="sng" dirty="0"/>
              <a:t>Art. </a:t>
            </a:r>
            <a:r>
              <a:rPr lang="pl-PL" sz="4400" b="1" u="sng" dirty="0"/>
              <a:t>863. Własność łączna wspólników spółki</a:t>
            </a:r>
            <a:r>
              <a:rPr lang="pl-PL" sz="4400" b="1" dirty="0"/>
              <a:t> </a:t>
            </a:r>
            <a:endParaRPr lang="pl-PL" sz="4400" dirty="0"/>
          </a:p>
          <a:p>
            <a:pPr marL="0" indent="0">
              <a:buNone/>
            </a:pPr>
            <a:r>
              <a:rPr lang="pl-PL" sz="4400" dirty="0"/>
              <a:t>§ 1. </a:t>
            </a:r>
            <a:r>
              <a:rPr lang="pl-PL" sz="4400" b="1" dirty="0"/>
              <a:t>Wspólnik </a:t>
            </a:r>
            <a:r>
              <a:rPr lang="pl-PL" sz="4400" b="1" dirty="0">
                <a:solidFill>
                  <a:srgbClr val="FF0000"/>
                </a:solidFill>
              </a:rPr>
              <a:t>nie może </a:t>
            </a:r>
            <a:r>
              <a:rPr lang="pl-PL" sz="4400" b="1" dirty="0"/>
              <a:t>rozporządzać udziałem we wspólnym majątku wspólników ani udziałem w poszczególnych składnikach tego majątku</a:t>
            </a:r>
            <a:r>
              <a:rPr lang="pl-PL" sz="4400" dirty="0"/>
              <a:t>.</a:t>
            </a:r>
            <a:br>
              <a:rPr lang="pl-PL" sz="4400" dirty="0"/>
            </a:br>
            <a:r>
              <a:rPr lang="pl-PL" sz="4400" dirty="0"/>
              <a:t>§ 2. </a:t>
            </a:r>
            <a:r>
              <a:rPr lang="pl-PL" sz="4400" dirty="0">
                <a:solidFill>
                  <a:srgbClr val="FF0000"/>
                </a:solidFill>
              </a:rPr>
              <a:t>W czasie trwania spółki </a:t>
            </a:r>
            <a:r>
              <a:rPr lang="pl-PL" sz="4400" dirty="0"/>
              <a:t>wspólnik </a:t>
            </a:r>
            <a:r>
              <a:rPr lang="pl-PL" sz="4400" b="1" dirty="0">
                <a:solidFill>
                  <a:srgbClr val="FF0000"/>
                </a:solidFill>
              </a:rPr>
              <a:t>nie może </a:t>
            </a:r>
            <a:r>
              <a:rPr lang="pl-PL" sz="4400" b="1" dirty="0"/>
              <a:t>domagać się podziału wspólnego majątku wspólników.</a:t>
            </a:r>
            <a:r>
              <a:rPr lang="pl-PL" sz="4400" dirty="0"/>
              <a:t/>
            </a:r>
            <a:br>
              <a:rPr lang="pl-PL" sz="4400" dirty="0"/>
            </a:br>
            <a:r>
              <a:rPr lang="pl-PL" sz="4400" dirty="0"/>
              <a:t>§ 3. </a:t>
            </a:r>
            <a:r>
              <a:rPr lang="pl-PL" sz="4400" dirty="0">
                <a:solidFill>
                  <a:srgbClr val="FF0000"/>
                </a:solidFill>
              </a:rPr>
              <a:t>W czasie trwania spółki </a:t>
            </a:r>
            <a:r>
              <a:rPr lang="pl-PL" sz="4400" b="1" dirty="0"/>
              <a:t>wierzyciel wspólnika </a:t>
            </a:r>
            <a:r>
              <a:rPr lang="pl-PL" sz="4400" b="1" dirty="0">
                <a:solidFill>
                  <a:srgbClr val="FF0000"/>
                </a:solidFill>
              </a:rPr>
              <a:t>nie może </a:t>
            </a:r>
            <a:r>
              <a:rPr lang="pl-PL" sz="4400" b="1" dirty="0"/>
              <a:t>żądać zaspokojenia z jego udziału we wspólnym majątku wspólników ani z udziału w poszczególnych składnikach tego majątku.</a:t>
            </a:r>
          </a:p>
          <a:p>
            <a:endParaRPr lang="pl-PL" sz="4400" b="1" u="sng" dirty="0" smtClean="0"/>
          </a:p>
          <a:p>
            <a:endParaRPr lang="pl-PL" dirty="0"/>
          </a:p>
        </p:txBody>
      </p:sp>
    </p:spTree>
    <p:extLst>
      <p:ext uri="{BB962C8B-B14F-4D97-AF65-F5344CB8AC3E}">
        <p14:creationId xmlns:p14="http://schemas.microsoft.com/office/powerpoint/2010/main" val="30662945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Spółka cywilna</a:t>
            </a:r>
            <a:endParaRPr lang="pl-PL" dirty="0"/>
          </a:p>
        </p:txBody>
      </p:sp>
      <p:sp>
        <p:nvSpPr>
          <p:cNvPr id="3" name="Symbol zastępczy zawartości 2"/>
          <p:cNvSpPr>
            <a:spLocks noGrp="1"/>
          </p:cNvSpPr>
          <p:nvPr>
            <p:ph idx="1"/>
          </p:nvPr>
        </p:nvSpPr>
        <p:spPr/>
        <p:txBody>
          <a:bodyPr>
            <a:normAutofit lnSpcReduction="10000"/>
          </a:bodyPr>
          <a:lstStyle/>
          <a:p>
            <a:r>
              <a:rPr lang="pl-PL" dirty="0"/>
              <a:t>spółka cywilna nie ma na gruncie prawa cywilnego </a:t>
            </a:r>
            <a:r>
              <a:rPr lang="pl-PL" dirty="0" smtClean="0"/>
              <a:t>podmiotowości </a:t>
            </a:r>
            <a:r>
              <a:rPr lang="pl-PL" dirty="0"/>
              <a:t>prawnej </a:t>
            </a:r>
            <a:r>
              <a:rPr lang="pl-PL" dirty="0" smtClean="0"/>
              <a:t>(</a:t>
            </a:r>
            <a:r>
              <a:rPr lang="pl-PL" dirty="0"/>
              <a:t>zdolności prawnej), ustawodawca </a:t>
            </a:r>
            <a:r>
              <a:rPr lang="pl-PL" b="1" dirty="0" smtClean="0"/>
              <a:t>nie</a:t>
            </a:r>
            <a:r>
              <a:rPr lang="pl-PL" dirty="0" smtClean="0"/>
              <a:t> </a:t>
            </a:r>
            <a:r>
              <a:rPr lang="pl-PL" dirty="0"/>
              <a:t>posługuje się określeniem "majątek spółki", a jedynie określeniem </a:t>
            </a:r>
            <a:r>
              <a:rPr lang="pl-PL" b="1" dirty="0">
                <a:solidFill>
                  <a:srgbClr val="FF0000"/>
                </a:solidFill>
              </a:rPr>
              <a:t>"wspólny majątek </a:t>
            </a:r>
            <a:r>
              <a:rPr lang="pl-PL" b="1" dirty="0" smtClean="0">
                <a:solidFill>
                  <a:srgbClr val="FF0000"/>
                </a:solidFill>
              </a:rPr>
              <a:t>wspólników”</a:t>
            </a:r>
          </a:p>
          <a:p>
            <a:r>
              <a:rPr lang="pl-PL" dirty="0" smtClean="0"/>
              <a:t>przepis </a:t>
            </a:r>
            <a:r>
              <a:rPr lang="pl-PL" dirty="0"/>
              <a:t>art. 863 KC ma charakter </a:t>
            </a:r>
            <a:r>
              <a:rPr lang="pl-PL" b="1" dirty="0"/>
              <a:t>bezwzględnie wiążący</a:t>
            </a:r>
            <a:r>
              <a:rPr lang="pl-PL" dirty="0"/>
              <a:t> (</a:t>
            </a:r>
            <a:r>
              <a:rPr lang="pl-PL" i="1" dirty="0" err="1"/>
              <a:t>ius</a:t>
            </a:r>
            <a:r>
              <a:rPr lang="pl-PL" i="1" dirty="0"/>
              <a:t> </a:t>
            </a:r>
            <a:r>
              <a:rPr lang="pl-PL" i="1" dirty="0" err="1"/>
              <a:t>cogens</a:t>
            </a:r>
            <a:r>
              <a:rPr lang="pl-PL" i="1" dirty="0" smtClean="0"/>
              <a:t>)</a:t>
            </a:r>
            <a:endParaRPr lang="pl-PL" dirty="0" smtClean="0"/>
          </a:p>
          <a:p>
            <a:r>
              <a:rPr lang="pl-PL" dirty="0" smtClean="0"/>
              <a:t> </a:t>
            </a:r>
            <a:r>
              <a:rPr lang="pl-PL" dirty="0"/>
              <a:t>reguluje skutki powstania wspólnego majątku wspólników, który tworzy wspólność </a:t>
            </a:r>
            <a:r>
              <a:rPr lang="pl-PL" b="1" dirty="0"/>
              <a:t>łączną</a:t>
            </a:r>
            <a:r>
              <a:rPr lang="pl-PL" dirty="0"/>
              <a:t> </a:t>
            </a:r>
            <a:endParaRPr lang="pl-PL" b="1" dirty="0">
              <a:solidFill>
                <a:srgbClr val="FF0000"/>
              </a:solidFill>
            </a:endParaRPr>
          </a:p>
        </p:txBody>
      </p:sp>
    </p:spTree>
    <p:extLst>
      <p:ext uri="{BB962C8B-B14F-4D97-AF65-F5344CB8AC3E}">
        <p14:creationId xmlns:p14="http://schemas.microsoft.com/office/powerpoint/2010/main" val="9935046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Spółka cywilna</a:t>
            </a:r>
            <a:endParaRPr lang="pl-PL" dirty="0"/>
          </a:p>
        </p:txBody>
      </p:sp>
      <p:sp>
        <p:nvSpPr>
          <p:cNvPr id="3" name="Symbol zastępczy zawartości 2"/>
          <p:cNvSpPr>
            <a:spLocks noGrp="1"/>
          </p:cNvSpPr>
          <p:nvPr>
            <p:ph idx="1"/>
          </p:nvPr>
        </p:nvSpPr>
        <p:spPr>
          <a:xfrm>
            <a:off x="0" y="1268760"/>
            <a:ext cx="9144000" cy="5256584"/>
          </a:xfrm>
        </p:spPr>
        <p:txBody>
          <a:bodyPr>
            <a:normAutofit fontScale="85000" lnSpcReduction="20000"/>
          </a:bodyPr>
          <a:lstStyle/>
          <a:p>
            <a:pPr marL="0" indent="0">
              <a:buNone/>
            </a:pPr>
            <a:r>
              <a:rPr lang="pl-PL" b="1" u="sng" dirty="0"/>
              <a:t>Art. 864. Odpowiedzialność solidarna za zobowiązania spółki</a:t>
            </a:r>
            <a:r>
              <a:rPr lang="pl-PL" b="1" dirty="0"/>
              <a:t> </a:t>
            </a:r>
            <a:endParaRPr lang="pl-PL" dirty="0"/>
          </a:p>
          <a:p>
            <a:pPr marL="0" indent="0">
              <a:buNone/>
            </a:pPr>
            <a:r>
              <a:rPr lang="pl-PL" dirty="0"/>
              <a:t>Za zobowiązania spółki </a:t>
            </a:r>
            <a:r>
              <a:rPr lang="pl-PL" b="1" dirty="0"/>
              <a:t>wspólnicy odpowiedzialni są </a:t>
            </a:r>
            <a:r>
              <a:rPr lang="pl-PL" b="1" dirty="0">
                <a:solidFill>
                  <a:srgbClr val="FF0000"/>
                </a:solidFill>
              </a:rPr>
              <a:t>solidarnie</a:t>
            </a:r>
            <a:r>
              <a:rPr lang="pl-PL" dirty="0"/>
              <a:t>. </a:t>
            </a:r>
          </a:p>
          <a:p>
            <a:endParaRPr lang="pl-PL" dirty="0" smtClean="0">
              <a:sym typeface="Wingdings" pitchFamily="2" charset="2"/>
            </a:endParaRPr>
          </a:p>
          <a:p>
            <a:r>
              <a:rPr lang="pl-PL" dirty="0" smtClean="0">
                <a:sym typeface="Wingdings" pitchFamily="2" charset="2"/>
              </a:rPr>
              <a:t> </a:t>
            </a:r>
            <a:r>
              <a:rPr lang="pl-PL" dirty="0" smtClean="0"/>
              <a:t>bezwzględnie wiążąca zasada </a:t>
            </a:r>
            <a:r>
              <a:rPr lang="pl-PL" dirty="0"/>
              <a:t>(</a:t>
            </a:r>
            <a:r>
              <a:rPr lang="pl-PL" i="1" dirty="0" err="1"/>
              <a:t>ius</a:t>
            </a:r>
            <a:r>
              <a:rPr lang="pl-PL" i="1" dirty="0"/>
              <a:t> </a:t>
            </a:r>
            <a:r>
              <a:rPr lang="pl-PL" i="1" dirty="0" err="1" smtClean="0"/>
              <a:t>cogens</a:t>
            </a:r>
            <a:r>
              <a:rPr lang="pl-PL" i="1" dirty="0" smtClean="0"/>
              <a:t>)</a:t>
            </a:r>
            <a:r>
              <a:rPr lang="pl-PL" dirty="0" smtClean="0"/>
              <a:t>: za </a:t>
            </a:r>
            <a:r>
              <a:rPr lang="pl-PL" dirty="0"/>
              <a:t>zobowiązania spółki wspólnicy ponoszą odpowiedzialność </a:t>
            </a:r>
            <a:r>
              <a:rPr lang="pl-PL" dirty="0" smtClean="0"/>
              <a:t>solidarną</a:t>
            </a:r>
          </a:p>
          <a:p>
            <a:r>
              <a:rPr lang="pl-PL" dirty="0" smtClean="0"/>
              <a:t>wierzyciel </a:t>
            </a:r>
            <a:r>
              <a:rPr lang="pl-PL" dirty="0"/>
              <a:t>spółki znajduje się w sytuacji określonej </a:t>
            </a:r>
            <a:r>
              <a:rPr lang="pl-PL" dirty="0" smtClean="0"/>
              <a:t>w art</a:t>
            </a:r>
            <a:r>
              <a:rPr lang="pl-PL" dirty="0"/>
              <a:t>. 366 KC, </a:t>
            </a:r>
            <a:r>
              <a:rPr lang="pl-PL" dirty="0" smtClean="0">
                <a:sym typeface="Wingdings" pitchFamily="2" charset="2"/>
              </a:rPr>
              <a:t></a:t>
            </a:r>
            <a:r>
              <a:rPr lang="pl-PL" dirty="0" smtClean="0"/>
              <a:t>w </a:t>
            </a:r>
            <a:r>
              <a:rPr lang="pl-PL" dirty="0"/>
              <a:t>efekcie może żądać całości lub części </a:t>
            </a:r>
            <a:r>
              <a:rPr lang="pl-PL" dirty="0" smtClean="0"/>
              <a:t>świadczenia:</a:t>
            </a:r>
          </a:p>
          <a:p>
            <a:pPr>
              <a:buFont typeface="Wingdings" pitchFamily="2" charset="2"/>
              <a:buChar char="ü"/>
            </a:pPr>
            <a:r>
              <a:rPr lang="pl-PL" dirty="0" smtClean="0"/>
              <a:t> </a:t>
            </a:r>
            <a:r>
              <a:rPr lang="pl-PL" dirty="0"/>
              <a:t>od wszystkich dłużników łącznie, </a:t>
            </a:r>
            <a:endParaRPr lang="pl-PL" dirty="0" smtClean="0"/>
          </a:p>
          <a:p>
            <a:pPr>
              <a:buFont typeface="Wingdings" pitchFamily="2" charset="2"/>
              <a:buChar char="ü"/>
            </a:pPr>
            <a:r>
              <a:rPr lang="pl-PL" dirty="0" smtClean="0"/>
              <a:t>od </a:t>
            </a:r>
            <a:r>
              <a:rPr lang="pl-PL" dirty="0"/>
              <a:t>kilku z nich lub od każdego z osobna</a:t>
            </a:r>
            <a:r>
              <a:rPr lang="pl-PL" dirty="0" smtClean="0"/>
              <a:t>,</a:t>
            </a:r>
          </a:p>
          <a:p>
            <a:r>
              <a:rPr lang="pl-PL" dirty="0" smtClean="0"/>
              <a:t>zaspokojenie </a:t>
            </a:r>
            <a:r>
              <a:rPr lang="pl-PL" dirty="0"/>
              <a:t>wierzyciela przez któregokolwiek z dłużników zwalnia pozostałych (solidarność dłużników); </a:t>
            </a:r>
            <a:endParaRPr lang="pl-PL" dirty="0" smtClean="0"/>
          </a:p>
          <a:p>
            <a:r>
              <a:rPr lang="pl-PL" dirty="0" smtClean="0"/>
              <a:t>aż </a:t>
            </a:r>
            <a:r>
              <a:rPr lang="pl-PL" dirty="0"/>
              <a:t>do zupełnego zaspokojenia </a:t>
            </a:r>
            <a:r>
              <a:rPr lang="pl-PL" dirty="0" smtClean="0"/>
              <a:t>wierzyciela, </a:t>
            </a:r>
            <a:r>
              <a:rPr lang="pl-PL" dirty="0"/>
              <a:t>wszyscy dłużnicy solidarni pozostają zobowiązani</a:t>
            </a:r>
          </a:p>
        </p:txBody>
      </p:sp>
    </p:spTree>
    <p:extLst>
      <p:ext uri="{BB962C8B-B14F-4D97-AF65-F5344CB8AC3E}">
        <p14:creationId xmlns:p14="http://schemas.microsoft.com/office/powerpoint/2010/main" val="672126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darowizna</a:t>
            </a:r>
            <a:endParaRPr lang="pl-PL" dirty="0"/>
          </a:p>
        </p:txBody>
      </p:sp>
      <p:sp>
        <p:nvSpPr>
          <p:cNvPr id="3" name="Symbol zastępczy zawartości 2"/>
          <p:cNvSpPr>
            <a:spLocks noGrp="1"/>
          </p:cNvSpPr>
          <p:nvPr>
            <p:ph idx="1"/>
          </p:nvPr>
        </p:nvSpPr>
        <p:spPr/>
        <p:txBody>
          <a:bodyPr>
            <a:normAutofit fontScale="85000" lnSpcReduction="10000"/>
          </a:bodyPr>
          <a:lstStyle/>
          <a:p>
            <a:pPr algn="ctr"/>
            <a:r>
              <a:rPr lang="pl-PL" dirty="0" smtClean="0"/>
              <a:t>Forma</a:t>
            </a:r>
          </a:p>
          <a:p>
            <a:r>
              <a:rPr lang="pl-PL" dirty="0" smtClean="0"/>
              <a:t>Oświadczenie woli darczyńcy powinno być zawarte w formie aktu notarialnego</a:t>
            </a:r>
          </a:p>
          <a:p>
            <a:r>
              <a:rPr lang="pl-PL" dirty="0" smtClean="0"/>
              <a:t>Oświadczenie obdarowanego może przybrać dowolną formę</a:t>
            </a:r>
          </a:p>
          <a:p>
            <a:r>
              <a:rPr lang="pl-PL" dirty="0" smtClean="0"/>
              <a:t>Mimo niezłożenia oświadczenia woli darczyńcy w formie aktu notarialnego, </a:t>
            </a:r>
            <a:r>
              <a:rPr lang="pl-PL" b="1" dirty="0" smtClean="0"/>
              <a:t>umowa staje się ważna, </a:t>
            </a:r>
            <a:r>
              <a:rPr lang="pl-PL" b="1" dirty="0" smtClean="0">
                <a:solidFill>
                  <a:srgbClr val="FF0000"/>
                </a:solidFill>
              </a:rPr>
              <a:t>jeśli przyrzeczone świadczenie zostało spełnione</a:t>
            </a:r>
            <a:r>
              <a:rPr lang="pl-PL" dirty="0" smtClean="0">
                <a:solidFill>
                  <a:srgbClr val="FF0000"/>
                </a:solidFill>
              </a:rPr>
              <a:t> </a:t>
            </a:r>
          </a:p>
          <a:p>
            <a:r>
              <a:rPr lang="pl-PL" dirty="0" smtClean="0"/>
              <a:t>Umowa darowizny nieruchomości zawsze wymaga formy aktu notarialnego dla oświadczeń obu stron (art. 158)</a:t>
            </a:r>
          </a:p>
        </p:txBody>
      </p:sp>
    </p:spTree>
    <p:extLst>
      <p:ext uri="{BB962C8B-B14F-4D97-AF65-F5344CB8AC3E}">
        <p14:creationId xmlns:p14="http://schemas.microsoft.com/office/powerpoint/2010/main" val="227731874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Spółka cywilna</a:t>
            </a:r>
            <a:endParaRPr lang="pl-PL" dirty="0"/>
          </a:p>
        </p:txBody>
      </p:sp>
      <p:sp>
        <p:nvSpPr>
          <p:cNvPr id="3" name="Symbol zastępczy zawartości 2"/>
          <p:cNvSpPr>
            <a:spLocks noGrp="1"/>
          </p:cNvSpPr>
          <p:nvPr>
            <p:ph idx="1"/>
          </p:nvPr>
        </p:nvSpPr>
        <p:spPr>
          <a:xfrm>
            <a:off x="179512" y="1196752"/>
            <a:ext cx="8784976" cy="5328592"/>
          </a:xfrm>
        </p:spPr>
        <p:txBody>
          <a:bodyPr>
            <a:normAutofit fontScale="92500" lnSpcReduction="20000"/>
          </a:bodyPr>
          <a:lstStyle/>
          <a:p>
            <a:pPr marL="0" indent="0">
              <a:buNone/>
            </a:pPr>
            <a:r>
              <a:rPr lang="pl-PL" b="1" u="sng" dirty="0"/>
              <a:t>Art. 865. Prowadzenie spraw spółki</a:t>
            </a:r>
            <a:r>
              <a:rPr lang="pl-PL" b="1" dirty="0"/>
              <a:t> </a:t>
            </a:r>
            <a:endParaRPr lang="pl-PL" dirty="0"/>
          </a:p>
          <a:p>
            <a:pPr marL="0" indent="0">
              <a:buNone/>
            </a:pPr>
            <a:r>
              <a:rPr lang="pl-PL" dirty="0"/>
              <a:t>§ 1. </a:t>
            </a:r>
            <a:r>
              <a:rPr lang="pl-PL" b="1" dirty="0"/>
              <a:t>Każdy</a:t>
            </a:r>
            <a:r>
              <a:rPr lang="pl-PL" dirty="0"/>
              <a:t> wspólnik jest </a:t>
            </a:r>
            <a:r>
              <a:rPr lang="pl-PL" dirty="0">
                <a:solidFill>
                  <a:srgbClr val="FF0000"/>
                </a:solidFill>
              </a:rPr>
              <a:t>uprawniony i zobowiązany </a:t>
            </a:r>
            <a:r>
              <a:rPr lang="pl-PL" dirty="0"/>
              <a:t>do prowadzenia spraw spółki.</a:t>
            </a:r>
            <a:br>
              <a:rPr lang="pl-PL" dirty="0"/>
            </a:br>
            <a:r>
              <a:rPr lang="pl-PL" dirty="0"/>
              <a:t>§ 2. </a:t>
            </a:r>
            <a:r>
              <a:rPr lang="pl-PL" b="1" dirty="0"/>
              <a:t>Każdy</a:t>
            </a:r>
            <a:r>
              <a:rPr lang="pl-PL" dirty="0"/>
              <a:t> wspólnik może </a:t>
            </a:r>
            <a:r>
              <a:rPr lang="pl-PL" u="sng" dirty="0"/>
              <a:t>bez uprzedniej uchwały wspólników </a:t>
            </a:r>
            <a:r>
              <a:rPr lang="pl-PL" dirty="0"/>
              <a:t>prowadzić </a:t>
            </a:r>
            <a:r>
              <a:rPr lang="pl-PL" b="1" dirty="0"/>
              <a:t>sprawy, które nie przekraczają zakresu zwykłych czynności spółk</a:t>
            </a:r>
            <a:r>
              <a:rPr lang="pl-PL" dirty="0"/>
              <a:t>i. Jeżeli jednak przed zakończeniem takiej sprawy chociażby jeden z pozostałych wspólników sprzeciwi się jej prowadzeniu, potrzebna jest uchwała wspólników.</a:t>
            </a:r>
            <a:br>
              <a:rPr lang="pl-PL" dirty="0"/>
            </a:br>
            <a:r>
              <a:rPr lang="pl-PL" dirty="0"/>
              <a:t>§ 3. </a:t>
            </a:r>
            <a:r>
              <a:rPr lang="pl-PL" b="1" dirty="0"/>
              <a:t>Każdy</a:t>
            </a:r>
            <a:r>
              <a:rPr lang="pl-PL" dirty="0"/>
              <a:t> wspólnik </a:t>
            </a:r>
            <a:r>
              <a:rPr lang="pl-PL" u="sng" dirty="0"/>
              <a:t>może bez uprzedniej uchwały wspólników </a:t>
            </a:r>
            <a:r>
              <a:rPr lang="pl-PL" dirty="0"/>
              <a:t>wykonać </a:t>
            </a:r>
            <a:r>
              <a:rPr lang="pl-PL" u="sng" dirty="0"/>
              <a:t>czynność nagłą, której zaniechanie mogłoby narazić spółkę na niepowetowane straty. </a:t>
            </a:r>
            <a:endParaRPr lang="pl-PL" u="sng" dirty="0" smtClean="0"/>
          </a:p>
          <a:p>
            <a:pPr marL="0" indent="0">
              <a:buNone/>
            </a:pPr>
            <a:endParaRPr lang="pl-PL" dirty="0"/>
          </a:p>
          <a:p>
            <a:endParaRPr lang="pl-PL" dirty="0"/>
          </a:p>
        </p:txBody>
      </p:sp>
    </p:spTree>
    <p:extLst>
      <p:ext uri="{BB962C8B-B14F-4D97-AF65-F5344CB8AC3E}">
        <p14:creationId xmlns:p14="http://schemas.microsoft.com/office/powerpoint/2010/main" val="176851846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9736"/>
            <a:ext cx="8229600" cy="1143000"/>
          </a:xfrm>
        </p:spPr>
        <p:txBody>
          <a:bodyPr/>
          <a:lstStyle/>
          <a:p>
            <a:r>
              <a:rPr lang="pl-PL" dirty="0" smtClean="0"/>
              <a:t>Spółka cywilna</a:t>
            </a:r>
            <a:endParaRPr lang="pl-PL" dirty="0"/>
          </a:p>
        </p:txBody>
      </p:sp>
      <p:sp>
        <p:nvSpPr>
          <p:cNvPr id="3" name="Symbol zastępczy zawartości 2"/>
          <p:cNvSpPr>
            <a:spLocks noGrp="1"/>
          </p:cNvSpPr>
          <p:nvPr>
            <p:ph idx="1"/>
          </p:nvPr>
        </p:nvSpPr>
        <p:spPr>
          <a:xfrm>
            <a:off x="0" y="980728"/>
            <a:ext cx="8985176" cy="5678091"/>
          </a:xfrm>
        </p:spPr>
        <p:txBody>
          <a:bodyPr>
            <a:normAutofit fontScale="85000" lnSpcReduction="20000"/>
          </a:bodyPr>
          <a:lstStyle/>
          <a:p>
            <a:r>
              <a:rPr lang="pl-PL" dirty="0"/>
              <a:t>Przepis art. 865 KC </a:t>
            </a:r>
            <a:r>
              <a:rPr lang="pl-PL" dirty="0" smtClean="0"/>
              <a:t>to </a:t>
            </a:r>
            <a:r>
              <a:rPr lang="pl-PL" dirty="0"/>
              <a:t>uregulowanie dyspozytywne, </a:t>
            </a:r>
            <a:endParaRPr lang="pl-PL" dirty="0" smtClean="0"/>
          </a:p>
          <a:p>
            <a:r>
              <a:rPr lang="pl-PL" dirty="0" smtClean="0"/>
              <a:t>Prowadzenie </a:t>
            </a:r>
            <a:r>
              <a:rPr lang="pl-PL" dirty="0"/>
              <a:t>spraw spółki - czynności prawne i </a:t>
            </a:r>
            <a:r>
              <a:rPr lang="pl-PL" dirty="0" smtClean="0"/>
              <a:t>faktyczne,  dążące do realizacji </a:t>
            </a:r>
            <a:r>
              <a:rPr lang="pl-PL" b="1" dirty="0"/>
              <a:t>wspólnego celu </a:t>
            </a:r>
            <a:r>
              <a:rPr lang="pl-PL" b="1" dirty="0" smtClean="0"/>
              <a:t>gospodarczego</a:t>
            </a:r>
          </a:p>
          <a:p>
            <a:r>
              <a:rPr lang="pl-PL" dirty="0" smtClean="0"/>
              <a:t>określenie  </a:t>
            </a:r>
            <a:r>
              <a:rPr lang="pl-PL" dirty="0"/>
              <a:t>"zwykłe czynności </a:t>
            </a:r>
            <a:r>
              <a:rPr lang="pl-PL" dirty="0" smtClean="0"/>
              <a:t>spółki” nie zostało zdefiniowane przez ustawodawcę, dla </a:t>
            </a:r>
            <a:r>
              <a:rPr lang="pl-PL" dirty="0"/>
              <a:t>jego wyjaśnienia </a:t>
            </a:r>
            <a:r>
              <a:rPr lang="pl-PL" dirty="0" smtClean="0"/>
              <a:t>ma praktyka,</a:t>
            </a:r>
          </a:p>
          <a:p>
            <a:r>
              <a:rPr lang="pl-PL" dirty="0"/>
              <a:t>W</a:t>
            </a:r>
            <a:r>
              <a:rPr lang="pl-PL" dirty="0" smtClean="0"/>
              <a:t>yr</a:t>
            </a:r>
            <a:r>
              <a:rPr lang="pl-PL" dirty="0"/>
              <a:t>. SN z 5.6.1997 r., I </a:t>
            </a:r>
            <a:r>
              <a:rPr lang="pl-PL" dirty="0" err="1"/>
              <a:t>CKN</a:t>
            </a:r>
            <a:r>
              <a:rPr lang="pl-PL" dirty="0"/>
              <a:t> 70/97, </a:t>
            </a:r>
            <a:r>
              <a:rPr lang="pl-PL" dirty="0" err="1"/>
              <a:t>OSN</a:t>
            </a:r>
            <a:r>
              <a:rPr lang="pl-PL" dirty="0"/>
              <a:t> 1997, Nr 11, poz. </a:t>
            </a:r>
            <a:r>
              <a:rPr lang="pl-PL" dirty="0" smtClean="0"/>
              <a:t>179</a:t>
            </a:r>
            <a:r>
              <a:rPr lang="pl-PL" dirty="0"/>
              <a:t>:</a:t>
            </a:r>
          </a:p>
          <a:p>
            <a:pPr marL="0" indent="0">
              <a:buNone/>
            </a:pPr>
            <a:r>
              <a:rPr lang="pl-PL" dirty="0" smtClean="0"/>
              <a:t>„Przy </a:t>
            </a:r>
            <a:r>
              <a:rPr lang="pl-PL" dirty="0"/>
              <a:t>rozstrzyganiu, czy dana czynność prawna należy do kategorii "zwykłych czynności", należy mieć na względzie w szczególności takie właśnie okoliczności konkretnego przypadku, jak cel i determinowany nim rodzaj działalności spółki, przynależność ocenianej czynności do tego rodzaju działalności oraz jej doniosłość z punktu widzenia rozmiaru tej </a:t>
            </a:r>
            <a:r>
              <a:rPr lang="pl-PL" dirty="0" smtClean="0"/>
              <a:t>działalności”</a:t>
            </a:r>
            <a:endParaRPr lang="pl-PL" dirty="0"/>
          </a:p>
        </p:txBody>
      </p:sp>
    </p:spTree>
    <p:extLst>
      <p:ext uri="{BB962C8B-B14F-4D97-AF65-F5344CB8AC3E}">
        <p14:creationId xmlns:p14="http://schemas.microsoft.com/office/powerpoint/2010/main" val="410224912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0"/>
            <a:ext cx="8229600" cy="1143000"/>
          </a:xfrm>
        </p:spPr>
        <p:txBody>
          <a:bodyPr/>
          <a:lstStyle/>
          <a:p>
            <a:r>
              <a:rPr lang="pl-PL" dirty="0" smtClean="0"/>
              <a:t>Spółka cywilna</a:t>
            </a:r>
            <a:endParaRPr lang="pl-PL" dirty="0"/>
          </a:p>
        </p:txBody>
      </p:sp>
      <p:sp>
        <p:nvSpPr>
          <p:cNvPr id="3" name="Symbol zastępczy zawartości 2"/>
          <p:cNvSpPr>
            <a:spLocks noGrp="1"/>
          </p:cNvSpPr>
          <p:nvPr>
            <p:ph idx="1"/>
          </p:nvPr>
        </p:nvSpPr>
        <p:spPr>
          <a:xfrm>
            <a:off x="251520" y="980728"/>
            <a:ext cx="8784976" cy="5400600"/>
          </a:xfrm>
        </p:spPr>
        <p:txBody>
          <a:bodyPr>
            <a:normAutofit fontScale="92500" lnSpcReduction="20000"/>
          </a:bodyPr>
          <a:lstStyle/>
          <a:p>
            <a:pPr marL="0" indent="0">
              <a:buNone/>
            </a:pPr>
            <a:r>
              <a:rPr lang="pl-PL" b="1" u="sng" dirty="0"/>
              <a:t>Art. 866. Reprezentacja spółki</a:t>
            </a:r>
            <a:r>
              <a:rPr lang="pl-PL" b="1" dirty="0"/>
              <a:t> </a:t>
            </a:r>
            <a:endParaRPr lang="pl-PL" dirty="0"/>
          </a:p>
          <a:p>
            <a:pPr marL="0" indent="0">
              <a:buNone/>
            </a:pPr>
            <a:r>
              <a:rPr lang="pl-PL" dirty="0"/>
              <a:t>W braku odmiennej umowy lub uchwały wspólników </a:t>
            </a:r>
            <a:r>
              <a:rPr lang="pl-PL" b="1" dirty="0"/>
              <a:t>każdy wspólnik jest umocowany do reprezentowania spółki w takich granicach, w jakich jest uprawniony do prowadzenia jej spraw</a:t>
            </a:r>
            <a:r>
              <a:rPr lang="pl-PL" dirty="0"/>
              <a:t>. </a:t>
            </a:r>
            <a:endParaRPr lang="pl-PL" dirty="0" smtClean="0"/>
          </a:p>
          <a:p>
            <a:pPr>
              <a:buFont typeface="Wingdings"/>
              <a:buChar char="à"/>
            </a:pPr>
            <a:r>
              <a:rPr lang="pl-PL" dirty="0" smtClean="0">
                <a:sym typeface="Wingdings" pitchFamily="2" charset="2"/>
              </a:rPr>
              <a:t>j</a:t>
            </a:r>
            <a:r>
              <a:rPr lang="pl-PL" dirty="0" smtClean="0"/>
              <a:t>est </a:t>
            </a:r>
            <a:r>
              <a:rPr lang="pl-PL" dirty="0"/>
              <a:t>to </a:t>
            </a:r>
            <a:r>
              <a:rPr lang="pl-PL" dirty="0" smtClean="0"/>
              <a:t>przepis dyspozytywny - wspólnicy </a:t>
            </a:r>
            <a:r>
              <a:rPr lang="pl-PL" dirty="0"/>
              <a:t>objęte nim sprawy mogą </a:t>
            </a:r>
            <a:r>
              <a:rPr lang="pl-PL" dirty="0" smtClean="0"/>
              <a:t>ukształtować w sposób odmienny</a:t>
            </a:r>
          </a:p>
          <a:p>
            <a:r>
              <a:rPr lang="pl-PL" dirty="0" smtClean="0"/>
              <a:t>Reprezentowanie spółki-  dokonywanie </a:t>
            </a:r>
            <a:r>
              <a:rPr lang="pl-PL" dirty="0"/>
              <a:t>czynności wobec osób trzecich; </a:t>
            </a:r>
            <a:r>
              <a:rPr lang="pl-PL" dirty="0" smtClean="0"/>
              <a:t>dotyczy :</a:t>
            </a:r>
          </a:p>
          <a:p>
            <a:pPr>
              <a:buFont typeface="Wingdings" pitchFamily="2" charset="2"/>
              <a:buChar char="ü"/>
            </a:pPr>
            <a:r>
              <a:rPr lang="pl-PL" dirty="0" smtClean="0"/>
              <a:t>składania </a:t>
            </a:r>
            <a:r>
              <a:rPr lang="pl-PL" dirty="0"/>
              <a:t>oświadczeń woli w sprawach </a:t>
            </a:r>
            <a:r>
              <a:rPr lang="pl-PL" dirty="0" smtClean="0"/>
              <a:t>spółki</a:t>
            </a:r>
          </a:p>
          <a:p>
            <a:pPr>
              <a:buFont typeface="Wingdings" pitchFamily="2" charset="2"/>
              <a:buChar char="ü"/>
            </a:pPr>
            <a:r>
              <a:rPr lang="pl-PL" dirty="0" smtClean="0"/>
              <a:t>przyjmowania </a:t>
            </a:r>
            <a:r>
              <a:rPr lang="pl-PL" dirty="0"/>
              <a:t>oświadczeń adresowanych do spółki </a:t>
            </a:r>
          </a:p>
          <a:p>
            <a:pPr>
              <a:buFont typeface="Wingdings" pitchFamily="2" charset="2"/>
              <a:buChar char="ü"/>
            </a:pPr>
            <a:r>
              <a:rPr lang="pl-PL" dirty="0" smtClean="0"/>
              <a:t> także czynności </a:t>
            </a:r>
            <a:r>
              <a:rPr lang="pl-PL" dirty="0"/>
              <a:t>takich </a:t>
            </a:r>
            <a:r>
              <a:rPr lang="pl-PL" dirty="0" smtClean="0"/>
              <a:t>jak </a:t>
            </a:r>
            <a:r>
              <a:rPr lang="pl-PL" dirty="0"/>
              <a:t>zawiadomienia oraz oświadczenia wiedzy </a:t>
            </a:r>
            <a:r>
              <a:rPr lang="pl-PL" dirty="0" smtClean="0"/>
              <a:t>itp.</a:t>
            </a:r>
          </a:p>
          <a:p>
            <a:endParaRPr lang="pl-PL" dirty="0"/>
          </a:p>
          <a:p>
            <a:endParaRPr lang="pl-PL" dirty="0"/>
          </a:p>
        </p:txBody>
      </p:sp>
    </p:spTree>
    <p:extLst>
      <p:ext uri="{BB962C8B-B14F-4D97-AF65-F5344CB8AC3E}">
        <p14:creationId xmlns:p14="http://schemas.microsoft.com/office/powerpoint/2010/main" val="13267865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22109"/>
            <a:ext cx="8229600" cy="1143000"/>
          </a:xfrm>
        </p:spPr>
        <p:txBody>
          <a:bodyPr/>
          <a:lstStyle/>
          <a:p>
            <a:r>
              <a:rPr lang="pl-PL" dirty="0" smtClean="0"/>
              <a:t>Spółka cywilna</a:t>
            </a:r>
            <a:endParaRPr lang="pl-PL" dirty="0"/>
          </a:p>
        </p:txBody>
      </p:sp>
      <p:sp>
        <p:nvSpPr>
          <p:cNvPr id="3" name="Symbol zastępczy zawartości 2"/>
          <p:cNvSpPr>
            <a:spLocks noGrp="1"/>
          </p:cNvSpPr>
          <p:nvPr>
            <p:ph idx="1"/>
          </p:nvPr>
        </p:nvSpPr>
        <p:spPr>
          <a:xfrm>
            <a:off x="179512" y="1052736"/>
            <a:ext cx="8712968" cy="5805264"/>
          </a:xfrm>
        </p:spPr>
        <p:txBody>
          <a:bodyPr>
            <a:normAutofit fontScale="77500" lnSpcReduction="20000"/>
          </a:bodyPr>
          <a:lstStyle/>
          <a:p>
            <a:pPr marL="0" indent="0">
              <a:buNone/>
            </a:pPr>
            <a:r>
              <a:rPr lang="pl-PL" b="1" u="sng" dirty="0"/>
              <a:t>Art. 867. Udział w zyskach i stratach spółki</a:t>
            </a:r>
            <a:r>
              <a:rPr lang="pl-PL" b="1" dirty="0"/>
              <a:t> </a:t>
            </a:r>
            <a:endParaRPr lang="pl-PL" dirty="0"/>
          </a:p>
          <a:p>
            <a:pPr marL="0" indent="0">
              <a:buNone/>
            </a:pPr>
            <a:r>
              <a:rPr lang="pl-PL" dirty="0"/>
              <a:t>§ 1. Każdy wspólnik jest uprawniony do </a:t>
            </a:r>
            <a:r>
              <a:rPr lang="pl-PL" b="1" dirty="0">
                <a:solidFill>
                  <a:srgbClr val="FF0000"/>
                </a:solidFill>
              </a:rPr>
              <a:t>równego udziału w zyskach i w tym samym stosunku uczestniczy w stratach, bez względu na rodzaj i wartość wkładu</a:t>
            </a:r>
            <a:r>
              <a:rPr lang="pl-PL" dirty="0"/>
              <a:t>. W umowie spółki można inaczej ustalić stosunek udziału wspólników w zyskach i stratach. Można nawet zwolnić niektórych wspólników od udziału w stratach. </a:t>
            </a:r>
            <a:r>
              <a:rPr lang="pl-PL" b="1" dirty="0">
                <a:solidFill>
                  <a:srgbClr val="FF0000"/>
                </a:solidFill>
              </a:rPr>
              <a:t>Natomiast nie można wyłączyć wspólnika od udziału w zyskach.</a:t>
            </a:r>
            <a:r>
              <a:rPr lang="pl-PL" dirty="0"/>
              <a:t/>
            </a:r>
            <a:br>
              <a:rPr lang="pl-PL" dirty="0"/>
            </a:br>
            <a:r>
              <a:rPr lang="pl-PL" dirty="0"/>
              <a:t>§ 2. Ustalony w umowie stosunek udziału wspólnika w zyskach odnosi się w razie wątpliwości także do udziału w stratach</a:t>
            </a:r>
            <a:r>
              <a:rPr lang="pl-PL" dirty="0" smtClean="0"/>
              <a:t>.</a:t>
            </a:r>
          </a:p>
          <a:p>
            <a:pPr marL="0" indent="0">
              <a:buNone/>
            </a:pPr>
            <a:endParaRPr lang="pl-PL" dirty="0"/>
          </a:p>
          <a:p>
            <a:pPr marL="0" indent="0">
              <a:buNone/>
            </a:pPr>
            <a:r>
              <a:rPr lang="pl-PL" b="1" u="sng" dirty="0"/>
              <a:t>Art. 868. Podział i wypłata zysków ze spółki</a:t>
            </a:r>
            <a:r>
              <a:rPr lang="pl-PL" b="1" dirty="0"/>
              <a:t> </a:t>
            </a:r>
            <a:endParaRPr lang="pl-PL" dirty="0"/>
          </a:p>
          <a:p>
            <a:pPr marL="0" indent="0">
              <a:buNone/>
            </a:pPr>
            <a:r>
              <a:rPr lang="pl-PL" dirty="0"/>
              <a:t>§ 1. Wspólnik może żądać podziału i wypłaty zysków dopiero po rozwiązaniu spółki.</a:t>
            </a:r>
            <a:br>
              <a:rPr lang="pl-PL" dirty="0"/>
            </a:br>
            <a:r>
              <a:rPr lang="pl-PL" dirty="0"/>
              <a:t>§ 2. Jednakże gdy spółka została zawarta na czas dłuższy, wspólnicy mogą żądać podziału i wypłaty zysków z końcem każdego roku obrachunkowego.</a:t>
            </a:r>
          </a:p>
          <a:p>
            <a:endParaRPr lang="pl-PL" dirty="0"/>
          </a:p>
        </p:txBody>
      </p:sp>
    </p:spTree>
    <p:extLst>
      <p:ext uri="{BB962C8B-B14F-4D97-AF65-F5344CB8AC3E}">
        <p14:creationId xmlns:p14="http://schemas.microsoft.com/office/powerpoint/2010/main" val="39959077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2231"/>
            <a:ext cx="8229600" cy="1143000"/>
          </a:xfrm>
        </p:spPr>
        <p:txBody>
          <a:bodyPr/>
          <a:lstStyle/>
          <a:p>
            <a:r>
              <a:rPr lang="pl-PL" dirty="0" smtClean="0"/>
              <a:t>Spółka cywilna</a:t>
            </a:r>
            <a:endParaRPr lang="pl-PL" dirty="0"/>
          </a:p>
        </p:txBody>
      </p:sp>
      <p:sp>
        <p:nvSpPr>
          <p:cNvPr id="3" name="Symbol zastępczy zawartości 2"/>
          <p:cNvSpPr>
            <a:spLocks noGrp="1"/>
          </p:cNvSpPr>
          <p:nvPr>
            <p:ph idx="1"/>
          </p:nvPr>
        </p:nvSpPr>
        <p:spPr>
          <a:xfrm>
            <a:off x="179512" y="1052736"/>
            <a:ext cx="8712968" cy="5544616"/>
          </a:xfrm>
        </p:spPr>
        <p:txBody>
          <a:bodyPr>
            <a:normAutofit fontScale="70000" lnSpcReduction="20000"/>
          </a:bodyPr>
          <a:lstStyle/>
          <a:p>
            <a:pPr marL="0" indent="0">
              <a:buNone/>
            </a:pPr>
            <a:r>
              <a:rPr lang="pl-PL" b="1" u="sng" dirty="0"/>
              <a:t>Art. 869. Wystąpienie ze spółki</a:t>
            </a:r>
            <a:r>
              <a:rPr lang="pl-PL" b="1" dirty="0"/>
              <a:t> </a:t>
            </a:r>
            <a:endParaRPr lang="pl-PL" dirty="0"/>
          </a:p>
          <a:p>
            <a:pPr marL="0" indent="0">
              <a:buNone/>
            </a:pPr>
            <a:r>
              <a:rPr lang="pl-PL" dirty="0"/>
              <a:t>§ 1. Jeżeli spółka została zawarta </a:t>
            </a:r>
            <a:r>
              <a:rPr lang="pl-PL" b="1" dirty="0"/>
              <a:t>na czas nie oznaczony</a:t>
            </a:r>
            <a:r>
              <a:rPr lang="pl-PL" dirty="0"/>
              <a:t>, </a:t>
            </a:r>
            <a:r>
              <a:rPr lang="pl-PL" dirty="0">
                <a:solidFill>
                  <a:srgbClr val="FF0000"/>
                </a:solidFill>
              </a:rPr>
              <a:t>każdy wspólnik może z niej wystąpić wypowiadając swój udział na trzy miesiące naprzód na koniec roku obrachunkowego.</a:t>
            </a:r>
            <a:br>
              <a:rPr lang="pl-PL" dirty="0">
                <a:solidFill>
                  <a:srgbClr val="FF0000"/>
                </a:solidFill>
              </a:rPr>
            </a:br>
            <a:r>
              <a:rPr lang="pl-PL" dirty="0"/>
              <a:t>§ 2. </a:t>
            </a:r>
            <a:r>
              <a:rPr lang="pl-PL" b="1" dirty="0"/>
              <a:t>Z ważnych powodów </a:t>
            </a:r>
            <a:r>
              <a:rPr lang="pl-PL" dirty="0"/>
              <a:t>wspólnik może wypowiedzieć swój </a:t>
            </a:r>
            <a:r>
              <a:rPr lang="pl-PL" dirty="0">
                <a:solidFill>
                  <a:srgbClr val="FF0000"/>
                </a:solidFill>
              </a:rPr>
              <a:t>udział bez zachowania terminów wypowiedzenia, chociażby spółka była zawarta na czas oznaczony. Zastrzeżenie przeciwne jest nieważne</a:t>
            </a:r>
            <a:r>
              <a:rPr lang="pl-PL" dirty="0" smtClean="0">
                <a:solidFill>
                  <a:srgbClr val="FF0000"/>
                </a:solidFill>
              </a:rPr>
              <a:t>.</a:t>
            </a:r>
          </a:p>
          <a:p>
            <a:pPr marL="0" indent="0">
              <a:buNone/>
            </a:pPr>
            <a:endParaRPr lang="pl-PL" dirty="0"/>
          </a:p>
          <a:p>
            <a:pPr marL="0" indent="0">
              <a:buNone/>
            </a:pPr>
            <a:r>
              <a:rPr lang="pl-PL" b="1" u="sng" dirty="0"/>
              <a:t>Art. 870. Wypowiedzenie udziału przez wierzyciela osobistego wspólnika spółki</a:t>
            </a:r>
            <a:r>
              <a:rPr lang="pl-PL" b="1" dirty="0"/>
              <a:t> </a:t>
            </a:r>
            <a:endParaRPr lang="pl-PL" dirty="0"/>
          </a:p>
          <a:p>
            <a:pPr marL="0" indent="0">
              <a:buNone/>
            </a:pPr>
            <a:r>
              <a:rPr lang="pl-PL" dirty="0"/>
              <a:t>Jeżeli w ciągu ostatnich sześciu miesięcy została przeprowadzona bezskuteczna egzekucja z ruchomości wspólnika, jego </a:t>
            </a:r>
            <a:r>
              <a:rPr lang="pl-PL" b="1" dirty="0"/>
              <a:t>wierzyciel osobisty</a:t>
            </a:r>
            <a:r>
              <a:rPr lang="pl-PL" dirty="0"/>
              <a:t>, który uzyskał zajęcie praw przysługujących wspólnikowi na wypadek wystąpienia ze spółki lub jej rozwiązania, może wypowiedzieć jego udział w spółce na trzy miesiące naprzód, chociażby spółka była zawarta na czas oznaczony. Jeżeli umowa spółki przewiduje krótszy termin wypowiedzenia, wierzyciel może z tego terminu skorzystać. </a:t>
            </a:r>
          </a:p>
        </p:txBody>
      </p:sp>
    </p:spTree>
    <p:extLst>
      <p:ext uri="{BB962C8B-B14F-4D97-AF65-F5344CB8AC3E}">
        <p14:creationId xmlns:p14="http://schemas.microsoft.com/office/powerpoint/2010/main" val="256309030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22109"/>
            <a:ext cx="8229600" cy="1143000"/>
          </a:xfrm>
        </p:spPr>
        <p:txBody>
          <a:bodyPr/>
          <a:lstStyle/>
          <a:p>
            <a:r>
              <a:rPr lang="pl-PL" dirty="0" smtClean="0"/>
              <a:t>Spółka cywilna</a:t>
            </a:r>
            <a:endParaRPr lang="pl-PL" dirty="0"/>
          </a:p>
        </p:txBody>
      </p:sp>
      <p:sp>
        <p:nvSpPr>
          <p:cNvPr id="3" name="Symbol zastępczy zawartości 2"/>
          <p:cNvSpPr>
            <a:spLocks noGrp="1"/>
          </p:cNvSpPr>
          <p:nvPr>
            <p:ph idx="1"/>
          </p:nvPr>
        </p:nvSpPr>
        <p:spPr>
          <a:xfrm>
            <a:off x="0" y="908720"/>
            <a:ext cx="9144000" cy="5949280"/>
          </a:xfrm>
        </p:spPr>
        <p:txBody>
          <a:bodyPr>
            <a:normAutofit fontScale="77500" lnSpcReduction="20000"/>
          </a:bodyPr>
          <a:lstStyle/>
          <a:p>
            <a:pPr marL="0" indent="0">
              <a:buNone/>
            </a:pPr>
            <a:r>
              <a:rPr lang="pl-PL" b="1" u="sng" dirty="0"/>
              <a:t>Art. 871. Rozliczenia przy wystąpieniu wspólnika ze spółki</a:t>
            </a:r>
            <a:r>
              <a:rPr lang="pl-PL" b="1" dirty="0"/>
              <a:t> </a:t>
            </a:r>
            <a:endParaRPr lang="pl-PL" dirty="0"/>
          </a:p>
          <a:p>
            <a:pPr marL="0" indent="0">
              <a:buNone/>
            </a:pPr>
            <a:r>
              <a:rPr lang="pl-PL" dirty="0"/>
              <a:t>§ 1. Wspólnikowi występującemu ze spółki </a:t>
            </a:r>
            <a:r>
              <a:rPr lang="pl-PL" b="1" dirty="0"/>
              <a:t>zwraca się w naturze rzeczy, które wniósł do spółki do używania, oraz wypłaca się w pieniądzu wartość jego wkładu oznaczoną w umowie spółki</a:t>
            </a:r>
            <a:r>
              <a:rPr lang="pl-PL" dirty="0"/>
              <a:t>, a w braku takiego oznaczenia - wartość, którą wkład ten miał w chwili wniesienia. </a:t>
            </a:r>
            <a:r>
              <a:rPr lang="pl-PL" b="1" dirty="0"/>
              <a:t>Nie ulega zwrotowi wartość wkładu polegającego na świadczeniu usług albo na używaniu przez spółkę rzeczy należących do wspólnika.</a:t>
            </a:r>
            <a:br>
              <a:rPr lang="pl-PL" b="1" dirty="0"/>
            </a:br>
            <a:r>
              <a:rPr lang="pl-PL" dirty="0"/>
              <a:t>§ 2. Ponadto wypłaca się występującemu wspólnikowi w pieniądzu taką część wartości wspólnego majątku pozostałego po odliczeniu wartości wkładów wszystkich wspólników, jaka odpowiada stosunkowi, w którym występujący wspólnik uczestniczył w zyskach spółki.</a:t>
            </a:r>
          </a:p>
          <a:p>
            <a:pPr marL="0" indent="0">
              <a:buNone/>
            </a:pPr>
            <a:r>
              <a:rPr lang="pl-PL" b="1" u="sng" dirty="0" smtClean="0"/>
              <a:t>Art</a:t>
            </a:r>
            <a:r>
              <a:rPr lang="pl-PL" b="1" u="sng" dirty="0"/>
              <a:t>. 873. Domniemanie przedłużenia umowy spółki</a:t>
            </a:r>
            <a:r>
              <a:rPr lang="pl-PL" b="1" dirty="0"/>
              <a:t> </a:t>
            </a:r>
            <a:endParaRPr lang="pl-PL" dirty="0"/>
          </a:p>
          <a:p>
            <a:pPr marL="0" indent="0">
              <a:buNone/>
            </a:pPr>
            <a:r>
              <a:rPr lang="pl-PL" dirty="0"/>
              <a:t>Jeżeli mimo istnienia przewidzianych w umowie powodów rozwiązania spółki trwa ona nadal za zgodą wszystkich wspólników, poczytuje się ją za przedłużoną na czas nie oznaczony. </a:t>
            </a:r>
          </a:p>
          <a:p>
            <a:endParaRPr lang="pl-PL" dirty="0"/>
          </a:p>
          <a:p>
            <a:endParaRPr lang="pl-PL" dirty="0"/>
          </a:p>
        </p:txBody>
      </p:sp>
    </p:spTree>
    <p:extLst>
      <p:ext uri="{BB962C8B-B14F-4D97-AF65-F5344CB8AC3E}">
        <p14:creationId xmlns:p14="http://schemas.microsoft.com/office/powerpoint/2010/main" val="23668987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5536" y="9736"/>
            <a:ext cx="8229600" cy="1143000"/>
          </a:xfrm>
        </p:spPr>
        <p:txBody>
          <a:bodyPr/>
          <a:lstStyle/>
          <a:p>
            <a:r>
              <a:rPr lang="pl-PL" dirty="0" smtClean="0"/>
              <a:t>Spółka cywilna</a:t>
            </a:r>
            <a:endParaRPr lang="pl-PL" dirty="0"/>
          </a:p>
        </p:txBody>
      </p:sp>
      <p:sp>
        <p:nvSpPr>
          <p:cNvPr id="3" name="Symbol zastępczy zawartości 2"/>
          <p:cNvSpPr>
            <a:spLocks noGrp="1"/>
          </p:cNvSpPr>
          <p:nvPr>
            <p:ph idx="1"/>
          </p:nvPr>
        </p:nvSpPr>
        <p:spPr>
          <a:xfrm>
            <a:off x="0" y="1268760"/>
            <a:ext cx="9144000" cy="5472608"/>
          </a:xfrm>
        </p:spPr>
        <p:txBody>
          <a:bodyPr>
            <a:normAutofit fontScale="77500" lnSpcReduction="20000"/>
          </a:bodyPr>
          <a:lstStyle/>
          <a:p>
            <a:pPr marL="0" indent="0">
              <a:buNone/>
            </a:pPr>
            <a:r>
              <a:rPr lang="pl-PL" b="1" u="sng" dirty="0"/>
              <a:t>Art. 874. żądanie rozwiązania spółki</a:t>
            </a:r>
            <a:r>
              <a:rPr lang="pl-PL" b="1" dirty="0"/>
              <a:t> </a:t>
            </a:r>
            <a:endParaRPr lang="pl-PL" dirty="0"/>
          </a:p>
          <a:p>
            <a:pPr marL="0" indent="0">
              <a:buNone/>
            </a:pPr>
            <a:r>
              <a:rPr lang="pl-PL" dirty="0"/>
              <a:t>§ 1. Z ważnych powodów każdy wspólnik może żądać rozwiązania spółki przez sąd.</a:t>
            </a:r>
            <a:br>
              <a:rPr lang="pl-PL" dirty="0"/>
            </a:br>
            <a:r>
              <a:rPr lang="pl-PL" dirty="0"/>
              <a:t>§ 2. Spółka ulega rozwiązaniu z dniem ogłoszenia upadłości wspólnika</a:t>
            </a:r>
            <a:r>
              <a:rPr lang="pl-PL" dirty="0" smtClean="0"/>
              <a:t>.</a:t>
            </a:r>
          </a:p>
          <a:p>
            <a:pPr marL="0" indent="0">
              <a:buNone/>
            </a:pPr>
            <a:endParaRPr lang="pl-PL" dirty="0"/>
          </a:p>
          <a:p>
            <a:pPr marL="0" indent="0">
              <a:buNone/>
            </a:pPr>
            <a:r>
              <a:rPr lang="pl-PL" b="1" u="sng" dirty="0"/>
              <a:t>Art. 875. Podział wspólnego majątku spółki</a:t>
            </a:r>
            <a:r>
              <a:rPr lang="pl-PL" b="1" dirty="0"/>
              <a:t> </a:t>
            </a:r>
            <a:endParaRPr lang="pl-PL" dirty="0"/>
          </a:p>
          <a:p>
            <a:pPr marL="0" indent="0">
              <a:buNone/>
            </a:pPr>
            <a:r>
              <a:rPr lang="pl-PL" dirty="0"/>
              <a:t>§ 1. Od chwili rozwiązania spółki stosuje się odpowiednio do wspólnego majątku wspólników przepisy </a:t>
            </a:r>
            <a:r>
              <a:rPr lang="pl-PL" b="1" dirty="0"/>
              <a:t>o współwłasności w częściach ułamkowych</a:t>
            </a:r>
            <a:r>
              <a:rPr lang="pl-PL" dirty="0"/>
              <a:t> z zachowaniem przepisów poniższych.</a:t>
            </a:r>
            <a:br>
              <a:rPr lang="pl-PL" dirty="0"/>
            </a:br>
            <a:r>
              <a:rPr lang="pl-PL" dirty="0"/>
              <a:t>§ 2. Z majątku pozostałego po zapłaceniu długów spółki zwraca się wspólnikom ich wkłady, stosując odpowiednio przepisy o zwrocie wkładów w razie wystąpienia wspólnika ze spółki.</a:t>
            </a:r>
            <a:br>
              <a:rPr lang="pl-PL" dirty="0"/>
            </a:br>
            <a:r>
              <a:rPr lang="pl-PL" dirty="0"/>
              <a:t>§ 3. Pozostałą nadwyżkę wspólnego majątku dzieli się między wspólników w takim stosunku, w jakim uczestniczyli w zyskach spółki.</a:t>
            </a:r>
          </a:p>
          <a:p>
            <a:endParaRPr lang="pl-PL" dirty="0"/>
          </a:p>
        </p:txBody>
      </p:sp>
    </p:spTree>
    <p:extLst>
      <p:ext uri="{BB962C8B-B14F-4D97-AF65-F5344CB8AC3E}">
        <p14:creationId xmlns:p14="http://schemas.microsoft.com/office/powerpoint/2010/main" val="40327245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Przyrzeczenie publiczne</a:t>
            </a:r>
            <a:endParaRPr lang="pl-PL" dirty="0"/>
          </a:p>
        </p:txBody>
      </p:sp>
      <p:sp>
        <p:nvSpPr>
          <p:cNvPr id="3" name="Symbol zastępczy zawartości 2"/>
          <p:cNvSpPr>
            <a:spLocks noGrp="1"/>
          </p:cNvSpPr>
          <p:nvPr>
            <p:ph idx="1"/>
          </p:nvPr>
        </p:nvSpPr>
        <p:spPr/>
        <p:txBody>
          <a:bodyPr/>
          <a:lstStyle/>
          <a:p>
            <a:r>
              <a:rPr lang="pl-PL" dirty="0"/>
              <a:t>Przyrzeczeniem publicznym jest </a:t>
            </a:r>
            <a:r>
              <a:rPr lang="pl-PL" b="1" dirty="0">
                <a:solidFill>
                  <a:srgbClr val="FF0000"/>
                </a:solidFill>
              </a:rPr>
              <a:t>oświadczenie woli przyrzekającego. </a:t>
            </a:r>
          </a:p>
          <a:p>
            <a:pPr marL="0" indent="0">
              <a:buNone/>
            </a:pPr>
            <a:r>
              <a:rPr lang="pl-PL" dirty="0" smtClean="0"/>
              <a:t>2 postacie:</a:t>
            </a:r>
          </a:p>
          <a:p>
            <a:r>
              <a:rPr lang="pl-PL" dirty="0" smtClean="0"/>
              <a:t>przyrzeczenie </a:t>
            </a:r>
            <a:r>
              <a:rPr lang="pl-PL" b="1" dirty="0"/>
              <a:t>publicznego nagrody za oznaczoną czynność </a:t>
            </a:r>
            <a:r>
              <a:rPr lang="pl-PL" dirty="0"/>
              <a:t>(art. 919 KC) </a:t>
            </a:r>
            <a:endParaRPr lang="pl-PL" dirty="0" smtClean="0"/>
          </a:p>
          <a:p>
            <a:r>
              <a:rPr lang="pl-PL" dirty="0" smtClean="0"/>
              <a:t>przyrzeczenie </a:t>
            </a:r>
            <a:r>
              <a:rPr lang="pl-PL" dirty="0"/>
              <a:t>nagrody za najlepsze dzieło lub najlepszą czynność, tj. </a:t>
            </a:r>
            <a:r>
              <a:rPr lang="pl-PL" b="1" dirty="0"/>
              <a:t>przyrzeczenie nagrody konkursowej </a:t>
            </a:r>
            <a:r>
              <a:rPr lang="pl-PL" dirty="0"/>
              <a:t>(por. art. 921 KC).</a:t>
            </a:r>
          </a:p>
        </p:txBody>
      </p:sp>
    </p:spTree>
    <p:extLst>
      <p:ext uri="{BB962C8B-B14F-4D97-AF65-F5344CB8AC3E}">
        <p14:creationId xmlns:p14="http://schemas.microsoft.com/office/powerpoint/2010/main" val="246227768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Przyrzeczenie publiczne</a:t>
            </a:r>
            <a:endParaRPr lang="pl-PL" dirty="0"/>
          </a:p>
        </p:txBody>
      </p:sp>
      <p:sp>
        <p:nvSpPr>
          <p:cNvPr id="3" name="Symbol zastępczy zawartości 2"/>
          <p:cNvSpPr>
            <a:spLocks noGrp="1"/>
          </p:cNvSpPr>
          <p:nvPr>
            <p:ph idx="1"/>
          </p:nvPr>
        </p:nvSpPr>
        <p:spPr/>
        <p:txBody>
          <a:bodyPr>
            <a:normAutofit fontScale="85000" lnSpcReduction="10000"/>
          </a:bodyPr>
          <a:lstStyle/>
          <a:p>
            <a:r>
              <a:rPr lang="pl-PL" dirty="0" smtClean="0"/>
              <a:t>Art. 919</a:t>
            </a:r>
          </a:p>
          <a:p>
            <a:pPr marL="0" indent="0">
              <a:buNone/>
            </a:pPr>
            <a:r>
              <a:rPr lang="pl-PL" dirty="0" smtClean="0"/>
              <a:t>§ 1</a:t>
            </a:r>
            <a:r>
              <a:rPr lang="pl-PL" dirty="0"/>
              <a:t>. Kto przez </a:t>
            </a:r>
            <a:r>
              <a:rPr lang="pl-PL" b="1" dirty="0"/>
              <a:t>ogłoszenie publiczne</a:t>
            </a:r>
            <a:r>
              <a:rPr lang="pl-PL" dirty="0"/>
              <a:t> przyrzekł </a:t>
            </a:r>
            <a:r>
              <a:rPr lang="pl-PL" b="1" dirty="0"/>
              <a:t>nagrodę za wykonanie oznaczonej czynności</a:t>
            </a:r>
            <a:r>
              <a:rPr lang="pl-PL" dirty="0"/>
              <a:t>, obowiązany jest przyrzeczenia dotrzymać.</a:t>
            </a:r>
          </a:p>
          <a:p>
            <a:pPr marL="0" indent="0">
              <a:buNone/>
            </a:pPr>
            <a:r>
              <a:rPr lang="pl-PL" dirty="0"/>
              <a:t>§ 2. Jeżeli w </a:t>
            </a:r>
            <a:r>
              <a:rPr lang="pl-PL" dirty="0">
                <a:solidFill>
                  <a:srgbClr val="FF0000"/>
                </a:solidFill>
              </a:rPr>
              <a:t>przyrzeczeniu </a:t>
            </a:r>
            <a:r>
              <a:rPr lang="pl-PL" b="1" dirty="0">
                <a:solidFill>
                  <a:srgbClr val="FF0000"/>
                </a:solidFill>
              </a:rPr>
              <a:t>nie</a:t>
            </a:r>
            <a:r>
              <a:rPr lang="pl-PL" dirty="0">
                <a:solidFill>
                  <a:srgbClr val="FF0000"/>
                </a:solidFill>
              </a:rPr>
              <a:t> był oznaczony termin wykonania czynności ani nie było zastrzeżenia, że przyrzeczenie jest nieodwołalne, przyrzekający może je odwołać.</a:t>
            </a:r>
            <a:r>
              <a:rPr lang="pl-PL" dirty="0"/>
              <a:t> Odwołanie powinno nastąpić przez ogłoszenie publiczne w taki sam sposób, w jaki było uczynione przyrzeczenie. Odwołanie jest bezskuteczne względem osoby, która wcześniej czynność wykonała.</a:t>
            </a:r>
          </a:p>
          <a:p>
            <a:endParaRPr lang="pl-PL" dirty="0"/>
          </a:p>
        </p:txBody>
      </p:sp>
    </p:spTree>
    <p:extLst>
      <p:ext uri="{BB962C8B-B14F-4D97-AF65-F5344CB8AC3E}">
        <p14:creationId xmlns:p14="http://schemas.microsoft.com/office/powerpoint/2010/main" val="70731372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Przyrzeczenie publiczne</a:t>
            </a:r>
            <a:endParaRPr lang="pl-PL" dirty="0"/>
          </a:p>
        </p:txBody>
      </p:sp>
      <p:sp>
        <p:nvSpPr>
          <p:cNvPr id="3" name="Symbol zastępczy zawartości 2"/>
          <p:cNvSpPr>
            <a:spLocks noGrp="1"/>
          </p:cNvSpPr>
          <p:nvPr>
            <p:ph idx="1"/>
          </p:nvPr>
        </p:nvSpPr>
        <p:spPr/>
        <p:txBody>
          <a:bodyPr>
            <a:normAutofit fontScale="85000" lnSpcReduction="10000"/>
          </a:bodyPr>
          <a:lstStyle/>
          <a:p>
            <a:r>
              <a:rPr lang="pl-PL" dirty="0" smtClean="0"/>
              <a:t>jednostronne </a:t>
            </a:r>
            <a:r>
              <a:rPr lang="pl-PL" dirty="0"/>
              <a:t>oświadczenie </a:t>
            </a:r>
            <a:r>
              <a:rPr lang="pl-PL" b="1" dirty="0"/>
              <a:t>przyrzekającego</a:t>
            </a:r>
            <a:r>
              <a:rPr lang="pl-PL" dirty="0"/>
              <a:t> (</a:t>
            </a:r>
            <a:r>
              <a:rPr lang="pl-PL" b="1" dirty="0"/>
              <a:t>dłużnika</a:t>
            </a:r>
            <a:r>
              <a:rPr lang="pl-PL" dirty="0"/>
              <a:t> w stosunku z przyrzeczenia publicznego), prowadzące do powstania zobowiązania dotrzymania przyrzeczenia </a:t>
            </a:r>
          </a:p>
          <a:p>
            <a:r>
              <a:rPr lang="pl-PL" dirty="0"/>
              <a:t>możliwość odwołania przyrzeczenia </a:t>
            </a:r>
            <a:r>
              <a:rPr lang="pl-PL" dirty="0" smtClean="0">
                <a:sym typeface="Wingdings" pitchFamily="2" charset="2"/>
              </a:rPr>
              <a:t></a:t>
            </a:r>
            <a:r>
              <a:rPr lang="pl-PL" dirty="0" smtClean="0"/>
              <a:t> </a:t>
            </a:r>
            <a:r>
              <a:rPr lang="pl-PL" dirty="0"/>
              <a:t>warunkiem jest </a:t>
            </a:r>
            <a:r>
              <a:rPr lang="pl-PL" b="1" dirty="0"/>
              <a:t>brak oznaczenia w przyrzeczeniu terminu wykonania czynności oraz brak zastrzeżenia, że przyrzeczenie jest </a:t>
            </a:r>
            <a:r>
              <a:rPr lang="pl-PL" b="1" dirty="0" smtClean="0"/>
              <a:t>nieodwołalne</a:t>
            </a:r>
          </a:p>
          <a:p>
            <a:r>
              <a:rPr lang="pl-PL" b="1" dirty="0" smtClean="0"/>
              <a:t>odwołanie</a:t>
            </a:r>
            <a:r>
              <a:rPr lang="pl-PL" dirty="0" smtClean="0"/>
              <a:t> </a:t>
            </a:r>
            <a:r>
              <a:rPr lang="pl-PL" dirty="0"/>
              <a:t>powinno </a:t>
            </a:r>
            <a:r>
              <a:rPr lang="pl-PL" b="1" dirty="0"/>
              <a:t>nastąpić przez ogłoszenie publiczne w taki sam sposób, w jaki było uczynione przyrzeczenie, przy czym jest bezskuteczne względem osoby, która wcześniej czynność wykonała</a:t>
            </a:r>
          </a:p>
        </p:txBody>
      </p:sp>
    </p:spTree>
    <p:extLst>
      <p:ext uri="{BB962C8B-B14F-4D97-AF65-F5344CB8AC3E}">
        <p14:creationId xmlns:p14="http://schemas.microsoft.com/office/powerpoint/2010/main" val="22834376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darowizna</a:t>
            </a:r>
            <a:endParaRPr lang="pl-PL" dirty="0"/>
          </a:p>
        </p:txBody>
      </p:sp>
      <p:sp>
        <p:nvSpPr>
          <p:cNvPr id="3" name="Symbol zastępczy zawartości 2"/>
          <p:cNvSpPr>
            <a:spLocks noGrp="1"/>
          </p:cNvSpPr>
          <p:nvPr>
            <p:ph idx="1"/>
          </p:nvPr>
        </p:nvSpPr>
        <p:spPr/>
        <p:txBody>
          <a:bodyPr>
            <a:normAutofit fontScale="62500" lnSpcReduction="20000"/>
          </a:bodyPr>
          <a:lstStyle/>
          <a:p>
            <a:pPr algn="ctr"/>
            <a:r>
              <a:rPr lang="pl-PL" dirty="0" smtClean="0"/>
              <a:t>Skutki umowy</a:t>
            </a:r>
          </a:p>
          <a:p>
            <a:pPr marL="0" indent="0">
              <a:buNone/>
            </a:pPr>
            <a:r>
              <a:rPr lang="pl-PL" b="1" dirty="0"/>
              <a:t>Art. 891. Odpowiedzialność darczyńcy </a:t>
            </a:r>
          </a:p>
          <a:p>
            <a:pPr marL="0" indent="0">
              <a:buNone/>
            </a:pPr>
            <a:r>
              <a:rPr lang="pl-PL" dirty="0"/>
              <a:t>§ 1. Darczyńca obowiązany jest do naprawienia szkody wynikłej z niewykonania lub nienależytego wykonania zobowiązania, </a:t>
            </a:r>
            <a:r>
              <a:rPr lang="pl-PL" b="1" dirty="0"/>
              <a:t>jeżeli szkoda została wyrządzona umyślnie lub wskutek rażącego niedbalstwa</a:t>
            </a:r>
            <a:r>
              <a:rPr lang="pl-PL" dirty="0"/>
              <a:t>.</a:t>
            </a:r>
            <a:br>
              <a:rPr lang="pl-PL" dirty="0"/>
            </a:br>
            <a:r>
              <a:rPr lang="pl-PL" dirty="0"/>
              <a:t>§ 2. Jeżeli darczyńca opóźnia się ze spełnieniem świadczenia pieniężnego, obdarowany może żądać </a:t>
            </a:r>
            <a:r>
              <a:rPr lang="pl-PL" b="1" dirty="0"/>
              <a:t>odsetek za opóźnienie dopiero od dnia wytoczenia powództwa.</a:t>
            </a:r>
            <a:r>
              <a:rPr lang="pl-PL" dirty="0"/>
              <a:t/>
            </a:r>
            <a:br>
              <a:rPr lang="pl-PL" dirty="0"/>
            </a:br>
            <a:endParaRPr lang="pl-PL" dirty="0"/>
          </a:p>
          <a:p>
            <a:pPr marL="0" indent="0">
              <a:buNone/>
            </a:pPr>
            <a:r>
              <a:rPr lang="pl-PL" b="1" dirty="0"/>
              <a:t>Art. 892. Odpowiedzialność za wady rzeczy darowanej </a:t>
            </a:r>
          </a:p>
          <a:p>
            <a:pPr marL="0" indent="0">
              <a:buNone/>
            </a:pPr>
            <a:r>
              <a:rPr lang="pl-PL" dirty="0"/>
              <a:t>Jeżeli rzecz darowana ma wady</a:t>
            </a:r>
            <a:r>
              <a:rPr lang="pl-PL" b="1" dirty="0"/>
              <a:t>, darczyńca obowiązany jest do naprawienia szkody, którą wyrządził obdarowanemu przez to, że wiedząc o wadach nie zawiadomił go o nich w czasie właściwym. </a:t>
            </a:r>
            <a:r>
              <a:rPr lang="pl-PL" dirty="0"/>
              <a:t>Przepisu tego nie stosuje się, gdy obdarowany mógł z łatwością wadę zauważyć. </a:t>
            </a:r>
          </a:p>
          <a:p>
            <a:pPr algn="just"/>
            <a:endParaRPr lang="pl-PL" dirty="0"/>
          </a:p>
        </p:txBody>
      </p:sp>
    </p:spTree>
    <p:extLst>
      <p:ext uri="{BB962C8B-B14F-4D97-AF65-F5344CB8AC3E}">
        <p14:creationId xmlns:p14="http://schemas.microsoft.com/office/powerpoint/2010/main" val="17837235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Przyrzeczenie publiczne</a:t>
            </a:r>
            <a:endParaRPr lang="pl-PL" dirty="0"/>
          </a:p>
        </p:txBody>
      </p:sp>
      <p:sp>
        <p:nvSpPr>
          <p:cNvPr id="3" name="Symbol zastępczy zawartości 2"/>
          <p:cNvSpPr>
            <a:spLocks noGrp="1"/>
          </p:cNvSpPr>
          <p:nvPr>
            <p:ph idx="1"/>
          </p:nvPr>
        </p:nvSpPr>
        <p:spPr/>
        <p:txBody>
          <a:bodyPr>
            <a:normAutofit fontScale="85000" lnSpcReduction="20000"/>
          </a:bodyPr>
          <a:lstStyle/>
          <a:p>
            <a:pPr marL="0" indent="0" algn="ctr">
              <a:buNone/>
            </a:pPr>
            <a:r>
              <a:rPr lang="pl-PL" b="1" dirty="0"/>
              <a:t>Publiczny charakter przyrzeczenia </a:t>
            </a:r>
            <a:r>
              <a:rPr lang="pl-PL" b="1" dirty="0" smtClean="0"/>
              <a:t>publicznego</a:t>
            </a:r>
          </a:p>
          <a:p>
            <a:r>
              <a:rPr lang="pl-PL" dirty="0" smtClean="0"/>
              <a:t>stworzenie </a:t>
            </a:r>
            <a:r>
              <a:rPr lang="pl-PL" dirty="0"/>
              <a:t>możliwości powszechnego dostępu do oświadczenia przyrzekającego</a:t>
            </a:r>
            <a:r>
              <a:rPr lang="pl-PL" dirty="0" smtClean="0"/>
              <a:t>.</a:t>
            </a:r>
          </a:p>
          <a:p>
            <a:r>
              <a:rPr lang="pl-PL" dirty="0" smtClean="0"/>
              <a:t> </a:t>
            </a:r>
            <a:r>
              <a:rPr lang="pl-PL" dirty="0">
                <a:solidFill>
                  <a:srgbClr val="FF0000"/>
                </a:solidFill>
              </a:rPr>
              <a:t>Nie oznacza to jednak bezwzględnej nieoznaczoności </a:t>
            </a:r>
            <a:r>
              <a:rPr lang="pl-PL" dirty="0" err="1" smtClean="0">
                <a:solidFill>
                  <a:srgbClr val="FF0000"/>
                </a:solidFill>
              </a:rPr>
              <a:t>adresata</a:t>
            </a:r>
            <a:r>
              <a:rPr lang="pl-PL" dirty="0" err="1" smtClean="0">
                <a:solidFill>
                  <a:srgbClr val="FF0000"/>
                </a:solidFill>
                <a:sym typeface="Wingdings" pitchFamily="2" charset="2"/>
              </a:rPr>
              <a:t></a:t>
            </a:r>
            <a:r>
              <a:rPr lang="pl-PL" dirty="0" err="1" smtClean="0"/>
              <a:t>dopuszcza</a:t>
            </a:r>
            <a:r>
              <a:rPr lang="pl-PL" dirty="0" smtClean="0"/>
              <a:t> </a:t>
            </a:r>
            <a:r>
              <a:rPr lang="pl-PL" dirty="0"/>
              <a:t>się </a:t>
            </a:r>
            <a:r>
              <a:rPr lang="pl-PL" dirty="0" smtClean="0"/>
              <a:t>:</a:t>
            </a:r>
          </a:p>
          <a:p>
            <a:pPr>
              <a:buFont typeface="Wingdings" pitchFamily="2" charset="2"/>
              <a:buChar char="ü"/>
            </a:pPr>
            <a:r>
              <a:rPr lang="pl-PL" b="1" dirty="0" smtClean="0"/>
              <a:t>Wyłączenia, </a:t>
            </a:r>
            <a:r>
              <a:rPr lang="pl-PL" dirty="0" smtClean="0"/>
              <a:t>które</a:t>
            </a:r>
            <a:r>
              <a:rPr lang="pl-PL" b="1" dirty="0" smtClean="0"/>
              <a:t> </a:t>
            </a:r>
            <a:r>
              <a:rPr lang="pl-PL" dirty="0" smtClean="0"/>
              <a:t> mają </a:t>
            </a:r>
            <a:r>
              <a:rPr lang="pl-PL" b="1" dirty="0" smtClean="0"/>
              <a:t>źródła </a:t>
            </a:r>
            <a:r>
              <a:rPr lang="pl-PL" b="1" dirty="0"/>
              <a:t>w naturze przyrzeczenia </a:t>
            </a:r>
            <a:r>
              <a:rPr lang="pl-PL" dirty="0"/>
              <a:t>(</a:t>
            </a:r>
            <a:r>
              <a:rPr lang="pl-PL" dirty="0" smtClean="0"/>
              <a:t>np. wyłączenie jury konkursowego, </a:t>
            </a:r>
            <a:r>
              <a:rPr lang="pl-PL" dirty="0"/>
              <a:t>także członków rodziny takich osób</a:t>
            </a:r>
            <a:r>
              <a:rPr lang="pl-PL" dirty="0" smtClean="0"/>
              <a:t>),</a:t>
            </a:r>
          </a:p>
          <a:p>
            <a:pPr>
              <a:buFont typeface="Wingdings" pitchFamily="2" charset="2"/>
              <a:buChar char="ü"/>
            </a:pPr>
            <a:r>
              <a:rPr lang="pl-PL" b="1" dirty="0" smtClean="0"/>
              <a:t>zawężenie </a:t>
            </a:r>
            <a:r>
              <a:rPr lang="pl-PL" b="1" dirty="0"/>
              <a:t>adresata przyrzeczenia poprzez wskazanie cech indywidualizujących</a:t>
            </a:r>
            <a:r>
              <a:rPr lang="pl-PL" dirty="0"/>
              <a:t>, np. </a:t>
            </a:r>
            <a:r>
              <a:rPr lang="pl-PL" dirty="0" smtClean="0"/>
              <a:t>adresowanie przyrzeczenia </a:t>
            </a:r>
            <a:r>
              <a:rPr lang="pl-PL" dirty="0"/>
              <a:t>do architektów </a:t>
            </a:r>
            <a:r>
              <a:rPr lang="pl-PL" dirty="0" smtClean="0"/>
              <a:t> w przypadku konkursów architektonicznych</a:t>
            </a:r>
            <a:endParaRPr lang="pl-PL" dirty="0"/>
          </a:p>
        </p:txBody>
      </p:sp>
    </p:spTree>
    <p:extLst>
      <p:ext uri="{BB962C8B-B14F-4D97-AF65-F5344CB8AC3E}">
        <p14:creationId xmlns:p14="http://schemas.microsoft.com/office/powerpoint/2010/main" val="302994829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Przyrzeczenie publiczne</a:t>
            </a:r>
            <a:endParaRPr lang="pl-PL" dirty="0"/>
          </a:p>
        </p:txBody>
      </p:sp>
      <p:sp>
        <p:nvSpPr>
          <p:cNvPr id="3" name="Symbol zastępczy zawartości 2"/>
          <p:cNvSpPr>
            <a:spLocks noGrp="1"/>
          </p:cNvSpPr>
          <p:nvPr>
            <p:ph idx="1"/>
          </p:nvPr>
        </p:nvSpPr>
        <p:spPr/>
        <p:txBody>
          <a:bodyPr>
            <a:normAutofit lnSpcReduction="10000"/>
          </a:bodyPr>
          <a:lstStyle/>
          <a:p>
            <a:r>
              <a:rPr lang="pl-PL" dirty="0" smtClean="0"/>
              <a:t>formy </a:t>
            </a:r>
            <a:r>
              <a:rPr lang="pl-PL" dirty="0"/>
              <a:t>przekazu </a:t>
            </a:r>
            <a:r>
              <a:rPr lang="pl-PL" dirty="0" smtClean="0"/>
              <a:t>przyrzeczenia publicznego</a:t>
            </a:r>
          </a:p>
          <a:p>
            <a:r>
              <a:rPr lang="pl-PL" dirty="0" smtClean="0"/>
              <a:t>"</a:t>
            </a:r>
            <a:r>
              <a:rPr lang="pl-PL" b="1" dirty="0">
                <a:solidFill>
                  <a:srgbClr val="FF0000"/>
                </a:solidFill>
              </a:rPr>
              <a:t>tradycyjne środki przekazu</a:t>
            </a:r>
            <a:r>
              <a:rPr lang="pl-PL" dirty="0"/>
              <a:t>" </a:t>
            </a:r>
            <a:r>
              <a:rPr lang="pl-PL" dirty="0" smtClean="0"/>
              <a:t>(np.  </a:t>
            </a:r>
            <a:r>
              <a:rPr lang="pl-PL" dirty="0"/>
              <a:t>plakaty, afisze, anonsy, obwieszczenia umieszczane w miejscach przeznaczanych do zamieszczania ogłoszeń, ulotki, prasę w </a:t>
            </a:r>
            <a:r>
              <a:rPr lang="pl-PL" dirty="0" smtClean="0"/>
              <a:t>szerokim znaczeniu (wynikającym z ustawy prawo prasowe, programy </a:t>
            </a:r>
            <a:r>
              <a:rPr lang="pl-PL" dirty="0"/>
              <a:t>radiowe i telewizyjne </a:t>
            </a:r>
            <a:endParaRPr lang="pl-PL" dirty="0" smtClean="0"/>
          </a:p>
          <a:p>
            <a:r>
              <a:rPr lang="pl-PL" b="1" dirty="0" smtClean="0">
                <a:solidFill>
                  <a:srgbClr val="FF0000"/>
                </a:solidFill>
              </a:rPr>
              <a:t>przyrzeczenia </a:t>
            </a:r>
            <a:r>
              <a:rPr lang="pl-PL" b="1" dirty="0">
                <a:solidFill>
                  <a:srgbClr val="FF0000"/>
                </a:solidFill>
              </a:rPr>
              <a:t>ustne</a:t>
            </a:r>
            <a:r>
              <a:rPr lang="pl-PL" dirty="0">
                <a:solidFill>
                  <a:srgbClr val="FF0000"/>
                </a:solidFill>
              </a:rPr>
              <a:t> </a:t>
            </a:r>
            <a:r>
              <a:rPr lang="pl-PL" dirty="0"/>
              <a:t>składane na różnego rodzaju "otwartych" zebraniach, wiecach </a:t>
            </a:r>
          </a:p>
        </p:txBody>
      </p:sp>
    </p:spTree>
    <p:extLst>
      <p:ext uri="{BB962C8B-B14F-4D97-AF65-F5344CB8AC3E}">
        <p14:creationId xmlns:p14="http://schemas.microsoft.com/office/powerpoint/2010/main" val="216607952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Przyrzeczenie publiczne</a:t>
            </a:r>
            <a:endParaRPr lang="pl-PL" dirty="0"/>
          </a:p>
        </p:txBody>
      </p:sp>
      <p:sp>
        <p:nvSpPr>
          <p:cNvPr id="3" name="Symbol zastępczy zawartości 2"/>
          <p:cNvSpPr>
            <a:spLocks noGrp="1"/>
          </p:cNvSpPr>
          <p:nvPr>
            <p:ph idx="1"/>
          </p:nvPr>
        </p:nvSpPr>
        <p:spPr/>
        <p:txBody>
          <a:bodyPr>
            <a:normAutofit fontScale="92500" lnSpcReduction="20000"/>
          </a:bodyPr>
          <a:lstStyle/>
          <a:p>
            <a:r>
              <a:rPr lang="pl-PL" dirty="0" smtClean="0"/>
              <a:t>świadczenie </a:t>
            </a:r>
            <a:r>
              <a:rPr lang="pl-PL" dirty="0"/>
              <a:t>przyrzekającego określone jest jako " </a:t>
            </a:r>
            <a:r>
              <a:rPr lang="pl-PL" b="1" dirty="0" smtClean="0">
                <a:solidFill>
                  <a:srgbClr val="FF0000"/>
                </a:solidFill>
              </a:rPr>
              <a:t>nagroda</a:t>
            </a:r>
            <a:r>
              <a:rPr lang="pl-PL" dirty="0" smtClean="0"/>
              <a:t>”</a:t>
            </a:r>
          </a:p>
          <a:p>
            <a:r>
              <a:rPr lang="pl-PL" dirty="0" smtClean="0"/>
              <a:t>przedmiotem </a:t>
            </a:r>
            <a:r>
              <a:rPr lang="pl-PL" dirty="0"/>
              <a:t>przyrzeczenia jest w ujęciu art. 919 KC wykonanie oznaczonej </a:t>
            </a:r>
            <a:r>
              <a:rPr lang="pl-PL" dirty="0" smtClean="0"/>
              <a:t>czynności </a:t>
            </a:r>
            <a:r>
              <a:rPr lang="pl-PL" dirty="0" smtClean="0">
                <a:sym typeface="Wingdings" pitchFamily="2" charset="2"/>
              </a:rPr>
              <a:t></a:t>
            </a:r>
            <a:r>
              <a:rPr lang="pl-PL" dirty="0" smtClean="0"/>
              <a:t> chodzi </a:t>
            </a:r>
            <a:r>
              <a:rPr lang="pl-PL" dirty="0"/>
              <a:t>tu o działanie lub zaniechanie związane z wszelką </a:t>
            </a:r>
            <a:r>
              <a:rPr lang="pl-PL" b="1" dirty="0"/>
              <a:t>aktywnością </a:t>
            </a:r>
            <a:r>
              <a:rPr lang="pl-PL" b="1" dirty="0" smtClean="0"/>
              <a:t>ludzi</a:t>
            </a:r>
          </a:p>
          <a:p>
            <a:r>
              <a:rPr lang="pl-PL" dirty="0" smtClean="0"/>
              <a:t>podstawowym </a:t>
            </a:r>
            <a:r>
              <a:rPr lang="pl-PL" dirty="0"/>
              <a:t>uprawnieniem będącym skutkiem przyrzeczenia publicznego jest </a:t>
            </a:r>
            <a:r>
              <a:rPr lang="pl-PL" b="1" dirty="0"/>
              <a:t>roszczenie</a:t>
            </a:r>
            <a:r>
              <a:rPr lang="pl-PL" dirty="0"/>
              <a:t> o świadczenie </a:t>
            </a:r>
            <a:r>
              <a:rPr lang="pl-PL" dirty="0" smtClean="0"/>
              <a:t>nagrody</a:t>
            </a:r>
            <a:r>
              <a:rPr lang="pl-PL" dirty="0"/>
              <a:t>, które powstaje z chwilą wykonania czynności zgodnie z treścią przyrzeczenia</a:t>
            </a:r>
            <a:endParaRPr lang="pl-PL" b="1" dirty="0"/>
          </a:p>
          <a:p>
            <a:endParaRPr lang="pl-PL" dirty="0"/>
          </a:p>
        </p:txBody>
      </p:sp>
    </p:spTree>
    <p:extLst>
      <p:ext uri="{BB962C8B-B14F-4D97-AF65-F5344CB8AC3E}">
        <p14:creationId xmlns:p14="http://schemas.microsoft.com/office/powerpoint/2010/main" val="26263636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Przyrzeczenie publiczne</a:t>
            </a:r>
            <a:endParaRPr lang="pl-PL" dirty="0"/>
          </a:p>
        </p:txBody>
      </p:sp>
      <p:sp>
        <p:nvSpPr>
          <p:cNvPr id="3" name="Symbol zastępczy zawartości 2"/>
          <p:cNvSpPr>
            <a:spLocks noGrp="1"/>
          </p:cNvSpPr>
          <p:nvPr>
            <p:ph idx="1"/>
          </p:nvPr>
        </p:nvSpPr>
        <p:spPr/>
        <p:txBody>
          <a:bodyPr>
            <a:normAutofit fontScale="92500" lnSpcReduction="20000"/>
          </a:bodyPr>
          <a:lstStyle/>
          <a:p>
            <a:r>
              <a:rPr lang="pl-PL" dirty="0" smtClean="0"/>
              <a:t>Art. </a:t>
            </a:r>
            <a:r>
              <a:rPr lang="pl-PL" dirty="0"/>
              <a:t>920 </a:t>
            </a:r>
            <a:endParaRPr lang="pl-PL" dirty="0" smtClean="0"/>
          </a:p>
          <a:p>
            <a:pPr marL="0" indent="0">
              <a:buNone/>
            </a:pPr>
            <a:r>
              <a:rPr lang="pl-PL" dirty="0" smtClean="0"/>
              <a:t>§ </a:t>
            </a:r>
            <a:r>
              <a:rPr lang="pl-PL" dirty="0"/>
              <a:t>1. Jeżeli czynność wykonało </a:t>
            </a:r>
            <a:r>
              <a:rPr lang="pl-PL" b="1" dirty="0"/>
              <a:t>kilka osób niezależnie </a:t>
            </a:r>
            <a:r>
              <a:rPr lang="pl-PL" dirty="0"/>
              <a:t>od siebie</a:t>
            </a:r>
            <a:r>
              <a:rPr lang="pl-PL" b="1" dirty="0"/>
              <a:t>, każdej z nich należy się nagroda w pełnej wysokości, </a:t>
            </a:r>
            <a:r>
              <a:rPr lang="pl-PL" b="1" dirty="0">
                <a:solidFill>
                  <a:srgbClr val="FF0000"/>
                </a:solidFill>
              </a:rPr>
              <a:t>chyba że została przyrzeczona tylko jedna nagroda</a:t>
            </a:r>
            <a:r>
              <a:rPr lang="pl-PL" b="1" dirty="0"/>
              <a:t>.</a:t>
            </a:r>
          </a:p>
          <a:p>
            <a:pPr marL="0" indent="0">
              <a:buNone/>
            </a:pPr>
            <a:r>
              <a:rPr lang="pl-PL" dirty="0"/>
              <a:t>§ 2. Jeżeli była przyrzeczona </a:t>
            </a:r>
            <a:r>
              <a:rPr lang="pl-PL" b="1" dirty="0"/>
              <a:t>tylko jedna nagroda, otrzyma ją </a:t>
            </a:r>
            <a:r>
              <a:rPr lang="pl-PL" b="1" dirty="0">
                <a:solidFill>
                  <a:srgbClr val="FF0000"/>
                </a:solidFill>
              </a:rPr>
              <a:t>osoba, która pierwsza się zgłosi</a:t>
            </a:r>
            <a:r>
              <a:rPr lang="pl-PL" b="1" dirty="0"/>
              <a:t>, a w razie jednoczesnego zgłoszenia się kilku osób - ta, która pierwsza czynność wykonała</a:t>
            </a:r>
            <a:r>
              <a:rPr lang="pl-PL" dirty="0"/>
              <a:t>.</a:t>
            </a:r>
          </a:p>
          <a:p>
            <a:pPr marL="0" indent="0">
              <a:buNone/>
            </a:pPr>
            <a:r>
              <a:rPr lang="pl-PL" dirty="0"/>
              <a:t>§ 3. Jeżeli </a:t>
            </a:r>
            <a:r>
              <a:rPr lang="pl-PL" b="1" dirty="0"/>
              <a:t>czynność wykonało kilka osób wspólnie, </a:t>
            </a:r>
            <a:r>
              <a:rPr lang="pl-PL" b="1" dirty="0">
                <a:solidFill>
                  <a:srgbClr val="FF0000"/>
                </a:solidFill>
              </a:rPr>
              <a:t>w razie sporu sąd odpowiednio podzieli nagrodę.</a:t>
            </a:r>
          </a:p>
          <a:p>
            <a:endParaRPr lang="pl-PL" b="1" dirty="0">
              <a:solidFill>
                <a:srgbClr val="FF0000"/>
              </a:solidFill>
            </a:endParaRPr>
          </a:p>
        </p:txBody>
      </p:sp>
    </p:spTree>
    <p:extLst>
      <p:ext uri="{BB962C8B-B14F-4D97-AF65-F5344CB8AC3E}">
        <p14:creationId xmlns:p14="http://schemas.microsoft.com/office/powerpoint/2010/main" val="22718923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Przyrzeczenie publiczne</a:t>
            </a:r>
            <a:endParaRPr lang="pl-PL" dirty="0"/>
          </a:p>
        </p:txBody>
      </p:sp>
      <p:sp>
        <p:nvSpPr>
          <p:cNvPr id="3" name="Symbol zastępczy zawartości 2"/>
          <p:cNvSpPr>
            <a:spLocks noGrp="1"/>
          </p:cNvSpPr>
          <p:nvPr>
            <p:ph idx="1"/>
          </p:nvPr>
        </p:nvSpPr>
        <p:spPr>
          <a:xfrm>
            <a:off x="539552" y="1484784"/>
            <a:ext cx="8229600" cy="4525963"/>
          </a:xfrm>
        </p:spPr>
        <p:txBody>
          <a:bodyPr>
            <a:normAutofit fontScale="85000" lnSpcReduction="10000"/>
          </a:bodyPr>
          <a:lstStyle/>
          <a:p>
            <a:r>
              <a:rPr lang="pl-PL" dirty="0" smtClean="0"/>
              <a:t>Regulacja kolizji, jakie </a:t>
            </a:r>
            <a:r>
              <a:rPr lang="pl-PL" dirty="0"/>
              <a:t>mogą powstać w </a:t>
            </a:r>
            <a:r>
              <a:rPr lang="pl-PL" dirty="0" smtClean="0"/>
              <a:t>sytuacjach:</a:t>
            </a:r>
          </a:p>
          <a:p>
            <a:pPr>
              <a:buFont typeface="Wingdings" pitchFamily="2" charset="2"/>
              <a:buChar char="ü"/>
            </a:pPr>
            <a:r>
              <a:rPr lang="pl-PL" dirty="0" smtClean="0"/>
              <a:t> </a:t>
            </a:r>
            <a:r>
              <a:rPr lang="pl-PL" dirty="0"/>
              <a:t>kiedy </a:t>
            </a:r>
            <a:r>
              <a:rPr lang="pl-PL" b="1" dirty="0"/>
              <a:t>kilka osób </a:t>
            </a:r>
            <a:r>
              <a:rPr lang="pl-PL" b="1" dirty="0" smtClean="0">
                <a:solidFill>
                  <a:srgbClr val="FF0000"/>
                </a:solidFill>
              </a:rPr>
              <a:t>niezależnie</a:t>
            </a:r>
            <a:r>
              <a:rPr lang="pl-PL" b="1" dirty="0" smtClean="0"/>
              <a:t> od </a:t>
            </a:r>
            <a:r>
              <a:rPr lang="pl-PL" b="1" dirty="0"/>
              <a:t>siebie </a:t>
            </a:r>
            <a:r>
              <a:rPr lang="pl-PL" dirty="0"/>
              <a:t>wykona czynność objętą przyrzeczeniem publicznym (§ 1 i 2) </a:t>
            </a:r>
            <a:endParaRPr lang="pl-PL" dirty="0" smtClean="0"/>
          </a:p>
          <a:p>
            <a:pPr>
              <a:buFont typeface="Wingdings" pitchFamily="2" charset="2"/>
              <a:buChar char="ü"/>
            </a:pPr>
            <a:r>
              <a:rPr lang="pl-PL" dirty="0" smtClean="0"/>
              <a:t> </a:t>
            </a:r>
            <a:r>
              <a:rPr lang="pl-PL" dirty="0"/>
              <a:t>kiedy </a:t>
            </a:r>
            <a:r>
              <a:rPr lang="pl-PL" b="1" dirty="0"/>
              <a:t>czynność </a:t>
            </a:r>
            <a:r>
              <a:rPr lang="pl-PL" b="1" dirty="0" smtClean="0"/>
              <a:t>zostanie </a:t>
            </a:r>
            <a:r>
              <a:rPr lang="pl-PL" b="1" dirty="0"/>
              <a:t>wykonana </a:t>
            </a:r>
            <a:r>
              <a:rPr lang="pl-PL" b="1" dirty="0">
                <a:solidFill>
                  <a:srgbClr val="FF0000"/>
                </a:solidFill>
              </a:rPr>
              <a:t>wspólnie</a:t>
            </a:r>
            <a:r>
              <a:rPr lang="pl-PL" b="1" dirty="0"/>
              <a:t> </a:t>
            </a:r>
            <a:r>
              <a:rPr lang="pl-PL" b="1" dirty="0" smtClean="0"/>
              <a:t/>
            </a:r>
            <a:br>
              <a:rPr lang="pl-PL" b="1" dirty="0" smtClean="0"/>
            </a:br>
            <a:r>
              <a:rPr lang="pl-PL" dirty="0" smtClean="0"/>
              <a:t>(§ </a:t>
            </a:r>
            <a:r>
              <a:rPr lang="pl-PL" dirty="0"/>
              <a:t>3</a:t>
            </a:r>
            <a:r>
              <a:rPr lang="pl-PL" dirty="0" smtClean="0"/>
              <a:t>)</a:t>
            </a:r>
          </a:p>
          <a:p>
            <a:r>
              <a:rPr lang="pl-PL" dirty="0" smtClean="0"/>
              <a:t>Przepis </a:t>
            </a:r>
            <a:r>
              <a:rPr lang="pl-PL" dirty="0"/>
              <a:t>ma charakter </a:t>
            </a:r>
            <a:r>
              <a:rPr lang="pl-PL" dirty="0" smtClean="0"/>
              <a:t>dyspozytywny</a:t>
            </a:r>
            <a:r>
              <a:rPr lang="pl-PL" dirty="0" smtClean="0">
                <a:sym typeface="Wingdings" pitchFamily="2" charset="2"/>
              </a:rPr>
              <a:t> </a:t>
            </a:r>
            <a:r>
              <a:rPr lang="pl-PL" b="1" dirty="0" smtClean="0"/>
              <a:t>pierwszeństwo będą miały zasady, które wynikają </a:t>
            </a:r>
            <a:r>
              <a:rPr lang="pl-PL" b="1" dirty="0"/>
              <a:t>z treści przyrzeczenia</a:t>
            </a:r>
            <a:r>
              <a:rPr lang="pl-PL" dirty="0"/>
              <a:t>, dopiero w ich braku znajdzie zastosowanie komentowany przepis.</a:t>
            </a:r>
          </a:p>
        </p:txBody>
      </p:sp>
    </p:spTree>
    <p:extLst>
      <p:ext uri="{BB962C8B-B14F-4D97-AF65-F5344CB8AC3E}">
        <p14:creationId xmlns:p14="http://schemas.microsoft.com/office/powerpoint/2010/main" val="376110949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Przyrzeczenie publiczne</a:t>
            </a:r>
            <a:endParaRPr lang="pl-PL" dirty="0"/>
          </a:p>
        </p:txBody>
      </p:sp>
      <p:sp>
        <p:nvSpPr>
          <p:cNvPr id="3" name="Symbol zastępczy zawartości 2"/>
          <p:cNvSpPr>
            <a:spLocks noGrp="1"/>
          </p:cNvSpPr>
          <p:nvPr>
            <p:ph idx="1"/>
          </p:nvPr>
        </p:nvSpPr>
        <p:spPr/>
        <p:txBody>
          <a:bodyPr>
            <a:normAutofit fontScale="77500" lnSpcReduction="20000"/>
          </a:bodyPr>
          <a:lstStyle/>
          <a:p>
            <a:r>
              <a:rPr lang="pl-PL" dirty="0" smtClean="0"/>
              <a:t>Art. 921</a:t>
            </a:r>
          </a:p>
          <a:p>
            <a:pPr marL="0" indent="0">
              <a:buNone/>
            </a:pPr>
            <a:r>
              <a:rPr lang="pl-PL" dirty="0"/>
              <a:t>§ 1. Publiczne przyrzeczenie nagrody za najlepsze dzieło lub za najlepszą czynność jest bezskuteczne, jeśli nie został w nim oznaczony termin, w ciągu którego można ubiegać się o nagrodę.</a:t>
            </a:r>
          </a:p>
          <a:p>
            <a:pPr marL="0" indent="0">
              <a:buNone/>
            </a:pPr>
            <a:r>
              <a:rPr lang="pl-PL" dirty="0"/>
              <a:t>§ 2. Ocena, czy i które dzieło lub czynność zasługuje na nagrodę, należy do przyrzekającego, chyba że w przyrzeczeniu nagrody inaczej zastrzeżono.</a:t>
            </a:r>
          </a:p>
          <a:p>
            <a:pPr marL="0" indent="0">
              <a:buNone/>
            </a:pPr>
            <a:r>
              <a:rPr lang="pl-PL" dirty="0"/>
              <a:t>§ 3. Przyrzekający nagrodę nabywa własność nagrodzonego dzieła tylko wtedy, gdy to zastrzegł w przyrzeczeniu. W wypadku takim nabycie własności następuje z chwilą wypłacenia nagrody. Przepis ten stosuje się również do nabycia praw autorskich albo praw wynalazczych.</a:t>
            </a:r>
          </a:p>
          <a:p>
            <a:pPr marL="0" indent="0">
              <a:buNone/>
            </a:pPr>
            <a:endParaRPr lang="pl-PL" dirty="0"/>
          </a:p>
        </p:txBody>
      </p:sp>
    </p:spTree>
    <p:extLst>
      <p:ext uri="{BB962C8B-B14F-4D97-AF65-F5344CB8AC3E}">
        <p14:creationId xmlns:p14="http://schemas.microsoft.com/office/powerpoint/2010/main" val="219375855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Przyrzeczenie publiczne</a:t>
            </a:r>
            <a:endParaRPr lang="pl-PL" dirty="0"/>
          </a:p>
        </p:txBody>
      </p:sp>
      <p:sp>
        <p:nvSpPr>
          <p:cNvPr id="3" name="Symbol zastępczy zawartości 2"/>
          <p:cNvSpPr>
            <a:spLocks noGrp="1"/>
          </p:cNvSpPr>
          <p:nvPr>
            <p:ph idx="1"/>
          </p:nvPr>
        </p:nvSpPr>
        <p:spPr/>
        <p:txBody>
          <a:bodyPr>
            <a:normAutofit fontScale="92500" lnSpcReduction="10000"/>
          </a:bodyPr>
          <a:lstStyle/>
          <a:p>
            <a:r>
              <a:rPr lang="pl-PL" dirty="0"/>
              <a:t>publiczne przyrzeczenie nagrody za </a:t>
            </a:r>
            <a:r>
              <a:rPr lang="pl-PL" b="1" dirty="0"/>
              <a:t>najlepsze dzieło</a:t>
            </a:r>
            <a:r>
              <a:rPr lang="pl-PL" dirty="0"/>
              <a:t> lub za </a:t>
            </a:r>
            <a:r>
              <a:rPr lang="pl-PL" b="1" dirty="0"/>
              <a:t>najlepszą </a:t>
            </a:r>
            <a:r>
              <a:rPr lang="pl-PL" b="1" dirty="0" smtClean="0"/>
              <a:t>czynność</a:t>
            </a:r>
            <a:r>
              <a:rPr lang="pl-PL" dirty="0"/>
              <a:t> </a:t>
            </a:r>
            <a:r>
              <a:rPr lang="pl-PL" dirty="0" smtClean="0">
                <a:sym typeface="Wingdings" pitchFamily="2" charset="2"/>
              </a:rPr>
              <a:t></a:t>
            </a:r>
            <a:r>
              <a:rPr lang="pl-PL" dirty="0" smtClean="0"/>
              <a:t> rodzaj przyrzeczenia publicznego</a:t>
            </a:r>
          </a:p>
          <a:p>
            <a:r>
              <a:rPr lang="pl-PL" dirty="0"/>
              <a:t>wymóg oznaczenia </a:t>
            </a:r>
            <a:r>
              <a:rPr lang="pl-PL" b="1" dirty="0"/>
              <a:t>terminu</a:t>
            </a:r>
            <a:r>
              <a:rPr lang="pl-PL" dirty="0"/>
              <a:t>, w ciągu którego można ubiegać się o </a:t>
            </a:r>
            <a:r>
              <a:rPr lang="pl-PL" dirty="0" smtClean="0"/>
              <a:t>nagrodę </a:t>
            </a:r>
            <a:r>
              <a:rPr lang="pl-PL" dirty="0" smtClean="0">
                <a:sym typeface="Wingdings" pitchFamily="2" charset="2"/>
              </a:rPr>
              <a:t> </a:t>
            </a:r>
            <a:br>
              <a:rPr lang="pl-PL" dirty="0" smtClean="0">
                <a:sym typeface="Wingdings" pitchFamily="2" charset="2"/>
              </a:rPr>
            </a:br>
            <a:r>
              <a:rPr lang="pl-PL" dirty="0" smtClean="0">
                <a:sym typeface="Wingdings" pitchFamily="2" charset="2"/>
              </a:rPr>
              <a:t>jego brak =</a:t>
            </a:r>
            <a:r>
              <a:rPr lang="pl-PL" dirty="0" smtClean="0"/>
              <a:t> bezskuteczność </a:t>
            </a:r>
            <a:r>
              <a:rPr lang="pl-PL" dirty="0"/>
              <a:t>konkursu </a:t>
            </a:r>
            <a:endParaRPr lang="pl-PL" dirty="0" smtClean="0"/>
          </a:p>
          <a:p>
            <a:r>
              <a:rPr lang="pl-PL" dirty="0"/>
              <a:t>podmiot, który rozstrzyga o dopuszczeniu do konkursu oraz o przyznaniu nagrody konkursowej </a:t>
            </a:r>
            <a:r>
              <a:rPr lang="pl-PL" dirty="0" smtClean="0"/>
              <a:t>to co do zasady </a:t>
            </a:r>
            <a:r>
              <a:rPr lang="pl-PL" b="1" dirty="0" smtClean="0"/>
              <a:t>przyrzekający</a:t>
            </a:r>
            <a:r>
              <a:rPr lang="pl-PL" dirty="0" smtClean="0"/>
              <a:t>; może on jednak powierzyć </a:t>
            </a:r>
            <a:r>
              <a:rPr lang="pl-PL" dirty="0"/>
              <a:t>stosowne decyzję innym osobom</a:t>
            </a:r>
          </a:p>
        </p:txBody>
      </p:sp>
    </p:spTree>
    <p:extLst>
      <p:ext uri="{BB962C8B-B14F-4D97-AF65-F5344CB8AC3E}">
        <p14:creationId xmlns:p14="http://schemas.microsoft.com/office/powerpoint/2010/main" val="267824471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Kazus 1</a:t>
            </a:r>
            <a:endParaRPr lang="pl-PL" dirty="0"/>
          </a:p>
        </p:txBody>
      </p:sp>
      <p:sp>
        <p:nvSpPr>
          <p:cNvPr id="3" name="Symbol zastępczy zawartości 2"/>
          <p:cNvSpPr>
            <a:spLocks noGrp="1"/>
          </p:cNvSpPr>
          <p:nvPr>
            <p:ph idx="1"/>
          </p:nvPr>
        </p:nvSpPr>
        <p:spPr/>
        <p:txBody>
          <a:bodyPr>
            <a:normAutofit fontScale="85000" lnSpcReduction="20000"/>
          </a:bodyPr>
          <a:lstStyle/>
          <a:p>
            <a:pPr marL="0" indent="0">
              <a:buNone/>
            </a:pPr>
            <a:r>
              <a:rPr lang="pl-PL" dirty="0" smtClean="0"/>
              <a:t>Euzebiusz J. i Armin O., którzy są rolnikami, zawarli umowę spółki cywilnej, za wspólny cel gospodarczy obierając uprawę gatunku ziemniaków, z których robi się frytki i ich sprzedaż znanej sieci </a:t>
            </a:r>
            <a:r>
              <a:rPr lang="pl-PL" dirty="0" err="1" smtClean="0"/>
              <a:t>fastfoodowej</a:t>
            </a:r>
            <a:r>
              <a:rPr lang="pl-PL" dirty="0" smtClean="0"/>
              <a:t>. Mężczyźni wnieśli do spółki następujące wkłady: Euzebiusz J. traktor, a Armin O. – działkę gruntu (0,3 ha uprawnego pola). </a:t>
            </a:r>
            <a:br>
              <a:rPr lang="pl-PL" dirty="0" smtClean="0"/>
            </a:br>
            <a:r>
              <a:rPr lang="pl-PL" dirty="0" smtClean="0"/>
              <a:t>Po roku mężczyźni postanowili powiększyć swą działalność i przyjąć jako wspólnika Hieronima O.</a:t>
            </a:r>
          </a:p>
          <a:p>
            <a:r>
              <a:rPr lang="pl-PL" dirty="0" smtClean="0"/>
              <a:t>W jakiej formie powinna zostać zawarta umowa spółki między Euzebiuszem J. i Arminem O?</a:t>
            </a:r>
          </a:p>
          <a:p>
            <a:r>
              <a:rPr lang="pl-PL" dirty="0" smtClean="0"/>
              <a:t>Czyją własność stanowią traktor i działka gruntu?</a:t>
            </a:r>
          </a:p>
          <a:p>
            <a:r>
              <a:rPr lang="pl-PL" dirty="0" smtClean="0"/>
              <a:t>Co należy zrobić, aby przyjąć nowego wspólnika?</a:t>
            </a:r>
          </a:p>
          <a:p>
            <a:endParaRPr lang="pl-PL" dirty="0"/>
          </a:p>
        </p:txBody>
      </p:sp>
    </p:spTree>
    <p:extLst>
      <p:ext uri="{BB962C8B-B14F-4D97-AF65-F5344CB8AC3E}">
        <p14:creationId xmlns:p14="http://schemas.microsoft.com/office/powerpoint/2010/main" val="264993905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Kazus 2</a:t>
            </a:r>
            <a:endParaRPr lang="pl-PL" dirty="0"/>
          </a:p>
        </p:txBody>
      </p:sp>
      <p:sp>
        <p:nvSpPr>
          <p:cNvPr id="3" name="Symbol zastępczy zawartości 2"/>
          <p:cNvSpPr>
            <a:spLocks noGrp="1"/>
          </p:cNvSpPr>
          <p:nvPr>
            <p:ph idx="1"/>
          </p:nvPr>
        </p:nvSpPr>
        <p:spPr/>
        <p:txBody>
          <a:bodyPr>
            <a:normAutofit fontScale="92500" lnSpcReduction="10000"/>
          </a:bodyPr>
          <a:lstStyle/>
          <a:p>
            <a:pPr marL="0" indent="0">
              <a:buNone/>
            </a:pPr>
            <a:r>
              <a:rPr lang="pl-PL" dirty="0" smtClean="0"/>
              <a:t>Gaudenty G. postanowił zorganizować konkurs, w którym nagrodą za najlepszą fotografię, przedstawiającą Ostrów Tumski nocą miał być płatny staż w jego poczytnej gazecie. Gaudenty umieścił ogłoszenie o konkursie na pierwszej stronie swojej gazety, jednak zapomniał określić termin, </a:t>
            </a:r>
            <a:r>
              <a:rPr lang="pl-PL" dirty="0"/>
              <a:t>w ciągu </a:t>
            </a:r>
            <a:r>
              <a:rPr lang="pl-PL"/>
              <a:t>którego </a:t>
            </a:r>
            <a:r>
              <a:rPr lang="pl-PL" smtClean="0"/>
              <a:t>będzie można </a:t>
            </a:r>
            <a:r>
              <a:rPr lang="pl-PL" dirty="0"/>
              <a:t>ubiegać się o </a:t>
            </a:r>
            <a:r>
              <a:rPr lang="pl-PL" dirty="0" smtClean="0"/>
              <a:t>nagrodę.</a:t>
            </a:r>
          </a:p>
          <a:p>
            <a:r>
              <a:rPr lang="pl-PL" dirty="0" smtClean="0"/>
              <a:t>Jak nazywa się czynność prawna Gaudentego?</a:t>
            </a:r>
          </a:p>
          <a:p>
            <a:r>
              <a:rPr lang="pl-PL" dirty="0" smtClean="0"/>
              <a:t>Czy przyrzeczenie publiczne w opisanym wyżej stanie faktycznym będzie skuteczne?</a:t>
            </a:r>
          </a:p>
          <a:p>
            <a:pPr marL="0" indent="0">
              <a:buNone/>
            </a:pPr>
            <a:endParaRPr lang="pl-PL" dirty="0" smtClean="0"/>
          </a:p>
          <a:p>
            <a:endParaRPr lang="pl-PL" dirty="0"/>
          </a:p>
        </p:txBody>
      </p:sp>
    </p:spTree>
    <p:extLst>
      <p:ext uri="{BB962C8B-B14F-4D97-AF65-F5344CB8AC3E}">
        <p14:creationId xmlns:p14="http://schemas.microsoft.com/office/powerpoint/2010/main" val="156835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11266"/>
            <a:ext cx="8229600" cy="1143000"/>
          </a:xfrm>
        </p:spPr>
        <p:txBody>
          <a:bodyPr/>
          <a:lstStyle/>
          <a:p>
            <a:r>
              <a:rPr lang="pl-PL" dirty="0" smtClean="0"/>
              <a:t>darowizna</a:t>
            </a:r>
            <a:endParaRPr lang="pl-PL" dirty="0"/>
          </a:p>
        </p:txBody>
      </p:sp>
      <p:sp>
        <p:nvSpPr>
          <p:cNvPr id="3" name="Symbol zastępczy zawartości 2"/>
          <p:cNvSpPr>
            <a:spLocks noGrp="1"/>
          </p:cNvSpPr>
          <p:nvPr>
            <p:ph idx="1"/>
          </p:nvPr>
        </p:nvSpPr>
        <p:spPr>
          <a:xfrm>
            <a:off x="179512" y="1268760"/>
            <a:ext cx="8856984" cy="5589240"/>
          </a:xfrm>
        </p:spPr>
        <p:txBody>
          <a:bodyPr>
            <a:normAutofit fontScale="55000" lnSpcReduction="20000"/>
          </a:bodyPr>
          <a:lstStyle/>
          <a:p>
            <a:pPr algn="ctr"/>
            <a:r>
              <a:rPr lang="pl-PL" dirty="0" smtClean="0"/>
              <a:t>Polecenie (modus)</a:t>
            </a:r>
          </a:p>
          <a:p>
            <a:pPr algn="ctr"/>
            <a:r>
              <a:rPr lang="pl-PL" dirty="0"/>
              <a:t>Należy do </a:t>
            </a:r>
            <a:r>
              <a:rPr lang="pl-PL" i="1" dirty="0" err="1"/>
              <a:t>accidentalia</a:t>
            </a:r>
            <a:r>
              <a:rPr lang="pl-PL" i="1" dirty="0"/>
              <a:t> </a:t>
            </a:r>
            <a:r>
              <a:rPr lang="pl-PL" i="1" dirty="0" err="1"/>
              <a:t>negotii</a:t>
            </a:r>
            <a:r>
              <a:rPr lang="pl-PL" i="1" dirty="0"/>
              <a:t> </a:t>
            </a:r>
            <a:r>
              <a:rPr lang="pl-PL" dirty="0"/>
              <a:t>umowy darowizny</a:t>
            </a:r>
          </a:p>
          <a:p>
            <a:pPr algn="ctr"/>
            <a:endParaRPr lang="pl-PL" dirty="0" smtClean="0"/>
          </a:p>
          <a:p>
            <a:pPr marL="0" indent="0">
              <a:buNone/>
            </a:pPr>
            <a:r>
              <a:rPr lang="pl-PL" b="1" dirty="0"/>
              <a:t>Art. 893. Polecenie darczyńcy </a:t>
            </a:r>
          </a:p>
          <a:p>
            <a:pPr marL="0" indent="0">
              <a:buNone/>
            </a:pPr>
            <a:r>
              <a:rPr lang="pl-PL" dirty="0"/>
              <a:t>Darczyńca może włożyć na obdarowanego obowiązek oznaczonego działania lub zaniechania, nie czyniąc nikogo wierzycielem (polecenie). </a:t>
            </a:r>
          </a:p>
          <a:p>
            <a:pPr marL="0" indent="0">
              <a:buNone/>
            </a:pPr>
            <a:endParaRPr lang="pl-PL" b="1" dirty="0" smtClean="0"/>
          </a:p>
          <a:p>
            <a:pPr marL="0" indent="0">
              <a:buNone/>
            </a:pPr>
            <a:r>
              <a:rPr lang="pl-PL" b="1" dirty="0" smtClean="0"/>
              <a:t>Art</a:t>
            </a:r>
            <a:r>
              <a:rPr lang="pl-PL" b="1" dirty="0"/>
              <a:t>. 894. Wypełnienie polecenia darczyńcy </a:t>
            </a:r>
          </a:p>
          <a:p>
            <a:pPr marL="0" indent="0">
              <a:buNone/>
            </a:pPr>
            <a:r>
              <a:rPr lang="pl-PL" dirty="0"/>
              <a:t>§ 1. Darczyńca, który wykonał zobowiązanie wynikające z umowy darowizny, może żądać wypełnienia polecenia, chyba że ma ono wyłącznie na celu korzyść obdarowanego.</a:t>
            </a:r>
            <a:br>
              <a:rPr lang="pl-PL" dirty="0"/>
            </a:br>
            <a:r>
              <a:rPr lang="pl-PL" dirty="0"/>
              <a:t>§ 2. Po śmierci darczyńcy wypełnienia polecenia mogą żądać spadkobiercy darczyńcy, a jeżeli polecenie ma na względzie interes społeczny - także właściwy organ państwowy.</a:t>
            </a:r>
            <a:br>
              <a:rPr lang="pl-PL" dirty="0"/>
            </a:br>
            <a:endParaRPr lang="pl-PL" dirty="0"/>
          </a:p>
          <a:p>
            <a:pPr marL="0" indent="0">
              <a:buNone/>
            </a:pPr>
            <a:r>
              <a:rPr lang="pl-PL" b="1" dirty="0"/>
              <a:t>Art. 895. Odmowa wypełnienia polecenia </a:t>
            </a:r>
          </a:p>
          <a:p>
            <a:pPr marL="0" indent="0">
              <a:buNone/>
            </a:pPr>
            <a:r>
              <a:rPr lang="pl-PL" dirty="0"/>
              <a:t>§ 1. Obdarowany może odmówić wypełnienia polecenia, jeżeli jest to usprawiedliwione wskutek istotnej zmiany stosunków.</a:t>
            </a:r>
            <a:br>
              <a:rPr lang="pl-PL" dirty="0"/>
            </a:br>
            <a:r>
              <a:rPr lang="pl-PL" dirty="0"/>
              <a:t>§ 2. Jeżeli wypełnienia polecenia żąda darczyńca lub jego spadkobiercy, obdarowany może zwolnić się przez wydanie przedmiotu darowizny w naturze w takim stanie, w jakim przedmiot ten się znajduje. Przepisu tego nie stosuje się, gdy wypełnienia polecenia żąda właściwy organ państwowy.</a:t>
            </a:r>
          </a:p>
          <a:p>
            <a:endParaRPr lang="pl-PL" dirty="0"/>
          </a:p>
        </p:txBody>
      </p:sp>
    </p:spTree>
    <p:extLst>
      <p:ext uri="{BB962C8B-B14F-4D97-AF65-F5344CB8AC3E}">
        <p14:creationId xmlns:p14="http://schemas.microsoft.com/office/powerpoint/2010/main" val="2341482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darowizna</a:t>
            </a:r>
            <a:endParaRPr lang="pl-PL" dirty="0"/>
          </a:p>
        </p:txBody>
      </p:sp>
      <p:sp>
        <p:nvSpPr>
          <p:cNvPr id="3" name="Symbol zastępczy zawartości 2"/>
          <p:cNvSpPr>
            <a:spLocks noGrp="1"/>
          </p:cNvSpPr>
          <p:nvPr>
            <p:ph idx="1"/>
          </p:nvPr>
        </p:nvSpPr>
        <p:spPr/>
        <p:txBody>
          <a:bodyPr>
            <a:normAutofit fontScale="85000" lnSpcReduction="10000"/>
          </a:bodyPr>
          <a:lstStyle/>
          <a:p>
            <a:pPr algn="ctr"/>
            <a:r>
              <a:rPr lang="pl-PL" dirty="0" smtClean="0"/>
              <a:t>Odwołanie darowizny</a:t>
            </a:r>
          </a:p>
          <a:p>
            <a:pPr marL="0" indent="0">
              <a:buNone/>
            </a:pPr>
            <a:r>
              <a:rPr lang="pl-PL" b="1" dirty="0"/>
              <a:t>Art. 898. Odwołanie wykonanej darowizny </a:t>
            </a:r>
          </a:p>
          <a:p>
            <a:pPr marL="0" indent="0">
              <a:buNone/>
            </a:pPr>
            <a:r>
              <a:rPr lang="pl-PL" dirty="0"/>
              <a:t>§ 1. Darczyńca może </a:t>
            </a:r>
            <a:r>
              <a:rPr lang="pl-PL" b="1" dirty="0"/>
              <a:t>odwołać darowiznę </a:t>
            </a:r>
            <a:r>
              <a:rPr lang="pl-PL" b="1" dirty="0">
                <a:solidFill>
                  <a:srgbClr val="FF0000"/>
                </a:solidFill>
              </a:rPr>
              <a:t>nawet już wykonaną</a:t>
            </a:r>
            <a:r>
              <a:rPr lang="pl-PL" dirty="0"/>
              <a:t>, jeżeli obdarowany dopuścił się względem niego </a:t>
            </a:r>
            <a:r>
              <a:rPr lang="pl-PL" b="1" dirty="0">
                <a:solidFill>
                  <a:schemeClr val="accent1">
                    <a:lumMod val="75000"/>
                  </a:schemeClr>
                </a:solidFill>
              </a:rPr>
              <a:t>rażącej niewdzięczności</a:t>
            </a:r>
            <a:r>
              <a:rPr lang="pl-PL" dirty="0"/>
              <a:t>.</a:t>
            </a:r>
            <a:br>
              <a:rPr lang="pl-PL" dirty="0"/>
            </a:br>
            <a:r>
              <a:rPr lang="pl-PL" dirty="0"/>
              <a:t>§ 2. Zwrot przedmiotu odwołanej darowizny powinien nastąpić </a:t>
            </a:r>
            <a:r>
              <a:rPr lang="pl-PL" b="1" dirty="0"/>
              <a:t>stosownie do przepisów o bezpodstawnym wzbogaceniu</a:t>
            </a:r>
            <a:r>
              <a:rPr lang="pl-PL" dirty="0"/>
              <a:t>. Od chwili zdarzenia uzasadniającego odwołanie obdarowany ponosi odpowiedzialność na równi z bezpodstawnie wzbogaconym, który powinien się liczyć z obowiązkiem zwrotu.</a:t>
            </a:r>
          </a:p>
          <a:p>
            <a:pPr algn="ctr"/>
            <a:endParaRPr lang="pl-PL" dirty="0" smtClean="0"/>
          </a:p>
        </p:txBody>
      </p:sp>
    </p:spTree>
    <p:extLst>
      <p:ext uri="{BB962C8B-B14F-4D97-AF65-F5344CB8AC3E}">
        <p14:creationId xmlns:p14="http://schemas.microsoft.com/office/powerpoint/2010/main" val="22605911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darowizna</a:t>
            </a:r>
            <a:endParaRPr lang="pl-PL" dirty="0"/>
          </a:p>
        </p:txBody>
      </p:sp>
      <p:sp>
        <p:nvSpPr>
          <p:cNvPr id="3" name="Symbol zastępczy zawartości 2"/>
          <p:cNvSpPr>
            <a:spLocks noGrp="1"/>
          </p:cNvSpPr>
          <p:nvPr>
            <p:ph idx="1"/>
          </p:nvPr>
        </p:nvSpPr>
        <p:spPr/>
        <p:txBody>
          <a:bodyPr>
            <a:normAutofit fontScale="92500" lnSpcReduction="20000"/>
          </a:bodyPr>
          <a:lstStyle/>
          <a:p>
            <a:pPr algn="ctr"/>
            <a:r>
              <a:rPr lang="pl-PL" dirty="0" smtClean="0"/>
              <a:t>Odwołanie darowizny</a:t>
            </a:r>
          </a:p>
          <a:p>
            <a:r>
              <a:rPr lang="pl-PL" dirty="0" smtClean="0"/>
              <a:t>Uprawnienie do odwołania darowizny przysługuje:</a:t>
            </a:r>
          </a:p>
          <a:p>
            <a:pPr>
              <a:buFont typeface="Wingdings" pitchFamily="2" charset="2"/>
              <a:buChar char="ü"/>
            </a:pPr>
            <a:r>
              <a:rPr lang="pl-PL" dirty="0" smtClean="0"/>
              <a:t>Darczyńcy (chyba, że darowanemu </a:t>
            </a:r>
            <a:r>
              <a:rPr lang="pl-PL" cap="small" dirty="0" smtClean="0">
                <a:solidFill>
                  <a:srgbClr val="FF0000"/>
                </a:solidFill>
              </a:rPr>
              <a:t>przebaczył</a:t>
            </a:r>
            <a:r>
              <a:rPr lang="pl-PL" dirty="0" smtClean="0"/>
              <a:t>)</a:t>
            </a:r>
          </a:p>
          <a:p>
            <a:pPr>
              <a:buFont typeface="Wingdings" pitchFamily="2" charset="2"/>
              <a:buChar char="ü"/>
            </a:pPr>
            <a:r>
              <a:rPr lang="pl-PL" dirty="0" smtClean="0"/>
              <a:t>Spadkobiercy darczyńcy, po jego śmierci, jeśli:</a:t>
            </a:r>
          </a:p>
          <a:p>
            <a:pPr marL="0" indent="0">
              <a:buNone/>
            </a:pPr>
            <a:r>
              <a:rPr lang="pl-PL" dirty="0"/>
              <a:t>a) gdy darczyńca w chwili śmierci </a:t>
            </a:r>
            <a:r>
              <a:rPr lang="pl-PL" dirty="0" smtClean="0"/>
              <a:t>był uprawniony </a:t>
            </a:r>
            <a:r>
              <a:rPr lang="pl-PL" dirty="0"/>
              <a:t>do odwołania </a:t>
            </a:r>
            <a:endParaRPr lang="pl-PL" dirty="0" smtClean="0"/>
          </a:p>
          <a:p>
            <a:pPr marL="0" indent="0">
              <a:buNone/>
            </a:pPr>
            <a:r>
              <a:rPr lang="pl-PL" dirty="0"/>
              <a:t>b) gdy obdarowany umyślnie pozbawił darczyńcę życia lub umyślnie wywołał rozstrój zdrowia, którego skutkiem była śmierć </a:t>
            </a:r>
            <a:r>
              <a:rPr lang="pl-PL" dirty="0" smtClean="0"/>
              <a:t>darczyńcy</a:t>
            </a:r>
          </a:p>
          <a:p>
            <a:pPr marL="0" indent="0">
              <a:buNone/>
            </a:pPr>
            <a:endParaRPr lang="pl-PL" dirty="0"/>
          </a:p>
        </p:txBody>
      </p:sp>
    </p:spTree>
    <p:extLst>
      <p:ext uri="{BB962C8B-B14F-4D97-AF65-F5344CB8AC3E}">
        <p14:creationId xmlns:p14="http://schemas.microsoft.com/office/powerpoint/2010/main" val="1241778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darowizna</a:t>
            </a:r>
            <a:endParaRPr lang="pl-PL" dirty="0"/>
          </a:p>
        </p:txBody>
      </p:sp>
      <p:sp>
        <p:nvSpPr>
          <p:cNvPr id="3" name="Symbol zastępczy zawartości 2"/>
          <p:cNvSpPr>
            <a:spLocks noGrp="1"/>
          </p:cNvSpPr>
          <p:nvPr>
            <p:ph idx="1"/>
          </p:nvPr>
        </p:nvSpPr>
        <p:spPr/>
        <p:txBody>
          <a:bodyPr/>
          <a:lstStyle/>
          <a:p>
            <a:pPr algn="ctr"/>
            <a:r>
              <a:rPr lang="pl-PL" dirty="0" smtClean="0"/>
              <a:t>Odwołanie darowizny</a:t>
            </a:r>
          </a:p>
          <a:p>
            <a:r>
              <a:rPr lang="pl-PL" dirty="0" smtClean="0"/>
              <a:t>darowizna </a:t>
            </a:r>
            <a:r>
              <a:rPr lang="pl-PL" dirty="0"/>
              <a:t>nie może być odwołana po upływie roku od dnia, w którym uprawniony do odwołania dowiedział się o niewdzięczności </a:t>
            </a:r>
            <a:r>
              <a:rPr lang="pl-PL" dirty="0" smtClean="0"/>
              <a:t>obdarowanego</a:t>
            </a:r>
            <a:endParaRPr lang="pl-PL" dirty="0"/>
          </a:p>
          <a:p>
            <a:r>
              <a:rPr lang="pl-PL" dirty="0" smtClean="0"/>
              <a:t>odwołanie </a:t>
            </a:r>
            <a:r>
              <a:rPr lang="pl-PL" dirty="0"/>
              <a:t>darowizny następuje przez oświadczenie złożone obdarowanemu na piśmie. </a:t>
            </a:r>
          </a:p>
          <a:p>
            <a:endParaRPr lang="pl-PL" dirty="0"/>
          </a:p>
        </p:txBody>
      </p:sp>
    </p:spTree>
    <p:extLst>
      <p:ext uri="{BB962C8B-B14F-4D97-AF65-F5344CB8AC3E}">
        <p14:creationId xmlns:p14="http://schemas.microsoft.com/office/powerpoint/2010/main" val="2564075526"/>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268</TotalTime>
  <Words>3386</Words>
  <Application>Microsoft Office PowerPoint</Application>
  <PresentationFormat>Pokaz na ekranie (4:3)</PresentationFormat>
  <Paragraphs>294</Paragraphs>
  <Slides>58</Slides>
  <Notes>0</Notes>
  <HiddenSlides>0</HiddenSlides>
  <MMClips>0</MMClips>
  <ScaleCrop>false</ScaleCrop>
  <HeadingPairs>
    <vt:vector size="4" baseType="variant">
      <vt:variant>
        <vt:lpstr>Motyw</vt:lpstr>
      </vt:variant>
      <vt:variant>
        <vt:i4>1</vt:i4>
      </vt:variant>
      <vt:variant>
        <vt:lpstr>Tytuły slajdów</vt:lpstr>
      </vt:variant>
      <vt:variant>
        <vt:i4>58</vt:i4>
      </vt:variant>
    </vt:vector>
  </HeadingPairs>
  <TitlesOfParts>
    <vt:vector size="59" baseType="lpstr">
      <vt:lpstr>Motyw pakietu Office</vt:lpstr>
      <vt:lpstr>darowizna</vt:lpstr>
      <vt:lpstr>darowizna</vt:lpstr>
      <vt:lpstr>darowizna</vt:lpstr>
      <vt:lpstr>darowizna</vt:lpstr>
      <vt:lpstr>darowizna</vt:lpstr>
      <vt:lpstr>darowizna</vt:lpstr>
      <vt:lpstr>darowizna</vt:lpstr>
      <vt:lpstr>darowizna</vt:lpstr>
      <vt:lpstr>darowizna</vt:lpstr>
      <vt:lpstr>darowizna</vt:lpstr>
      <vt:lpstr>renta</vt:lpstr>
      <vt:lpstr>renta</vt:lpstr>
      <vt:lpstr>renta</vt:lpstr>
      <vt:lpstr>renta</vt:lpstr>
      <vt:lpstr>renta</vt:lpstr>
      <vt:lpstr>Umowa dożywocia</vt:lpstr>
      <vt:lpstr>Umowa dożywocia</vt:lpstr>
      <vt:lpstr>Umowa dożywocia</vt:lpstr>
      <vt:lpstr>Umowa dożywocia</vt:lpstr>
      <vt:lpstr>Umowa dożywocia</vt:lpstr>
      <vt:lpstr>Umowa dożywocia</vt:lpstr>
      <vt:lpstr>Umowa dożywocia</vt:lpstr>
      <vt:lpstr>Umowa dożywocia</vt:lpstr>
      <vt:lpstr>Kazus 1</vt:lpstr>
      <vt:lpstr>Kazus 2</vt:lpstr>
      <vt:lpstr>Kazus 3</vt:lpstr>
      <vt:lpstr>Kazus 4</vt:lpstr>
      <vt:lpstr>Kazus 5</vt:lpstr>
      <vt:lpstr>Spółka cywilna</vt:lpstr>
      <vt:lpstr>Spółka cywilna</vt:lpstr>
      <vt:lpstr>Spółka cywilna</vt:lpstr>
      <vt:lpstr>Spółka cywilna</vt:lpstr>
      <vt:lpstr>Spółka cywilna</vt:lpstr>
      <vt:lpstr>Spółka cywilna</vt:lpstr>
      <vt:lpstr>Spółka cywilna</vt:lpstr>
      <vt:lpstr>Spółka cywilna</vt:lpstr>
      <vt:lpstr>Spółka cywilna</vt:lpstr>
      <vt:lpstr>Spółka cywilna</vt:lpstr>
      <vt:lpstr>Spółka cywilna</vt:lpstr>
      <vt:lpstr>Spółka cywilna</vt:lpstr>
      <vt:lpstr>Spółka cywilna</vt:lpstr>
      <vt:lpstr>Spółka cywilna</vt:lpstr>
      <vt:lpstr>Spółka cywilna</vt:lpstr>
      <vt:lpstr>Spółka cywilna</vt:lpstr>
      <vt:lpstr>Spółka cywilna</vt:lpstr>
      <vt:lpstr>Spółka cywilna</vt:lpstr>
      <vt:lpstr>Przyrzeczenie publiczne</vt:lpstr>
      <vt:lpstr>Przyrzeczenie publiczne</vt:lpstr>
      <vt:lpstr>Przyrzeczenie publiczne</vt:lpstr>
      <vt:lpstr>Przyrzeczenie publiczne</vt:lpstr>
      <vt:lpstr>Przyrzeczenie publiczne</vt:lpstr>
      <vt:lpstr>Przyrzeczenie publiczne</vt:lpstr>
      <vt:lpstr>Przyrzeczenie publiczne</vt:lpstr>
      <vt:lpstr>Przyrzeczenie publiczne</vt:lpstr>
      <vt:lpstr>Przyrzeczenie publiczne</vt:lpstr>
      <vt:lpstr>Przyrzeczenie publiczne</vt:lpstr>
      <vt:lpstr>Kazus 1</vt:lpstr>
      <vt:lpstr>Kazus 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darowizna</dc:title>
  <dc:creator>Agata</dc:creator>
  <cp:lastModifiedBy>Agata</cp:lastModifiedBy>
  <cp:revision>71</cp:revision>
  <dcterms:created xsi:type="dcterms:W3CDTF">2017-05-18T09:37:04Z</dcterms:created>
  <dcterms:modified xsi:type="dcterms:W3CDTF">2017-06-06T17:16:57Z</dcterms:modified>
</cp:coreProperties>
</file>