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71" r:id="rId5"/>
    <p:sldId id="258" r:id="rId6"/>
    <p:sldId id="259" r:id="rId7"/>
    <p:sldId id="272" r:id="rId8"/>
    <p:sldId id="273" r:id="rId9"/>
    <p:sldId id="274" r:id="rId10"/>
    <p:sldId id="260" r:id="rId11"/>
    <p:sldId id="276" r:id="rId12"/>
    <p:sldId id="275" r:id="rId13"/>
    <p:sldId id="277" r:id="rId14"/>
    <p:sldId id="261" r:id="rId15"/>
    <p:sldId id="278" r:id="rId16"/>
    <p:sldId id="279" r:id="rId17"/>
    <p:sldId id="262" r:id="rId18"/>
    <p:sldId id="280" r:id="rId19"/>
    <p:sldId id="263" r:id="rId20"/>
    <p:sldId id="264" r:id="rId21"/>
    <p:sldId id="265" r:id="rId22"/>
    <p:sldId id="266" r:id="rId23"/>
    <p:sldId id="267" r:id="rId24"/>
    <p:sldId id="268" r:id="rId25"/>
    <p:sldId id="281" r:id="rId26"/>
    <p:sldId id="269"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2018-01-19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00034" y="642918"/>
            <a:ext cx="7772400" cy="1470025"/>
          </a:xfrm>
        </p:spPr>
        <p:txBody>
          <a:bodyPr/>
          <a:lstStyle/>
          <a:p>
            <a:r>
              <a:rPr lang="pl-PL" dirty="0" smtClean="0"/>
              <a:t>Umowa darowizny</a:t>
            </a:r>
            <a:endParaRPr lang="pl-PL" dirty="0"/>
          </a:p>
        </p:txBody>
      </p:sp>
      <p:sp>
        <p:nvSpPr>
          <p:cNvPr id="3" name="Podtytuł 2"/>
          <p:cNvSpPr>
            <a:spLocks noGrp="1"/>
          </p:cNvSpPr>
          <p:nvPr>
            <p:ph type="subTitle" idx="1"/>
          </p:nvPr>
        </p:nvSpPr>
        <p:spPr>
          <a:xfrm>
            <a:off x="500034" y="1857364"/>
            <a:ext cx="7272366" cy="3781436"/>
          </a:xfrm>
        </p:spPr>
        <p:txBody>
          <a:bodyPr>
            <a:normAutofit/>
          </a:bodyPr>
          <a:lstStyle/>
          <a:p>
            <a:pPr algn="just"/>
            <a:r>
              <a:rPr lang="pl-PL" dirty="0" smtClean="0">
                <a:solidFill>
                  <a:schemeClr val="tx1"/>
                </a:solidFill>
              </a:rPr>
              <a:t>Art. 888 [Pojęcie] </a:t>
            </a:r>
          </a:p>
          <a:p>
            <a:pPr algn="l"/>
            <a:r>
              <a:rPr lang="pl-PL" dirty="0" smtClean="0">
                <a:solidFill>
                  <a:schemeClr val="tx1"/>
                </a:solidFill>
              </a:rPr>
              <a:t>§ 1. Przez umowę darowizny </a:t>
            </a:r>
            <a:r>
              <a:rPr lang="pl-PL" b="1" dirty="0" smtClean="0">
                <a:solidFill>
                  <a:schemeClr val="tx1"/>
                </a:solidFill>
              </a:rPr>
              <a:t>darczyńca</a:t>
            </a:r>
            <a:r>
              <a:rPr lang="pl-PL" dirty="0" smtClean="0">
                <a:solidFill>
                  <a:schemeClr val="tx1"/>
                </a:solidFill>
              </a:rPr>
              <a:t> zobowiązuje się do </a:t>
            </a:r>
            <a:r>
              <a:rPr lang="pl-PL" dirty="0" smtClean="0">
                <a:solidFill>
                  <a:srgbClr val="C00000"/>
                </a:solidFill>
              </a:rPr>
              <a:t>bezpłatnego świadczenia</a:t>
            </a:r>
            <a:r>
              <a:rPr lang="pl-PL" dirty="0" smtClean="0">
                <a:solidFill>
                  <a:schemeClr val="tx1"/>
                </a:solidFill>
              </a:rPr>
              <a:t> na rzecz </a:t>
            </a:r>
            <a:r>
              <a:rPr lang="pl-PL" b="1" dirty="0" smtClean="0">
                <a:solidFill>
                  <a:schemeClr val="tx1"/>
                </a:solidFill>
              </a:rPr>
              <a:t>obdarowanego</a:t>
            </a:r>
            <a:r>
              <a:rPr lang="pl-PL" dirty="0" smtClean="0">
                <a:solidFill>
                  <a:schemeClr val="tx1"/>
                </a:solidFill>
              </a:rPr>
              <a:t> kosztem swego majątku.</a:t>
            </a:r>
          </a:p>
          <a:p>
            <a:pPr algn="just"/>
            <a:r>
              <a:rPr lang="pl-PL" dirty="0" smtClean="0">
                <a:solidFill>
                  <a:schemeClr val="tx1"/>
                </a:solidFill>
              </a:rPr>
              <a:t>§ 2.</a:t>
            </a:r>
            <a:r>
              <a:rPr lang="pl-PL" i="1" dirty="0" smtClean="0">
                <a:solidFill>
                  <a:schemeClr val="tx1"/>
                </a:solidFill>
              </a:rPr>
              <a:t>(uchylony)</a:t>
            </a:r>
            <a:endParaRPr lang="pl-PL"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Darowizna</a:t>
            </a:r>
            <a:br>
              <a:rPr lang="pl-PL" sz="3200" dirty="0" smtClean="0"/>
            </a:br>
            <a:r>
              <a:rPr lang="pl-PL" sz="3200" dirty="0" smtClean="0"/>
              <a:t>-Skutki umowy-</a:t>
            </a:r>
            <a:endParaRPr lang="pl-PL" sz="32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smtClean="0"/>
              <a:t>Art</a:t>
            </a:r>
            <a:r>
              <a:rPr lang="pl-PL" b="1" dirty="0"/>
              <a:t>. 891. Odpowiedzialność darczyńcy </a:t>
            </a:r>
          </a:p>
          <a:p>
            <a:pPr marL="0" indent="0">
              <a:buNone/>
            </a:pPr>
            <a:r>
              <a:rPr lang="pl-PL" dirty="0"/>
              <a:t>§ 1. Darczyńca obowiązany jest do naprawienia szkody wynikłej z niewykonania lub nienależytego wykonania zobowiązania, </a:t>
            </a:r>
            <a:r>
              <a:rPr lang="pl-PL" b="1" dirty="0"/>
              <a:t>jeżeli szkoda została wyrządzona umyślnie lub wskutek rażącego niedbalstwa</a:t>
            </a:r>
            <a:r>
              <a:rPr lang="pl-PL" dirty="0"/>
              <a:t>.</a:t>
            </a:r>
            <a:br>
              <a:rPr lang="pl-PL" dirty="0"/>
            </a:br>
            <a:r>
              <a:rPr lang="pl-PL" dirty="0"/>
              <a:t>§ 2. Jeżeli darczyńca opóźnia się ze spełnieniem świadczenia pieniężnego, obdarowany może żądać </a:t>
            </a:r>
            <a:r>
              <a:rPr lang="pl-PL" b="1" dirty="0"/>
              <a:t>odsetek za opóźnienie dopiero od dnia wytoczenia powództwa.</a:t>
            </a:r>
            <a:r>
              <a:rPr lang="pl-PL" dirty="0"/>
              <a:t/>
            </a:r>
            <a:br>
              <a:rPr lang="pl-PL" dirty="0"/>
            </a:br>
            <a:endParaRPr lang="pl-PL" dirty="0"/>
          </a:p>
          <a:p>
            <a:pPr algn="just"/>
            <a:endParaRPr lang="pl-PL" dirty="0"/>
          </a:p>
        </p:txBody>
      </p:sp>
    </p:spTree>
    <p:extLst>
      <p:ext uri="{BB962C8B-B14F-4D97-AF65-F5344CB8AC3E}">
        <p14:creationId xmlns="" xmlns:p14="http://schemas.microsoft.com/office/powerpoint/2010/main" val="178372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a:t>
            </a:r>
            <a:br>
              <a:rPr lang="pl-PL" dirty="0" smtClean="0"/>
            </a:br>
            <a:r>
              <a:rPr lang="pl-PL" dirty="0" smtClean="0"/>
              <a:t>-Skutki umowy-</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Przepis art. 891 KC dotyczy sytuacji prawnej </a:t>
            </a:r>
            <a:r>
              <a:rPr lang="pl-PL" b="1" dirty="0" smtClean="0"/>
              <a:t>darczyńcy</a:t>
            </a:r>
            <a:r>
              <a:rPr lang="pl-PL" dirty="0" smtClean="0"/>
              <a:t> w zakresie </a:t>
            </a:r>
            <a:r>
              <a:rPr lang="pl-PL" b="1" dirty="0" smtClean="0"/>
              <a:t>jego odpowiedzialności za niewykonanie lub nienależyte wykonanie darowizny</a:t>
            </a:r>
            <a:r>
              <a:rPr lang="pl-PL" dirty="0" smtClean="0"/>
              <a:t> </a:t>
            </a:r>
            <a:r>
              <a:rPr lang="pl-PL" dirty="0" smtClean="0">
                <a:sym typeface="Wingdings" pitchFamily="2" charset="2"/>
              </a:rPr>
              <a:t> </a:t>
            </a:r>
            <a:r>
              <a:rPr lang="pl-PL" dirty="0" smtClean="0"/>
              <a:t>zawiera uregulowanie szczególne w stosunku do ogólnych zasad odpowiedzialności kontraktowej (art. 471 i n. KC)</a:t>
            </a:r>
          </a:p>
          <a:p>
            <a:r>
              <a:rPr lang="pl-PL" dirty="0" smtClean="0"/>
              <a:t>darczyńca ponosi odpowiedzialność odszkodowawczą za </a:t>
            </a:r>
            <a:r>
              <a:rPr lang="pl-PL" b="1" dirty="0" smtClean="0"/>
              <a:t>winę umyślną oraz rażące niedbalstwo</a:t>
            </a:r>
            <a:r>
              <a:rPr lang="pl-PL" dirty="0" smtClean="0"/>
              <a:t>, podczas kiedy ogólne zasady odpowiedzialności </a:t>
            </a:r>
            <a:r>
              <a:rPr lang="pl-PL" dirty="0" err="1" smtClean="0"/>
              <a:t>konstraktowej</a:t>
            </a:r>
            <a:r>
              <a:rPr lang="pl-PL" dirty="0" smtClean="0"/>
              <a:t> obejmuje także przypadki braku dołożenia </a:t>
            </a:r>
            <a:r>
              <a:rPr lang="pl-PL" u="sng" dirty="0" smtClean="0"/>
              <a:t>należytej staranności  </a:t>
            </a:r>
            <a:r>
              <a:rPr lang="pl-PL" dirty="0" smtClean="0">
                <a:sym typeface="Wingdings" pitchFamily="2" charset="2"/>
              </a:rPr>
              <a:t> </a:t>
            </a:r>
            <a:r>
              <a:rPr lang="pl-PL" dirty="0" smtClean="0"/>
              <a:t>zasada udzielania słabszej ochrony uprawnionym do świadczeń pod tytułem </a:t>
            </a:r>
            <a:r>
              <a:rPr lang="pl-PL" dirty="0" err="1" smtClean="0"/>
              <a:t>darmym</a:t>
            </a:r>
            <a:endParaRPr lang="pl-PL" dirty="0" smtClean="0"/>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Darowizna</a:t>
            </a:r>
            <a:br>
              <a:rPr lang="pl-PL" sz="3600" dirty="0" smtClean="0"/>
            </a:br>
            <a:r>
              <a:rPr lang="pl-PL" sz="3600" dirty="0" smtClean="0"/>
              <a:t>-skutki umowy-</a:t>
            </a:r>
            <a:endParaRPr lang="pl-PL" sz="3600" dirty="0"/>
          </a:p>
        </p:txBody>
      </p:sp>
      <p:sp>
        <p:nvSpPr>
          <p:cNvPr id="3" name="Symbol zastępczy zawartości 2"/>
          <p:cNvSpPr>
            <a:spLocks noGrp="1"/>
          </p:cNvSpPr>
          <p:nvPr>
            <p:ph idx="1"/>
          </p:nvPr>
        </p:nvSpPr>
        <p:spPr/>
        <p:txBody>
          <a:bodyPr/>
          <a:lstStyle/>
          <a:p>
            <a:pPr marL="0" indent="0">
              <a:buNone/>
            </a:pPr>
            <a:r>
              <a:rPr lang="pl-PL" b="1" dirty="0" smtClean="0"/>
              <a:t>Art. 892. Odpowiedzialność za wady rzeczy darowanej </a:t>
            </a:r>
          </a:p>
          <a:p>
            <a:pPr marL="0" indent="0">
              <a:buNone/>
            </a:pPr>
            <a:r>
              <a:rPr lang="pl-PL" dirty="0" smtClean="0"/>
              <a:t>Jeżeli rzecz darowana ma wady</a:t>
            </a:r>
            <a:r>
              <a:rPr lang="pl-PL" b="1" dirty="0" smtClean="0"/>
              <a:t>, darczyńca obowiązany jest do naprawienia szkody, którą wyrządził obdarowanemu przez to, że wiedząc o wadach nie zawiadomił go o nich w czasie właściwym. </a:t>
            </a:r>
            <a:r>
              <a:rPr lang="pl-PL" dirty="0" smtClean="0"/>
              <a:t>Przepisu tego nie stosuje się, gdy obdarowany mógł z łatwością wadę zauważyć. </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a:t>
            </a:r>
            <a:br>
              <a:rPr lang="pl-PL" dirty="0" smtClean="0"/>
            </a:br>
            <a:r>
              <a:rPr lang="pl-PL" dirty="0" smtClean="0"/>
              <a:t>-skutki umowy-</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art. 892 KC dotyczy odpowiedzialności za szkody wywołane przez wady darowanej rzeczy (obejmuje zarówno wady fizyczne, jak i prawne)</a:t>
            </a:r>
          </a:p>
          <a:p>
            <a:r>
              <a:rPr lang="pl-PL" dirty="0" smtClean="0"/>
              <a:t>Zakres odszkodowania ogranicza się do uszczerbków wywołanych </a:t>
            </a:r>
            <a:r>
              <a:rPr lang="pl-PL" b="1" dirty="0" smtClean="0"/>
              <a:t>wadą</a:t>
            </a:r>
            <a:r>
              <a:rPr lang="pl-PL" dirty="0" smtClean="0"/>
              <a:t> przedmiotu darowizny.</a:t>
            </a:r>
          </a:p>
          <a:p>
            <a:r>
              <a:rPr lang="pl-PL" dirty="0" smtClean="0"/>
              <a:t>Na podstawie omawianego przepisu nie można, domagać się przekazania zamiast rzeczy wadliwej – wolnej od wad, czy też realizacji innych niż świadczenie odszkodowawcze uprawnień.</a:t>
            </a:r>
          </a:p>
          <a:p>
            <a:r>
              <a:rPr lang="pl-PL" dirty="0" smtClean="0"/>
              <a:t>Powstanie odpowiedzialności darczyńcy  uzależnione jest od tego, czy </a:t>
            </a:r>
            <a:r>
              <a:rPr lang="pl-PL" b="1" dirty="0" smtClean="0"/>
              <a:t>wiedział</a:t>
            </a:r>
            <a:r>
              <a:rPr lang="pl-PL" dirty="0" smtClean="0"/>
              <a:t> on o wadzie i </a:t>
            </a:r>
            <a:r>
              <a:rPr lang="pl-PL" b="1" dirty="0" smtClean="0"/>
              <a:t>nie zawiadomił</a:t>
            </a:r>
            <a:r>
              <a:rPr lang="pl-PL" dirty="0" smtClean="0"/>
              <a:t> o niej obdarowanego </a:t>
            </a:r>
            <a:r>
              <a:rPr lang="pl-PL" b="1" dirty="0" smtClean="0"/>
              <a:t>w czasie właściwym</a:t>
            </a:r>
          </a:p>
          <a:p>
            <a:r>
              <a:rPr lang="pl-PL" dirty="0" smtClean="0"/>
              <a:t>Darczyńcę </a:t>
            </a:r>
            <a:r>
              <a:rPr lang="pl-PL" b="1" dirty="0" smtClean="0"/>
              <a:t>zwalnia</a:t>
            </a:r>
            <a:r>
              <a:rPr lang="pl-PL" dirty="0" smtClean="0"/>
              <a:t> z odpowiedzialności zawiadomienie o wadach w czasie właściwym</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266"/>
            <a:ext cx="8229600" cy="1143000"/>
          </a:xfrm>
        </p:spPr>
        <p:txBody>
          <a:bodyPr/>
          <a:lstStyle/>
          <a:p>
            <a:r>
              <a:rPr lang="pl-PL" dirty="0" smtClean="0"/>
              <a:t>darowizna</a:t>
            </a:r>
            <a:endParaRPr lang="pl-PL" dirty="0"/>
          </a:p>
        </p:txBody>
      </p:sp>
      <p:sp>
        <p:nvSpPr>
          <p:cNvPr id="3" name="Symbol zastępczy zawartości 2"/>
          <p:cNvSpPr>
            <a:spLocks noGrp="1"/>
          </p:cNvSpPr>
          <p:nvPr>
            <p:ph idx="1"/>
          </p:nvPr>
        </p:nvSpPr>
        <p:spPr>
          <a:xfrm>
            <a:off x="179512" y="1268760"/>
            <a:ext cx="8856984" cy="5589240"/>
          </a:xfrm>
        </p:spPr>
        <p:txBody>
          <a:bodyPr>
            <a:normAutofit fontScale="85000" lnSpcReduction="10000"/>
          </a:bodyPr>
          <a:lstStyle/>
          <a:p>
            <a:pPr algn="ctr"/>
            <a:r>
              <a:rPr lang="pl-PL" dirty="0" smtClean="0"/>
              <a:t>Polecenie (modus)</a:t>
            </a:r>
          </a:p>
          <a:p>
            <a:pPr algn="ctr"/>
            <a:r>
              <a:rPr lang="pl-PL" dirty="0"/>
              <a:t>Należy do </a:t>
            </a:r>
            <a:r>
              <a:rPr lang="pl-PL" i="1" dirty="0" err="1"/>
              <a:t>accidentalia</a:t>
            </a:r>
            <a:r>
              <a:rPr lang="pl-PL" i="1" dirty="0"/>
              <a:t> </a:t>
            </a:r>
            <a:r>
              <a:rPr lang="pl-PL" i="1" dirty="0" err="1"/>
              <a:t>negotii</a:t>
            </a:r>
            <a:r>
              <a:rPr lang="pl-PL" i="1" dirty="0"/>
              <a:t> </a:t>
            </a:r>
            <a:r>
              <a:rPr lang="pl-PL" dirty="0"/>
              <a:t>umowy </a:t>
            </a:r>
            <a:r>
              <a:rPr lang="pl-PL" dirty="0" smtClean="0"/>
              <a:t>darowizny</a:t>
            </a:r>
          </a:p>
          <a:p>
            <a:pPr marL="0" indent="0">
              <a:buNone/>
            </a:pPr>
            <a:r>
              <a:rPr lang="pl-PL" b="1" dirty="0"/>
              <a:t>Art. 893. Polecenie darczyńcy </a:t>
            </a:r>
          </a:p>
          <a:p>
            <a:pPr marL="0" indent="0">
              <a:buNone/>
            </a:pPr>
            <a:r>
              <a:rPr lang="pl-PL" dirty="0"/>
              <a:t>Darczyńca może włożyć na obdarowanego obowiązek oznaczonego działania lub zaniechania, nie czyniąc nikogo wierzycielem (polecenie). </a:t>
            </a:r>
            <a:endParaRPr lang="pl-PL" dirty="0" smtClean="0"/>
          </a:p>
          <a:p>
            <a:r>
              <a:rPr lang="pl-PL" dirty="0" smtClean="0"/>
              <a:t>określony krąg podmiotów może domagać się od obciążonego </a:t>
            </a:r>
            <a:r>
              <a:rPr lang="pl-PL" dirty="0" err="1" smtClean="0"/>
              <a:t>powinnego</a:t>
            </a:r>
            <a:r>
              <a:rPr lang="pl-PL" dirty="0" smtClean="0"/>
              <a:t> zachowania się wynikającego z treści polecenia, jednak podmioty te nie mogą skorzystać z </a:t>
            </a:r>
            <a:r>
              <a:rPr lang="pl-PL" b="1" dirty="0" smtClean="0"/>
              <a:t>przymusu państwowego</a:t>
            </a:r>
            <a:r>
              <a:rPr lang="pl-PL" dirty="0" smtClean="0"/>
              <a:t> w celu zmuszenia obciążonego do takiego zachowania się</a:t>
            </a:r>
          </a:p>
          <a:p>
            <a:r>
              <a:rPr lang="pl-PL" dirty="0" smtClean="0"/>
              <a:t>Osoba, która odnosi z polecenia korzyść, nie jest wierzycielem, lecz </a:t>
            </a:r>
            <a:r>
              <a:rPr lang="pl-PL" b="1" dirty="0" err="1" smtClean="0"/>
              <a:t>beneficjariuszem</a:t>
            </a:r>
            <a:endParaRPr lang="pl-PL" dirty="0" smtClean="0"/>
          </a:p>
          <a:p>
            <a:pPr marL="0" indent="0">
              <a:buNone/>
            </a:pPr>
            <a:endParaRPr lang="pl-PL" dirty="0"/>
          </a:p>
          <a:p>
            <a:endParaRPr lang="pl-PL" dirty="0"/>
          </a:p>
        </p:txBody>
      </p:sp>
    </p:spTree>
    <p:extLst>
      <p:ext uri="{BB962C8B-B14F-4D97-AF65-F5344CB8AC3E}">
        <p14:creationId xmlns="" xmlns:p14="http://schemas.microsoft.com/office/powerpoint/2010/main" val="2341482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a:t>
            </a:r>
            <a:br>
              <a:rPr lang="pl-PL" dirty="0" smtClean="0"/>
            </a:br>
            <a:r>
              <a:rPr lang="pl-PL" dirty="0" smtClean="0"/>
              <a:t>-polecenie-</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smtClean="0"/>
              <a:t>Art. 894. Wypełnienie polecenia darczyńcy </a:t>
            </a:r>
          </a:p>
          <a:p>
            <a:pPr marL="0" indent="0">
              <a:buNone/>
            </a:pPr>
            <a:r>
              <a:rPr lang="pl-PL" dirty="0" smtClean="0"/>
              <a:t>§ 1. </a:t>
            </a:r>
            <a:r>
              <a:rPr lang="pl-PL" b="1" dirty="0" smtClean="0"/>
              <a:t>Darczyńca</a:t>
            </a:r>
            <a:r>
              <a:rPr lang="pl-PL" dirty="0" smtClean="0"/>
              <a:t>, </a:t>
            </a:r>
            <a:r>
              <a:rPr lang="pl-PL" dirty="0" smtClean="0">
                <a:solidFill>
                  <a:srgbClr val="FF0000"/>
                </a:solidFill>
              </a:rPr>
              <a:t>który wykonał zobowiązanie wynikające z umowy darowizny</a:t>
            </a:r>
            <a:r>
              <a:rPr lang="pl-PL" dirty="0" smtClean="0"/>
              <a:t>, może żądać wypełnienia polecenia, </a:t>
            </a:r>
            <a:r>
              <a:rPr lang="pl-PL" u="sng" dirty="0" smtClean="0"/>
              <a:t>chyba że ma ono wyłącznie na celu korzyść obdarowanego.</a:t>
            </a:r>
            <a:r>
              <a:rPr lang="pl-PL" dirty="0" smtClean="0"/>
              <a:t/>
            </a:r>
            <a:br>
              <a:rPr lang="pl-PL" dirty="0" smtClean="0"/>
            </a:br>
            <a:r>
              <a:rPr lang="pl-PL" dirty="0" smtClean="0"/>
              <a:t>§ 2. </a:t>
            </a:r>
            <a:r>
              <a:rPr lang="pl-PL" b="1" dirty="0" smtClean="0"/>
              <a:t>Po śmierci darczyńcy wypełnienia polecenia mogą żądać spadkobiercy darczyńcy</a:t>
            </a:r>
            <a:r>
              <a:rPr lang="pl-PL" dirty="0" smtClean="0"/>
              <a:t>, a jeżeli polecenie ma na względzie </a:t>
            </a:r>
            <a:r>
              <a:rPr lang="pl-PL" dirty="0" smtClean="0">
                <a:solidFill>
                  <a:srgbClr val="FF0000"/>
                </a:solidFill>
              </a:rPr>
              <a:t>interes społeczny</a:t>
            </a:r>
            <a:r>
              <a:rPr lang="pl-PL" dirty="0" smtClean="0"/>
              <a:t> - </a:t>
            </a:r>
            <a:r>
              <a:rPr lang="pl-PL" b="1" dirty="0" smtClean="0"/>
              <a:t>także właściwy organ państwowy</a:t>
            </a:r>
            <a:r>
              <a:rPr lang="pl-PL" dirty="0" smtClean="0"/>
              <a:t>.</a:t>
            </a:r>
          </a:p>
          <a:p>
            <a:pPr marL="0" indent="0">
              <a:buNone/>
            </a:pPr>
            <a:r>
              <a:rPr lang="pl-PL" dirty="0" smtClean="0"/>
              <a:t>894 KC dopełnia uregulowanie art. 893 KC, określając:</a:t>
            </a:r>
          </a:p>
          <a:p>
            <a:pPr marL="0" indent="0"/>
            <a:r>
              <a:rPr lang="pl-PL" b="1" dirty="0" smtClean="0"/>
              <a:t>warunki realizacji żądania wypełnienia polecenia</a:t>
            </a:r>
            <a:r>
              <a:rPr lang="pl-PL" dirty="0" smtClean="0"/>
              <a:t> oraz </a:t>
            </a:r>
          </a:p>
          <a:p>
            <a:pPr marL="0" indent="0"/>
            <a:r>
              <a:rPr lang="pl-PL" b="1" dirty="0" smtClean="0"/>
              <a:t>krąg podmiotów </a:t>
            </a:r>
            <a:r>
              <a:rPr lang="pl-PL" dirty="0" smtClean="0"/>
              <a:t>uprawnionych do zgłoszenia tego żądania – za życia (§ 1) oraz po śmierci darczyńcy (§ 2)</a:t>
            </a:r>
          </a:p>
          <a:p>
            <a:pPr marL="0" indent="0">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Darowizna</a:t>
            </a:r>
            <a:br>
              <a:rPr lang="pl-PL" dirty="0" smtClean="0"/>
            </a:br>
            <a:r>
              <a:rPr lang="pl-PL" dirty="0" smtClean="0"/>
              <a:t>-polecenie-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endParaRPr lang="pl-PL" dirty="0" smtClean="0"/>
          </a:p>
          <a:p>
            <a:pPr marL="0" indent="0">
              <a:buNone/>
            </a:pPr>
            <a:r>
              <a:rPr lang="pl-PL" b="1" dirty="0" smtClean="0"/>
              <a:t>Art. 895. Odmowa wypełnienia polecenia </a:t>
            </a:r>
          </a:p>
          <a:p>
            <a:pPr marL="0" indent="0">
              <a:buNone/>
            </a:pPr>
            <a:r>
              <a:rPr lang="pl-PL" dirty="0" smtClean="0"/>
              <a:t>§ 1. Obdarowany może odmówić wypełnienia polecenia, jeżeli jest to usprawiedliwione wskutek istotnej zmiany stosunków.</a:t>
            </a:r>
            <a:br>
              <a:rPr lang="pl-PL" dirty="0" smtClean="0"/>
            </a:br>
            <a:r>
              <a:rPr lang="pl-PL" dirty="0" smtClean="0"/>
              <a:t>§ 2. Jeżeli wypełnienia polecenia żąda darczyńca lub jego spadkobiercy, obdarowany może zwolnić się przez wydanie przedmiotu darowizny w naturze w takim stanie, w jakim przedmiot ten się znajduje. Przepisu tego nie stosuje się, gdy wypełnienia polecenia żąda właściwy organ państwowy.</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85000" lnSpcReduction="10000"/>
          </a:bodyPr>
          <a:lstStyle/>
          <a:p>
            <a:pPr algn="ctr"/>
            <a:r>
              <a:rPr lang="pl-PL" dirty="0" smtClean="0"/>
              <a:t>Odwołanie darowizny</a:t>
            </a:r>
          </a:p>
          <a:p>
            <a:pPr marL="0" indent="0">
              <a:buNone/>
            </a:pPr>
            <a:r>
              <a:rPr lang="pl-PL" b="1" dirty="0"/>
              <a:t>Art. 898. Odwołanie wykonanej darowizny </a:t>
            </a:r>
          </a:p>
          <a:p>
            <a:pPr marL="0" indent="0">
              <a:buNone/>
            </a:pPr>
            <a:r>
              <a:rPr lang="pl-PL" dirty="0"/>
              <a:t>§ 1. Darczyńca może </a:t>
            </a:r>
            <a:r>
              <a:rPr lang="pl-PL" b="1" dirty="0"/>
              <a:t>odwołać darowiznę </a:t>
            </a:r>
            <a:r>
              <a:rPr lang="pl-PL" b="1" dirty="0">
                <a:solidFill>
                  <a:srgbClr val="FF0000"/>
                </a:solidFill>
              </a:rPr>
              <a:t>nawet już wykonaną</a:t>
            </a:r>
            <a:r>
              <a:rPr lang="pl-PL" dirty="0"/>
              <a:t>, jeżeli obdarowany dopuścił się względem niego </a:t>
            </a:r>
            <a:r>
              <a:rPr lang="pl-PL" b="1" dirty="0">
                <a:solidFill>
                  <a:schemeClr val="accent1">
                    <a:lumMod val="75000"/>
                  </a:schemeClr>
                </a:solidFill>
              </a:rPr>
              <a:t>rażącej niewdzięczności</a:t>
            </a:r>
            <a:r>
              <a:rPr lang="pl-PL" dirty="0"/>
              <a:t>.</a:t>
            </a:r>
            <a:br>
              <a:rPr lang="pl-PL" dirty="0"/>
            </a:br>
            <a:r>
              <a:rPr lang="pl-PL" dirty="0"/>
              <a:t>§ 2. Zwrot przedmiotu odwołanej darowizny powinien nastąpić </a:t>
            </a:r>
            <a:r>
              <a:rPr lang="pl-PL" b="1" dirty="0"/>
              <a:t>stosownie do przepisów o bezpodstawnym wzbogaceniu</a:t>
            </a:r>
            <a:r>
              <a:rPr lang="pl-PL" dirty="0"/>
              <a:t>. Od chwili zdarzenia uzasadniającego odwołanie obdarowany ponosi odpowiedzialność na równi z bezpodstawnie wzbogaconym, który powinien się liczyć z obowiązkiem zwrotu.</a:t>
            </a:r>
          </a:p>
          <a:p>
            <a:pPr algn="ctr"/>
            <a:endParaRPr lang="pl-PL" dirty="0" smtClean="0"/>
          </a:p>
        </p:txBody>
      </p:sp>
    </p:spTree>
    <p:extLst>
      <p:ext uri="{BB962C8B-B14F-4D97-AF65-F5344CB8AC3E}">
        <p14:creationId xmlns="" xmlns:p14="http://schemas.microsoft.com/office/powerpoint/2010/main" val="226059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pPr algn="ctr"/>
            <a:r>
              <a:rPr lang="pl-PL" dirty="0" smtClean="0"/>
              <a:t>Odwołanie darowizny</a:t>
            </a:r>
          </a:p>
          <a:p>
            <a:pPr algn="just"/>
            <a:r>
              <a:rPr lang="pl-PL" dirty="0" smtClean="0"/>
              <a:t>element ochrony </a:t>
            </a:r>
            <a:r>
              <a:rPr lang="pl-PL" b="1" dirty="0" smtClean="0"/>
              <a:t>odczuć moralnych</a:t>
            </a:r>
            <a:r>
              <a:rPr lang="pl-PL" dirty="0" smtClean="0"/>
              <a:t> związanych z darowizną</a:t>
            </a:r>
          </a:p>
          <a:p>
            <a:pPr algn="just"/>
            <a:r>
              <a:rPr lang="pl-PL" dirty="0" smtClean="0"/>
              <a:t>Pojęcie „rażącej niewdzięczności”</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Odwołanie darowizny</a:t>
            </a:r>
          </a:p>
          <a:p>
            <a:r>
              <a:rPr lang="pl-PL" dirty="0" smtClean="0"/>
              <a:t>Uprawnienie do odwołania darowizny przysługuje:</a:t>
            </a:r>
          </a:p>
          <a:p>
            <a:pPr>
              <a:buFont typeface="Wingdings" pitchFamily="2" charset="2"/>
              <a:buChar char="ü"/>
            </a:pPr>
            <a:r>
              <a:rPr lang="pl-PL" dirty="0" smtClean="0"/>
              <a:t>Darczyńcy (chyba, że darowanemu </a:t>
            </a:r>
            <a:r>
              <a:rPr lang="pl-PL" cap="small" dirty="0" smtClean="0">
                <a:solidFill>
                  <a:srgbClr val="FF0000"/>
                </a:solidFill>
              </a:rPr>
              <a:t>przebaczył</a:t>
            </a:r>
            <a:r>
              <a:rPr lang="pl-PL" dirty="0" smtClean="0"/>
              <a:t>)</a:t>
            </a:r>
          </a:p>
          <a:p>
            <a:pPr>
              <a:buFont typeface="Wingdings" pitchFamily="2" charset="2"/>
              <a:buChar char="ü"/>
            </a:pPr>
            <a:r>
              <a:rPr lang="pl-PL" dirty="0" smtClean="0"/>
              <a:t>Spadkobiercy darczyńcy, po jego śmierci, jeśli:</a:t>
            </a:r>
          </a:p>
          <a:p>
            <a:pPr marL="0" indent="0">
              <a:buNone/>
            </a:pPr>
            <a:r>
              <a:rPr lang="pl-PL" dirty="0"/>
              <a:t>a) gdy darczyńca w chwili śmierci </a:t>
            </a:r>
            <a:r>
              <a:rPr lang="pl-PL" dirty="0" smtClean="0"/>
              <a:t>był uprawniony </a:t>
            </a:r>
            <a:r>
              <a:rPr lang="pl-PL" dirty="0"/>
              <a:t>do odwołania </a:t>
            </a:r>
            <a:endParaRPr lang="pl-PL" dirty="0" smtClean="0"/>
          </a:p>
          <a:p>
            <a:pPr marL="0" indent="0">
              <a:buNone/>
            </a:pPr>
            <a:r>
              <a:rPr lang="pl-PL" dirty="0"/>
              <a:t>b) gdy obdarowany umyślnie pozbawił darczyńcę życia lub umyślnie wywołał rozstrój zdrowia, którego skutkiem była śmierć </a:t>
            </a:r>
            <a:r>
              <a:rPr lang="pl-PL" dirty="0" smtClean="0"/>
              <a:t>darczyńcy</a:t>
            </a:r>
          </a:p>
          <a:p>
            <a:pPr marL="0" indent="0">
              <a:buNone/>
            </a:pPr>
            <a:endParaRPr lang="pl-PL" dirty="0"/>
          </a:p>
        </p:txBody>
      </p:sp>
    </p:spTree>
    <p:extLst>
      <p:ext uri="{BB962C8B-B14F-4D97-AF65-F5344CB8AC3E}">
        <p14:creationId xmlns="" xmlns:p14="http://schemas.microsoft.com/office/powerpoint/2010/main" val="12417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2385"/>
            <a:ext cx="7772400" cy="1080120"/>
          </a:xfrm>
        </p:spPr>
        <p:txBody>
          <a:bodyPr/>
          <a:lstStyle/>
          <a:p>
            <a:r>
              <a:rPr lang="pl-PL" dirty="0" smtClean="0"/>
              <a:t>darowizna</a:t>
            </a:r>
            <a:endParaRPr lang="pl-PL" dirty="0"/>
          </a:p>
        </p:txBody>
      </p:sp>
      <p:sp>
        <p:nvSpPr>
          <p:cNvPr id="3" name="Podtytuł 2"/>
          <p:cNvSpPr>
            <a:spLocks noGrp="1"/>
          </p:cNvSpPr>
          <p:nvPr>
            <p:ph type="subTitle" idx="1"/>
          </p:nvPr>
        </p:nvSpPr>
        <p:spPr>
          <a:xfrm>
            <a:off x="323528" y="1052736"/>
            <a:ext cx="8640960" cy="5688632"/>
          </a:xfrm>
        </p:spPr>
        <p:txBody>
          <a:bodyPr>
            <a:normAutofit/>
          </a:bodyPr>
          <a:lstStyle/>
          <a:p>
            <a:pPr marL="457200" indent="-457200" algn="just">
              <a:buFont typeface="Arial" pitchFamily="34" charset="0"/>
              <a:buChar char="•"/>
            </a:pPr>
            <a:r>
              <a:rPr lang="pl-PL" dirty="0" smtClean="0">
                <a:solidFill>
                  <a:schemeClr val="tx1"/>
                </a:solidFill>
              </a:rPr>
              <a:t>Przedmiot umowy – świadczenie </a:t>
            </a:r>
            <a:r>
              <a:rPr lang="pl-PL" b="1" dirty="0" smtClean="0">
                <a:solidFill>
                  <a:srgbClr val="FF0000"/>
                </a:solidFill>
              </a:rPr>
              <a:t>darczyńcy</a:t>
            </a:r>
            <a:r>
              <a:rPr lang="pl-PL" dirty="0" smtClean="0">
                <a:solidFill>
                  <a:schemeClr val="tx1"/>
                </a:solidFill>
              </a:rPr>
              <a:t>, zmniejszające wartość jego majątku, spełnione na rzecz </a:t>
            </a:r>
            <a:r>
              <a:rPr lang="pl-PL" b="1" dirty="0" smtClean="0">
                <a:solidFill>
                  <a:srgbClr val="FF0000"/>
                </a:solidFill>
              </a:rPr>
              <a:t>obdarowanego</a:t>
            </a:r>
          </a:p>
          <a:p>
            <a:pPr marL="457200" indent="-457200" algn="just">
              <a:buFont typeface="Arial" pitchFamily="34" charset="0"/>
              <a:buChar char="•"/>
            </a:pPr>
            <a:r>
              <a:rPr lang="pl-PL" dirty="0" smtClean="0">
                <a:solidFill>
                  <a:schemeClr val="tx1"/>
                </a:solidFill>
              </a:rPr>
              <a:t>dokonywanie przysporzeń majątkowych </a:t>
            </a:r>
            <a:r>
              <a:rPr lang="pl-PL" b="1" dirty="0" smtClean="0">
                <a:solidFill>
                  <a:srgbClr val="C00000"/>
                </a:solidFill>
              </a:rPr>
              <a:t>bez ekwiwalentu ekonomicznego </a:t>
            </a:r>
            <a:r>
              <a:rPr lang="pl-PL" dirty="0" smtClean="0">
                <a:solidFill>
                  <a:schemeClr val="tx1"/>
                </a:solidFill>
              </a:rPr>
              <a:t>Umowa :</a:t>
            </a:r>
          </a:p>
          <a:p>
            <a:pPr marL="457200" indent="-457200" algn="just">
              <a:buFont typeface="Arial" pitchFamily="34" charset="0"/>
              <a:buChar char="•"/>
            </a:pPr>
            <a:r>
              <a:rPr lang="pl-PL" dirty="0" smtClean="0">
                <a:solidFill>
                  <a:schemeClr val="tx1"/>
                </a:solidFill>
              </a:rPr>
              <a:t>Kauzalna (</a:t>
            </a:r>
            <a:r>
              <a:rPr lang="pl-PL" i="1" dirty="0" smtClean="0">
                <a:solidFill>
                  <a:schemeClr val="tx1"/>
                </a:solidFill>
              </a:rPr>
              <a:t>causa </a:t>
            </a:r>
            <a:r>
              <a:rPr lang="pl-PL" i="1" dirty="0" err="1" smtClean="0">
                <a:solidFill>
                  <a:schemeClr val="tx1"/>
                </a:solidFill>
              </a:rPr>
              <a:t>donandi</a:t>
            </a:r>
            <a:r>
              <a:rPr lang="pl-PL" dirty="0" smtClean="0">
                <a:solidFill>
                  <a:schemeClr val="tx1"/>
                </a:solidFill>
              </a:rPr>
              <a:t>)</a:t>
            </a:r>
          </a:p>
          <a:p>
            <a:pPr marL="457200" indent="-457200" algn="just">
              <a:buFont typeface="Arial" pitchFamily="34" charset="0"/>
              <a:buChar char="•"/>
            </a:pPr>
            <a:r>
              <a:rPr lang="pl-PL" dirty="0" smtClean="0">
                <a:solidFill>
                  <a:schemeClr val="tx1"/>
                </a:solidFill>
              </a:rPr>
              <a:t>Nieodpłatna</a:t>
            </a:r>
          </a:p>
          <a:p>
            <a:pPr marL="457200" indent="-457200" algn="just">
              <a:buFont typeface="Arial" pitchFamily="34" charset="0"/>
              <a:buChar char="•"/>
            </a:pPr>
            <a:r>
              <a:rPr lang="pl-PL" dirty="0" smtClean="0">
                <a:solidFill>
                  <a:schemeClr val="tx1"/>
                </a:solidFill>
              </a:rPr>
              <a:t>Nie jest umową wzajemną</a:t>
            </a:r>
            <a:endParaRPr lang="pl-PL" dirty="0">
              <a:solidFill>
                <a:schemeClr val="tx1"/>
              </a:solidFill>
            </a:endParaRPr>
          </a:p>
        </p:txBody>
      </p:sp>
    </p:spTree>
    <p:extLst>
      <p:ext uri="{BB962C8B-B14F-4D97-AF65-F5344CB8AC3E}">
        <p14:creationId xmlns="" xmlns:p14="http://schemas.microsoft.com/office/powerpoint/2010/main" val="3462582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pPr algn="ctr"/>
            <a:r>
              <a:rPr lang="pl-PL" dirty="0" smtClean="0"/>
              <a:t>Odwołanie darowizny</a:t>
            </a:r>
          </a:p>
          <a:p>
            <a:r>
              <a:rPr lang="pl-PL" dirty="0" smtClean="0"/>
              <a:t>darowizna </a:t>
            </a:r>
            <a:r>
              <a:rPr lang="pl-PL" dirty="0"/>
              <a:t>nie może być odwołana po upływie roku od dnia, w którym uprawniony do odwołania dowiedział się o niewdzięczności </a:t>
            </a:r>
            <a:r>
              <a:rPr lang="pl-PL" dirty="0" smtClean="0"/>
              <a:t>obdarowanego</a:t>
            </a:r>
            <a:endParaRPr lang="pl-PL" dirty="0"/>
          </a:p>
          <a:p>
            <a:r>
              <a:rPr lang="pl-PL" dirty="0" smtClean="0"/>
              <a:t>odwołanie </a:t>
            </a:r>
            <a:r>
              <a:rPr lang="pl-PL" dirty="0"/>
              <a:t>darowizny następuje przez oświadczenie złożone obdarowanemu na piśmie. </a:t>
            </a:r>
          </a:p>
          <a:p>
            <a:endParaRPr lang="pl-PL" dirty="0"/>
          </a:p>
        </p:txBody>
      </p:sp>
    </p:spTree>
    <p:extLst>
      <p:ext uri="{BB962C8B-B14F-4D97-AF65-F5344CB8AC3E}">
        <p14:creationId xmlns="" xmlns:p14="http://schemas.microsoft.com/office/powerpoint/2010/main" val="256407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62500" lnSpcReduction="20000"/>
          </a:bodyPr>
          <a:lstStyle/>
          <a:p>
            <a:pPr algn="ctr"/>
            <a:r>
              <a:rPr lang="pl-PL" dirty="0" smtClean="0"/>
              <a:t>Odwołanie darowizny – niedostatek darczyńcy</a:t>
            </a:r>
          </a:p>
          <a:p>
            <a:pPr marL="0" indent="0">
              <a:buNone/>
            </a:pPr>
            <a:r>
              <a:rPr lang="pl-PL" b="1" dirty="0"/>
              <a:t>Art. 896. Odwołanie darowizny niewykonanej </a:t>
            </a:r>
          </a:p>
          <a:p>
            <a:pPr marL="0" indent="0">
              <a:buNone/>
            </a:pPr>
            <a:r>
              <a:rPr lang="pl-PL" dirty="0"/>
              <a:t>Darczyńca może odwołać </a:t>
            </a:r>
            <a:r>
              <a:rPr lang="pl-PL" b="1" dirty="0"/>
              <a:t>darowiznę jeszcze nie wykonaną</a:t>
            </a:r>
            <a:r>
              <a:rPr lang="pl-PL" dirty="0"/>
              <a:t>, jeżeli </a:t>
            </a:r>
            <a:r>
              <a:rPr lang="pl-PL" b="1" dirty="0"/>
              <a:t>po</a:t>
            </a:r>
            <a:r>
              <a:rPr lang="pl-PL" dirty="0"/>
              <a:t> zawarciu </a:t>
            </a:r>
            <a:r>
              <a:rPr lang="pl-PL" b="1" dirty="0"/>
              <a:t>umowy jego stan majątkowy uległ takiej zmianie, </a:t>
            </a:r>
            <a:r>
              <a:rPr lang="pl-PL" dirty="0">
                <a:solidFill>
                  <a:srgbClr val="FF0000"/>
                </a:solidFill>
              </a:rPr>
              <a:t>że wykonanie darowizny nie może nastąpić bez uszczerbku dla jego własnego utrzymania odpowiednio do jego usprawiedliwionych potrzeb albo bez uszczerbku dla ciążących na nim ustawowych obowiązków alimentacyjnych</a:t>
            </a:r>
            <a:r>
              <a:rPr lang="pl-PL" dirty="0"/>
              <a:t>. </a:t>
            </a:r>
          </a:p>
          <a:p>
            <a:pPr marL="0" indent="0">
              <a:buNone/>
            </a:pPr>
            <a:r>
              <a:rPr lang="pl-PL" b="1" dirty="0"/>
              <a:t>Art. 897. Niedostatek darczyńcy </a:t>
            </a:r>
          </a:p>
          <a:p>
            <a:pPr marL="0" indent="0">
              <a:buNone/>
            </a:pPr>
            <a:r>
              <a:rPr lang="pl-PL" dirty="0"/>
              <a:t>Jeżeli </a:t>
            </a:r>
            <a:r>
              <a:rPr lang="pl-PL" b="1" dirty="0"/>
              <a:t>po</a:t>
            </a:r>
            <a:r>
              <a:rPr lang="pl-PL" dirty="0"/>
              <a:t> wykonaniu darowizny darczyńca popadnie </a:t>
            </a:r>
            <a:r>
              <a:rPr lang="pl-PL" b="1" dirty="0"/>
              <a:t>w niedostatek, </a:t>
            </a:r>
            <a:r>
              <a:rPr lang="pl-PL" dirty="0">
                <a:solidFill>
                  <a:srgbClr val="FF0000"/>
                </a:solidFill>
              </a:rPr>
              <a:t>obdarowany ma obowiązek, w granicach istniejącego jeszcze wzbogacenia, dostarczać darczyńcy środków, których mu brak do utrzymania odpowiadającego jego usprawiedliwionym potrzebom albo do wypełnienia ciążących na nim ustawowych obowiązków alimentacyjnych. Obdarowany może jednak zwolnić się od tego obowiązku zwracając darczyńcy wartość wzbogacenia. </a:t>
            </a:r>
          </a:p>
          <a:p>
            <a:endParaRPr lang="pl-PL" dirty="0"/>
          </a:p>
        </p:txBody>
      </p:sp>
    </p:spTree>
    <p:extLst>
      <p:ext uri="{BB962C8B-B14F-4D97-AF65-F5344CB8AC3E}">
        <p14:creationId xmlns="" xmlns:p14="http://schemas.microsoft.com/office/powerpoint/2010/main" val="3570021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Adalbert Z. postanowił darować swemu bratankowi, Erazmowi R., swój cenny samochód. Adalbert uznał, że to dla Erazma bardzo korzystna sytuacja, zatem nie jest potrzebne jakiekolwiek oświadczenie Erazma (przecież z pewnością i tak się zgodzi) i zdecydował, że ukształtuje ten stosunek prawny jako jednostronną czynność prawną.</a:t>
            </a:r>
          </a:p>
          <a:p>
            <a:r>
              <a:rPr lang="pl-PL" dirty="0" smtClean="0"/>
              <a:t>Czy Adalbert ma rację?</a:t>
            </a:r>
            <a:endParaRPr lang="pl-PL" dirty="0"/>
          </a:p>
        </p:txBody>
      </p:sp>
    </p:spTree>
    <p:extLst>
      <p:ext uri="{BB962C8B-B14F-4D97-AF65-F5344CB8AC3E}">
        <p14:creationId xmlns="" xmlns:p14="http://schemas.microsoft.com/office/powerpoint/2010/main" val="1260398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Fidelis L. i Liwiusz U. zawarli umowę darowizny, której przedmiotem miała być zabytkowa szafa. Fidelis, zgodnie z umową, wydał Liwiuszowi szafę. Jednak narzeczona Fidelisa, Koleta G., która sama chciała podarować tę szafę swojej matce, stwierdziła, że umowa ta z pewnością nie jest ważna, nie została bowiem zawarta w formie aktu notarialnego, czego wymaga kodeks cywilny.</a:t>
            </a:r>
          </a:p>
          <a:p>
            <a:r>
              <a:rPr lang="pl-PL" dirty="0" smtClean="0"/>
              <a:t>Czy Koleta ma rację?</a:t>
            </a:r>
          </a:p>
          <a:p>
            <a:r>
              <a:rPr lang="pl-PL" dirty="0" smtClean="0"/>
              <a:t>Co, gdyby przedmiotem umowy darowizny pomiędzy mężczyznami była nieruchomość?</a:t>
            </a:r>
            <a:endParaRPr lang="pl-PL" dirty="0"/>
          </a:p>
        </p:txBody>
      </p:sp>
    </p:spTree>
    <p:extLst>
      <p:ext uri="{BB962C8B-B14F-4D97-AF65-F5344CB8AC3E}">
        <p14:creationId xmlns="" xmlns:p14="http://schemas.microsoft.com/office/powerpoint/2010/main" val="26948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Pelagia O. zawarła ze swoim ukochanym, Rajmundem G., umowę darowizny, na mocy której Pelagia darowała mu trzypokojowe mieszkanie, położone w </a:t>
            </a:r>
            <a:r>
              <a:rPr lang="pl-PL" dirty="0" err="1" smtClean="0"/>
              <a:t>W</a:t>
            </a:r>
            <a:r>
              <a:rPr lang="pl-PL" dirty="0" smtClean="0"/>
              <a:t>.  Wkrótce jednak para pokłóciła się i zerwała ze sobą. Zazdrosny Rajmund G. publicznie kierował w stronę Pelagii różne, nieprzyjemne inwektywy, a w końcu – podpalił samochód Pelagii. Pelagia postanowiła odzyskać mieszkanie, pochopnie darowane Rajmundowi.</a:t>
            </a:r>
          </a:p>
          <a:p>
            <a:r>
              <a:rPr lang="pl-PL" dirty="0" smtClean="0"/>
              <a:t>Czy Pelagia ma szansę na odzyskanie mieszkania?</a:t>
            </a:r>
          </a:p>
          <a:p>
            <a:r>
              <a:rPr lang="pl-PL" dirty="0" smtClean="0"/>
              <a:t>Czy samo odwołanie darowizny sprawi, że Pelagia automatycznie znów zostanie właścicielką mieszkania?</a:t>
            </a:r>
          </a:p>
          <a:p>
            <a:pPr marL="0" indent="0">
              <a:buNone/>
            </a:pPr>
            <a:endParaRPr lang="pl-PL" dirty="0"/>
          </a:p>
        </p:txBody>
      </p:sp>
    </p:spTree>
    <p:extLst>
      <p:ext uri="{BB962C8B-B14F-4D97-AF65-F5344CB8AC3E}">
        <p14:creationId xmlns="" xmlns:p14="http://schemas.microsoft.com/office/powerpoint/2010/main" val="256497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Józef </a:t>
            </a:r>
            <a:r>
              <a:rPr lang="pl-PL" dirty="0" smtClean="0"/>
              <a:t>M. podarował wnukowi Marcinowi J. samochód o wartości 50.000 zł. Następnie - po dwóch latach od wykonania umowy – popadł w niedostatek, więc zażądał od wnuczka kwoty 300 zł miesięcznie. Wnuczek nie chciał jednak płacić tych pieniędzy i zaczął publicznie znieważać dziadka słowami powszechnie uznawanymi za obraźliwe, wspomniał mu, że bezpodstawnie chciał go naciągnąć na alimenty oraz pogardliwie opisywał stan podarowanego samochodu. Po miesiącu od tego znieważenia, Józef M. wystosował do wnuczka list, w którym odwołał darowiznę. </a:t>
            </a:r>
          </a:p>
          <a:p>
            <a:pPr>
              <a:buNone/>
            </a:pPr>
            <a:r>
              <a:rPr lang="pl-PL" dirty="0" smtClean="0"/>
              <a:t>Pytania: </a:t>
            </a:r>
          </a:p>
          <a:p>
            <a:r>
              <a:rPr lang="pl-PL" dirty="0" smtClean="0"/>
              <a:t>a) Kto jest obecnie właścicielem samochodu? </a:t>
            </a:r>
          </a:p>
          <a:p>
            <a:r>
              <a:rPr lang="pl-PL" dirty="0" smtClean="0"/>
              <a:t>b) Jakie roszczenia przysługują Józefowi M. wobec wnuczka i na jakiej podstawie prawnej? </a:t>
            </a:r>
          </a:p>
          <a:p>
            <a:r>
              <a:rPr lang="pl-PL" dirty="0" smtClean="0"/>
              <a:t>c) Czy wnuczek może zwolnić się z obowiązku oddania samochodu, płacąc jego wartość gotówką? </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 </a:t>
            </a:r>
            <a:r>
              <a:rPr lang="pl-PL" dirty="0" smtClean="0"/>
              <a:t>Spółka Bocian S. A. zawarła </a:t>
            </a:r>
            <a:r>
              <a:rPr lang="pl-PL" dirty="0" smtClean="0"/>
              <a:t>e-mailem umowę </a:t>
            </a:r>
            <a:r>
              <a:rPr lang="pl-PL" dirty="0" smtClean="0"/>
              <a:t>darowizny </a:t>
            </a:r>
            <a:r>
              <a:rPr lang="pl-PL" dirty="0" smtClean="0"/>
              <a:t>ze </a:t>
            </a:r>
            <a:r>
              <a:rPr lang="pl-PL" dirty="0" smtClean="0"/>
              <a:t>Stowarzyszeniem „Opieka” we Wrocławiu, zobowiązując się do wpłaty 10.000 zł w dziesięciu miesięcznych ratach na działalność Statutową Stowarzyszenia, jaką jest opieka nad bezdomnymi zwierzętami. Spółka zapłaciła w pięciu ratach w sumie 5.000 zł, po czym przestała dokonywać przelewów. </a:t>
            </a:r>
          </a:p>
          <a:p>
            <a:pPr>
              <a:buNone/>
            </a:pPr>
            <a:r>
              <a:rPr lang="pl-PL" dirty="0" smtClean="0"/>
              <a:t>Pytania: </a:t>
            </a:r>
          </a:p>
          <a:p>
            <a:r>
              <a:rPr lang="pl-PL" dirty="0" smtClean="0"/>
              <a:t>a) Czy ta umowa darowizny jest ważna? </a:t>
            </a:r>
          </a:p>
          <a:p>
            <a:r>
              <a:rPr lang="pl-PL" dirty="0" smtClean="0"/>
              <a:t>b) Czy Stowarzyszenie może domagać się od spółki zapłaty pozostałej części pieniędzy? </a:t>
            </a:r>
          </a:p>
          <a:p>
            <a:r>
              <a:rPr lang="pl-PL" dirty="0" smtClean="0"/>
              <a:t>c) Czy gdyby Stowarzyszenie wydało uzyskanie pieniądze niezgodnie z celami statutowymi (np. na wycieczkę członków), to spółka mogłaby odwołać darowiznę i domagać się zwrotu zapłaconych już 5.000 zł? </a:t>
            </a:r>
          </a:p>
          <a:p>
            <a:pPr>
              <a:buNone/>
            </a:pPr>
            <a:endParaRPr lang="pl-PL" dirty="0"/>
          </a:p>
        </p:txBody>
      </p:sp>
    </p:spTree>
    <p:extLst>
      <p:ext uri="{BB962C8B-B14F-4D97-AF65-F5344CB8AC3E}">
        <p14:creationId xmlns="" xmlns:p14="http://schemas.microsoft.com/office/powerpoint/2010/main" val="316487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a:bodyPr>
          <a:lstStyle/>
          <a:p>
            <a:r>
              <a:rPr lang="pl-PL" dirty="0" smtClean="0"/>
              <a:t>Strony:</a:t>
            </a:r>
          </a:p>
          <a:p>
            <a:pPr>
              <a:buFont typeface="Wingdings" pitchFamily="2" charset="2"/>
              <a:buChar char="ü"/>
            </a:pPr>
            <a:r>
              <a:rPr lang="pl-PL" dirty="0" smtClean="0"/>
              <a:t>Darczyńca</a:t>
            </a:r>
          </a:p>
          <a:p>
            <a:pPr>
              <a:buFont typeface="Wingdings" pitchFamily="2" charset="2"/>
              <a:buChar char="ü"/>
            </a:pPr>
            <a:r>
              <a:rPr lang="pl-PL" dirty="0" smtClean="0"/>
              <a:t>Obdarowany</a:t>
            </a:r>
            <a:endParaRPr lang="pl-PL" dirty="0"/>
          </a:p>
          <a:p>
            <a:r>
              <a:rPr lang="pl-PL" dirty="0" smtClean="0"/>
              <a:t>Umowa ta nie jest kwalifikowana podmiotowo</a:t>
            </a:r>
          </a:p>
          <a:p>
            <a:endParaRPr lang="pl-PL" dirty="0" smtClean="0"/>
          </a:p>
          <a:p>
            <a:endParaRPr lang="pl-PL" dirty="0"/>
          </a:p>
        </p:txBody>
      </p:sp>
    </p:spTree>
    <p:extLst>
      <p:ext uri="{BB962C8B-B14F-4D97-AF65-F5344CB8AC3E}">
        <p14:creationId xmlns="" xmlns:p14="http://schemas.microsoft.com/office/powerpoint/2010/main" val="3742415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pPr algn="ctr"/>
            <a:r>
              <a:rPr lang="pl-PL" dirty="0" smtClean="0"/>
              <a:t>Przedmiot przysporzenia:</a:t>
            </a:r>
          </a:p>
          <a:p>
            <a:pPr>
              <a:buFont typeface="Wingdings" pitchFamily="2" charset="2"/>
              <a:buChar char="ü"/>
            </a:pPr>
            <a:r>
              <a:rPr lang="pl-PL" dirty="0" smtClean="0"/>
              <a:t>Mogą to być różne przysporzenia,</a:t>
            </a:r>
            <a:br>
              <a:rPr lang="pl-PL" dirty="0" smtClean="0"/>
            </a:br>
            <a:r>
              <a:rPr lang="pl-PL" dirty="0" smtClean="0"/>
              <a:t>(np. przeniesienie własności rzeczy, zapłata kwoty pieniężnej, zwolnienie z długu)</a:t>
            </a:r>
            <a:r>
              <a:rPr lang="pl-PL" dirty="0" smtClean="0">
                <a:sym typeface="Wingdings" pitchFamily="2" charset="2"/>
              </a:rPr>
              <a:t></a:t>
            </a:r>
            <a:r>
              <a:rPr lang="pl-PL" dirty="0" smtClean="0"/>
              <a:t> Mogą one być zarówno wynikiem </a:t>
            </a:r>
            <a:r>
              <a:rPr lang="pl-PL" b="1" dirty="0" smtClean="0"/>
              <a:t>działania</a:t>
            </a:r>
            <a:r>
              <a:rPr lang="pl-PL" dirty="0" smtClean="0"/>
              <a:t>, jak i </a:t>
            </a:r>
            <a:r>
              <a:rPr lang="pl-PL" b="1" dirty="0" smtClean="0"/>
              <a:t>zaniechania</a:t>
            </a:r>
            <a:r>
              <a:rPr lang="pl-PL" dirty="0" smtClean="0"/>
              <a:t> darczyńcy,</a:t>
            </a:r>
          </a:p>
          <a:p>
            <a:pPr>
              <a:buFont typeface="Wingdings" pitchFamily="2" charset="2"/>
              <a:buChar char="ü"/>
            </a:pPr>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Forma</a:t>
            </a:r>
          </a:p>
          <a:p>
            <a:pPr marL="0" indent="0">
              <a:buNone/>
            </a:pPr>
            <a:r>
              <a:rPr lang="pl-PL" b="1" dirty="0"/>
              <a:t>Art. 890. Forma umowy darowizny </a:t>
            </a:r>
          </a:p>
          <a:p>
            <a:pPr marL="0" indent="0">
              <a:buNone/>
            </a:pPr>
            <a:r>
              <a:rPr lang="pl-PL" dirty="0"/>
              <a:t>§ 1. </a:t>
            </a:r>
            <a:r>
              <a:rPr lang="pl-PL" b="1" dirty="0">
                <a:solidFill>
                  <a:srgbClr val="FF0000"/>
                </a:solidFill>
              </a:rPr>
              <a:t>Oświadczenie darczyńcy </a:t>
            </a:r>
            <a:r>
              <a:rPr lang="pl-PL" dirty="0"/>
              <a:t>powinno być złożone </a:t>
            </a:r>
            <a:r>
              <a:rPr lang="pl-PL" b="1" dirty="0">
                <a:solidFill>
                  <a:srgbClr val="FF0000"/>
                </a:solidFill>
              </a:rPr>
              <a:t>w formie aktu notarialnego</a:t>
            </a:r>
            <a:r>
              <a:rPr lang="pl-PL" dirty="0"/>
              <a:t>. Jednakże umowa darowizny zawarta bez zachowania tej formy staje się ważna, jeżeli przyrzeczone świadczenie zostało spełnione.</a:t>
            </a:r>
            <a:br>
              <a:rPr lang="pl-PL" dirty="0"/>
            </a:br>
            <a:r>
              <a:rPr lang="pl-PL" dirty="0"/>
              <a:t>§ 2. </a:t>
            </a:r>
            <a:r>
              <a:rPr lang="pl-PL" dirty="0">
                <a:solidFill>
                  <a:srgbClr val="FF0000"/>
                </a:solidFill>
              </a:rPr>
              <a:t>Przepisy powyższe nie uchybiają przepisom, które ze względu na przedmiot darowizny wymagają zachowania szczególnej formy dla oświadczeń obu stron.</a:t>
            </a:r>
          </a:p>
          <a:p>
            <a:endParaRPr lang="pl-PL" dirty="0"/>
          </a:p>
        </p:txBody>
      </p:sp>
    </p:spTree>
    <p:extLst>
      <p:ext uri="{BB962C8B-B14F-4D97-AF65-F5344CB8AC3E}">
        <p14:creationId xmlns="" xmlns:p14="http://schemas.microsoft.com/office/powerpoint/2010/main" val="200872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70000" lnSpcReduction="20000"/>
          </a:bodyPr>
          <a:lstStyle/>
          <a:p>
            <a:pPr algn="ctr"/>
            <a:r>
              <a:rPr lang="pl-PL" dirty="0" smtClean="0"/>
              <a:t>Forma</a:t>
            </a:r>
          </a:p>
          <a:p>
            <a:r>
              <a:rPr lang="pl-PL" dirty="0" smtClean="0"/>
              <a:t>Oświadczenie woli </a:t>
            </a:r>
            <a:r>
              <a:rPr lang="pl-PL" b="1" dirty="0" smtClean="0"/>
              <a:t>darczyńcy</a:t>
            </a:r>
            <a:r>
              <a:rPr lang="pl-PL" dirty="0" smtClean="0"/>
              <a:t> powinno być zawarte w formie aktu notarialnego</a:t>
            </a:r>
          </a:p>
          <a:p>
            <a:r>
              <a:rPr lang="pl-PL" dirty="0" smtClean="0"/>
              <a:t>Oświadczenie obdarowanego może przybrać dowolną formę</a:t>
            </a:r>
          </a:p>
          <a:p>
            <a:r>
              <a:rPr lang="pl-PL" dirty="0" smtClean="0"/>
              <a:t>Oświadczenia stron umowy darowizny nie muszą być złożone jednocześnie; do zawarcia umowy dochodzi dopiero w chwili złożenia zgodnych oświadczeń przez obie strony.</a:t>
            </a:r>
          </a:p>
          <a:p>
            <a:r>
              <a:rPr lang="pl-PL" dirty="0" smtClean="0"/>
              <a:t>Mimo niezłożenia oświadczenia woli darczyńcy w formie aktu notarialnego, </a:t>
            </a:r>
            <a:r>
              <a:rPr lang="pl-PL" b="1" dirty="0" smtClean="0"/>
              <a:t>umowa staje się ważna, </a:t>
            </a:r>
            <a:r>
              <a:rPr lang="pl-PL" b="1" dirty="0" smtClean="0">
                <a:solidFill>
                  <a:srgbClr val="FF0000"/>
                </a:solidFill>
              </a:rPr>
              <a:t>jeśli przyrzeczone świadczenie zostało spełnione</a:t>
            </a:r>
            <a:r>
              <a:rPr lang="pl-PL" dirty="0" smtClean="0">
                <a:solidFill>
                  <a:srgbClr val="FF0000"/>
                </a:solidFill>
              </a:rPr>
              <a:t> </a:t>
            </a:r>
          </a:p>
          <a:p>
            <a:r>
              <a:rPr lang="pl-PL" dirty="0" smtClean="0"/>
              <a:t>Umowa darowizny nieruchomości zawsze wymaga formy aktu notarialnego dla oświadczeń obu stron (art. 158)</a:t>
            </a:r>
          </a:p>
        </p:txBody>
      </p:sp>
    </p:spTree>
    <p:extLst>
      <p:ext uri="{BB962C8B-B14F-4D97-AF65-F5344CB8AC3E}">
        <p14:creationId xmlns="" xmlns:p14="http://schemas.microsoft.com/office/powerpoint/2010/main" val="2277318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92500" lnSpcReduction="20000"/>
          </a:bodyPr>
          <a:lstStyle/>
          <a:p>
            <a:pPr algn="ctr">
              <a:buNone/>
            </a:pPr>
            <a:r>
              <a:rPr lang="pl-PL" dirty="0" smtClean="0"/>
              <a:t>Przysporzenia niebędące darowizną</a:t>
            </a:r>
          </a:p>
          <a:p>
            <a:pPr>
              <a:buNone/>
            </a:pPr>
            <a:r>
              <a:rPr lang="pl-PL" dirty="0" smtClean="0"/>
              <a:t>Art. 889</a:t>
            </a:r>
          </a:p>
          <a:p>
            <a:pPr>
              <a:buNone/>
            </a:pPr>
            <a:r>
              <a:rPr lang="pl-PL" dirty="0" smtClean="0"/>
              <a:t>Nie stanowią darowizny następujące bezpłatne przysporzenia:</a:t>
            </a:r>
          </a:p>
          <a:p>
            <a:pPr marL="514350" indent="-514350">
              <a:buAutoNum type="arabicParenR"/>
            </a:pPr>
            <a:r>
              <a:rPr lang="pl-PL" dirty="0" smtClean="0"/>
              <a:t>gdy zobowiązanie do bezpłatnego świadczenia wynika z umowy uregulowanej innymi przepisami kodeksu;</a:t>
            </a:r>
          </a:p>
          <a:p>
            <a:pPr marL="514350" indent="-514350">
              <a:buNone/>
            </a:pPr>
            <a:r>
              <a:rPr lang="pl-PL" dirty="0" smtClean="0"/>
              <a:t>2) gdy kto zrzeka się prawa, którego jeszcze nie nabył albo które nabył w taki sposób, że w razie zrzeczenia się prawo jest uważane za nienabyte.</a:t>
            </a:r>
          </a:p>
          <a:p>
            <a:pPr algn="just"/>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normAutofit fontScale="70000" lnSpcReduction="20000"/>
          </a:bodyPr>
          <a:lstStyle/>
          <a:p>
            <a:pPr algn="ctr"/>
            <a:r>
              <a:rPr lang="pl-PL" dirty="0" smtClean="0"/>
              <a:t>Przysporzenia niebędące darowizną</a:t>
            </a:r>
          </a:p>
          <a:p>
            <a:pPr algn="just"/>
            <a:r>
              <a:rPr lang="pl-PL" dirty="0" smtClean="0"/>
              <a:t>bezpłatne przysporzenia nie stanowią darowizny, jeśli ich podstawą są umowy uregulowane innymi przepisami Kodeksu Cywilnego </a:t>
            </a:r>
            <a:r>
              <a:rPr lang="pl-PL" dirty="0" smtClean="0">
                <a:sym typeface="Wingdings" pitchFamily="2" charset="2"/>
              </a:rPr>
              <a:t> p</a:t>
            </a:r>
            <a:r>
              <a:rPr lang="pl-PL" dirty="0" smtClean="0"/>
              <a:t>oza umową darowizny, bezpłatność stanowi element także innych stosunków zobowiązaniowych:</a:t>
            </a:r>
          </a:p>
          <a:p>
            <a:pPr algn="just"/>
            <a:r>
              <a:rPr lang="pl-PL" b="1" dirty="0" smtClean="0"/>
              <a:t>bezczynszowej dzierżawy</a:t>
            </a:r>
            <a:r>
              <a:rPr lang="pl-PL" dirty="0" smtClean="0"/>
              <a:t> (art. 708 KC), </a:t>
            </a:r>
          </a:p>
          <a:p>
            <a:pPr algn="just"/>
            <a:r>
              <a:rPr lang="pl-PL" b="1" dirty="0" smtClean="0"/>
              <a:t>użyczenia</a:t>
            </a:r>
            <a:r>
              <a:rPr lang="pl-PL" dirty="0" smtClean="0"/>
              <a:t> (art. 710 KC), </a:t>
            </a:r>
          </a:p>
          <a:p>
            <a:pPr algn="just"/>
            <a:r>
              <a:rPr lang="pl-PL" b="1" dirty="0" err="1" smtClean="0"/>
              <a:t>bezodsetkowej</a:t>
            </a:r>
            <a:r>
              <a:rPr lang="pl-PL" b="1" dirty="0" smtClean="0"/>
              <a:t> pożyczki</a:t>
            </a:r>
            <a:r>
              <a:rPr lang="pl-PL" dirty="0" smtClean="0"/>
              <a:t> (art. 720 KC), </a:t>
            </a:r>
          </a:p>
          <a:p>
            <a:pPr algn="just"/>
            <a:r>
              <a:rPr lang="pl-PL" b="1" dirty="0" smtClean="0"/>
              <a:t>nieodpłatnego zlecenia</a:t>
            </a:r>
            <a:r>
              <a:rPr lang="pl-PL" dirty="0" smtClean="0"/>
              <a:t> (art. 735 KC), </a:t>
            </a:r>
          </a:p>
          <a:p>
            <a:pPr algn="just"/>
            <a:r>
              <a:rPr lang="pl-PL" b="1" dirty="0" smtClean="0"/>
              <a:t>nieodpłatnego przechowania</a:t>
            </a:r>
            <a:r>
              <a:rPr lang="pl-PL" dirty="0" smtClean="0"/>
              <a:t> (art. 836 KC), </a:t>
            </a:r>
          </a:p>
          <a:p>
            <a:pPr algn="just"/>
            <a:r>
              <a:rPr lang="pl-PL" b="1" dirty="0" smtClean="0"/>
              <a:t>poręczenia</a:t>
            </a:r>
            <a:r>
              <a:rPr lang="pl-PL" dirty="0" smtClean="0"/>
              <a:t> (art. 876 KC). </a:t>
            </a:r>
          </a:p>
          <a:p>
            <a:pPr algn="just">
              <a:buNone/>
            </a:pPr>
            <a:r>
              <a:rPr lang="pl-PL" b="1" dirty="0" smtClean="0"/>
              <a:t>Wyjątek</a:t>
            </a:r>
            <a:r>
              <a:rPr lang="pl-PL" dirty="0" smtClean="0"/>
              <a:t> - art. 906 § 2 KC </a:t>
            </a:r>
            <a:r>
              <a:rPr lang="pl-PL" dirty="0" smtClean="0">
                <a:sym typeface="Wingdings" pitchFamily="2" charset="2"/>
              </a:rPr>
              <a:t> </a:t>
            </a:r>
            <a:r>
              <a:rPr lang="pl-PL" dirty="0" smtClean="0"/>
              <a:t>do </a:t>
            </a:r>
            <a:r>
              <a:rPr lang="pl-PL" b="1" dirty="0" smtClean="0"/>
              <a:t>renty</a:t>
            </a:r>
            <a:r>
              <a:rPr lang="pl-PL" dirty="0" smtClean="0"/>
              <a:t> ustanowionej </a:t>
            </a:r>
            <a:r>
              <a:rPr lang="pl-PL" b="1" dirty="0" smtClean="0"/>
              <a:t>bez wynagrodzenia</a:t>
            </a:r>
            <a:r>
              <a:rPr lang="pl-PL" dirty="0" smtClean="0"/>
              <a:t> stosuje się przepisy o darowiźnie (wyraźne odesłanie do regulacji prawnych dotyczących darowizny)</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darowizna</a:t>
            </a:r>
            <a:endParaRPr lang="pl-PL" dirty="0"/>
          </a:p>
        </p:txBody>
      </p:sp>
      <p:sp>
        <p:nvSpPr>
          <p:cNvPr id="3" name="Symbol zastępczy zawartości 2"/>
          <p:cNvSpPr>
            <a:spLocks noGrp="1"/>
          </p:cNvSpPr>
          <p:nvPr>
            <p:ph idx="1"/>
          </p:nvPr>
        </p:nvSpPr>
        <p:spPr/>
        <p:txBody>
          <a:bodyPr/>
          <a:lstStyle/>
          <a:p>
            <a:pPr algn="ctr"/>
            <a:r>
              <a:rPr lang="pl-PL" dirty="0" smtClean="0"/>
              <a:t>Przysporzenia niebędące darowizną</a:t>
            </a:r>
          </a:p>
          <a:p>
            <a:pPr algn="just"/>
            <a:r>
              <a:rPr lang="pl-PL" dirty="0" smtClean="0"/>
              <a:t>Zrzeczenie się prawa, którego zrzekający jeszcze nie nabył albo które nabył w taki sposób, że w razie zrzeczenia się prawo uważane jest za niebyłe, np. zrzeczenie się dziedziczenia</a:t>
            </a:r>
          </a:p>
          <a:p>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1558</Words>
  <PresentationFormat>Pokaz na ekranie (4:3)</PresentationFormat>
  <Paragraphs>128</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Umowa darowizny</vt:lpstr>
      <vt:lpstr>darowizna</vt:lpstr>
      <vt:lpstr>darowizna</vt:lpstr>
      <vt:lpstr>darowizna</vt:lpstr>
      <vt:lpstr>darowizna</vt:lpstr>
      <vt:lpstr>darowizna</vt:lpstr>
      <vt:lpstr>darowizna</vt:lpstr>
      <vt:lpstr>darowizna</vt:lpstr>
      <vt:lpstr>darowizna</vt:lpstr>
      <vt:lpstr>Darowizna -Skutki umowy-</vt:lpstr>
      <vt:lpstr>Darowizna -Skutki umowy-</vt:lpstr>
      <vt:lpstr>Darowizna -skutki umowy-</vt:lpstr>
      <vt:lpstr>Darowizna -skutki umowy-</vt:lpstr>
      <vt:lpstr>darowizna</vt:lpstr>
      <vt:lpstr>Darowizna -polecenie-</vt:lpstr>
      <vt:lpstr>Darowizna -polecenie-</vt:lpstr>
      <vt:lpstr>darowizna</vt:lpstr>
      <vt:lpstr>darowizna</vt:lpstr>
      <vt:lpstr>darowizna</vt:lpstr>
      <vt:lpstr>darowizna</vt:lpstr>
      <vt:lpstr>darowizna</vt:lpstr>
      <vt:lpstr>Kazus 1</vt:lpstr>
      <vt:lpstr>Kazus 2</vt:lpstr>
      <vt:lpstr>Kazus 3</vt:lpstr>
      <vt:lpstr>Kazus 4</vt:lpstr>
      <vt:lpstr>Kazus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darowizny</dc:title>
  <dc:creator>Agata</dc:creator>
  <cp:lastModifiedBy>Agata</cp:lastModifiedBy>
  <cp:revision>6</cp:revision>
  <dcterms:created xsi:type="dcterms:W3CDTF">2017-11-24T10:38:28Z</dcterms:created>
  <dcterms:modified xsi:type="dcterms:W3CDTF">2018-01-19T11:04:15Z</dcterms:modified>
</cp:coreProperties>
</file>