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4" r:id="rId4"/>
    <p:sldId id="258" r:id="rId5"/>
    <p:sldId id="259" r:id="rId6"/>
    <p:sldId id="260" r:id="rId7"/>
    <p:sldId id="261" r:id="rId8"/>
    <p:sldId id="262" r:id="rId9"/>
    <p:sldId id="263" r:id="rId10"/>
    <p:sldId id="264" r:id="rId11"/>
    <p:sldId id="299" r:id="rId12"/>
    <p:sldId id="300" r:id="rId13"/>
    <p:sldId id="301"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96" r:id="rId29"/>
    <p:sldId id="295" r:id="rId30"/>
    <p:sldId id="279" r:id="rId31"/>
    <p:sldId id="280" r:id="rId32"/>
    <p:sldId id="297"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8" r:id="rId46"/>
    <p:sldId id="293" r:id="rId47"/>
    <p:sldId id="302" r:id="rId48"/>
    <p:sldId id="303" r:id="rId49"/>
    <p:sldId id="304" r:id="rId50"/>
    <p:sldId id="305" r:id="rId51"/>
    <p:sldId id="306" r:id="rId5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A6A95A-681A-42AC-AFE6-58D197FFF93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pl-PL"/>
        </a:p>
      </dgm:t>
    </dgm:pt>
    <dgm:pt modelId="{EE1CA0B7-DC8B-4522-BCB2-13E745BA7BE4}">
      <dgm:prSet phldrT="[Tekst]"/>
      <dgm:spPr/>
      <dgm:t>
        <a:bodyPr/>
        <a:lstStyle/>
        <a:p>
          <a:r>
            <a:rPr lang="pl-PL" dirty="0" smtClean="0"/>
            <a:t>szkoda</a:t>
          </a:r>
          <a:endParaRPr lang="pl-PL" dirty="0"/>
        </a:p>
      </dgm:t>
    </dgm:pt>
    <dgm:pt modelId="{FED2948D-4789-4474-A57C-FE3E435D7393}" type="parTrans" cxnId="{DD6A211C-EF9C-42AC-AE2E-A61CC01CB4B3}">
      <dgm:prSet/>
      <dgm:spPr/>
      <dgm:t>
        <a:bodyPr/>
        <a:lstStyle/>
        <a:p>
          <a:endParaRPr lang="pl-PL"/>
        </a:p>
      </dgm:t>
    </dgm:pt>
    <dgm:pt modelId="{C97583C4-F7D1-451E-9F94-83CAA4AB71C5}" type="sibTrans" cxnId="{DD6A211C-EF9C-42AC-AE2E-A61CC01CB4B3}">
      <dgm:prSet/>
      <dgm:spPr/>
      <dgm:t>
        <a:bodyPr/>
        <a:lstStyle/>
        <a:p>
          <a:endParaRPr lang="pl-PL"/>
        </a:p>
      </dgm:t>
    </dgm:pt>
    <dgm:pt modelId="{A9E70493-FC3A-4944-A38E-6A6783764F1D}">
      <dgm:prSet phldrT="[Tekst]"/>
      <dgm:spPr/>
      <dgm:t>
        <a:bodyPr/>
        <a:lstStyle/>
        <a:p>
          <a:r>
            <a:rPr lang="pl-PL" dirty="0" smtClean="0"/>
            <a:t>majątkowa</a:t>
          </a:r>
          <a:endParaRPr lang="pl-PL" dirty="0"/>
        </a:p>
      </dgm:t>
    </dgm:pt>
    <dgm:pt modelId="{48BB4E6A-DD88-48F9-8DB7-F0E48AD95ABC}" type="parTrans" cxnId="{3DCAB44D-A6AE-4DE4-8C3A-548F66CFDAC3}">
      <dgm:prSet/>
      <dgm:spPr/>
      <dgm:t>
        <a:bodyPr/>
        <a:lstStyle/>
        <a:p>
          <a:endParaRPr lang="pl-PL"/>
        </a:p>
      </dgm:t>
    </dgm:pt>
    <dgm:pt modelId="{36206334-37C6-4852-9ED9-4AEBDC26A724}" type="sibTrans" cxnId="{3DCAB44D-A6AE-4DE4-8C3A-548F66CFDAC3}">
      <dgm:prSet/>
      <dgm:spPr/>
      <dgm:t>
        <a:bodyPr/>
        <a:lstStyle/>
        <a:p>
          <a:endParaRPr lang="pl-PL"/>
        </a:p>
      </dgm:t>
    </dgm:pt>
    <dgm:pt modelId="{7A114173-05E0-4935-B1E5-0BE5B4378DD4}">
      <dgm:prSet phldrT="[Tekst]"/>
      <dgm:spPr/>
      <dgm:t>
        <a:bodyPr/>
        <a:lstStyle/>
        <a:p>
          <a:r>
            <a:rPr lang="pl-PL" dirty="0" smtClean="0"/>
            <a:t>Strata (</a:t>
          </a:r>
          <a:r>
            <a:rPr lang="pl-PL" dirty="0" err="1" smtClean="0"/>
            <a:t>damnum</a:t>
          </a:r>
          <a:r>
            <a:rPr lang="pl-PL" dirty="0" smtClean="0"/>
            <a:t> </a:t>
          </a:r>
          <a:r>
            <a:rPr lang="pl-PL" dirty="0" err="1" smtClean="0"/>
            <a:t>emergens</a:t>
          </a:r>
          <a:r>
            <a:rPr lang="pl-PL" dirty="0" smtClean="0"/>
            <a:t>)</a:t>
          </a:r>
          <a:endParaRPr lang="pl-PL" dirty="0"/>
        </a:p>
      </dgm:t>
    </dgm:pt>
    <dgm:pt modelId="{EF5C2AAA-CE5A-4B93-85BA-66B90397E112}" type="parTrans" cxnId="{296AD027-9742-4742-BDA9-412AD121E2A1}">
      <dgm:prSet/>
      <dgm:spPr/>
      <dgm:t>
        <a:bodyPr/>
        <a:lstStyle/>
        <a:p>
          <a:endParaRPr lang="pl-PL"/>
        </a:p>
      </dgm:t>
    </dgm:pt>
    <dgm:pt modelId="{4A3B2052-BA8B-4C7E-9A44-3ABEA07F10CE}" type="sibTrans" cxnId="{296AD027-9742-4742-BDA9-412AD121E2A1}">
      <dgm:prSet/>
      <dgm:spPr/>
      <dgm:t>
        <a:bodyPr/>
        <a:lstStyle/>
        <a:p>
          <a:endParaRPr lang="pl-PL"/>
        </a:p>
      </dgm:t>
    </dgm:pt>
    <dgm:pt modelId="{C0130A7C-59A2-4CA2-9CE0-C155C5C71121}">
      <dgm:prSet phldrT="[Tekst]"/>
      <dgm:spPr/>
      <dgm:t>
        <a:bodyPr/>
        <a:lstStyle/>
        <a:p>
          <a:r>
            <a:rPr lang="pl-PL" dirty="0" smtClean="0"/>
            <a:t>Utracone korzyści (</a:t>
          </a:r>
          <a:r>
            <a:rPr lang="pl-PL" dirty="0" err="1" smtClean="0"/>
            <a:t>lucrum</a:t>
          </a:r>
          <a:r>
            <a:rPr lang="pl-PL" dirty="0" smtClean="0"/>
            <a:t> </a:t>
          </a:r>
          <a:r>
            <a:rPr lang="pl-PL" dirty="0" err="1" smtClean="0"/>
            <a:t>cessanns</a:t>
          </a:r>
          <a:r>
            <a:rPr lang="pl-PL" dirty="0" smtClean="0"/>
            <a:t>)</a:t>
          </a:r>
          <a:endParaRPr lang="pl-PL" dirty="0"/>
        </a:p>
      </dgm:t>
    </dgm:pt>
    <dgm:pt modelId="{2AFE815A-AC0A-4B37-94A7-9899DF51FA37}" type="parTrans" cxnId="{9D41DB3B-9050-46F9-B058-D86E1A98F390}">
      <dgm:prSet/>
      <dgm:spPr/>
      <dgm:t>
        <a:bodyPr/>
        <a:lstStyle/>
        <a:p>
          <a:endParaRPr lang="pl-PL"/>
        </a:p>
      </dgm:t>
    </dgm:pt>
    <dgm:pt modelId="{6C2D077C-50FC-497A-8E7B-EE814F1A957F}" type="sibTrans" cxnId="{9D41DB3B-9050-46F9-B058-D86E1A98F390}">
      <dgm:prSet/>
      <dgm:spPr/>
      <dgm:t>
        <a:bodyPr/>
        <a:lstStyle/>
        <a:p>
          <a:endParaRPr lang="pl-PL"/>
        </a:p>
      </dgm:t>
    </dgm:pt>
    <dgm:pt modelId="{6EF6CF25-5374-48D3-847F-85764385B145}">
      <dgm:prSet phldrT="[Tekst]"/>
      <dgm:spPr/>
      <dgm:t>
        <a:bodyPr/>
        <a:lstStyle/>
        <a:p>
          <a:r>
            <a:rPr lang="pl-PL" dirty="0" smtClean="0"/>
            <a:t>niemajątkowa</a:t>
          </a:r>
          <a:endParaRPr lang="pl-PL" dirty="0"/>
        </a:p>
      </dgm:t>
    </dgm:pt>
    <dgm:pt modelId="{24FCB95A-A1F2-42BF-A260-8638A4FAEB8A}" type="parTrans" cxnId="{0901747D-4D5F-40FF-9BF1-A26139AB7DCA}">
      <dgm:prSet/>
      <dgm:spPr/>
      <dgm:t>
        <a:bodyPr/>
        <a:lstStyle/>
        <a:p>
          <a:endParaRPr lang="pl-PL"/>
        </a:p>
      </dgm:t>
    </dgm:pt>
    <dgm:pt modelId="{844BC80F-5CC2-441A-839E-8A03F3E24CAD}" type="sibTrans" cxnId="{0901747D-4D5F-40FF-9BF1-A26139AB7DCA}">
      <dgm:prSet/>
      <dgm:spPr/>
      <dgm:t>
        <a:bodyPr/>
        <a:lstStyle/>
        <a:p>
          <a:endParaRPr lang="pl-PL"/>
        </a:p>
      </dgm:t>
    </dgm:pt>
    <dgm:pt modelId="{E5B92ADD-F782-46EA-88C7-637A6EB1887A}">
      <dgm:prSet phldrT="[Tekst]"/>
      <dgm:spPr/>
      <dgm:t>
        <a:bodyPr/>
        <a:lstStyle/>
        <a:p>
          <a:r>
            <a:rPr lang="pl-PL" dirty="0" smtClean="0"/>
            <a:t>Krzywda </a:t>
          </a:r>
        </a:p>
        <a:p>
          <a:r>
            <a:rPr lang="pl-PL" dirty="0" smtClean="0"/>
            <a:t>(zadośćuczynienie)</a:t>
          </a:r>
          <a:endParaRPr lang="pl-PL" dirty="0"/>
        </a:p>
      </dgm:t>
    </dgm:pt>
    <dgm:pt modelId="{9319E9F7-D1A6-43DC-94FE-014CD8A633F6}" type="parTrans" cxnId="{47EAF225-F37E-42A6-94D7-996358A4393B}">
      <dgm:prSet/>
      <dgm:spPr/>
      <dgm:t>
        <a:bodyPr/>
        <a:lstStyle/>
        <a:p>
          <a:endParaRPr lang="pl-PL"/>
        </a:p>
      </dgm:t>
    </dgm:pt>
    <dgm:pt modelId="{E99E099F-B0BB-446B-841F-2E9952CFF623}" type="sibTrans" cxnId="{47EAF225-F37E-42A6-94D7-996358A4393B}">
      <dgm:prSet/>
      <dgm:spPr/>
      <dgm:t>
        <a:bodyPr/>
        <a:lstStyle/>
        <a:p>
          <a:endParaRPr lang="pl-PL"/>
        </a:p>
      </dgm:t>
    </dgm:pt>
    <dgm:pt modelId="{56238E40-CB42-409D-88C2-4AD1A63DB0A3}" type="pres">
      <dgm:prSet presAssocID="{66A6A95A-681A-42AC-AFE6-58D197FFF935}" presName="Name0" presStyleCnt="0">
        <dgm:presLayoutVars>
          <dgm:chPref val="1"/>
          <dgm:dir/>
          <dgm:animOne val="branch"/>
          <dgm:animLvl val="lvl"/>
          <dgm:resizeHandles/>
        </dgm:presLayoutVars>
      </dgm:prSet>
      <dgm:spPr/>
      <dgm:t>
        <a:bodyPr/>
        <a:lstStyle/>
        <a:p>
          <a:endParaRPr lang="pl-PL"/>
        </a:p>
      </dgm:t>
    </dgm:pt>
    <dgm:pt modelId="{1C974F80-253E-41D9-98E2-CF9BD89AAE42}" type="pres">
      <dgm:prSet presAssocID="{EE1CA0B7-DC8B-4522-BCB2-13E745BA7BE4}" presName="vertOne" presStyleCnt="0"/>
      <dgm:spPr/>
    </dgm:pt>
    <dgm:pt modelId="{53455B97-5AED-4B29-BF98-BA909BD35D35}" type="pres">
      <dgm:prSet presAssocID="{EE1CA0B7-DC8B-4522-BCB2-13E745BA7BE4}" presName="txOne" presStyleLbl="node0" presStyleIdx="0" presStyleCnt="1">
        <dgm:presLayoutVars>
          <dgm:chPref val="3"/>
        </dgm:presLayoutVars>
      </dgm:prSet>
      <dgm:spPr/>
      <dgm:t>
        <a:bodyPr/>
        <a:lstStyle/>
        <a:p>
          <a:endParaRPr lang="pl-PL"/>
        </a:p>
      </dgm:t>
    </dgm:pt>
    <dgm:pt modelId="{143F4D10-3C49-440E-AE2F-262398A3E0D6}" type="pres">
      <dgm:prSet presAssocID="{EE1CA0B7-DC8B-4522-BCB2-13E745BA7BE4}" presName="parTransOne" presStyleCnt="0"/>
      <dgm:spPr/>
    </dgm:pt>
    <dgm:pt modelId="{4A7186D7-1747-4585-9447-1F487E0C8701}" type="pres">
      <dgm:prSet presAssocID="{EE1CA0B7-DC8B-4522-BCB2-13E745BA7BE4}" presName="horzOne" presStyleCnt="0"/>
      <dgm:spPr/>
    </dgm:pt>
    <dgm:pt modelId="{D1876697-2C76-4DE1-9803-1D964D3B5D5F}" type="pres">
      <dgm:prSet presAssocID="{A9E70493-FC3A-4944-A38E-6A6783764F1D}" presName="vertTwo" presStyleCnt="0"/>
      <dgm:spPr/>
    </dgm:pt>
    <dgm:pt modelId="{1ABA0F40-7842-4BD9-8D81-E1D8D035AD46}" type="pres">
      <dgm:prSet presAssocID="{A9E70493-FC3A-4944-A38E-6A6783764F1D}" presName="txTwo" presStyleLbl="node2" presStyleIdx="0" presStyleCnt="2">
        <dgm:presLayoutVars>
          <dgm:chPref val="3"/>
        </dgm:presLayoutVars>
      </dgm:prSet>
      <dgm:spPr/>
      <dgm:t>
        <a:bodyPr/>
        <a:lstStyle/>
        <a:p>
          <a:endParaRPr lang="pl-PL"/>
        </a:p>
      </dgm:t>
    </dgm:pt>
    <dgm:pt modelId="{75D39905-8979-46BB-A56B-C7080D40F78B}" type="pres">
      <dgm:prSet presAssocID="{A9E70493-FC3A-4944-A38E-6A6783764F1D}" presName="parTransTwo" presStyleCnt="0"/>
      <dgm:spPr/>
    </dgm:pt>
    <dgm:pt modelId="{6B8C039B-ABF6-4B75-8FEB-B23BAC6138D1}" type="pres">
      <dgm:prSet presAssocID="{A9E70493-FC3A-4944-A38E-6A6783764F1D}" presName="horzTwo" presStyleCnt="0"/>
      <dgm:spPr/>
    </dgm:pt>
    <dgm:pt modelId="{7D9043EA-EAAE-4B23-9B45-E7BF65FB8B64}" type="pres">
      <dgm:prSet presAssocID="{7A114173-05E0-4935-B1E5-0BE5B4378DD4}" presName="vertThree" presStyleCnt="0"/>
      <dgm:spPr/>
    </dgm:pt>
    <dgm:pt modelId="{5A8C46E3-1F5F-4972-903B-13CF55B7F37D}" type="pres">
      <dgm:prSet presAssocID="{7A114173-05E0-4935-B1E5-0BE5B4378DD4}" presName="txThree" presStyleLbl="node3" presStyleIdx="0" presStyleCnt="3">
        <dgm:presLayoutVars>
          <dgm:chPref val="3"/>
        </dgm:presLayoutVars>
      </dgm:prSet>
      <dgm:spPr/>
      <dgm:t>
        <a:bodyPr/>
        <a:lstStyle/>
        <a:p>
          <a:endParaRPr lang="pl-PL"/>
        </a:p>
      </dgm:t>
    </dgm:pt>
    <dgm:pt modelId="{FE8E44FE-3F30-4D5C-B60A-6B45D262BDB6}" type="pres">
      <dgm:prSet presAssocID="{7A114173-05E0-4935-B1E5-0BE5B4378DD4}" presName="horzThree" presStyleCnt="0"/>
      <dgm:spPr/>
    </dgm:pt>
    <dgm:pt modelId="{FB229124-67E0-4DA8-B64F-E3F27557A8C4}" type="pres">
      <dgm:prSet presAssocID="{4A3B2052-BA8B-4C7E-9A44-3ABEA07F10CE}" presName="sibSpaceThree" presStyleCnt="0"/>
      <dgm:spPr/>
    </dgm:pt>
    <dgm:pt modelId="{8C6E35DF-DB91-45C0-87D4-DA275440F4BB}" type="pres">
      <dgm:prSet presAssocID="{C0130A7C-59A2-4CA2-9CE0-C155C5C71121}" presName="vertThree" presStyleCnt="0"/>
      <dgm:spPr/>
    </dgm:pt>
    <dgm:pt modelId="{17EB6C76-0FF1-4BD4-87C6-46AEFA605DF8}" type="pres">
      <dgm:prSet presAssocID="{C0130A7C-59A2-4CA2-9CE0-C155C5C71121}" presName="txThree" presStyleLbl="node3" presStyleIdx="1" presStyleCnt="3">
        <dgm:presLayoutVars>
          <dgm:chPref val="3"/>
        </dgm:presLayoutVars>
      </dgm:prSet>
      <dgm:spPr/>
      <dgm:t>
        <a:bodyPr/>
        <a:lstStyle/>
        <a:p>
          <a:endParaRPr lang="pl-PL"/>
        </a:p>
      </dgm:t>
    </dgm:pt>
    <dgm:pt modelId="{BFA32B1D-A52D-45DD-A4D4-5976361B4576}" type="pres">
      <dgm:prSet presAssocID="{C0130A7C-59A2-4CA2-9CE0-C155C5C71121}" presName="horzThree" presStyleCnt="0"/>
      <dgm:spPr/>
    </dgm:pt>
    <dgm:pt modelId="{449A6F08-EB2B-4006-A695-14E1746C6516}" type="pres">
      <dgm:prSet presAssocID="{36206334-37C6-4852-9ED9-4AEBDC26A724}" presName="sibSpaceTwo" presStyleCnt="0"/>
      <dgm:spPr/>
    </dgm:pt>
    <dgm:pt modelId="{ABA982E9-15A9-48BC-AB80-F047CE94F0B3}" type="pres">
      <dgm:prSet presAssocID="{6EF6CF25-5374-48D3-847F-85764385B145}" presName="vertTwo" presStyleCnt="0"/>
      <dgm:spPr/>
    </dgm:pt>
    <dgm:pt modelId="{68E04E49-45B6-459A-BD26-972398B10FFB}" type="pres">
      <dgm:prSet presAssocID="{6EF6CF25-5374-48D3-847F-85764385B145}" presName="txTwo" presStyleLbl="node2" presStyleIdx="1" presStyleCnt="2">
        <dgm:presLayoutVars>
          <dgm:chPref val="3"/>
        </dgm:presLayoutVars>
      </dgm:prSet>
      <dgm:spPr/>
      <dgm:t>
        <a:bodyPr/>
        <a:lstStyle/>
        <a:p>
          <a:endParaRPr lang="pl-PL"/>
        </a:p>
      </dgm:t>
    </dgm:pt>
    <dgm:pt modelId="{9AC1FEB0-A360-474F-B3C9-01BA0F292F26}" type="pres">
      <dgm:prSet presAssocID="{6EF6CF25-5374-48D3-847F-85764385B145}" presName="parTransTwo" presStyleCnt="0"/>
      <dgm:spPr/>
    </dgm:pt>
    <dgm:pt modelId="{117EF194-52EF-4E57-8132-307224990275}" type="pres">
      <dgm:prSet presAssocID="{6EF6CF25-5374-48D3-847F-85764385B145}" presName="horzTwo" presStyleCnt="0"/>
      <dgm:spPr/>
    </dgm:pt>
    <dgm:pt modelId="{6098C594-29BC-4BD6-B317-40C8E5D7AE37}" type="pres">
      <dgm:prSet presAssocID="{E5B92ADD-F782-46EA-88C7-637A6EB1887A}" presName="vertThree" presStyleCnt="0"/>
      <dgm:spPr/>
    </dgm:pt>
    <dgm:pt modelId="{A47F81BA-2D21-4F93-BC69-D153B1105903}" type="pres">
      <dgm:prSet presAssocID="{E5B92ADD-F782-46EA-88C7-637A6EB1887A}" presName="txThree" presStyleLbl="node3" presStyleIdx="2" presStyleCnt="3">
        <dgm:presLayoutVars>
          <dgm:chPref val="3"/>
        </dgm:presLayoutVars>
      </dgm:prSet>
      <dgm:spPr/>
      <dgm:t>
        <a:bodyPr/>
        <a:lstStyle/>
        <a:p>
          <a:endParaRPr lang="pl-PL"/>
        </a:p>
      </dgm:t>
    </dgm:pt>
    <dgm:pt modelId="{A0E2BE10-621E-4686-8412-F12B2E594234}" type="pres">
      <dgm:prSet presAssocID="{E5B92ADD-F782-46EA-88C7-637A6EB1887A}" presName="horzThree" presStyleCnt="0"/>
      <dgm:spPr/>
    </dgm:pt>
  </dgm:ptLst>
  <dgm:cxnLst>
    <dgm:cxn modelId="{9D41DB3B-9050-46F9-B058-D86E1A98F390}" srcId="{A9E70493-FC3A-4944-A38E-6A6783764F1D}" destId="{C0130A7C-59A2-4CA2-9CE0-C155C5C71121}" srcOrd="1" destOrd="0" parTransId="{2AFE815A-AC0A-4B37-94A7-9899DF51FA37}" sibTransId="{6C2D077C-50FC-497A-8E7B-EE814F1A957F}"/>
    <dgm:cxn modelId="{47EAF225-F37E-42A6-94D7-996358A4393B}" srcId="{6EF6CF25-5374-48D3-847F-85764385B145}" destId="{E5B92ADD-F782-46EA-88C7-637A6EB1887A}" srcOrd="0" destOrd="0" parTransId="{9319E9F7-D1A6-43DC-94FE-014CD8A633F6}" sibTransId="{E99E099F-B0BB-446B-841F-2E9952CFF623}"/>
    <dgm:cxn modelId="{C1C84EDB-32AC-4684-8F0B-3469BF27AD3C}" type="presOf" srcId="{6EF6CF25-5374-48D3-847F-85764385B145}" destId="{68E04E49-45B6-459A-BD26-972398B10FFB}" srcOrd="0" destOrd="0" presId="urn:microsoft.com/office/officeart/2005/8/layout/hierarchy4"/>
    <dgm:cxn modelId="{29F23D63-E8C6-4EC0-B80D-6D695303D300}" type="presOf" srcId="{A9E70493-FC3A-4944-A38E-6A6783764F1D}" destId="{1ABA0F40-7842-4BD9-8D81-E1D8D035AD46}" srcOrd="0" destOrd="0" presId="urn:microsoft.com/office/officeart/2005/8/layout/hierarchy4"/>
    <dgm:cxn modelId="{52D9E835-B9DA-4675-8C15-956343783297}" type="presOf" srcId="{66A6A95A-681A-42AC-AFE6-58D197FFF935}" destId="{56238E40-CB42-409D-88C2-4AD1A63DB0A3}" srcOrd="0" destOrd="0" presId="urn:microsoft.com/office/officeart/2005/8/layout/hierarchy4"/>
    <dgm:cxn modelId="{296AD027-9742-4742-BDA9-412AD121E2A1}" srcId="{A9E70493-FC3A-4944-A38E-6A6783764F1D}" destId="{7A114173-05E0-4935-B1E5-0BE5B4378DD4}" srcOrd="0" destOrd="0" parTransId="{EF5C2AAA-CE5A-4B93-85BA-66B90397E112}" sibTransId="{4A3B2052-BA8B-4C7E-9A44-3ABEA07F10CE}"/>
    <dgm:cxn modelId="{6632289D-199A-4E91-B8F0-EDB819F153DD}" type="presOf" srcId="{7A114173-05E0-4935-B1E5-0BE5B4378DD4}" destId="{5A8C46E3-1F5F-4972-903B-13CF55B7F37D}" srcOrd="0" destOrd="0" presId="urn:microsoft.com/office/officeart/2005/8/layout/hierarchy4"/>
    <dgm:cxn modelId="{0C3279D3-0B92-4B15-8B71-5B1BAE60AFBD}" type="presOf" srcId="{E5B92ADD-F782-46EA-88C7-637A6EB1887A}" destId="{A47F81BA-2D21-4F93-BC69-D153B1105903}" srcOrd="0" destOrd="0" presId="urn:microsoft.com/office/officeart/2005/8/layout/hierarchy4"/>
    <dgm:cxn modelId="{4E8A8CAC-838E-4515-BDD3-04695FD89F05}" type="presOf" srcId="{C0130A7C-59A2-4CA2-9CE0-C155C5C71121}" destId="{17EB6C76-0FF1-4BD4-87C6-46AEFA605DF8}" srcOrd="0" destOrd="0" presId="urn:microsoft.com/office/officeart/2005/8/layout/hierarchy4"/>
    <dgm:cxn modelId="{DD6A211C-EF9C-42AC-AE2E-A61CC01CB4B3}" srcId="{66A6A95A-681A-42AC-AFE6-58D197FFF935}" destId="{EE1CA0B7-DC8B-4522-BCB2-13E745BA7BE4}" srcOrd="0" destOrd="0" parTransId="{FED2948D-4789-4474-A57C-FE3E435D7393}" sibTransId="{C97583C4-F7D1-451E-9F94-83CAA4AB71C5}"/>
    <dgm:cxn modelId="{3DCAB44D-A6AE-4DE4-8C3A-548F66CFDAC3}" srcId="{EE1CA0B7-DC8B-4522-BCB2-13E745BA7BE4}" destId="{A9E70493-FC3A-4944-A38E-6A6783764F1D}" srcOrd="0" destOrd="0" parTransId="{48BB4E6A-DD88-48F9-8DB7-F0E48AD95ABC}" sibTransId="{36206334-37C6-4852-9ED9-4AEBDC26A724}"/>
    <dgm:cxn modelId="{0901747D-4D5F-40FF-9BF1-A26139AB7DCA}" srcId="{EE1CA0B7-DC8B-4522-BCB2-13E745BA7BE4}" destId="{6EF6CF25-5374-48D3-847F-85764385B145}" srcOrd="1" destOrd="0" parTransId="{24FCB95A-A1F2-42BF-A260-8638A4FAEB8A}" sibTransId="{844BC80F-5CC2-441A-839E-8A03F3E24CAD}"/>
    <dgm:cxn modelId="{44737D4A-C73B-499B-98A4-18B7C9118D1F}" type="presOf" srcId="{EE1CA0B7-DC8B-4522-BCB2-13E745BA7BE4}" destId="{53455B97-5AED-4B29-BF98-BA909BD35D35}" srcOrd="0" destOrd="0" presId="urn:microsoft.com/office/officeart/2005/8/layout/hierarchy4"/>
    <dgm:cxn modelId="{20F9EF9D-E1C1-43CD-8325-39B438FE214E}" type="presParOf" srcId="{56238E40-CB42-409D-88C2-4AD1A63DB0A3}" destId="{1C974F80-253E-41D9-98E2-CF9BD89AAE42}" srcOrd="0" destOrd="0" presId="urn:microsoft.com/office/officeart/2005/8/layout/hierarchy4"/>
    <dgm:cxn modelId="{8D482336-562B-49CB-9E63-DE47ABDDEA09}" type="presParOf" srcId="{1C974F80-253E-41D9-98E2-CF9BD89AAE42}" destId="{53455B97-5AED-4B29-BF98-BA909BD35D35}" srcOrd="0" destOrd="0" presId="urn:microsoft.com/office/officeart/2005/8/layout/hierarchy4"/>
    <dgm:cxn modelId="{6FFBB66B-85A7-4CA9-936B-D00A12D48B76}" type="presParOf" srcId="{1C974F80-253E-41D9-98E2-CF9BD89AAE42}" destId="{143F4D10-3C49-440E-AE2F-262398A3E0D6}" srcOrd="1" destOrd="0" presId="urn:microsoft.com/office/officeart/2005/8/layout/hierarchy4"/>
    <dgm:cxn modelId="{4AF7B33F-0276-44AB-B271-4E0013F4EE9F}" type="presParOf" srcId="{1C974F80-253E-41D9-98E2-CF9BD89AAE42}" destId="{4A7186D7-1747-4585-9447-1F487E0C8701}" srcOrd="2" destOrd="0" presId="urn:microsoft.com/office/officeart/2005/8/layout/hierarchy4"/>
    <dgm:cxn modelId="{8EFDD497-E25F-464A-8BC5-1428A8F0DA56}" type="presParOf" srcId="{4A7186D7-1747-4585-9447-1F487E0C8701}" destId="{D1876697-2C76-4DE1-9803-1D964D3B5D5F}" srcOrd="0" destOrd="0" presId="urn:microsoft.com/office/officeart/2005/8/layout/hierarchy4"/>
    <dgm:cxn modelId="{833A5CDB-67F9-4812-B563-55CF2AEF7FD5}" type="presParOf" srcId="{D1876697-2C76-4DE1-9803-1D964D3B5D5F}" destId="{1ABA0F40-7842-4BD9-8D81-E1D8D035AD46}" srcOrd="0" destOrd="0" presId="urn:microsoft.com/office/officeart/2005/8/layout/hierarchy4"/>
    <dgm:cxn modelId="{E3DCC2D5-EDD3-4A92-B8DE-C15C13FEC678}" type="presParOf" srcId="{D1876697-2C76-4DE1-9803-1D964D3B5D5F}" destId="{75D39905-8979-46BB-A56B-C7080D40F78B}" srcOrd="1" destOrd="0" presId="urn:microsoft.com/office/officeart/2005/8/layout/hierarchy4"/>
    <dgm:cxn modelId="{A9EAA785-F2F7-4C36-B83F-DF6DE465F459}" type="presParOf" srcId="{D1876697-2C76-4DE1-9803-1D964D3B5D5F}" destId="{6B8C039B-ABF6-4B75-8FEB-B23BAC6138D1}" srcOrd="2" destOrd="0" presId="urn:microsoft.com/office/officeart/2005/8/layout/hierarchy4"/>
    <dgm:cxn modelId="{3F760756-9EE8-4C0D-9F71-EB543A98080E}" type="presParOf" srcId="{6B8C039B-ABF6-4B75-8FEB-B23BAC6138D1}" destId="{7D9043EA-EAAE-4B23-9B45-E7BF65FB8B64}" srcOrd="0" destOrd="0" presId="urn:microsoft.com/office/officeart/2005/8/layout/hierarchy4"/>
    <dgm:cxn modelId="{A3E90475-F17A-453C-B962-188EE2057033}" type="presParOf" srcId="{7D9043EA-EAAE-4B23-9B45-E7BF65FB8B64}" destId="{5A8C46E3-1F5F-4972-903B-13CF55B7F37D}" srcOrd="0" destOrd="0" presId="urn:microsoft.com/office/officeart/2005/8/layout/hierarchy4"/>
    <dgm:cxn modelId="{29F109CB-DCE6-4180-89BA-2BAAA90E2643}" type="presParOf" srcId="{7D9043EA-EAAE-4B23-9B45-E7BF65FB8B64}" destId="{FE8E44FE-3F30-4D5C-B60A-6B45D262BDB6}" srcOrd="1" destOrd="0" presId="urn:microsoft.com/office/officeart/2005/8/layout/hierarchy4"/>
    <dgm:cxn modelId="{5DC88FE3-FC4A-48AF-959F-A8EB32447410}" type="presParOf" srcId="{6B8C039B-ABF6-4B75-8FEB-B23BAC6138D1}" destId="{FB229124-67E0-4DA8-B64F-E3F27557A8C4}" srcOrd="1" destOrd="0" presId="urn:microsoft.com/office/officeart/2005/8/layout/hierarchy4"/>
    <dgm:cxn modelId="{2FE1EBDF-4A83-4593-BA11-2F41B9C1A5F4}" type="presParOf" srcId="{6B8C039B-ABF6-4B75-8FEB-B23BAC6138D1}" destId="{8C6E35DF-DB91-45C0-87D4-DA275440F4BB}" srcOrd="2" destOrd="0" presId="urn:microsoft.com/office/officeart/2005/8/layout/hierarchy4"/>
    <dgm:cxn modelId="{8154FAD6-0CC3-492A-A649-02AA01EA9B3D}" type="presParOf" srcId="{8C6E35DF-DB91-45C0-87D4-DA275440F4BB}" destId="{17EB6C76-0FF1-4BD4-87C6-46AEFA605DF8}" srcOrd="0" destOrd="0" presId="urn:microsoft.com/office/officeart/2005/8/layout/hierarchy4"/>
    <dgm:cxn modelId="{670705CD-D191-4442-B0A3-C320E39B1087}" type="presParOf" srcId="{8C6E35DF-DB91-45C0-87D4-DA275440F4BB}" destId="{BFA32B1D-A52D-45DD-A4D4-5976361B4576}" srcOrd="1" destOrd="0" presId="urn:microsoft.com/office/officeart/2005/8/layout/hierarchy4"/>
    <dgm:cxn modelId="{132934E4-6ACD-436E-A05D-45A8AC0A59CC}" type="presParOf" srcId="{4A7186D7-1747-4585-9447-1F487E0C8701}" destId="{449A6F08-EB2B-4006-A695-14E1746C6516}" srcOrd="1" destOrd="0" presId="urn:microsoft.com/office/officeart/2005/8/layout/hierarchy4"/>
    <dgm:cxn modelId="{BEDB96E9-7E69-44AB-B275-35002976A9FE}" type="presParOf" srcId="{4A7186D7-1747-4585-9447-1F487E0C8701}" destId="{ABA982E9-15A9-48BC-AB80-F047CE94F0B3}" srcOrd="2" destOrd="0" presId="urn:microsoft.com/office/officeart/2005/8/layout/hierarchy4"/>
    <dgm:cxn modelId="{919FED3C-1D10-481B-9A5C-6BC707151846}" type="presParOf" srcId="{ABA982E9-15A9-48BC-AB80-F047CE94F0B3}" destId="{68E04E49-45B6-459A-BD26-972398B10FFB}" srcOrd="0" destOrd="0" presId="urn:microsoft.com/office/officeart/2005/8/layout/hierarchy4"/>
    <dgm:cxn modelId="{8D15C5BE-C669-4C27-98E4-A7285B5B3B4E}" type="presParOf" srcId="{ABA982E9-15A9-48BC-AB80-F047CE94F0B3}" destId="{9AC1FEB0-A360-474F-B3C9-01BA0F292F26}" srcOrd="1" destOrd="0" presId="urn:microsoft.com/office/officeart/2005/8/layout/hierarchy4"/>
    <dgm:cxn modelId="{B766F123-7249-4285-BBFC-EEA0D95D7D64}" type="presParOf" srcId="{ABA982E9-15A9-48BC-AB80-F047CE94F0B3}" destId="{117EF194-52EF-4E57-8132-307224990275}" srcOrd="2" destOrd="0" presId="urn:microsoft.com/office/officeart/2005/8/layout/hierarchy4"/>
    <dgm:cxn modelId="{565D5FAB-AD45-4018-B1CB-5D8F7EFBADBE}" type="presParOf" srcId="{117EF194-52EF-4E57-8132-307224990275}" destId="{6098C594-29BC-4BD6-B317-40C8E5D7AE37}" srcOrd="0" destOrd="0" presId="urn:microsoft.com/office/officeart/2005/8/layout/hierarchy4"/>
    <dgm:cxn modelId="{3C6FD63B-58DC-405C-AB14-E64537E74B14}" type="presParOf" srcId="{6098C594-29BC-4BD6-B317-40C8E5D7AE37}" destId="{A47F81BA-2D21-4F93-BC69-D153B1105903}" srcOrd="0" destOrd="0" presId="urn:microsoft.com/office/officeart/2005/8/layout/hierarchy4"/>
    <dgm:cxn modelId="{3D8CCFAC-B407-4B69-B4F0-8528165B048D}" type="presParOf" srcId="{6098C594-29BC-4BD6-B317-40C8E5D7AE37}" destId="{A0E2BE10-621E-4686-8412-F12B2E59423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55B97-5AED-4B29-BF98-BA909BD35D35}">
      <dsp:nvSpPr>
        <dsp:cNvPr id="0" name=""/>
        <dsp:cNvSpPr/>
      </dsp:nvSpPr>
      <dsp:spPr>
        <a:xfrm>
          <a:off x="1020" y="3293"/>
          <a:ext cx="8890439" cy="158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l-PL" sz="6500" kern="1200" dirty="0" smtClean="0"/>
            <a:t>szkoda</a:t>
          </a:r>
          <a:endParaRPr lang="pl-PL" sz="6500" kern="1200" dirty="0"/>
        </a:p>
      </dsp:txBody>
      <dsp:txXfrm>
        <a:off x="47564" y="49837"/>
        <a:ext cx="8797351" cy="1496032"/>
      </dsp:txXfrm>
    </dsp:sp>
    <dsp:sp modelId="{1ABA0F40-7842-4BD9-8D81-E1D8D035AD46}">
      <dsp:nvSpPr>
        <dsp:cNvPr id="0" name=""/>
        <dsp:cNvSpPr/>
      </dsp:nvSpPr>
      <dsp:spPr>
        <a:xfrm>
          <a:off x="1020" y="1748032"/>
          <a:ext cx="5807510" cy="158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pl-PL" sz="3300" kern="1200" dirty="0" smtClean="0"/>
            <a:t>majątkowa</a:t>
          </a:r>
          <a:endParaRPr lang="pl-PL" sz="3300" kern="1200" dirty="0"/>
        </a:p>
      </dsp:txBody>
      <dsp:txXfrm>
        <a:off x="47564" y="1794576"/>
        <a:ext cx="5714422" cy="1496032"/>
      </dsp:txXfrm>
    </dsp:sp>
    <dsp:sp modelId="{5A8C46E3-1F5F-4972-903B-13CF55B7F37D}">
      <dsp:nvSpPr>
        <dsp:cNvPr id="0" name=""/>
        <dsp:cNvSpPr/>
      </dsp:nvSpPr>
      <dsp:spPr>
        <a:xfrm>
          <a:off x="1020" y="3492770"/>
          <a:ext cx="2844030" cy="158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l-PL" sz="2500" kern="1200" dirty="0" smtClean="0"/>
            <a:t>Strata (</a:t>
          </a:r>
          <a:r>
            <a:rPr lang="pl-PL" sz="2500" kern="1200" dirty="0" err="1" smtClean="0"/>
            <a:t>damnum</a:t>
          </a:r>
          <a:r>
            <a:rPr lang="pl-PL" sz="2500" kern="1200" dirty="0" smtClean="0"/>
            <a:t> </a:t>
          </a:r>
          <a:r>
            <a:rPr lang="pl-PL" sz="2500" kern="1200" dirty="0" err="1" smtClean="0"/>
            <a:t>emergens</a:t>
          </a:r>
          <a:r>
            <a:rPr lang="pl-PL" sz="2500" kern="1200" dirty="0" smtClean="0"/>
            <a:t>)</a:t>
          </a:r>
          <a:endParaRPr lang="pl-PL" sz="2500" kern="1200" dirty="0"/>
        </a:p>
      </dsp:txBody>
      <dsp:txXfrm>
        <a:off x="47564" y="3539314"/>
        <a:ext cx="2750942" cy="1496032"/>
      </dsp:txXfrm>
    </dsp:sp>
    <dsp:sp modelId="{17EB6C76-0FF1-4BD4-87C6-46AEFA605DF8}">
      <dsp:nvSpPr>
        <dsp:cNvPr id="0" name=""/>
        <dsp:cNvSpPr/>
      </dsp:nvSpPr>
      <dsp:spPr>
        <a:xfrm>
          <a:off x="2964500" y="3492770"/>
          <a:ext cx="2844030" cy="158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l-PL" sz="2500" kern="1200" dirty="0" smtClean="0"/>
            <a:t>Utracone korzyści (</a:t>
          </a:r>
          <a:r>
            <a:rPr lang="pl-PL" sz="2500" kern="1200" dirty="0" err="1" smtClean="0"/>
            <a:t>lucrum</a:t>
          </a:r>
          <a:r>
            <a:rPr lang="pl-PL" sz="2500" kern="1200" dirty="0" smtClean="0"/>
            <a:t> </a:t>
          </a:r>
          <a:r>
            <a:rPr lang="pl-PL" sz="2500" kern="1200" dirty="0" err="1" smtClean="0"/>
            <a:t>cessanns</a:t>
          </a:r>
          <a:r>
            <a:rPr lang="pl-PL" sz="2500" kern="1200" dirty="0" smtClean="0"/>
            <a:t>)</a:t>
          </a:r>
          <a:endParaRPr lang="pl-PL" sz="2500" kern="1200" dirty="0"/>
        </a:p>
      </dsp:txBody>
      <dsp:txXfrm>
        <a:off x="3011044" y="3539314"/>
        <a:ext cx="2750942" cy="1496032"/>
      </dsp:txXfrm>
    </dsp:sp>
    <dsp:sp modelId="{68E04E49-45B6-459A-BD26-972398B10FFB}">
      <dsp:nvSpPr>
        <dsp:cNvPr id="0" name=""/>
        <dsp:cNvSpPr/>
      </dsp:nvSpPr>
      <dsp:spPr>
        <a:xfrm>
          <a:off x="6047429" y="1748032"/>
          <a:ext cx="2844030" cy="158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pl-PL" sz="3300" kern="1200" dirty="0" smtClean="0"/>
            <a:t>niemajątkowa</a:t>
          </a:r>
          <a:endParaRPr lang="pl-PL" sz="3300" kern="1200" dirty="0"/>
        </a:p>
      </dsp:txBody>
      <dsp:txXfrm>
        <a:off x="6093973" y="1794576"/>
        <a:ext cx="2750942" cy="1496032"/>
      </dsp:txXfrm>
    </dsp:sp>
    <dsp:sp modelId="{A47F81BA-2D21-4F93-BC69-D153B1105903}">
      <dsp:nvSpPr>
        <dsp:cNvPr id="0" name=""/>
        <dsp:cNvSpPr/>
      </dsp:nvSpPr>
      <dsp:spPr>
        <a:xfrm>
          <a:off x="6047429" y="3492770"/>
          <a:ext cx="2844030" cy="15891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l-PL" sz="2500" kern="1200" dirty="0" smtClean="0"/>
            <a:t>Krzywda </a:t>
          </a:r>
        </a:p>
        <a:p>
          <a:pPr lvl="0" algn="ctr" defTabSz="1111250">
            <a:lnSpc>
              <a:spcPct val="90000"/>
            </a:lnSpc>
            <a:spcBef>
              <a:spcPct val="0"/>
            </a:spcBef>
            <a:spcAft>
              <a:spcPct val="35000"/>
            </a:spcAft>
          </a:pPr>
          <a:r>
            <a:rPr lang="pl-PL" sz="2500" kern="1200" dirty="0" smtClean="0"/>
            <a:t>(zadośćuczynienie)</a:t>
          </a:r>
          <a:endParaRPr lang="pl-PL" sz="2500" kern="1200" dirty="0"/>
        </a:p>
      </dsp:txBody>
      <dsp:txXfrm>
        <a:off x="6093973" y="3539314"/>
        <a:ext cx="2750942" cy="14960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2017-10-13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2017-10-13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2017-10-13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2017-10-13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2017-10-13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2017-10-13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2017-10-13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2017-10-13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2017-10-13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2017-10-13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2017-10-13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2017-10-13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0"/>
            <a:ext cx="7772400" cy="1470025"/>
          </a:xfrm>
        </p:spPr>
        <p:txBody>
          <a:bodyPr>
            <a:normAutofit fontScale="90000"/>
          </a:bodyPr>
          <a:lstStyle/>
          <a:p>
            <a:r>
              <a:rPr lang="pl-PL" dirty="0"/>
              <a:t> </a:t>
            </a:r>
            <a:br>
              <a:rPr lang="pl-PL" dirty="0"/>
            </a:br>
            <a:r>
              <a:rPr lang="pl-PL" dirty="0"/>
              <a:t>Delikty</a:t>
            </a:r>
            <a:br>
              <a:rPr lang="pl-PL" dirty="0"/>
            </a:br>
            <a:r>
              <a:rPr lang="pl-PL" dirty="0"/>
              <a:t> - czyny </a:t>
            </a:r>
            <a:r>
              <a:rPr lang="pl-PL" dirty="0" smtClean="0"/>
              <a:t>niedozwolone-</a:t>
            </a:r>
            <a:r>
              <a:rPr lang="pl-PL" dirty="0"/>
              <a:t/>
            </a:r>
            <a:br>
              <a:rPr lang="pl-PL" dirty="0"/>
            </a:br>
            <a:r>
              <a:rPr lang="pl-PL" dirty="0"/>
              <a:t/>
            </a:r>
            <a:br>
              <a:rPr lang="pl-PL" dirty="0"/>
            </a:br>
            <a:endParaRPr lang="pl-PL" dirty="0"/>
          </a:p>
        </p:txBody>
      </p:sp>
      <p:sp>
        <p:nvSpPr>
          <p:cNvPr id="3" name="Podtytuł 2"/>
          <p:cNvSpPr>
            <a:spLocks noGrp="1"/>
          </p:cNvSpPr>
          <p:nvPr>
            <p:ph type="subTitle" idx="1"/>
          </p:nvPr>
        </p:nvSpPr>
        <p:spPr>
          <a:xfrm>
            <a:off x="0" y="908720"/>
            <a:ext cx="9144000" cy="5949280"/>
          </a:xfrm>
        </p:spPr>
        <p:txBody>
          <a:bodyPr>
            <a:normAutofit fontScale="40000" lnSpcReduction="20000"/>
          </a:bodyPr>
          <a:lstStyle/>
          <a:p>
            <a:pPr marL="857250" indent="-857250" algn="just">
              <a:buFont typeface="Arial" pitchFamily="34" charset="0"/>
              <a:buChar char="•"/>
            </a:pPr>
            <a:r>
              <a:rPr lang="pl-PL" sz="6200" dirty="0"/>
              <a:t> </a:t>
            </a:r>
            <a:r>
              <a:rPr lang="pl-PL" sz="6200" dirty="0">
                <a:solidFill>
                  <a:schemeClr val="tx1"/>
                </a:solidFill>
              </a:rPr>
              <a:t>tytuł </a:t>
            </a:r>
            <a:r>
              <a:rPr lang="pl-PL" sz="6200" dirty="0" smtClean="0">
                <a:solidFill>
                  <a:schemeClr val="tx1"/>
                </a:solidFill>
              </a:rPr>
              <a:t>VI </a:t>
            </a:r>
            <a:r>
              <a:rPr lang="pl-PL" sz="6200" dirty="0">
                <a:solidFill>
                  <a:schemeClr val="tx1"/>
                </a:solidFill>
              </a:rPr>
              <a:t>k.c.</a:t>
            </a:r>
            <a:endParaRPr lang="pl-PL" sz="6200" dirty="0" smtClean="0">
              <a:solidFill>
                <a:schemeClr val="tx1"/>
              </a:solidFill>
            </a:endParaRPr>
          </a:p>
          <a:p>
            <a:pPr marL="857250" indent="-857250" algn="just">
              <a:buFont typeface="Arial" pitchFamily="34" charset="0"/>
              <a:buChar char="•"/>
            </a:pPr>
            <a:r>
              <a:rPr lang="pl-PL" sz="6200" dirty="0" smtClean="0">
                <a:solidFill>
                  <a:schemeClr val="tx1"/>
                </a:solidFill>
              </a:rPr>
              <a:t>art</a:t>
            </a:r>
            <a:r>
              <a:rPr lang="pl-PL" sz="6200" dirty="0">
                <a:solidFill>
                  <a:schemeClr val="tx1"/>
                </a:solidFill>
              </a:rPr>
              <a:t>. 415-449</a:t>
            </a:r>
          </a:p>
          <a:p>
            <a:pPr marL="857250" lvl="0" indent="-857250" algn="just">
              <a:buFont typeface="Arial" pitchFamily="34" charset="0"/>
              <a:buChar char="•"/>
            </a:pPr>
            <a:r>
              <a:rPr lang="en-US" sz="6200" b="1" dirty="0" err="1">
                <a:solidFill>
                  <a:schemeClr val="tx1"/>
                </a:solidFill>
              </a:rPr>
              <a:t>wyrządzenie</a:t>
            </a:r>
            <a:r>
              <a:rPr lang="en-US" sz="6200" b="1" dirty="0">
                <a:solidFill>
                  <a:schemeClr val="tx1"/>
                </a:solidFill>
              </a:rPr>
              <a:t> </a:t>
            </a:r>
            <a:r>
              <a:rPr lang="en-US" sz="6200" b="1" dirty="0" err="1">
                <a:solidFill>
                  <a:schemeClr val="tx1"/>
                </a:solidFill>
              </a:rPr>
              <a:t>szkody</a:t>
            </a:r>
            <a:r>
              <a:rPr lang="en-US" sz="6200" dirty="0">
                <a:solidFill>
                  <a:schemeClr val="tx1"/>
                </a:solidFill>
              </a:rPr>
              <a:t> </a:t>
            </a:r>
            <a:r>
              <a:rPr lang="en-US" sz="6200" dirty="0" err="1">
                <a:solidFill>
                  <a:schemeClr val="tx1"/>
                </a:solidFill>
              </a:rPr>
              <a:t>przez</a:t>
            </a:r>
            <a:r>
              <a:rPr lang="en-US" sz="6200" dirty="0">
                <a:solidFill>
                  <a:schemeClr val="tx1"/>
                </a:solidFill>
              </a:rPr>
              <a:t> </a:t>
            </a:r>
            <a:r>
              <a:rPr lang="en-US" sz="6200" dirty="0" err="1">
                <a:solidFill>
                  <a:schemeClr val="tx1"/>
                </a:solidFill>
              </a:rPr>
              <a:t>czyn</a:t>
            </a:r>
            <a:r>
              <a:rPr lang="en-US" sz="6200" dirty="0">
                <a:solidFill>
                  <a:schemeClr val="tx1"/>
                </a:solidFill>
              </a:rPr>
              <a:t> </a:t>
            </a:r>
            <a:r>
              <a:rPr lang="en-US" sz="6200" dirty="0" err="1">
                <a:solidFill>
                  <a:schemeClr val="tx1"/>
                </a:solidFill>
              </a:rPr>
              <a:t>niedozwolony</a:t>
            </a:r>
            <a:r>
              <a:rPr lang="en-US" sz="6200" dirty="0">
                <a:solidFill>
                  <a:schemeClr val="tx1"/>
                </a:solidFill>
              </a:rPr>
              <a:t> jest </a:t>
            </a:r>
            <a:r>
              <a:rPr lang="en-US" sz="6200" dirty="0" err="1">
                <a:solidFill>
                  <a:schemeClr val="tx1"/>
                </a:solidFill>
              </a:rPr>
              <a:t>samoistnym</a:t>
            </a:r>
            <a:r>
              <a:rPr lang="en-US" sz="6200" dirty="0">
                <a:solidFill>
                  <a:schemeClr val="tx1"/>
                </a:solidFill>
              </a:rPr>
              <a:t> </a:t>
            </a:r>
            <a:r>
              <a:rPr lang="en-US" sz="6200" b="1" dirty="0" err="1">
                <a:solidFill>
                  <a:schemeClr val="tx1"/>
                </a:solidFill>
              </a:rPr>
              <a:t>źródłem</a:t>
            </a:r>
            <a:r>
              <a:rPr lang="en-US" sz="6200" b="1" dirty="0">
                <a:solidFill>
                  <a:schemeClr val="tx1"/>
                </a:solidFill>
              </a:rPr>
              <a:t> </a:t>
            </a:r>
            <a:r>
              <a:rPr lang="en-US" sz="6200" b="1" dirty="0" err="1">
                <a:solidFill>
                  <a:schemeClr val="tx1"/>
                </a:solidFill>
              </a:rPr>
              <a:t>stosunku</a:t>
            </a:r>
            <a:r>
              <a:rPr lang="en-US" sz="6200" b="1" dirty="0">
                <a:solidFill>
                  <a:schemeClr val="tx1"/>
                </a:solidFill>
              </a:rPr>
              <a:t> </a:t>
            </a:r>
            <a:r>
              <a:rPr lang="pl-PL" sz="6200" b="1" dirty="0">
                <a:solidFill>
                  <a:schemeClr val="tx1"/>
                </a:solidFill>
              </a:rPr>
              <a:t>zobowiązaniowego </a:t>
            </a:r>
            <a:r>
              <a:rPr lang="pl-PL" sz="6200" dirty="0">
                <a:solidFill>
                  <a:schemeClr val="tx1"/>
                </a:solidFill>
              </a:rPr>
              <a:t>--&gt; odpowiedzialność </a:t>
            </a:r>
            <a:r>
              <a:rPr lang="en-US" sz="6200" b="1" i="1" dirty="0">
                <a:solidFill>
                  <a:schemeClr val="tx1"/>
                </a:solidFill>
              </a:rPr>
              <a:t>ex delicto</a:t>
            </a:r>
            <a:r>
              <a:rPr lang="en-US" sz="6200" b="1" dirty="0">
                <a:solidFill>
                  <a:schemeClr val="tx1"/>
                </a:solidFill>
              </a:rPr>
              <a:t> </a:t>
            </a:r>
            <a:r>
              <a:rPr lang="en-US" sz="6200" dirty="0">
                <a:solidFill>
                  <a:schemeClr val="tx1"/>
                </a:solidFill>
              </a:rPr>
              <a:t>(</a:t>
            </a:r>
            <a:r>
              <a:rPr lang="en-US" sz="6200" dirty="0" err="1">
                <a:solidFill>
                  <a:schemeClr val="tx1"/>
                </a:solidFill>
              </a:rPr>
              <a:t>deliktow</a:t>
            </a:r>
            <a:r>
              <a:rPr lang="pl-PL" sz="6200" dirty="0">
                <a:solidFill>
                  <a:schemeClr val="tx1"/>
                </a:solidFill>
              </a:rPr>
              <a:t>a</a:t>
            </a:r>
            <a:r>
              <a:rPr lang="en-US" sz="6200" dirty="0">
                <a:solidFill>
                  <a:schemeClr val="tx1"/>
                </a:solidFill>
              </a:rPr>
              <a:t>)</a:t>
            </a:r>
            <a:endParaRPr lang="pl-PL" sz="6200" dirty="0">
              <a:solidFill>
                <a:schemeClr val="tx1"/>
              </a:solidFill>
            </a:endParaRPr>
          </a:p>
          <a:p>
            <a:pPr marL="857250" lvl="0" indent="-857250" algn="just">
              <a:buFont typeface="Arial" pitchFamily="34" charset="0"/>
              <a:buChar char="•"/>
            </a:pPr>
            <a:r>
              <a:rPr lang="pl-PL" sz="6200" dirty="0">
                <a:solidFill>
                  <a:schemeClr val="tx1"/>
                </a:solidFill>
              </a:rPr>
              <a:t>odrębny od odpowiedzialności </a:t>
            </a:r>
            <a:r>
              <a:rPr lang="pl-PL" sz="6200" dirty="0" smtClean="0">
                <a:solidFill>
                  <a:schemeClr val="tx1"/>
                </a:solidFill>
              </a:rPr>
              <a:t>kontraktowej r</a:t>
            </a:r>
            <a:r>
              <a:rPr lang="en-US" sz="6200" dirty="0" err="1">
                <a:solidFill>
                  <a:schemeClr val="tx1"/>
                </a:solidFill>
              </a:rPr>
              <a:t>eżim</a:t>
            </a:r>
            <a:r>
              <a:rPr lang="en-US" sz="6200" dirty="0">
                <a:solidFill>
                  <a:schemeClr val="tx1"/>
                </a:solidFill>
              </a:rPr>
              <a:t> </a:t>
            </a:r>
            <a:r>
              <a:rPr lang="en-US" sz="6200" dirty="0" err="1">
                <a:solidFill>
                  <a:schemeClr val="tx1"/>
                </a:solidFill>
              </a:rPr>
              <a:t>odpowiedzialności</a:t>
            </a:r>
            <a:endParaRPr lang="pl-PL" sz="6200" dirty="0">
              <a:solidFill>
                <a:schemeClr val="tx1"/>
              </a:solidFill>
            </a:endParaRPr>
          </a:p>
          <a:p>
            <a:pPr marL="857250" lvl="0" indent="-857250" algn="just">
              <a:buFont typeface="Arial" pitchFamily="34" charset="0"/>
              <a:buChar char="•"/>
            </a:pPr>
            <a:r>
              <a:rPr lang="pl-PL" sz="6200" dirty="0">
                <a:solidFill>
                  <a:schemeClr val="tx1"/>
                </a:solidFill>
              </a:rPr>
              <a:t>odpowiedzialność pierwotna</a:t>
            </a:r>
          </a:p>
          <a:p>
            <a:pPr marL="857250" lvl="0" indent="-857250" algn="just">
              <a:buFont typeface="Arial" pitchFamily="34" charset="0"/>
              <a:buChar char="•"/>
            </a:pPr>
            <a:r>
              <a:rPr lang="pl-PL" sz="6200" dirty="0">
                <a:solidFill>
                  <a:schemeClr val="tx1"/>
                </a:solidFill>
              </a:rPr>
              <a:t>tradycja terminologiczna --&gt; </a:t>
            </a:r>
            <a:r>
              <a:rPr lang="en-US" sz="6200" dirty="0">
                <a:solidFill>
                  <a:schemeClr val="tx1"/>
                </a:solidFill>
              </a:rPr>
              <a:t> </a:t>
            </a:r>
            <a:endParaRPr lang="pl-PL" sz="6200" dirty="0">
              <a:solidFill>
                <a:schemeClr val="tx1"/>
              </a:solidFill>
            </a:endParaRPr>
          </a:p>
          <a:p>
            <a:pPr marL="857250" lvl="0" indent="-857250" algn="just">
              <a:buFont typeface="Arial" pitchFamily="34" charset="0"/>
              <a:buChar char="•"/>
            </a:pPr>
            <a:r>
              <a:rPr lang="pl-PL" sz="6200" b="1" dirty="0">
                <a:solidFill>
                  <a:schemeClr val="tx1"/>
                </a:solidFill>
              </a:rPr>
              <a:t>d</a:t>
            </a:r>
            <a:r>
              <a:rPr lang="en-US" sz="6200" b="1" dirty="0" err="1">
                <a:solidFill>
                  <a:schemeClr val="tx1"/>
                </a:solidFill>
              </a:rPr>
              <a:t>elikt</a:t>
            </a:r>
            <a:r>
              <a:rPr lang="en-US" sz="6200" b="1" dirty="0">
                <a:solidFill>
                  <a:schemeClr val="tx1"/>
                </a:solidFill>
              </a:rPr>
              <a:t> </a:t>
            </a:r>
            <a:r>
              <a:rPr lang="pl-PL" sz="6200" b="1" dirty="0">
                <a:solidFill>
                  <a:schemeClr val="tx1"/>
                </a:solidFill>
              </a:rPr>
              <a:t>to</a:t>
            </a:r>
            <a:r>
              <a:rPr lang="en-US" sz="6200" b="1" dirty="0">
                <a:solidFill>
                  <a:schemeClr val="tx1"/>
                </a:solidFill>
              </a:rPr>
              <a:t> </a:t>
            </a:r>
            <a:r>
              <a:rPr lang="en-US" sz="6200" b="1" dirty="0" err="1">
                <a:solidFill>
                  <a:schemeClr val="tx1"/>
                </a:solidFill>
              </a:rPr>
              <a:t>działanie</a:t>
            </a:r>
            <a:r>
              <a:rPr lang="en-US" sz="6200" b="1" dirty="0">
                <a:solidFill>
                  <a:schemeClr val="tx1"/>
                </a:solidFill>
              </a:rPr>
              <a:t> </a:t>
            </a:r>
            <a:r>
              <a:rPr lang="en-US" sz="6200" b="1" dirty="0" err="1">
                <a:solidFill>
                  <a:schemeClr val="tx1"/>
                </a:solidFill>
              </a:rPr>
              <a:t>człowieka</a:t>
            </a:r>
            <a:r>
              <a:rPr lang="en-US" sz="6200" b="1" dirty="0">
                <a:solidFill>
                  <a:schemeClr val="tx1"/>
                </a:solidFill>
              </a:rPr>
              <a:t> o </a:t>
            </a:r>
            <a:r>
              <a:rPr lang="en-US" sz="6200" b="1" dirty="0" err="1">
                <a:solidFill>
                  <a:schemeClr val="tx1"/>
                </a:solidFill>
              </a:rPr>
              <a:t>charakterze</a:t>
            </a:r>
            <a:r>
              <a:rPr lang="en-US" sz="6200" b="1" dirty="0">
                <a:solidFill>
                  <a:schemeClr val="tx1"/>
                </a:solidFill>
              </a:rPr>
              <a:t> </a:t>
            </a:r>
            <a:r>
              <a:rPr lang="en-US" sz="6200" b="1" dirty="0" err="1">
                <a:solidFill>
                  <a:schemeClr val="tx1"/>
                </a:solidFill>
              </a:rPr>
              <a:t>zawinionym</a:t>
            </a:r>
            <a:r>
              <a:rPr lang="en-US" sz="6200" b="1" dirty="0">
                <a:solidFill>
                  <a:schemeClr val="tx1"/>
                </a:solidFill>
              </a:rPr>
              <a:t>, </a:t>
            </a:r>
            <a:endParaRPr lang="pl-PL" sz="6200" dirty="0">
              <a:solidFill>
                <a:schemeClr val="tx1"/>
              </a:solidFill>
            </a:endParaRPr>
          </a:p>
          <a:p>
            <a:pPr marL="857250" lvl="0" indent="-857250" algn="just">
              <a:buFont typeface="Arial" pitchFamily="34" charset="0"/>
              <a:buChar char="•"/>
            </a:pPr>
            <a:r>
              <a:rPr lang="en-US" sz="6200" dirty="0" err="1">
                <a:solidFill>
                  <a:schemeClr val="tx1"/>
                </a:solidFill>
              </a:rPr>
              <a:t>przepisy</a:t>
            </a:r>
            <a:r>
              <a:rPr lang="en-US" sz="6200" dirty="0">
                <a:solidFill>
                  <a:schemeClr val="tx1"/>
                </a:solidFill>
              </a:rPr>
              <a:t> art. 415 i n. </a:t>
            </a:r>
            <a:r>
              <a:rPr lang="pl-PL" sz="6200" dirty="0">
                <a:solidFill>
                  <a:schemeClr val="tx1"/>
                </a:solidFill>
              </a:rPr>
              <a:t>k.c.</a:t>
            </a:r>
            <a:r>
              <a:rPr lang="en-US" sz="6200" dirty="0">
                <a:solidFill>
                  <a:schemeClr val="tx1"/>
                </a:solidFill>
              </a:rPr>
              <a:t> </a:t>
            </a:r>
            <a:r>
              <a:rPr lang="en-US" sz="6200" dirty="0" err="1">
                <a:solidFill>
                  <a:schemeClr val="tx1"/>
                </a:solidFill>
              </a:rPr>
              <a:t>przewidują</a:t>
            </a:r>
            <a:r>
              <a:rPr lang="en-US" sz="6200" dirty="0">
                <a:solidFill>
                  <a:schemeClr val="tx1"/>
                </a:solidFill>
              </a:rPr>
              <a:t> </a:t>
            </a:r>
            <a:r>
              <a:rPr lang="en-US" sz="6200" b="1" dirty="0" err="1">
                <a:solidFill>
                  <a:schemeClr val="tx1"/>
                </a:solidFill>
              </a:rPr>
              <a:t>odpowiedzialność</a:t>
            </a:r>
            <a:r>
              <a:rPr lang="en-US" sz="6200" b="1" dirty="0">
                <a:solidFill>
                  <a:schemeClr val="tx1"/>
                </a:solidFill>
              </a:rPr>
              <a:t> </a:t>
            </a:r>
            <a:r>
              <a:rPr lang="en-US" sz="6200" b="1" dirty="0" err="1">
                <a:solidFill>
                  <a:schemeClr val="tx1"/>
                </a:solidFill>
              </a:rPr>
              <a:t>za</a:t>
            </a:r>
            <a:r>
              <a:rPr lang="en-US" sz="6200" b="1" dirty="0">
                <a:solidFill>
                  <a:schemeClr val="tx1"/>
                </a:solidFill>
              </a:rPr>
              <a:t> </a:t>
            </a:r>
            <a:r>
              <a:rPr lang="en-US" sz="6200" b="1" dirty="0" err="1">
                <a:solidFill>
                  <a:schemeClr val="tx1"/>
                </a:solidFill>
              </a:rPr>
              <a:t>czyny</a:t>
            </a:r>
            <a:r>
              <a:rPr lang="en-US" sz="6200" b="1" dirty="0">
                <a:solidFill>
                  <a:schemeClr val="tx1"/>
                </a:solidFill>
              </a:rPr>
              <a:t> </a:t>
            </a:r>
            <a:r>
              <a:rPr lang="en-US" sz="6200" b="1" dirty="0" err="1">
                <a:solidFill>
                  <a:schemeClr val="tx1"/>
                </a:solidFill>
              </a:rPr>
              <a:t>niedozwolone</a:t>
            </a:r>
            <a:r>
              <a:rPr lang="en-US" sz="6200" b="1" dirty="0">
                <a:solidFill>
                  <a:schemeClr val="tx1"/>
                </a:solidFill>
              </a:rPr>
              <a:t> </a:t>
            </a:r>
            <a:r>
              <a:rPr lang="pl-PL" sz="6200" dirty="0">
                <a:solidFill>
                  <a:schemeClr val="tx1"/>
                </a:solidFill>
              </a:rPr>
              <a:t>(</a:t>
            </a:r>
            <a:r>
              <a:rPr lang="en-US" sz="6200" dirty="0" err="1">
                <a:solidFill>
                  <a:schemeClr val="tx1"/>
                </a:solidFill>
              </a:rPr>
              <a:t>także</a:t>
            </a:r>
            <a:r>
              <a:rPr lang="en-US" sz="6200" dirty="0">
                <a:solidFill>
                  <a:schemeClr val="tx1"/>
                </a:solidFill>
              </a:rPr>
              <a:t> </a:t>
            </a:r>
            <a:r>
              <a:rPr lang="en-US" sz="6200" dirty="0" err="1">
                <a:solidFill>
                  <a:schemeClr val="tx1"/>
                </a:solidFill>
              </a:rPr>
              <a:t>za</a:t>
            </a:r>
            <a:r>
              <a:rPr lang="en-US" sz="6200" dirty="0">
                <a:solidFill>
                  <a:schemeClr val="tx1"/>
                </a:solidFill>
              </a:rPr>
              <a:t> </a:t>
            </a:r>
            <a:r>
              <a:rPr lang="en-US" sz="6200" dirty="0" err="1">
                <a:solidFill>
                  <a:schemeClr val="tx1"/>
                </a:solidFill>
              </a:rPr>
              <a:t>szkodę</a:t>
            </a:r>
            <a:r>
              <a:rPr lang="en-US" sz="6200" dirty="0">
                <a:solidFill>
                  <a:schemeClr val="tx1"/>
                </a:solidFill>
              </a:rPr>
              <a:t> </a:t>
            </a:r>
            <a:r>
              <a:rPr lang="en-US" sz="6200" dirty="0" err="1">
                <a:solidFill>
                  <a:schemeClr val="tx1"/>
                </a:solidFill>
              </a:rPr>
              <a:t>wyrządzoną</a:t>
            </a:r>
            <a:r>
              <a:rPr lang="en-US" sz="6200" dirty="0">
                <a:solidFill>
                  <a:schemeClr val="tx1"/>
                </a:solidFill>
              </a:rPr>
              <a:t> </a:t>
            </a:r>
            <a:r>
              <a:rPr lang="en-US" sz="6200" dirty="0" err="1">
                <a:solidFill>
                  <a:schemeClr val="tx1"/>
                </a:solidFill>
              </a:rPr>
              <a:t>bez</a:t>
            </a:r>
            <a:r>
              <a:rPr lang="en-US" sz="6200" dirty="0">
                <a:solidFill>
                  <a:schemeClr val="tx1"/>
                </a:solidFill>
              </a:rPr>
              <a:t> winy </a:t>
            </a:r>
            <a:r>
              <a:rPr lang="en-US" sz="6200" dirty="0" err="1">
                <a:solidFill>
                  <a:schemeClr val="tx1"/>
                </a:solidFill>
              </a:rPr>
              <a:t>człowieka</a:t>
            </a:r>
            <a:r>
              <a:rPr lang="en-US" sz="6200" dirty="0">
                <a:solidFill>
                  <a:schemeClr val="tx1"/>
                </a:solidFill>
              </a:rPr>
              <a:t>,</a:t>
            </a:r>
            <a:r>
              <a:rPr lang="pl-PL" sz="6200" dirty="0">
                <a:solidFill>
                  <a:schemeClr val="tx1"/>
                </a:solidFill>
              </a:rPr>
              <a:t> a nawet za zdarzenia nie będące wynikiem zachowania ludzkiego)</a:t>
            </a:r>
          </a:p>
          <a:p>
            <a:endParaRPr lang="pl-PL" dirty="0"/>
          </a:p>
        </p:txBody>
      </p:sp>
    </p:spTree>
    <p:extLst>
      <p:ext uri="{BB962C8B-B14F-4D97-AF65-F5344CB8AC3E}">
        <p14:creationId xmlns:p14="http://schemas.microsoft.com/office/powerpoint/2010/main" val="1297833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systematyka</a:t>
            </a:r>
            <a:endParaRPr lang="pl-PL" dirty="0"/>
          </a:p>
        </p:txBody>
      </p:sp>
      <p:sp>
        <p:nvSpPr>
          <p:cNvPr id="3" name="Symbol zastępczy zawartości 2"/>
          <p:cNvSpPr>
            <a:spLocks noGrp="1"/>
          </p:cNvSpPr>
          <p:nvPr>
            <p:ph idx="1"/>
          </p:nvPr>
        </p:nvSpPr>
        <p:spPr/>
        <p:txBody>
          <a:bodyPr>
            <a:normAutofit fontScale="70000" lnSpcReduction="20000"/>
          </a:bodyPr>
          <a:lstStyle/>
          <a:p>
            <a:pPr lvl="0"/>
            <a:r>
              <a:rPr lang="pl-PL" dirty="0"/>
              <a:t>1) </a:t>
            </a:r>
            <a:r>
              <a:rPr lang="pl-PL" b="1" dirty="0" smtClean="0"/>
              <a:t>odpowiedzialność </a:t>
            </a:r>
            <a:r>
              <a:rPr lang="pl-PL" b="1" dirty="0"/>
              <a:t>za czyny własne</a:t>
            </a:r>
            <a:r>
              <a:rPr lang="pl-PL" dirty="0"/>
              <a:t>, (art. 415–416 KC oraz 422–426 KC), </a:t>
            </a:r>
          </a:p>
          <a:p>
            <a:pPr lvl="0"/>
            <a:r>
              <a:rPr lang="pl-PL" dirty="0"/>
              <a:t>2) </a:t>
            </a:r>
            <a:r>
              <a:rPr lang="pl-PL" b="1" dirty="0"/>
              <a:t>odpowiedzialność</a:t>
            </a:r>
            <a:r>
              <a:rPr lang="pl-PL" dirty="0"/>
              <a:t> Skarbu Państwa, jednostek samorządu terytorialnego i innych osób prawnych </a:t>
            </a:r>
            <a:r>
              <a:rPr lang="pl-PL" b="1" dirty="0"/>
              <a:t>za szkody wyrządzone przy wykonywaniu władzy publicznej</a:t>
            </a:r>
            <a:r>
              <a:rPr lang="pl-PL" dirty="0"/>
              <a:t> (art. 417–421 KC), </a:t>
            </a:r>
          </a:p>
          <a:p>
            <a:pPr lvl="0"/>
            <a:r>
              <a:rPr lang="pl-PL" dirty="0"/>
              <a:t>3) </a:t>
            </a:r>
            <a:r>
              <a:rPr lang="pl-PL" b="1" dirty="0"/>
              <a:t>odpowiedzialność za czyny cudze</a:t>
            </a:r>
            <a:r>
              <a:rPr lang="pl-PL" dirty="0"/>
              <a:t> (art. 429–430 KC), </a:t>
            </a:r>
          </a:p>
          <a:p>
            <a:pPr lvl="0"/>
            <a:r>
              <a:rPr lang="pl-PL" dirty="0"/>
              <a:t>4) </a:t>
            </a:r>
            <a:r>
              <a:rPr lang="pl-PL" b="1" dirty="0"/>
              <a:t>odpowiedzialność za zwierzęta i rzeczy</a:t>
            </a:r>
            <a:r>
              <a:rPr lang="pl-PL" dirty="0"/>
              <a:t> (art. 431–434 KC),</a:t>
            </a:r>
          </a:p>
          <a:p>
            <a:pPr lvl="0"/>
            <a:r>
              <a:rPr lang="pl-PL" dirty="0"/>
              <a:t> 5) </a:t>
            </a:r>
            <a:r>
              <a:rPr lang="pl-PL" b="1" dirty="0"/>
              <a:t>odpowiedzialność związana z użyciem sił przyrody</a:t>
            </a:r>
            <a:r>
              <a:rPr lang="pl-PL" dirty="0"/>
              <a:t> (art. 435–437 KC),</a:t>
            </a:r>
          </a:p>
          <a:p>
            <a:pPr lvl="0"/>
            <a:r>
              <a:rPr lang="pl-PL" dirty="0"/>
              <a:t> 6) </a:t>
            </a:r>
            <a:r>
              <a:rPr lang="pl-PL" b="1" dirty="0"/>
              <a:t>odpowiedzialność w związku</a:t>
            </a:r>
            <a:r>
              <a:rPr lang="pl-PL" dirty="0"/>
              <a:t> ze szkodą poniesioną w cudzym i wspólnym interesie i w związku z </a:t>
            </a:r>
            <a:r>
              <a:rPr lang="pl-PL" b="1" dirty="0"/>
              <a:t>zapobieżeniem</a:t>
            </a:r>
            <a:r>
              <a:rPr lang="pl-PL" dirty="0"/>
              <a:t> szkodzie (art. 438–439 KC), </a:t>
            </a:r>
          </a:p>
          <a:p>
            <a:pPr lvl="0"/>
            <a:r>
              <a:rPr lang="pl-PL" dirty="0"/>
              <a:t> 7) </a:t>
            </a:r>
            <a:r>
              <a:rPr lang="pl-PL" b="1" dirty="0"/>
              <a:t>odpowiedzialność za produkt niebezpieczny</a:t>
            </a:r>
            <a:r>
              <a:rPr lang="pl-PL" dirty="0"/>
              <a:t> (art. 449</a:t>
            </a:r>
            <a:r>
              <a:rPr lang="pl-PL" baseline="30000" dirty="0"/>
              <a:t>1</a:t>
            </a:r>
            <a:r>
              <a:rPr lang="pl-PL" dirty="0"/>
              <a:t>–449</a:t>
            </a:r>
            <a:r>
              <a:rPr lang="pl-PL" baseline="30000" dirty="0"/>
              <a:t>10</a:t>
            </a:r>
            <a:r>
              <a:rPr lang="pl-PL" dirty="0"/>
              <a:t> </a:t>
            </a:r>
            <a:r>
              <a:rPr lang="pl-PL" dirty="0" smtClean="0"/>
              <a:t>KC)      </a:t>
            </a:r>
            <a:endParaRPr lang="pl-PL" dirty="0"/>
          </a:p>
          <a:p>
            <a:endParaRPr lang="pl-PL" dirty="0"/>
          </a:p>
        </p:txBody>
      </p:sp>
    </p:spTree>
    <p:extLst>
      <p:ext uri="{BB962C8B-B14F-4D97-AF65-F5344CB8AC3E}">
        <p14:creationId xmlns:p14="http://schemas.microsoft.com/office/powerpoint/2010/main" val="761346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systematyka</a:t>
            </a:r>
            <a:endParaRPr lang="pl-PL" dirty="0"/>
          </a:p>
        </p:txBody>
      </p:sp>
      <p:sp>
        <p:nvSpPr>
          <p:cNvPr id="3" name="Symbol zastępczy zawartości 2"/>
          <p:cNvSpPr>
            <a:spLocks noGrp="1"/>
          </p:cNvSpPr>
          <p:nvPr>
            <p:ph idx="1"/>
          </p:nvPr>
        </p:nvSpPr>
        <p:spPr/>
        <p:txBody>
          <a:bodyPr>
            <a:normAutofit fontScale="92500" lnSpcReduction="20000"/>
          </a:bodyPr>
          <a:lstStyle/>
          <a:p>
            <a:pPr algn="ctr"/>
            <a:r>
              <a:rPr lang="pl-PL" dirty="0" smtClean="0"/>
              <a:t>Zasada winy</a:t>
            </a:r>
          </a:p>
          <a:p>
            <a:pPr marL="0" indent="0">
              <a:buNone/>
            </a:pPr>
            <a:r>
              <a:rPr lang="pl-PL" dirty="0" smtClean="0"/>
              <a:t>a) Odpowiedzialność za własne czyny – 415 KC</a:t>
            </a:r>
          </a:p>
          <a:p>
            <a:pPr marL="0" indent="0">
              <a:buNone/>
            </a:pPr>
            <a:r>
              <a:rPr lang="pl-PL" dirty="0" smtClean="0"/>
              <a:t>b) Odpowiedzialność osób zobowiązanych do nadzoru – 427 KC</a:t>
            </a:r>
          </a:p>
          <a:p>
            <a:pPr marL="0" indent="0">
              <a:buNone/>
            </a:pPr>
            <a:r>
              <a:rPr lang="pl-PL" dirty="0" smtClean="0"/>
              <a:t>c) Odpowiedzialność osób powierzających wykonanie danej czynności – 429 KC</a:t>
            </a:r>
          </a:p>
          <a:p>
            <a:pPr marL="0" indent="0">
              <a:buNone/>
            </a:pPr>
            <a:r>
              <a:rPr lang="pl-PL" dirty="0" smtClean="0"/>
              <a:t>d) Odpowiedzialność osób chowających lub posługujących się zwierzętami - 431 § 1 KC</a:t>
            </a:r>
          </a:p>
          <a:p>
            <a:r>
              <a:rPr lang="pl-PL" dirty="0" smtClean="0"/>
              <a:t>Zasada ryzyka</a:t>
            </a:r>
          </a:p>
          <a:p>
            <a:r>
              <a:rPr lang="pl-PL" dirty="0" smtClean="0"/>
              <a:t>Zasada słuszności</a:t>
            </a:r>
            <a:endParaRPr lang="pl-PL" dirty="0"/>
          </a:p>
        </p:txBody>
      </p:sp>
    </p:spTree>
    <p:extLst>
      <p:ext uri="{BB962C8B-B14F-4D97-AF65-F5344CB8AC3E}">
        <p14:creationId xmlns:p14="http://schemas.microsoft.com/office/powerpoint/2010/main" val="3244994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systematyka</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smtClean="0"/>
              <a:t>Zasada ryzyka</a:t>
            </a:r>
          </a:p>
          <a:p>
            <a:pPr marL="514350" indent="-514350">
              <a:buAutoNum type="alphaLcParenR"/>
            </a:pPr>
            <a:r>
              <a:rPr lang="pl-PL" dirty="0" smtClean="0"/>
              <a:t>Odpowiedzialność zwierzchnika za szkody wyrządzone przez podwładnego – art. 430 KC (</a:t>
            </a:r>
            <a:r>
              <a:rPr lang="pl-PL" dirty="0" smtClean="0">
                <a:sym typeface="Wingdings" panose="05000000000000000000" pitchFamily="2" charset="2"/>
              </a:rPr>
              <a:t> uwaga! W doktrynie uznaje się także, że jest to </a:t>
            </a:r>
            <a:r>
              <a:rPr lang="pl-PL" u="sng" dirty="0" smtClean="0">
                <a:solidFill>
                  <a:srgbClr val="FF0000"/>
                </a:solidFill>
              </a:rPr>
              <a:t>odpowiedzialności absolutna</a:t>
            </a:r>
            <a:r>
              <a:rPr lang="pl-PL" dirty="0" smtClean="0"/>
              <a:t>)</a:t>
            </a:r>
          </a:p>
          <a:p>
            <a:pPr marL="514350" indent="-514350">
              <a:buAutoNum type="alphaLcParenR"/>
            </a:pPr>
            <a:r>
              <a:rPr lang="pl-PL" dirty="0" smtClean="0"/>
              <a:t>Odpowiedzialność zajmującego pomieszczenie za szkody spowodowane wyrzuceniem, wylaniem lub spadnięciem przedmiotu – 433 KC</a:t>
            </a:r>
          </a:p>
          <a:p>
            <a:pPr marL="514350" indent="-514350">
              <a:buAutoNum type="alphaLcParenR"/>
            </a:pPr>
            <a:r>
              <a:rPr lang="pl-PL" dirty="0" smtClean="0"/>
              <a:t>Odpowiedzialność zajmującego pomieszczenie za szkody wyrządzone zawaleniem się budowli lub oderwaniem się jej części – 434 KC</a:t>
            </a:r>
          </a:p>
          <a:p>
            <a:pPr marL="514350" indent="-514350">
              <a:buAutoNum type="alphaLcParenR"/>
            </a:pPr>
            <a:r>
              <a:rPr lang="pl-PL" dirty="0" smtClean="0"/>
              <a:t>Odpowiedzialność prowadzącego przedsiębiorstwo za szkody wyrządzone tym ruchem – 436 KC</a:t>
            </a:r>
          </a:p>
          <a:p>
            <a:pPr marL="0" indent="0">
              <a:buNone/>
            </a:pPr>
            <a:endParaRPr lang="pl-PL" dirty="0" smtClean="0"/>
          </a:p>
        </p:txBody>
      </p:sp>
    </p:spTree>
    <p:extLst>
      <p:ext uri="{BB962C8B-B14F-4D97-AF65-F5344CB8AC3E}">
        <p14:creationId xmlns:p14="http://schemas.microsoft.com/office/powerpoint/2010/main" val="2856455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systematyka</a:t>
            </a:r>
            <a:endParaRPr lang="pl-PL" dirty="0"/>
          </a:p>
        </p:txBody>
      </p:sp>
      <p:sp>
        <p:nvSpPr>
          <p:cNvPr id="3" name="Symbol zastępczy zawartości 2"/>
          <p:cNvSpPr>
            <a:spLocks noGrp="1"/>
          </p:cNvSpPr>
          <p:nvPr>
            <p:ph idx="1"/>
          </p:nvPr>
        </p:nvSpPr>
        <p:spPr/>
        <p:txBody>
          <a:bodyPr/>
          <a:lstStyle/>
          <a:p>
            <a:pPr marL="0" indent="0" algn="ctr">
              <a:buNone/>
            </a:pPr>
            <a:r>
              <a:rPr lang="pl-PL" dirty="0" smtClean="0"/>
              <a:t>Zasada słuszności:</a:t>
            </a:r>
          </a:p>
          <a:p>
            <a:r>
              <a:rPr lang="pl-PL" dirty="0" smtClean="0"/>
              <a:t>odpowiedzialność Skarbu Państwa w razie wyrządzenie szkody na osobie – art. 417 KC</a:t>
            </a:r>
          </a:p>
          <a:p>
            <a:r>
              <a:rPr lang="pl-PL" dirty="0" smtClean="0"/>
              <a:t>Odpowiedzialność małoletniego lub niepoczytalnego – art. 428 KC</a:t>
            </a:r>
          </a:p>
          <a:p>
            <a:r>
              <a:rPr lang="pl-PL" dirty="0" smtClean="0"/>
              <a:t>Odpowiedzialność chowającego zwierzęta lub posłującego się nimi, odnosząca się do zasad współżycia społecznego – art. 431 § 2 KC</a:t>
            </a:r>
            <a:endParaRPr lang="pl-PL" dirty="0"/>
          </a:p>
        </p:txBody>
      </p:sp>
    </p:spTree>
    <p:extLst>
      <p:ext uri="{BB962C8B-B14F-4D97-AF65-F5344CB8AC3E}">
        <p14:creationId xmlns:p14="http://schemas.microsoft.com/office/powerpoint/2010/main" val="481194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1143000"/>
          </a:xfrm>
        </p:spPr>
        <p:txBody>
          <a:bodyPr>
            <a:normAutofit fontScale="90000"/>
          </a:bodyPr>
          <a:lstStyle/>
          <a:p>
            <a:r>
              <a:rPr lang="pl-PL" dirty="0" smtClean="0"/>
              <a:t>Odpowiedzialność  </a:t>
            </a:r>
            <a:r>
              <a:rPr lang="pl-PL" dirty="0"/>
              <a:t>za czyny własne</a:t>
            </a:r>
            <a:br>
              <a:rPr lang="pl-PL" dirty="0"/>
            </a:br>
            <a:r>
              <a:rPr lang="pl-PL" dirty="0"/>
              <a:t>- generalna reguła odpowiedzialności </a:t>
            </a:r>
            <a:r>
              <a:rPr lang="pl-PL" dirty="0" smtClean="0"/>
              <a:t>deliktowej-</a:t>
            </a:r>
            <a:r>
              <a:rPr lang="pl-PL" dirty="0"/>
              <a:t/>
            </a:r>
            <a:br>
              <a:rPr lang="pl-PL" dirty="0"/>
            </a:b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a:t>art. 415 KC </a:t>
            </a:r>
          </a:p>
          <a:p>
            <a:pPr marL="0" indent="0">
              <a:buNone/>
            </a:pPr>
            <a:r>
              <a:rPr lang="pl-PL" dirty="0"/>
              <a:t>Kto z </a:t>
            </a:r>
            <a:r>
              <a:rPr lang="pl-PL" b="1" dirty="0"/>
              <a:t>winy </a:t>
            </a:r>
            <a:r>
              <a:rPr lang="pl-PL" dirty="0"/>
              <a:t>swej wyrządził drugiemu </a:t>
            </a:r>
            <a:r>
              <a:rPr lang="pl-PL" b="1" dirty="0"/>
              <a:t>szkodę</a:t>
            </a:r>
            <a:r>
              <a:rPr lang="pl-PL" dirty="0"/>
              <a:t>, obowiązany jest do jej naprawienia. </a:t>
            </a:r>
          </a:p>
          <a:p>
            <a:r>
              <a:rPr lang="pl-PL" dirty="0"/>
              <a:t>- odnosi się do wszelkich podmiotów prawa cywilnego, także do osób prawnych (art. 416 KC - osoba prawna jest obowiązana do naprawienia szkody wyrządzonej z winy jej organu.)</a:t>
            </a:r>
          </a:p>
          <a:p>
            <a:r>
              <a:rPr lang="pl-PL" dirty="0"/>
              <a:t>- każdy </a:t>
            </a:r>
            <a:r>
              <a:rPr lang="pl-PL" b="1" dirty="0"/>
              <a:t>zawiniony czyn człowieka </a:t>
            </a:r>
            <a:r>
              <a:rPr lang="pl-PL" dirty="0"/>
              <a:t>- </a:t>
            </a:r>
            <a:r>
              <a:rPr lang="pl-PL" dirty="0" smtClean="0"/>
              <a:t>działanie</a:t>
            </a:r>
            <a:r>
              <a:rPr lang="pl-PL" dirty="0"/>
              <a:t>, zaniechanie, czynności czysto psychofizyczne, jak i konwencjonalne</a:t>
            </a:r>
          </a:p>
          <a:p>
            <a:r>
              <a:rPr lang="pl-PL" dirty="0"/>
              <a:t>- bezprawność i wina</a:t>
            </a:r>
          </a:p>
          <a:p>
            <a:endParaRPr lang="pl-PL" dirty="0"/>
          </a:p>
        </p:txBody>
      </p:sp>
    </p:spTree>
    <p:extLst>
      <p:ext uri="{BB962C8B-B14F-4D97-AF65-F5344CB8AC3E}">
        <p14:creationId xmlns:p14="http://schemas.microsoft.com/office/powerpoint/2010/main" val="4283560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za czyny </a:t>
            </a:r>
            <a:r>
              <a:rPr lang="pl-PL" dirty="0" smtClean="0"/>
              <a:t>własne</a:t>
            </a:r>
            <a:br>
              <a:rPr lang="pl-PL" dirty="0" smtClean="0"/>
            </a:br>
            <a:r>
              <a:rPr lang="pl-PL" dirty="0" smtClean="0"/>
              <a:t>- </a:t>
            </a:r>
            <a:r>
              <a:rPr lang="pl-PL" dirty="0"/>
              <a:t>bezprawność-</a:t>
            </a:r>
            <a:br>
              <a:rPr lang="pl-PL" dirty="0"/>
            </a:br>
            <a:endParaRPr lang="pl-PL" dirty="0"/>
          </a:p>
        </p:txBody>
      </p:sp>
      <p:sp>
        <p:nvSpPr>
          <p:cNvPr id="3" name="Symbol zastępczy zawartości 2"/>
          <p:cNvSpPr>
            <a:spLocks noGrp="1"/>
          </p:cNvSpPr>
          <p:nvPr>
            <p:ph idx="1"/>
          </p:nvPr>
        </p:nvSpPr>
        <p:spPr/>
        <p:txBody>
          <a:bodyPr/>
          <a:lstStyle/>
          <a:p>
            <a:r>
              <a:rPr lang="pl-PL" dirty="0" smtClean="0"/>
              <a:t>niezgodność </a:t>
            </a:r>
            <a:r>
              <a:rPr lang="pl-PL" dirty="0"/>
              <a:t>zachowania sprawcy z </a:t>
            </a:r>
            <a:r>
              <a:rPr lang="pl-PL" dirty="0" smtClean="0"/>
              <a:t>porządkiem </a:t>
            </a:r>
            <a:r>
              <a:rPr lang="pl-PL" dirty="0"/>
              <a:t>prawnym - naruszenie zawartych </a:t>
            </a:r>
            <a:r>
              <a:rPr lang="pl-PL" u="sng" dirty="0"/>
              <a:t>w przepisach prawa</a:t>
            </a:r>
            <a:r>
              <a:rPr lang="pl-PL" dirty="0"/>
              <a:t> nakazów i zakazów, jak i naruszenie </a:t>
            </a:r>
            <a:r>
              <a:rPr lang="pl-PL" u="sng" dirty="0"/>
              <a:t>zasad współżycia </a:t>
            </a:r>
            <a:r>
              <a:rPr lang="pl-PL" u="sng" dirty="0" smtClean="0"/>
              <a:t>społecznego </a:t>
            </a:r>
            <a:endParaRPr lang="pl-PL" u="sng" dirty="0"/>
          </a:p>
          <a:p>
            <a:endParaRPr lang="pl-PL" dirty="0"/>
          </a:p>
        </p:txBody>
      </p:sp>
    </p:spTree>
    <p:extLst>
      <p:ext uri="{BB962C8B-B14F-4D97-AF65-F5344CB8AC3E}">
        <p14:creationId xmlns:p14="http://schemas.microsoft.com/office/powerpoint/2010/main" val="1171087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za czyny własne</a:t>
            </a:r>
            <a:br>
              <a:rPr lang="pl-PL" dirty="0"/>
            </a:br>
            <a:r>
              <a:rPr lang="pl-PL" dirty="0"/>
              <a:t>- bezprawność-</a:t>
            </a:r>
          </a:p>
        </p:txBody>
      </p:sp>
      <p:sp>
        <p:nvSpPr>
          <p:cNvPr id="3" name="Symbol zastępczy zawartości 2"/>
          <p:cNvSpPr>
            <a:spLocks noGrp="1"/>
          </p:cNvSpPr>
          <p:nvPr>
            <p:ph idx="1"/>
          </p:nvPr>
        </p:nvSpPr>
        <p:spPr/>
        <p:txBody>
          <a:bodyPr>
            <a:normAutofit/>
          </a:bodyPr>
          <a:lstStyle/>
          <a:p>
            <a:r>
              <a:rPr lang="pl-PL" dirty="0"/>
              <a:t>wyłączenia bezprawności:</a:t>
            </a:r>
          </a:p>
          <a:p>
            <a:r>
              <a:rPr lang="pl-PL" dirty="0"/>
              <a:t>1. obrona konieczna</a:t>
            </a:r>
          </a:p>
          <a:p>
            <a:r>
              <a:rPr lang="pl-PL" dirty="0" smtClean="0"/>
              <a:t>2. stan wyższej konieczności</a:t>
            </a:r>
          </a:p>
          <a:p>
            <a:r>
              <a:rPr lang="pl-PL" dirty="0" smtClean="0"/>
              <a:t>3. dozwolona samopomoc</a:t>
            </a:r>
          </a:p>
          <a:p>
            <a:r>
              <a:rPr lang="pl-PL" dirty="0" smtClean="0"/>
              <a:t>4.  </a:t>
            </a:r>
            <a:r>
              <a:rPr lang="pl-PL" dirty="0"/>
              <a:t>zgoda poszkodowanego</a:t>
            </a:r>
          </a:p>
          <a:p>
            <a:r>
              <a:rPr lang="pl-PL" dirty="0" smtClean="0"/>
              <a:t>5. </a:t>
            </a:r>
            <a:r>
              <a:rPr lang="pl-PL" dirty="0"/>
              <a:t>wykonywanie własnych praw </a:t>
            </a:r>
            <a:r>
              <a:rPr lang="pl-PL" dirty="0" smtClean="0"/>
              <a:t>podmiotowych</a:t>
            </a:r>
            <a:endParaRPr lang="pl-PL" dirty="0"/>
          </a:p>
          <a:p>
            <a:endParaRPr lang="pl-PL" dirty="0"/>
          </a:p>
          <a:p>
            <a:endParaRPr lang="pl-PL" dirty="0"/>
          </a:p>
        </p:txBody>
      </p:sp>
    </p:spTree>
    <p:extLst>
      <p:ext uri="{BB962C8B-B14F-4D97-AF65-F5344CB8AC3E}">
        <p14:creationId xmlns:p14="http://schemas.microsoft.com/office/powerpoint/2010/main" val="1002084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za czyny własne</a:t>
            </a:r>
            <a:br>
              <a:rPr lang="pl-PL" dirty="0"/>
            </a:br>
            <a:r>
              <a:rPr lang="pl-PL" dirty="0"/>
              <a:t>- bezprawność-</a:t>
            </a:r>
          </a:p>
        </p:txBody>
      </p:sp>
      <p:sp>
        <p:nvSpPr>
          <p:cNvPr id="3" name="Symbol zastępczy zawartości 2"/>
          <p:cNvSpPr>
            <a:spLocks noGrp="1"/>
          </p:cNvSpPr>
          <p:nvPr>
            <p:ph idx="1"/>
          </p:nvPr>
        </p:nvSpPr>
        <p:spPr/>
        <p:txBody>
          <a:bodyPr>
            <a:normAutofit lnSpcReduction="10000"/>
          </a:bodyPr>
          <a:lstStyle/>
          <a:p>
            <a:r>
              <a:rPr lang="pl-PL" dirty="0" smtClean="0"/>
              <a:t>Wyłączenia bezprawności</a:t>
            </a:r>
          </a:p>
          <a:p>
            <a:pPr algn="ctr"/>
            <a:r>
              <a:rPr lang="pl-PL" dirty="0"/>
              <a:t>1. obrona </a:t>
            </a:r>
            <a:r>
              <a:rPr lang="pl-PL" dirty="0" smtClean="0"/>
              <a:t>konieczna</a:t>
            </a:r>
            <a:r>
              <a:rPr lang="pl-PL" dirty="0"/>
              <a:t> </a:t>
            </a:r>
          </a:p>
          <a:p>
            <a:r>
              <a:rPr lang="pl-PL" dirty="0"/>
              <a:t>Art. 423. Wyłączenie odpowiedzialności na skutek działań w obronie koniecznej</a:t>
            </a:r>
          </a:p>
          <a:p>
            <a:r>
              <a:rPr lang="pl-PL" dirty="0"/>
              <a:t>Kto działa w obronie </a:t>
            </a:r>
            <a:r>
              <a:rPr lang="pl-PL" b="1" dirty="0"/>
              <a:t>koniecznej</a:t>
            </a:r>
            <a:r>
              <a:rPr lang="pl-PL" dirty="0"/>
              <a:t>, odpierając </a:t>
            </a:r>
            <a:r>
              <a:rPr lang="pl-PL" b="1" dirty="0"/>
              <a:t>bezpośredni </a:t>
            </a:r>
            <a:r>
              <a:rPr lang="pl-PL" dirty="0"/>
              <a:t>i bezprawny zamach na jakiekolwiek dobro własne lub innej osoby, ten nie jest odpowiedzialny za szkodę wyrządzoną napastnikowi.</a:t>
            </a:r>
          </a:p>
          <a:p>
            <a:endParaRPr lang="pl-PL" dirty="0"/>
          </a:p>
        </p:txBody>
      </p:sp>
    </p:spTree>
    <p:extLst>
      <p:ext uri="{BB962C8B-B14F-4D97-AF65-F5344CB8AC3E}">
        <p14:creationId xmlns:p14="http://schemas.microsoft.com/office/powerpoint/2010/main" val="791226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za czyny własne</a:t>
            </a:r>
            <a:br>
              <a:rPr lang="pl-PL" dirty="0"/>
            </a:br>
            <a:r>
              <a:rPr lang="pl-PL" dirty="0"/>
              <a:t>- bezprawność-</a:t>
            </a:r>
          </a:p>
        </p:txBody>
      </p:sp>
      <p:sp>
        <p:nvSpPr>
          <p:cNvPr id="3" name="Symbol zastępczy zawartości 2"/>
          <p:cNvSpPr>
            <a:spLocks noGrp="1"/>
          </p:cNvSpPr>
          <p:nvPr>
            <p:ph idx="1"/>
          </p:nvPr>
        </p:nvSpPr>
        <p:spPr>
          <a:xfrm>
            <a:off x="457200" y="1600200"/>
            <a:ext cx="8229600" cy="4925144"/>
          </a:xfrm>
        </p:spPr>
        <p:txBody>
          <a:bodyPr>
            <a:normAutofit fontScale="62500" lnSpcReduction="20000"/>
          </a:bodyPr>
          <a:lstStyle/>
          <a:p>
            <a:pPr algn="ctr"/>
            <a:r>
              <a:rPr lang="pl-PL" b="1" dirty="0"/>
              <a:t>2. stan wyższej konieczności</a:t>
            </a:r>
          </a:p>
          <a:p>
            <a:r>
              <a:rPr lang="pl-PL" dirty="0"/>
              <a:t>art. 424 w zw. z art. 142</a:t>
            </a:r>
          </a:p>
          <a:p>
            <a:r>
              <a:rPr lang="pl-PL" dirty="0"/>
              <a:t>Art. 424. Wyłączenie odpowiedzialności na skutek działań w stanie wyższej konieczności</a:t>
            </a:r>
          </a:p>
          <a:p>
            <a:pPr marL="0" indent="0">
              <a:buNone/>
            </a:pPr>
            <a:r>
              <a:rPr lang="pl-PL" dirty="0"/>
              <a:t>Kto zniszczył lub uszkodził cudzą rzecz albo zabił lub zranił cudze zwierzę w celu odwrócenia od siebie lub od innych niebezpieczeństwa grożącego bezpośrednio od tej rzeczy lub zwierzęcia, ten nie jest odpowiedzialny za wynikłą stąd szkodę, jeżeli niebezpieczeństwa sam nie wywołał, a niebezpieczeństwu nie można było inaczej zapobiec i jeżeli ratowane dobro jest oczywiście </a:t>
            </a:r>
            <a:r>
              <a:rPr lang="pl-PL" dirty="0" smtClean="0"/>
              <a:t>ważniejsze aniżeli </a:t>
            </a:r>
            <a:r>
              <a:rPr lang="pl-PL" dirty="0"/>
              <a:t>dobro naruszone.</a:t>
            </a:r>
          </a:p>
          <a:p>
            <a:r>
              <a:rPr lang="pl-PL" dirty="0"/>
              <a:t>Do uchylenia tej odpowiedzialności konieczne jest, by </a:t>
            </a:r>
            <a:r>
              <a:rPr lang="pl-PL" dirty="0" smtClean="0">
                <a:sym typeface="Wingdings" panose="05000000000000000000" pitchFamily="2" charset="2"/>
              </a:rPr>
              <a:t></a:t>
            </a:r>
            <a:endParaRPr lang="pl-PL" dirty="0"/>
          </a:p>
          <a:p>
            <a:r>
              <a:rPr lang="pl-PL" dirty="0"/>
              <a:t>- ten, kto zniszczył lub uszkodził cudzą rzecz albo zabił lub zranił cudze zwierzę w celu </a:t>
            </a:r>
            <a:r>
              <a:rPr lang="pl-PL" b="1" dirty="0"/>
              <a:t>odwrócenia od siebie lub od innych niebezpieczeństwa grożącego </a:t>
            </a:r>
            <a:r>
              <a:rPr lang="pl-PL" b="1" dirty="0">
                <a:solidFill>
                  <a:srgbClr val="FF0000"/>
                </a:solidFill>
              </a:rPr>
              <a:t>bezpośrednio</a:t>
            </a:r>
            <a:r>
              <a:rPr lang="pl-PL" b="1" dirty="0"/>
              <a:t> </a:t>
            </a:r>
            <a:r>
              <a:rPr lang="pl-PL" dirty="0"/>
              <a:t>od tej rzeczy lub </a:t>
            </a:r>
            <a:r>
              <a:rPr lang="pl-PL" dirty="0" smtClean="0"/>
              <a:t>zwierzęcia,</a:t>
            </a:r>
            <a:endParaRPr lang="pl-PL" dirty="0"/>
          </a:p>
          <a:p>
            <a:r>
              <a:rPr lang="pl-PL" dirty="0"/>
              <a:t>- niebezpieczeństwu </a:t>
            </a:r>
            <a:r>
              <a:rPr lang="pl-PL" b="1" dirty="0"/>
              <a:t>nie można było inaczej </a:t>
            </a:r>
            <a:r>
              <a:rPr lang="pl-PL" b="1" dirty="0" smtClean="0"/>
              <a:t>zapobiec,</a:t>
            </a:r>
            <a:endParaRPr lang="pl-PL" b="1" dirty="0"/>
          </a:p>
          <a:p>
            <a:r>
              <a:rPr lang="pl-PL" dirty="0"/>
              <a:t>-ratowane dobro było </a:t>
            </a:r>
            <a:r>
              <a:rPr lang="pl-PL" b="1" dirty="0"/>
              <a:t>oczywiście ważniejsze </a:t>
            </a:r>
            <a:r>
              <a:rPr lang="pl-PL" dirty="0"/>
              <a:t>niż dobro zagrożone (art. 142--&gt; dobra osobiste zawsze mają priorytet przed dobrami majątkowymi!)</a:t>
            </a:r>
          </a:p>
          <a:p>
            <a:endParaRPr lang="pl-PL" dirty="0"/>
          </a:p>
        </p:txBody>
      </p:sp>
    </p:spTree>
    <p:extLst>
      <p:ext uri="{BB962C8B-B14F-4D97-AF65-F5344CB8AC3E}">
        <p14:creationId xmlns:p14="http://schemas.microsoft.com/office/powerpoint/2010/main" val="1909497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za czyny własne</a:t>
            </a:r>
            <a:br>
              <a:rPr lang="pl-PL" dirty="0"/>
            </a:br>
            <a:r>
              <a:rPr lang="pl-PL" dirty="0"/>
              <a:t>- bezprawność-</a:t>
            </a:r>
          </a:p>
        </p:txBody>
      </p:sp>
      <p:sp>
        <p:nvSpPr>
          <p:cNvPr id="3" name="Symbol zastępczy zawartości 2"/>
          <p:cNvSpPr>
            <a:spLocks noGrp="1"/>
          </p:cNvSpPr>
          <p:nvPr>
            <p:ph idx="1"/>
          </p:nvPr>
        </p:nvSpPr>
        <p:spPr>
          <a:xfrm>
            <a:off x="179512" y="1600200"/>
            <a:ext cx="8784976" cy="4925144"/>
          </a:xfrm>
        </p:spPr>
        <p:txBody>
          <a:bodyPr>
            <a:normAutofit fontScale="32500" lnSpcReduction="20000"/>
          </a:bodyPr>
          <a:lstStyle/>
          <a:p>
            <a:pPr algn="ctr"/>
            <a:r>
              <a:rPr lang="pl-PL" sz="6000" b="1" dirty="0"/>
              <a:t>3. dozwolona samopomoc</a:t>
            </a:r>
          </a:p>
          <a:p>
            <a:r>
              <a:rPr lang="pl-PL" sz="6000" dirty="0"/>
              <a:t>- przewidziana jest </a:t>
            </a:r>
            <a:r>
              <a:rPr lang="pl-PL" sz="6000" b="1" dirty="0"/>
              <a:t>w przypadkach w ustawie wyraźnie przewidzianych </a:t>
            </a:r>
            <a:r>
              <a:rPr lang="pl-PL" sz="6000" dirty="0" smtClean="0"/>
              <a:t>(art</a:t>
            </a:r>
            <a:r>
              <a:rPr lang="pl-PL" sz="6000" dirty="0"/>
              <a:t>. 343 § 2, art. 432)</a:t>
            </a:r>
          </a:p>
          <a:p>
            <a:r>
              <a:rPr lang="pl-PL" sz="6000" dirty="0"/>
              <a:t>Art. 432. Prawo zatrzymania cudzego zwierzęcia - samopomoc</a:t>
            </a:r>
          </a:p>
          <a:p>
            <a:pPr marL="0" indent="0">
              <a:buNone/>
            </a:pPr>
            <a:r>
              <a:rPr lang="pl-PL" sz="6000" dirty="0"/>
              <a:t>§ 1. Posiadacz gruntu może zająć cudze zwierzę, które wyrządza szkodę na gruncie, jeżeli zajęcie jest potrzebne do zabezpieczenia roszczenia o naprawienie szkody.</a:t>
            </a:r>
          </a:p>
          <a:p>
            <a:pPr marL="0" indent="0">
              <a:buNone/>
            </a:pPr>
            <a:r>
              <a:rPr lang="pl-PL" sz="6000" dirty="0"/>
              <a:t>§ 2. Na zajętym zwierzęciu posiadacz gruntu uzyskuje ustawowe prawo zastawu dla zabezpieczenia należnego mu naprawienia szkody oraz kosztów żywienia i utrzymania zwierzęcia.</a:t>
            </a:r>
          </a:p>
          <a:p>
            <a:pPr algn="ctr"/>
            <a:r>
              <a:rPr lang="pl-PL" sz="6000" b="1" dirty="0" smtClean="0"/>
              <a:t>4</a:t>
            </a:r>
            <a:r>
              <a:rPr lang="pl-PL" sz="6000" b="1" dirty="0"/>
              <a:t>. zgoda poszkodowanego</a:t>
            </a:r>
          </a:p>
          <a:p>
            <a:r>
              <a:rPr lang="pl-PL" sz="6000" dirty="0"/>
              <a:t>-w takim zakresie, w jakim poszkodowany może </a:t>
            </a:r>
            <a:r>
              <a:rPr lang="pl-PL" sz="6000" dirty="0" smtClean="0"/>
              <a:t>dysponować </a:t>
            </a:r>
            <a:r>
              <a:rPr lang="pl-PL" sz="6000" dirty="0"/>
              <a:t>naruszonymi dobrami (kompetencja do udzielenia zgody)</a:t>
            </a:r>
          </a:p>
          <a:p>
            <a:pPr algn="ctr"/>
            <a:r>
              <a:rPr lang="pl-PL" sz="6000" b="1" dirty="0"/>
              <a:t>5. wykonywanie własnych praw </a:t>
            </a:r>
            <a:r>
              <a:rPr lang="pl-PL" sz="6000" b="1" dirty="0" smtClean="0"/>
              <a:t>podmiotowych</a:t>
            </a:r>
            <a:endParaRPr lang="pl-PL" sz="6000" b="1" dirty="0"/>
          </a:p>
          <a:p>
            <a:r>
              <a:rPr lang="pl-PL" sz="6000" dirty="0"/>
              <a:t>- przykład: właściciel gruntu nie może powołać się na szkodę, która wynika z faktu, że </a:t>
            </a:r>
            <a:r>
              <a:rPr lang="pl-PL" sz="6000" dirty="0" smtClean="0"/>
              <a:t>użytkownik </a:t>
            </a:r>
            <a:r>
              <a:rPr lang="pl-PL" sz="6000" dirty="0"/>
              <a:t>jego gruntu pozbawia go korzyści, które właściciel sam mógłby </a:t>
            </a:r>
            <a:r>
              <a:rPr lang="pl-PL" sz="6000" dirty="0" smtClean="0"/>
              <a:t>osiągnąć, </a:t>
            </a:r>
            <a:r>
              <a:rPr lang="pl-PL" sz="6000" dirty="0"/>
              <a:t>osobiście gospodarząc na oddanym w użytkowanie gruncie. </a:t>
            </a:r>
          </a:p>
          <a:p>
            <a:endParaRPr lang="pl-PL" dirty="0"/>
          </a:p>
        </p:txBody>
      </p:sp>
    </p:spTree>
    <p:extLst>
      <p:ext uri="{BB962C8B-B14F-4D97-AF65-F5344CB8AC3E}">
        <p14:creationId xmlns:p14="http://schemas.microsoft.com/office/powerpoint/2010/main" val="103606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deliktowa</a:t>
            </a:r>
            <a:br>
              <a:rPr lang="pl-PL" dirty="0"/>
            </a:br>
            <a:endParaRPr lang="pl-PL" dirty="0"/>
          </a:p>
        </p:txBody>
      </p:sp>
      <p:sp>
        <p:nvSpPr>
          <p:cNvPr id="3" name="Symbol zastępczy zawartości 2"/>
          <p:cNvSpPr>
            <a:spLocks noGrp="1"/>
          </p:cNvSpPr>
          <p:nvPr>
            <p:ph idx="1"/>
          </p:nvPr>
        </p:nvSpPr>
        <p:spPr/>
        <p:txBody>
          <a:bodyPr>
            <a:normAutofit/>
          </a:bodyPr>
          <a:lstStyle/>
          <a:p>
            <a:endParaRPr lang="pl-PL" dirty="0" smtClean="0"/>
          </a:p>
          <a:p>
            <a:endParaRPr lang="pl-PL" dirty="0"/>
          </a:p>
          <a:p>
            <a:pPr marL="0" indent="0">
              <a:buNone/>
            </a:pPr>
            <a:r>
              <a:rPr lang="pl-PL" dirty="0" smtClean="0"/>
              <a:t>z</a:t>
            </a:r>
            <a:endParaRPr lang="pl-PL" dirty="0"/>
          </a:p>
        </p:txBody>
      </p:sp>
      <p:sp>
        <p:nvSpPr>
          <p:cNvPr id="4" name="Prostokąt 3"/>
          <p:cNvSpPr/>
          <p:nvPr/>
        </p:nvSpPr>
        <p:spPr>
          <a:xfrm>
            <a:off x="-21555" y="1586412"/>
            <a:ext cx="2980189" cy="3570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 którym przepis prawa wiąże powstanie </a:t>
            </a:r>
            <a:r>
              <a:rPr lang="pl-PL" dirty="0" smtClean="0"/>
              <a:t>odpowiedzialności</a:t>
            </a:r>
            <a:endParaRPr lang="pl-PL" dirty="0"/>
          </a:p>
        </p:txBody>
      </p:sp>
      <p:sp>
        <p:nvSpPr>
          <p:cNvPr id="6" name="pole tekstowe 5"/>
          <p:cNvSpPr txBox="1"/>
          <p:nvPr/>
        </p:nvSpPr>
        <p:spPr>
          <a:xfrm>
            <a:off x="-19648" y="2004952"/>
            <a:ext cx="2952328" cy="769441"/>
          </a:xfrm>
          <a:prstGeom prst="rect">
            <a:avLst/>
          </a:prstGeom>
          <a:noFill/>
        </p:spPr>
        <p:txBody>
          <a:bodyPr wrap="square" rtlCol="0">
            <a:spAutoFit/>
          </a:bodyPr>
          <a:lstStyle/>
          <a:p>
            <a:pPr algn="ctr"/>
            <a:r>
              <a:rPr lang="pl-PL" sz="4400" b="1" dirty="0" smtClean="0">
                <a:solidFill>
                  <a:schemeClr val="accent6">
                    <a:lumMod val="75000"/>
                  </a:schemeClr>
                </a:solidFill>
              </a:rPr>
              <a:t>zdarzenie</a:t>
            </a:r>
            <a:endParaRPr lang="pl-PL" sz="4400" b="1" dirty="0">
              <a:solidFill>
                <a:schemeClr val="accent6">
                  <a:lumMod val="75000"/>
                </a:schemeClr>
              </a:solidFill>
            </a:endParaRPr>
          </a:p>
        </p:txBody>
      </p:sp>
      <p:sp>
        <p:nvSpPr>
          <p:cNvPr id="9" name="Strzałka w prawo 8"/>
          <p:cNvSpPr/>
          <p:nvPr/>
        </p:nvSpPr>
        <p:spPr>
          <a:xfrm>
            <a:off x="2932680" y="1725486"/>
            <a:ext cx="3655544" cy="2423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ole tekstowe 9"/>
          <p:cNvSpPr txBox="1"/>
          <p:nvPr/>
        </p:nvSpPr>
        <p:spPr>
          <a:xfrm>
            <a:off x="2958634" y="2337118"/>
            <a:ext cx="2664296" cy="1200329"/>
          </a:xfrm>
          <a:prstGeom prst="rect">
            <a:avLst/>
          </a:prstGeom>
          <a:noFill/>
        </p:spPr>
        <p:txBody>
          <a:bodyPr wrap="square" rtlCol="0">
            <a:spAutoFit/>
          </a:bodyPr>
          <a:lstStyle/>
          <a:p>
            <a:pPr algn="ctr"/>
            <a:r>
              <a:rPr lang="pl-PL" sz="2400" dirty="0" smtClean="0"/>
              <a:t>Związek przyczynowo - skutkowy</a:t>
            </a:r>
            <a:endParaRPr lang="pl-PL" sz="2400" dirty="0"/>
          </a:p>
        </p:txBody>
      </p:sp>
      <p:sp>
        <p:nvSpPr>
          <p:cNvPr id="11" name="Prostokąt 10"/>
          <p:cNvSpPr/>
          <p:nvPr/>
        </p:nvSpPr>
        <p:spPr>
          <a:xfrm>
            <a:off x="6461072" y="1463958"/>
            <a:ext cx="2682928" cy="3477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ole tekstowe 11"/>
          <p:cNvSpPr txBox="1"/>
          <p:nvPr/>
        </p:nvSpPr>
        <p:spPr>
          <a:xfrm>
            <a:off x="6911752" y="2107454"/>
            <a:ext cx="2232248" cy="769441"/>
          </a:xfrm>
          <a:prstGeom prst="rect">
            <a:avLst/>
          </a:prstGeom>
          <a:noFill/>
        </p:spPr>
        <p:txBody>
          <a:bodyPr wrap="square" rtlCol="0">
            <a:spAutoFit/>
          </a:bodyPr>
          <a:lstStyle/>
          <a:p>
            <a:r>
              <a:rPr lang="pl-PL" sz="4400" b="1" dirty="0">
                <a:solidFill>
                  <a:schemeClr val="accent6">
                    <a:lumMod val="75000"/>
                  </a:schemeClr>
                </a:solidFill>
              </a:rPr>
              <a:t>szkoda</a:t>
            </a:r>
          </a:p>
        </p:txBody>
      </p:sp>
    </p:spTree>
    <p:extLst>
      <p:ext uri="{BB962C8B-B14F-4D97-AF65-F5344CB8AC3E}">
        <p14:creationId xmlns:p14="http://schemas.microsoft.com/office/powerpoint/2010/main" val="2359233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Odpowiedzialność za własne czyny</a:t>
            </a:r>
            <a:endParaRPr lang="pl-PL" dirty="0"/>
          </a:p>
        </p:txBody>
      </p:sp>
      <p:sp>
        <p:nvSpPr>
          <p:cNvPr id="3" name="Symbol zastępczy zawartości 2"/>
          <p:cNvSpPr>
            <a:spLocks noGrp="1"/>
          </p:cNvSpPr>
          <p:nvPr>
            <p:ph idx="1"/>
          </p:nvPr>
        </p:nvSpPr>
        <p:spPr/>
        <p:txBody>
          <a:bodyPr/>
          <a:lstStyle/>
          <a:p>
            <a:r>
              <a:rPr lang="pl-PL" dirty="0" smtClean="0"/>
              <a:t>- wina- pojęcie </a:t>
            </a:r>
            <a:r>
              <a:rPr lang="pl-PL" b="1" dirty="0" smtClean="0"/>
              <a:t>nie</a:t>
            </a:r>
            <a:r>
              <a:rPr lang="pl-PL" dirty="0" smtClean="0"/>
              <a:t> </a:t>
            </a:r>
            <a:r>
              <a:rPr lang="pl-PL" dirty="0"/>
              <a:t>jest </a:t>
            </a:r>
            <a:r>
              <a:rPr lang="pl-PL" dirty="0" smtClean="0"/>
              <a:t>zdefiniowane </a:t>
            </a:r>
            <a:r>
              <a:rPr lang="pl-PL" dirty="0"/>
              <a:t>w ustawie</a:t>
            </a:r>
          </a:p>
          <a:p>
            <a:r>
              <a:rPr lang="pl-PL" dirty="0"/>
              <a:t>- normatywna koncepcja winy - wina to </a:t>
            </a:r>
            <a:r>
              <a:rPr lang="pl-PL" dirty="0">
                <a:solidFill>
                  <a:srgbClr val="FF0000"/>
                </a:solidFill>
              </a:rPr>
              <a:t>naganna</a:t>
            </a:r>
            <a:r>
              <a:rPr lang="pl-PL" dirty="0"/>
              <a:t> decyzja człowieka, odnosząca się do dokonanego przez niego </a:t>
            </a:r>
            <a:r>
              <a:rPr lang="pl-PL" dirty="0">
                <a:solidFill>
                  <a:srgbClr val="FF0000"/>
                </a:solidFill>
              </a:rPr>
              <a:t>bezprawnie</a:t>
            </a:r>
            <a:r>
              <a:rPr lang="pl-PL" dirty="0"/>
              <a:t> czynu</a:t>
            </a:r>
          </a:p>
          <a:p>
            <a:r>
              <a:rPr lang="pl-PL" dirty="0"/>
              <a:t>- winę ponosić może jedynie </a:t>
            </a:r>
            <a:r>
              <a:rPr lang="pl-PL" b="1" dirty="0"/>
              <a:t>człowiek działający z odpowiednim rozeznaniem </a:t>
            </a:r>
            <a:r>
              <a:rPr lang="pl-PL" dirty="0"/>
              <a:t>- </a:t>
            </a:r>
            <a:r>
              <a:rPr lang="pl-PL" b="1" dirty="0">
                <a:solidFill>
                  <a:srgbClr val="FF0000"/>
                </a:solidFill>
              </a:rPr>
              <a:t>poczytalny i dojrzały psychicznie  </a:t>
            </a:r>
          </a:p>
          <a:p>
            <a:endParaRPr lang="pl-PL" dirty="0"/>
          </a:p>
        </p:txBody>
      </p:sp>
    </p:spTree>
    <p:extLst>
      <p:ext uri="{BB962C8B-B14F-4D97-AF65-F5344CB8AC3E}">
        <p14:creationId xmlns:p14="http://schemas.microsoft.com/office/powerpoint/2010/main" val="3221957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za własne </a:t>
            </a:r>
            <a:r>
              <a:rPr lang="pl-PL" dirty="0" smtClean="0"/>
              <a:t>czyny</a:t>
            </a:r>
            <a:br>
              <a:rPr lang="pl-PL" dirty="0" smtClean="0"/>
            </a:br>
            <a:r>
              <a:rPr lang="pl-PL" dirty="0" smtClean="0"/>
              <a:t>-wina-</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a:t>Art. 425. Skutki niepoczytalności</a:t>
            </a:r>
          </a:p>
          <a:p>
            <a:pPr marL="0" indent="0">
              <a:buNone/>
            </a:pPr>
            <a:r>
              <a:rPr lang="pl-PL" dirty="0"/>
              <a:t>§ 1. Osoba, która z jakichkolwiek powodów znajduje się w stanie wyłączającym świadome albo swobodne powzięcie decyzji i wyrażenie woli</a:t>
            </a:r>
            <a:r>
              <a:rPr lang="pl-PL" b="1" dirty="0"/>
              <a:t>, nie jest odpowiedzialna za szkodę w tym stanie wyrządzoną.</a:t>
            </a:r>
          </a:p>
          <a:p>
            <a:pPr marL="0" indent="0">
              <a:buNone/>
            </a:pPr>
            <a:r>
              <a:rPr lang="pl-PL" dirty="0"/>
              <a:t>§ 2. Jednakże kto uległ zakłóceniu czynności psychicznych wskutek użycia napojów odurzających albo innych podobnych środków, ten obowiązany jest do naprawienia szkody, chyba że stan zakłócenia został wywołany bez jego winy</a:t>
            </a:r>
            <a:r>
              <a:rPr lang="pl-PL" dirty="0" smtClean="0"/>
              <a:t>.</a:t>
            </a:r>
          </a:p>
          <a:p>
            <a:pPr marL="0" indent="0">
              <a:buNone/>
            </a:pPr>
            <a:endParaRPr lang="pl-PL" dirty="0"/>
          </a:p>
          <a:p>
            <a:r>
              <a:rPr lang="pl-PL" dirty="0"/>
              <a:t>Art. 426. Odpowiedzialność małoletniego do lat trzynastu</a:t>
            </a:r>
          </a:p>
          <a:p>
            <a:pPr marL="0" indent="0">
              <a:buNone/>
            </a:pPr>
            <a:r>
              <a:rPr lang="pl-PL" b="1" dirty="0"/>
              <a:t>Małoletni, który nie ukończył lat trzynastu</a:t>
            </a:r>
            <a:r>
              <a:rPr lang="pl-PL" dirty="0"/>
              <a:t>, nie ponosi odpowiedzialności za wyrządzoną szkodę.</a:t>
            </a:r>
          </a:p>
          <a:p>
            <a:endParaRPr lang="pl-PL" dirty="0"/>
          </a:p>
        </p:txBody>
      </p:sp>
    </p:spTree>
    <p:extLst>
      <p:ext uri="{BB962C8B-B14F-4D97-AF65-F5344CB8AC3E}">
        <p14:creationId xmlns:p14="http://schemas.microsoft.com/office/powerpoint/2010/main" val="1109682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Odpowiedzialność za własne czyny</a:t>
            </a:r>
            <a:endParaRPr lang="pl-PL" dirty="0"/>
          </a:p>
        </p:txBody>
      </p:sp>
      <p:sp>
        <p:nvSpPr>
          <p:cNvPr id="3" name="Symbol zastępczy zawartości 2"/>
          <p:cNvSpPr>
            <a:spLocks noGrp="1"/>
          </p:cNvSpPr>
          <p:nvPr>
            <p:ph idx="1"/>
          </p:nvPr>
        </p:nvSpPr>
        <p:spPr>
          <a:xfrm>
            <a:off x="251520" y="1124744"/>
            <a:ext cx="8892480" cy="5544616"/>
          </a:xfrm>
        </p:spPr>
        <p:txBody>
          <a:bodyPr>
            <a:normAutofit fontScale="70000" lnSpcReduction="20000"/>
          </a:bodyPr>
          <a:lstStyle/>
          <a:p>
            <a:pPr algn="ctr"/>
            <a:r>
              <a:rPr lang="pl-PL" dirty="0"/>
              <a:t>- współsprawstwo i </a:t>
            </a:r>
            <a:r>
              <a:rPr lang="pl-PL" dirty="0" smtClean="0"/>
              <a:t>współodpowiedzialność-</a:t>
            </a:r>
            <a:endParaRPr lang="pl-PL" dirty="0"/>
          </a:p>
          <a:p>
            <a:r>
              <a:rPr lang="pl-PL" dirty="0"/>
              <a:t>Art. 441. Solidarność bierna za szkodę i roszczenia regresowe</a:t>
            </a:r>
          </a:p>
          <a:p>
            <a:pPr marL="0" indent="0">
              <a:buNone/>
            </a:pPr>
            <a:r>
              <a:rPr lang="pl-PL" dirty="0"/>
              <a:t>§ 1. Jeżeli </a:t>
            </a:r>
            <a:r>
              <a:rPr lang="pl-PL" b="1" dirty="0"/>
              <a:t>kilka osób</a:t>
            </a:r>
            <a:r>
              <a:rPr lang="pl-PL" dirty="0"/>
              <a:t> ponosi odpowiedzialność za szkodę wyrządzoną czynem niedozwolonym, </a:t>
            </a:r>
            <a:r>
              <a:rPr lang="pl-PL" b="1" dirty="0"/>
              <a:t>ich odpowiedzialność jest solidarna.</a:t>
            </a:r>
          </a:p>
          <a:p>
            <a:pPr marL="0" indent="0">
              <a:buNone/>
            </a:pPr>
            <a:r>
              <a:rPr lang="pl-PL" dirty="0"/>
              <a:t>§ 2. Jeżeli szkoda była wynikiem działania lub zaniechania kilku osób, ten, kto szkodę naprawił, może żądać od pozostałych zwrotu odpowiedniej części zależnie od okoliczności, a zwłaszcza od winy danej osoby oraz od stopnia, w jakim przyczyniła się do powstania szkody.</a:t>
            </a:r>
          </a:p>
          <a:p>
            <a:pPr marL="0" indent="0">
              <a:buNone/>
            </a:pPr>
            <a:r>
              <a:rPr lang="pl-PL" dirty="0"/>
              <a:t>§ 3. Ten, kto naprawił szkodę, za którą jest odpowiedzialny mimo braku winy, ma zwrotne roszczenie do sprawcy, jeżeli szkoda powstała z winy sprawcy.</a:t>
            </a:r>
          </a:p>
          <a:p>
            <a:r>
              <a:rPr lang="pl-PL" dirty="0"/>
              <a:t>Art. 422. Podmioty odpowiedzialne za szkodę</a:t>
            </a:r>
          </a:p>
          <a:p>
            <a:pPr marL="0" indent="0">
              <a:buNone/>
            </a:pPr>
            <a:r>
              <a:rPr lang="pl-PL" dirty="0"/>
              <a:t>Za szkodę odpowiedzialny jest </a:t>
            </a:r>
            <a:r>
              <a:rPr lang="pl-PL" b="1" dirty="0"/>
              <a:t>nie tylko ten, kto ją bezpośrednio wyrządził, lecz także ten, kto inną osobę do wyrządzenia szkody </a:t>
            </a:r>
            <a:r>
              <a:rPr lang="pl-PL" b="1" dirty="0">
                <a:solidFill>
                  <a:srgbClr val="FF0000"/>
                </a:solidFill>
              </a:rPr>
              <a:t>nakłonił</a:t>
            </a:r>
            <a:r>
              <a:rPr lang="pl-PL" b="1" dirty="0"/>
              <a:t> albo </a:t>
            </a:r>
            <a:r>
              <a:rPr lang="pl-PL" b="1" dirty="0">
                <a:solidFill>
                  <a:srgbClr val="FF0000"/>
                </a:solidFill>
              </a:rPr>
              <a:t>był jej pomocny</a:t>
            </a:r>
            <a:r>
              <a:rPr lang="pl-PL" b="1" dirty="0"/>
              <a:t>, jak również ten, </a:t>
            </a:r>
            <a:r>
              <a:rPr lang="pl-PL" b="1" dirty="0">
                <a:solidFill>
                  <a:srgbClr val="FF0000"/>
                </a:solidFill>
              </a:rPr>
              <a:t>kto świadomie skorzystał z wyrządzonej drugiemu szkody.</a:t>
            </a:r>
          </a:p>
          <a:p>
            <a:r>
              <a:rPr lang="pl-PL" dirty="0"/>
              <a:t>1. nakłonienie do </a:t>
            </a:r>
            <a:r>
              <a:rPr lang="pl-PL" dirty="0" smtClean="0"/>
              <a:t>wyrządzenia </a:t>
            </a:r>
            <a:r>
              <a:rPr lang="pl-PL" dirty="0"/>
              <a:t>szkody (</a:t>
            </a:r>
            <a:r>
              <a:rPr lang="pl-PL" b="1" dirty="0"/>
              <a:t>podżeganie</a:t>
            </a:r>
            <a:r>
              <a:rPr lang="pl-PL" dirty="0"/>
              <a:t>)</a:t>
            </a:r>
          </a:p>
          <a:p>
            <a:r>
              <a:rPr lang="pl-PL" dirty="0"/>
              <a:t>2. udzielenie pomocy w udzieleniu szkody (</a:t>
            </a:r>
            <a:r>
              <a:rPr lang="pl-PL" b="1" dirty="0"/>
              <a:t>pomocnictwo</a:t>
            </a:r>
            <a:r>
              <a:rPr lang="pl-PL" dirty="0"/>
              <a:t>)</a:t>
            </a:r>
          </a:p>
          <a:p>
            <a:r>
              <a:rPr lang="pl-PL" dirty="0"/>
              <a:t>3. świadome skorzystanie z wyrządzonej drugiemu szkody</a:t>
            </a:r>
          </a:p>
          <a:p>
            <a:endParaRPr lang="pl-PL" dirty="0"/>
          </a:p>
        </p:txBody>
      </p:sp>
    </p:spTree>
    <p:extLst>
      <p:ext uri="{BB962C8B-B14F-4D97-AF65-F5344CB8AC3E}">
        <p14:creationId xmlns:p14="http://schemas.microsoft.com/office/powerpoint/2010/main" val="118738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570186"/>
          </a:xfrm>
        </p:spPr>
        <p:txBody>
          <a:bodyPr>
            <a:normAutofit fontScale="90000"/>
          </a:bodyPr>
          <a:lstStyle/>
          <a:p>
            <a:r>
              <a:rPr lang="pl-PL" dirty="0"/>
              <a:t>odpowiedzialność za szkody wyrządzone przy wykonywaniu władzy </a:t>
            </a:r>
            <a:r>
              <a:rPr lang="pl-PL" dirty="0" smtClean="0"/>
              <a:t>publicznej</a:t>
            </a:r>
            <a:r>
              <a:rPr lang="pl-PL" dirty="0"/>
              <a:t/>
            </a:r>
            <a:br>
              <a:rPr lang="pl-PL" dirty="0"/>
            </a:br>
            <a:endParaRPr lang="pl-PL" dirty="0"/>
          </a:p>
        </p:txBody>
      </p:sp>
      <p:sp>
        <p:nvSpPr>
          <p:cNvPr id="3" name="Symbol zastępczy zawartości 2"/>
          <p:cNvSpPr>
            <a:spLocks noGrp="1"/>
          </p:cNvSpPr>
          <p:nvPr>
            <p:ph idx="1"/>
          </p:nvPr>
        </p:nvSpPr>
        <p:spPr>
          <a:xfrm>
            <a:off x="467544" y="1772816"/>
            <a:ext cx="8676456" cy="4896544"/>
          </a:xfrm>
        </p:spPr>
        <p:txBody>
          <a:bodyPr>
            <a:normAutofit fontScale="62500" lnSpcReduction="20000"/>
          </a:bodyPr>
          <a:lstStyle/>
          <a:p>
            <a:r>
              <a:rPr lang="pl-PL" dirty="0"/>
              <a:t>- </a:t>
            </a:r>
            <a:r>
              <a:rPr lang="pl-PL" b="1" dirty="0"/>
              <a:t>imperium </a:t>
            </a:r>
            <a:r>
              <a:rPr lang="pl-PL" dirty="0"/>
              <a:t>a dominium</a:t>
            </a:r>
          </a:p>
          <a:p>
            <a:r>
              <a:rPr lang="pl-PL" dirty="0"/>
              <a:t> Art. 417. Odpowiedzialność za szkodę wyrządzoną przy wykonywaniu władzy publicznej</a:t>
            </a:r>
          </a:p>
          <a:p>
            <a:pPr marL="0" indent="0">
              <a:buNone/>
            </a:pPr>
            <a:r>
              <a:rPr lang="pl-PL" dirty="0"/>
              <a:t>§ 1. Za szkodę wyrządzoną przez </a:t>
            </a:r>
            <a:r>
              <a:rPr lang="pl-PL" b="1" dirty="0"/>
              <a:t>niezgodne z prawem </a:t>
            </a:r>
            <a:r>
              <a:rPr lang="pl-PL" dirty="0"/>
              <a:t>działanie lub zaniechanie przy wykonywaniu władzy publicznej ponosi odpowiedzialność Skarb Państwa lub jednostka samorządu terytorialnego lub inna osoba prawna wykonująca tę władzę z mocy prawa.</a:t>
            </a:r>
          </a:p>
          <a:p>
            <a:pPr marL="0" indent="0">
              <a:buNone/>
            </a:pPr>
            <a:r>
              <a:rPr lang="pl-PL" dirty="0"/>
              <a:t>§ 2. Jeżeli wykonywanie zadań z zakresu władzy publicznej zlecono, na podstawie porozumienia, jednostce samorządu terytorialnego albo innej osobie prawnej, solidarną odpowiedzialność za wyrządzoną szkodę ponosi ich wykonawca oraz zlecająca je jednostka samorządu terytorialnego albo Skarb Państwa.</a:t>
            </a:r>
          </a:p>
          <a:p>
            <a:r>
              <a:rPr lang="pl-PL" dirty="0"/>
              <a:t>- niezgodne z prawem działanie lub zaniechanie przy wykonywaniu władzy publicznej, które powoduje wyrządzenie szkody</a:t>
            </a:r>
          </a:p>
          <a:p>
            <a:r>
              <a:rPr lang="pl-PL" dirty="0"/>
              <a:t>odpowiedzialność tę </a:t>
            </a:r>
            <a:r>
              <a:rPr lang="pl-PL" dirty="0" smtClean="0"/>
              <a:t>ponoszą:</a:t>
            </a:r>
            <a:endParaRPr lang="pl-PL" dirty="0"/>
          </a:p>
          <a:p>
            <a:r>
              <a:rPr lang="pl-PL" dirty="0"/>
              <a:t>-Skarb Państwa, </a:t>
            </a:r>
            <a:r>
              <a:rPr lang="pl-PL" dirty="0" err="1"/>
              <a:t>JST</a:t>
            </a:r>
            <a:r>
              <a:rPr lang="pl-PL" dirty="0"/>
              <a:t>, inne osoby wykonujące władze publiczną </a:t>
            </a:r>
            <a:r>
              <a:rPr lang="pl-PL" b="1" dirty="0"/>
              <a:t>z mocy prawa</a:t>
            </a:r>
            <a:endParaRPr lang="pl-PL" dirty="0"/>
          </a:p>
          <a:p>
            <a:r>
              <a:rPr lang="pl-PL" b="1" dirty="0"/>
              <a:t>-</a:t>
            </a:r>
            <a:r>
              <a:rPr lang="pl-PL" dirty="0"/>
              <a:t> osoby prawne (w tym - </a:t>
            </a:r>
            <a:r>
              <a:rPr lang="pl-PL" dirty="0" err="1"/>
              <a:t>JST</a:t>
            </a:r>
            <a:r>
              <a:rPr lang="pl-PL" dirty="0"/>
              <a:t>), którym wykonywanie zadań z zakresu władzy publicznej zlecono na podstawie  porozumienia</a:t>
            </a:r>
          </a:p>
          <a:p>
            <a:endParaRPr lang="pl-PL" dirty="0"/>
          </a:p>
        </p:txBody>
      </p:sp>
    </p:spTree>
    <p:extLst>
      <p:ext uri="{BB962C8B-B14F-4D97-AF65-F5344CB8AC3E}">
        <p14:creationId xmlns:p14="http://schemas.microsoft.com/office/powerpoint/2010/main" val="2988002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8280920" cy="1224136"/>
          </a:xfrm>
        </p:spPr>
        <p:txBody>
          <a:bodyPr>
            <a:noAutofit/>
          </a:bodyPr>
          <a:lstStyle/>
          <a:p>
            <a:r>
              <a:rPr lang="pl-PL" sz="2400" dirty="0"/>
              <a:t>odpowiedzialność za szkodę wyrządzoną przez wydanie lub niewydanie faktu normatywnego, wydanie prawomocnego orzeczenia lub ostatecznej decyzji</a:t>
            </a:r>
          </a:p>
        </p:txBody>
      </p:sp>
      <p:sp>
        <p:nvSpPr>
          <p:cNvPr id="3" name="Symbol zastępczy zawartości 2"/>
          <p:cNvSpPr>
            <a:spLocks noGrp="1"/>
          </p:cNvSpPr>
          <p:nvPr>
            <p:ph idx="1"/>
          </p:nvPr>
        </p:nvSpPr>
        <p:spPr>
          <a:xfrm>
            <a:off x="29628" y="980728"/>
            <a:ext cx="9114372" cy="5688632"/>
          </a:xfrm>
        </p:spPr>
        <p:txBody>
          <a:bodyPr>
            <a:noAutofit/>
          </a:bodyPr>
          <a:lstStyle/>
          <a:p>
            <a:pPr marL="0" indent="0">
              <a:buNone/>
            </a:pPr>
            <a:endParaRPr lang="pl-PL" sz="1800" dirty="0"/>
          </a:p>
          <a:p>
            <a:r>
              <a:rPr lang="pl-PL" sz="1800" dirty="0"/>
              <a:t> Art. 417</a:t>
            </a:r>
            <a:r>
              <a:rPr lang="pl-PL" sz="1800" baseline="30000" dirty="0"/>
              <a:t>1. </a:t>
            </a:r>
            <a:r>
              <a:rPr lang="pl-PL" sz="1800" dirty="0"/>
              <a:t>Szkoda wynikająca z aktu normatywnego, prawomocnego orzeczenia lub ostatecznej decyzji</a:t>
            </a:r>
          </a:p>
          <a:p>
            <a:pPr marL="0" indent="0">
              <a:buNone/>
            </a:pPr>
            <a:r>
              <a:rPr lang="pl-PL" sz="1800" dirty="0"/>
              <a:t>§ 1. Jeżeli szkoda została wyrządzona przez </a:t>
            </a:r>
            <a:r>
              <a:rPr lang="pl-PL" sz="1800" b="1" dirty="0">
                <a:solidFill>
                  <a:srgbClr val="FF0000"/>
                </a:solidFill>
              </a:rPr>
              <a:t>wydanie aktu normatywnego</a:t>
            </a:r>
            <a:r>
              <a:rPr lang="pl-PL" sz="1800" dirty="0"/>
              <a:t>, jej naprawienia można żądać </a:t>
            </a:r>
            <a:r>
              <a:rPr lang="pl-PL" sz="1800" b="1" dirty="0">
                <a:solidFill>
                  <a:srgbClr val="FF0000"/>
                </a:solidFill>
              </a:rPr>
              <a:t>po stwierdzeniu we właściwym postępowaniu niezgodności tego aktu </a:t>
            </a:r>
            <a:r>
              <a:rPr lang="pl-PL" sz="1800" dirty="0"/>
              <a:t>z Konstytucją, ratyfikowaną umową międzynarodową lub ustawą</a:t>
            </a:r>
            <a:r>
              <a:rPr lang="pl-PL" sz="1800" dirty="0" smtClean="0"/>
              <a:t>.</a:t>
            </a:r>
          </a:p>
          <a:p>
            <a:pPr marL="0" indent="0">
              <a:buNone/>
            </a:pPr>
            <a:r>
              <a:rPr lang="pl-PL" sz="1800" dirty="0" smtClean="0"/>
              <a:t>§ </a:t>
            </a:r>
            <a:r>
              <a:rPr lang="pl-PL" sz="1800" dirty="0"/>
              <a:t>2. Jeżeli </a:t>
            </a:r>
            <a:r>
              <a:rPr lang="pl-PL" sz="1800" b="1" dirty="0">
                <a:solidFill>
                  <a:srgbClr val="FF0000"/>
                </a:solidFill>
              </a:rPr>
              <a:t>szkoda została wyrządzona przez wydanie prawomocnego orzeczenia lub ostatecznej decyzji</a:t>
            </a:r>
            <a:r>
              <a:rPr lang="pl-PL" sz="1800" dirty="0"/>
              <a:t>, jej naprawienia można żądać </a:t>
            </a:r>
            <a:r>
              <a:rPr lang="pl-PL" sz="1800" b="1" dirty="0">
                <a:solidFill>
                  <a:srgbClr val="FF0000"/>
                </a:solidFill>
              </a:rPr>
              <a:t>po stwierdzeniu we właściwym postępowaniu ich niezgodności z prawem,</a:t>
            </a:r>
            <a:r>
              <a:rPr lang="pl-PL" sz="1800" dirty="0"/>
              <a:t> chyba że przepisy odrębne stanowią inaczej. Odnosi się to również do wypadku, gdy prawomocne orzeczenie lub ostateczna decyzja zostały wydane na podstawie aktu normatywnego niezgodnego z Konstytucją, ratyfikowaną umową międzynarodową lub ustawą.</a:t>
            </a:r>
          </a:p>
          <a:p>
            <a:pPr marL="0" indent="0">
              <a:buNone/>
            </a:pPr>
            <a:r>
              <a:rPr lang="pl-PL" sz="1800" dirty="0"/>
              <a:t>§ 3. Jeżeli szkoda została wyrządzona przez </a:t>
            </a:r>
            <a:r>
              <a:rPr lang="pl-PL" sz="1800" b="1" dirty="0">
                <a:solidFill>
                  <a:srgbClr val="FF0000"/>
                </a:solidFill>
              </a:rPr>
              <a:t>niewydanie orzeczenia lub decyzji, gdy obowiązek ich wydania przewiduje przepis prawa</a:t>
            </a:r>
            <a:r>
              <a:rPr lang="pl-PL" sz="1800" dirty="0"/>
              <a:t>, jej naprawienia można żądać </a:t>
            </a:r>
            <a:r>
              <a:rPr lang="pl-PL" sz="1800" b="1" dirty="0">
                <a:solidFill>
                  <a:srgbClr val="FF0000"/>
                </a:solidFill>
              </a:rPr>
              <a:t>po stwierdzeniu we właściwym postępowaniu niezgodności z prawem niewydania orzeczenia lub decyzji, </a:t>
            </a:r>
            <a:r>
              <a:rPr lang="pl-PL" sz="1800" dirty="0"/>
              <a:t>chyba że przepisy odrębne stanowią inaczej.</a:t>
            </a:r>
          </a:p>
          <a:p>
            <a:pPr marL="0" indent="0">
              <a:buNone/>
            </a:pPr>
            <a:r>
              <a:rPr lang="pl-PL" sz="1800" dirty="0"/>
              <a:t>§ 4. Jeżeli szkoda została wyrządzona przez </a:t>
            </a:r>
            <a:r>
              <a:rPr lang="pl-PL" sz="1800" b="1" dirty="0">
                <a:solidFill>
                  <a:srgbClr val="FF0000"/>
                </a:solidFill>
              </a:rPr>
              <a:t>niewydanie aktu normatywnego, którego obowiązek wydania przewiduje przepis prawa</a:t>
            </a:r>
            <a:r>
              <a:rPr lang="pl-PL" sz="1800" dirty="0"/>
              <a:t>, niezgodność z prawem niewydania tego aktu </a:t>
            </a:r>
            <a:r>
              <a:rPr lang="pl-PL" sz="1800" b="1" dirty="0">
                <a:solidFill>
                  <a:srgbClr val="FF0000"/>
                </a:solidFill>
              </a:rPr>
              <a:t>stwierdza sąd rozpoznający sprawę o naprawienie szkody.</a:t>
            </a:r>
          </a:p>
          <a:p>
            <a:pPr algn="ctr"/>
            <a:r>
              <a:rPr lang="pl-PL" sz="1800" b="1" dirty="0"/>
              <a:t>-prejudykat </a:t>
            </a:r>
          </a:p>
          <a:p>
            <a:endParaRPr lang="pl-PL" sz="1100" dirty="0"/>
          </a:p>
        </p:txBody>
      </p:sp>
    </p:spTree>
    <p:extLst>
      <p:ext uri="{BB962C8B-B14F-4D97-AF65-F5344CB8AC3E}">
        <p14:creationId xmlns:p14="http://schemas.microsoft.com/office/powerpoint/2010/main" val="24074542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Szkoda wynikająca ze zgodnego z prawem wykonywania władzy publicznej</a:t>
            </a:r>
          </a:p>
        </p:txBody>
      </p:sp>
      <p:sp>
        <p:nvSpPr>
          <p:cNvPr id="3" name="Symbol zastępczy zawartości 2"/>
          <p:cNvSpPr>
            <a:spLocks noGrp="1"/>
          </p:cNvSpPr>
          <p:nvPr>
            <p:ph idx="1"/>
          </p:nvPr>
        </p:nvSpPr>
        <p:spPr/>
        <p:txBody>
          <a:bodyPr>
            <a:normAutofit fontScale="92500" lnSpcReduction="10000"/>
          </a:bodyPr>
          <a:lstStyle/>
          <a:p>
            <a:r>
              <a:rPr lang="pl-PL" dirty="0"/>
              <a:t> Art. 417</a:t>
            </a:r>
            <a:r>
              <a:rPr lang="pl-PL" baseline="30000" dirty="0"/>
              <a:t>2</a:t>
            </a:r>
            <a:r>
              <a:rPr lang="pl-PL" dirty="0" smtClean="0"/>
              <a:t>.</a:t>
            </a:r>
            <a:endParaRPr lang="pl-PL" dirty="0"/>
          </a:p>
          <a:p>
            <a:pPr marL="0" indent="0">
              <a:buNone/>
            </a:pPr>
            <a:r>
              <a:rPr lang="pl-PL" dirty="0"/>
              <a:t>Jeżeli przez </a:t>
            </a:r>
            <a:r>
              <a:rPr lang="pl-PL" b="1" dirty="0"/>
              <a:t>zgodne z prawem </a:t>
            </a:r>
            <a:r>
              <a:rPr lang="pl-PL" dirty="0"/>
              <a:t>wykonywanie władzy publicznej została wyrządzona szkoda na osobie, poszkodowany może żądać całkowitego lub częściowego jej naprawienia oraz zadośćuczynienia pieniężnego za doznaną krzywdę, gdy okoliczności, a zwłaszcza niezdolność poszkodowanego do pracy lub jego ciężkie położenie materialne, wskazują, że wymagają tego względy słuszności.</a:t>
            </a:r>
          </a:p>
          <a:p>
            <a:r>
              <a:rPr lang="pl-PL" dirty="0"/>
              <a:t>- dotyczy jedynie przypadków </a:t>
            </a:r>
            <a:r>
              <a:rPr lang="pl-PL" b="1" dirty="0"/>
              <a:t>szkody na osobie</a:t>
            </a:r>
          </a:p>
          <a:p>
            <a:endParaRPr lang="pl-PL" dirty="0"/>
          </a:p>
        </p:txBody>
      </p:sp>
    </p:spTree>
    <p:extLst>
      <p:ext uri="{BB962C8B-B14F-4D97-AF65-F5344CB8AC3E}">
        <p14:creationId xmlns:p14="http://schemas.microsoft.com/office/powerpoint/2010/main" val="3394221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88640"/>
            <a:ext cx="8435280" cy="5937523"/>
          </a:xfrm>
        </p:spPr>
        <p:txBody>
          <a:bodyPr>
            <a:normAutofit fontScale="92500"/>
          </a:bodyPr>
          <a:lstStyle/>
          <a:p>
            <a:pPr marL="0" indent="0">
              <a:buNone/>
            </a:pPr>
            <a:endParaRPr lang="pl-PL" dirty="0"/>
          </a:p>
          <a:p>
            <a:r>
              <a:rPr lang="pl-PL" dirty="0"/>
              <a:t>Art. 421. Wyłączenie stosowania przepisów ustawy na rzecz uregulowań przepisów szczególnych</a:t>
            </a:r>
          </a:p>
          <a:p>
            <a:pPr marL="0" indent="0">
              <a:buNone/>
            </a:pPr>
            <a:r>
              <a:rPr lang="pl-PL" dirty="0"/>
              <a:t>Przepisów art. 417 </a:t>
            </a:r>
            <a:r>
              <a:rPr lang="pl-PL" dirty="0" smtClean="0">
                <a:solidFill>
                  <a:schemeClr val="tx1">
                    <a:lumMod val="75000"/>
                    <a:lumOff val="25000"/>
                  </a:schemeClr>
                </a:solidFill>
              </a:rPr>
              <a:t>(odpowiedzialność </a:t>
            </a:r>
            <a:r>
              <a:rPr lang="pl-PL" dirty="0">
                <a:solidFill>
                  <a:schemeClr val="tx1">
                    <a:lumMod val="75000"/>
                    <a:lumOff val="25000"/>
                  </a:schemeClr>
                </a:solidFill>
              </a:rPr>
              <a:t>za szkodę wyrządzoną przy wykonywaniu władzy </a:t>
            </a:r>
            <a:r>
              <a:rPr lang="pl-PL" dirty="0" smtClean="0">
                <a:solidFill>
                  <a:schemeClr val="tx1">
                    <a:lumMod val="75000"/>
                    <a:lumOff val="25000"/>
                  </a:schemeClr>
                </a:solidFill>
              </a:rPr>
              <a:t>publicznej), </a:t>
            </a:r>
            <a:r>
              <a:rPr lang="pl-PL" dirty="0"/>
              <a:t>art. 417</a:t>
            </a:r>
            <a:r>
              <a:rPr lang="pl-PL" baseline="30000" dirty="0"/>
              <a:t>1</a:t>
            </a:r>
            <a:r>
              <a:rPr lang="pl-PL" dirty="0"/>
              <a:t> </a:t>
            </a:r>
            <a:r>
              <a:rPr lang="pl-PL" dirty="0" smtClean="0">
                <a:solidFill>
                  <a:schemeClr val="tx1">
                    <a:lumMod val="75000"/>
                    <a:lumOff val="25000"/>
                  </a:schemeClr>
                </a:solidFill>
              </a:rPr>
              <a:t>(szkoda </a:t>
            </a:r>
            <a:r>
              <a:rPr lang="pl-PL" dirty="0">
                <a:solidFill>
                  <a:schemeClr val="tx1">
                    <a:lumMod val="75000"/>
                    <a:lumOff val="25000"/>
                  </a:schemeClr>
                </a:solidFill>
              </a:rPr>
              <a:t>wynikająca z aktu normatywnego, </a:t>
            </a:r>
            <a:r>
              <a:rPr lang="pl-PL" dirty="0" smtClean="0">
                <a:solidFill>
                  <a:schemeClr val="tx1">
                    <a:lumMod val="75000"/>
                    <a:lumOff val="25000"/>
                  </a:schemeClr>
                </a:solidFill>
              </a:rPr>
              <a:t>prawomocnego </a:t>
            </a:r>
            <a:r>
              <a:rPr lang="pl-PL" dirty="0">
                <a:solidFill>
                  <a:schemeClr val="tx1">
                    <a:lumMod val="75000"/>
                    <a:lumOff val="25000"/>
                  </a:schemeClr>
                </a:solidFill>
              </a:rPr>
              <a:t>orzeczenia lub ostatecznej </a:t>
            </a:r>
            <a:r>
              <a:rPr lang="pl-PL" dirty="0" smtClean="0">
                <a:solidFill>
                  <a:schemeClr val="tx1">
                    <a:lumMod val="75000"/>
                    <a:lumOff val="25000"/>
                  </a:schemeClr>
                </a:solidFill>
              </a:rPr>
              <a:t>decyzji) </a:t>
            </a:r>
            <a:r>
              <a:rPr lang="pl-PL" dirty="0"/>
              <a:t>i art. 417</a:t>
            </a:r>
            <a:r>
              <a:rPr lang="pl-PL" baseline="30000" dirty="0"/>
              <a:t>2</a:t>
            </a:r>
            <a:r>
              <a:rPr lang="pl-PL" dirty="0"/>
              <a:t> </a:t>
            </a:r>
            <a:r>
              <a:rPr lang="pl-PL" dirty="0" smtClean="0">
                <a:solidFill>
                  <a:schemeClr val="tx1">
                    <a:lumMod val="75000"/>
                    <a:lumOff val="25000"/>
                  </a:schemeClr>
                </a:solidFill>
              </a:rPr>
              <a:t>(szkoda </a:t>
            </a:r>
            <a:r>
              <a:rPr lang="pl-PL" dirty="0">
                <a:solidFill>
                  <a:schemeClr val="tx1">
                    <a:lumMod val="75000"/>
                    <a:lumOff val="25000"/>
                  </a:schemeClr>
                </a:solidFill>
              </a:rPr>
              <a:t>wynikająca ze zgodnego z prawem wykonywania władzy </a:t>
            </a:r>
            <a:r>
              <a:rPr lang="pl-PL" dirty="0" smtClean="0">
                <a:solidFill>
                  <a:schemeClr val="tx1">
                    <a:lumMod val="75000"/>
                    <a:lumOff val="25000"/>
                  </a:schemeClr>
                </a:solidFill>
              </a:rPr>
              <a:t>publicznej) </a:t>
            </a:r>
            <a:r>
              <a:rPr lang="pl-PL" b="1" dirty="0"/>
              <a:t>nie stosuje się, jeżeli odpowiedzialność za szkodę wyrządzoną przy wykonywaniu władzy publicznej jest uregulowana w przepisach szczególnych</a:t>
            </a:r>
            <a:r>
              <a:rPr lang="pl-PL" b="1" dirty="0">
                <a:solidFill>
                  <a:srgbClr val="FF0000"/>
                </a:solidFill>
              </a:rPr>
              <a:t>.</a:t>
            </a:r>
          </a:p>
          <a:p>
            <a:endParaRPr lang="pl-PL" dirty="0"/>
          </a:p>
        </p:txBody>
      </p:sp>
    </p:spTree>
    <p:extLst>
      <p:ext uri="{BB962C8B-B14F-4D97-AF65-F5344CB8AC3E}">
        <p14:creationId xmlns:p14="http://schemas.microsoft.com/office/powerpoint/2010/main" val="14297063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sprawującego nadzór</a:t>
            </a:r>
            <a:endParaRPr lang="pl-PL" dirty="0"/>
          </a:p>
        </p:txBody>
      </p:sp>
      <p:sp>
        <p:nvSpPr>
          <p:cNvPr id="3" name="Symbol zastępczy zawartości 2"/>
          <p:cNvSpPr>
            <a:spLocks noGrp="1"/>
          </p:cNvSpPr>
          <p:nvPr>
            <p:ph idx="1"/>
          </p:nvPr>
        </p:nvSpPr>
        <p:spPr>
          <a:xfrm>
            <a:off x="179512" y="1340768"/>
            <a:ext cx="8964488" cy="5517232"/>
          </a:xfrm>
        </p:spPr>
        <p:txBody>
          <a:bodyPr>
            <a:normAutofit fontScale="92500" lnSpcReduction="20000"/>
          </a:bodyPr>
          <a:lstStyle/>
          <a:p>
            <a:r>
              <a:rPr lang="pl-PL" dirty="0"/>
              <a:t>Art. 427. Odpowiedzialność osoby sprawującej nadzór - wina w nadzorze</a:t>
            </a:r>
          </a:p>
          <a:p>
            <a:pPr marL="0" indent="0">
              <a:buNone/>
            </a:pPr>
            <a:r>
              <a:rPr lang="pl-PL" dirty="0"/>
              <a:t>Kto z mocy ustawy lub umowy jest zobowiązany do nadzoru nad osobą, której z powodu wieku albo stanu psychicznego lub cielesnego winy poczytać nie można, ten obowiązany jest do naprawienia szkody wyrządzonej przez tę osobę, chyba że uczynił zadość obowiązkowi nadzoru albo że szkoda byłaby powstała także przy starannym wykonywaniu nadzoru. Przepis ten stosuje się również do osób wykonywających bez obowiązku ustawowego ani umownego stałą pieczę nad osobą, której z powodu wieku albo stanu psychicznego lub cielesnego winy poczytać nie można.</a:t>
            </a:r>
          </a:p>
          <a:p>
            <a:endParaRPr lang="pl-PL" dirty="0"/>
          </a:p>
        </p:txBody>
      </p:sp>
    </p:spTree>
    <p:extLst>
      <p:ext uri="{BB962C8B-B14F-4D97-AF65-F5344CB8AC3E}">
        <p14:creationId xmlns:p14="http://schemas.microsoft.com/office/powerpoint/2010/main" val="18476482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sprawującego nadzór</a:t>
            </a:r>
          </a:p>
        </p:txBody>
      </p:sp>
      <p:sp>
        <p:nvSpPr>
          <p:cNvPr id="3" name="Symbol zastępczy zawartości 2"/>
          <p:cNvSpPr>
            <a:spLocks noGrp="1"/>
          </p:cNvSpPr>
          <p:nvPr>
            <p:ph idx="1"/>
          </p:nvPr>
        </p:nvSpPr>
        <p:spPr/>
        <p:txBody>
          <a:bodyPr>
            <a:normAutofit fontScale="70000" lnSpcReduction="20000"/>
          </a:bodyPr>
          <a:lstStyle/>
          <a:p>
            <a:r>
              <a:rPr lang="pl-PL" b="1" i="1" dirty="0"/>
              <a:t>Culpa in </a:t>
            </a:r>
            <a:r>
              <a:rPr lang="pl-PL" b="1" i="1" dirty="0" err="1" smtClean="0"/>
              <a:t>custodiendo</a:t>
            </a:r>
            <a:endParaRPr lang="pl-PL" b="1" dirty="0" smtClean="0"/>
          </a:p>
          <a:p>
            <a:r>
              <a:rPr lang="pl-PL" dirty="0"/>
              <a:t>Na zasadzie art. 427 KC </a:t>
            </a:r>
            <a:r>
              <a:rPr lang="pl-PL" b="1" dirty="0"/>
              <a:t>odpowiedzialność</a:t>
            </a:r>
            <a:r>
              <a:rPr lang="pl-PL" dirty="0"/>
              <a:t> odszkodowawczą ponosi </a:t>
            </a:r>
            <a:r>
              <a:rPr lang="pl-PL" b="1" dirty="0"/>
              <a:t>osoba sprawująca nadzór</a:t>
            </a:r>
            <a:r>
              <a:rPr lang="pl-PL" dirty="0"/>
              <a:t>, jeśli</a:t>
            </a:r>
            <a:r>
              <a:rPr lang="pl-PL" dirty="0" smtClean="0"/>
              <a:t>:</a:t>
            </a:r>
          </a:p>
          <a:p>
            <a:pPr marL="0" indent="0">
              <a:buNone/>
            </a:pPr>
            <a:r>
              <a:rPr lang="pl-PL" dirty="0" smtClean="0"/>
              <a:t> </a:t>
            </a:r>
            <a:r>
              <a:rPr lang="pl-PL" dirty="0"/>
              <a:t>1) </a:t>
            </a:r>
            <a:r>
              <a:rPr lang="pl-PL" b="1" dirty="0"/>
              <a:t>szkoda wyrządzona</a:t>
            </a:r>
            <a:r>
              <a:rPr lang="pl-PL" dirty="0"/>
              <a:t> została przez osobę, której z powodu wieku albo stanu psychicznego lub cielesnego </a:t>
            </a:r>
            <a:r>
              <a:rPr lang="pl-PL" b="1" dirty="0"/>
              <a:t>winy poczytać nie </a:t>
            </a:r>
            <a:r>
              <a:rPr lang="pl-PL" b="1" dirty="0" smtClean="0"/>
              <a:t>można</a:t>
            </a:r>
            <a:r>
              <a:rPr lang="pl-PL" dirty="0"/>
              <a:t>,</a:t>
            </a:r>
            <a:endParaRPr lang="pl-PL" dirty="0" smtClean="0"/>
          </a:p>
          <a:p>
            <a:pPr marL="0" indent="0">
              <a:buNone/>
            </a:pPr>
            <a:r>
              <a:rPr lang="pl-PL" dirty="0" smtClean="0"/>
              <a:t> </a:t>
            </a:r>
            <a:r>
              <a:rPr lang="pl-PL" dirty="0"/>
              <a:t>2) szkoda wyrządzona została </a:t>
            </a:r>
            <a:r>
              <a:rPr lang="pl-PL" b="1" dirty="0"/>
              <a:t>przez zachowanie o charakterze </a:t>
            </a:r>
            <a:r>
              <a:rPr lang="pl-PL" b="1" dirty="0" smtClean="0"/>
              <a:t>bezprawnym</a:t>
            </a:r>
            <a:r>
              <a:rPr lang="pl-PL" dirty="0" smtClean="0"/>
              <a:t>,</a:t>
            </a:r>
          </a:p>
          <a:p>
            <a:pPr marL="0" indent="0">
              <a:buNone/>
            </a:pPr>
            <a:r>
              <a:rPr lang="pl-PL" dirty="0" smtClean="0"/>
              <a:t> </a:t>
            </a:r>
            <a:r>
              <a:rPr lang="pl-PL" dirty="0"/>
              <a:t>3) istniał </a:t>
            </a:r>
            <a:r>
              <a:rPr lang="pl-PL" b="1" dirty="0"/>
              <a:t>obowiązek sprawowania nadzoru nad sprawcą szkody</a:t>
            </a:r>
            <a:r>
              <a:rPr lang="pl-PL" dirty="0"/>
              <a:t>, wynikający z ustawy, umowy lub faktycznego sprawowania stałej </a:t>
            </a:r>
            <a:r>
              <a:rPr lang="pl-PL" dirty="0" smtClean="0"/>
              <a:t>pieczy,</a:t>
            </a:r>
          </a:p>
          <a:p>
            <a:pPr marL="0" indent="0">
              <a:buNone/>
            </a:pPr>
            <a:r>
              <a:rPr lang="pl-PL" dirty="0" smtClean="0"/>
              <a:t>4</a:t>
            </a:r>
            <a:r>
              <a:rPr lang="pl-PL" dirty="0"/>
              <a:t>) </a:t>
            </a:r>
            <a:r>
              <a:rPr lang="pl-PL" b="1" dirty="0"/>
              <a:t>osobie zobowiązanej</a:t>
            </a:r>
            <a:r>
              <a:rPr lang="pl-PL" dirty="0"/>
              <a:t> do sprawowania nadzoru </a:t>
            </a:r>
            <a:r>
              <a:rPr lang="pl-PL" b="1" dirty="0"/>
              <a:t>postawić można zarzut </a:t>
            </a:r>
            <a:r>
              <a:rPr lang="pl-PL" b="1" dirty="0" smtClean="0"/>
              <a:t>winy</a:t>
            </a:r>
            <a:r>
              <a:rPr lang="pl-PL" dirty="0" smtClean="0"/>
              <a:t>,</a:t>
            </a:r>
          </a:p>
          <a:p>
            <a:pPr marL="0" indent="0">
              <a:buNone/>
            </a:pPr>
            <a:r>
              <a:rPr lang="pl-PL" dirty="0" smtClean="0"/>
              <a:t>5</a:t>
            </a:r>
            <a:r>
              <a:rPr lang="pl-PL" dirty="0"/>
              <a:t>) zachodzi </a:t>
            </a:r>
            <a:r>
              <a:rPr lang="pl-PL" b="1" dirty="0"/>
              <a:t>związek przyczynowy</a:t>
            </a:r>
            <a:r>
              <a:rPr lang="pl-PL" dirty="0"/>
              <a:t> między nienależytym sprawowaniem nadzoru a wyrządzeniem szkody</a:t>
            </a:r>
          </a:p>
        </p:txBody>
      </p:sp>
    </p:spTree>
    <p:extLst>
      <p:ext uri="{BB962C8B-B14F-4D97-AF65-F5344CB8AC3E}">
        <p14:creationId xmlns:p14="http://schemas.microsoft.com/office/powerpoint/2010/main" val="12408882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sprawującego nadzór</a:t>
            </a:r>
          </a:p>
        </p:txBody>
      </p:sp>
      <p:sp>
        <p:nvSpPr>
          <p:cNvPr id="3" name="Symbol zastępczy zawartości 2"/>
          <p:cNvSpPr>
            <a:spLocks noGrp="1"/>
          </p:cNvSpPr>
          <p:nvPr>
            <p:ph idx="1"/>
          </p:nvPr>
        </p:nvSpPr>
        <p:spPr/>
        <p:txBody>
          <a:bodyPr>
            <a:normAutofit fontScale="85000" lnSpcReduction="10000"/>
          </a:bodyPr>
          <a:lstStyle/>
          <a:p>
            <a:r>
              <a:rPr lang="pl-PL" dirty="0"/>
              <a:t>Art. 428. Odpowiedzialność małoletniego lub niepoczytalnego w braku zobowiązanych do nadzoru</a:t>
            </a:r>
          </a:p>
          <a:p>
            <a:pPr marL="0" indent="0">
              <a:buNone/>
            </a:pPr>
            <a:r>
              <a:rPr lang="pl-PL" dirty="0"/>
              <a:t>Gdy sprawca z powodu wieku albo stanu psychicznego lub cielesnego nie jest odpowiedzialny za szkodę, a brak jest osób zobowiązanych do nadzoru albo gdy nie można od nich uzyskać naprawienia szkody, </a:t>
            </a:r>
            <a:r>
              <a:rPr lang="pl-PL" b="1" dirty="0"/>
              <a:t>poszkodowany może żądać całkowitego lub częściowego naprawienia szkody od samego sprawcy, jeżeli z okoliczności, a zwłaszcza z porównania stanu majątkowego poszkodowanego i sprawcy, wynika, że wymagają tego zasady współżycia społecznego.</a:t>
            </a:r>
          </a:p>
          <a:p>
            <a:endParaRPr lang="pl-PL" dirty="0"/>
          </a:p>
        </p:txBody>
      </p:sp>
    </p:spTree>
    <p:extLst>
      <p:ext uri="{BB962C8B-B14F-4D97-AF65-F5344CB8AC3E}">
        <p14:creationId xmlns:p14="http://schemas.microsoft.com/office/powerpoint/2010/main" val="3938509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29600" cy="1143000"/>
          </a:xfrm>
        </p:spPr>
        <p:txBody>
          <a:bodyPr>
            <a:normAutofit/>
          </a:bodyPr>
          <a:lstStyle/>
          <a:p>
            <a:r>
              <a:rPr lang="pl-PL" sz="3200" dirty="0" smtClean="0"/>
              <a:t>szkoda</a:t>
            </a:r>
            <a:endParaRPr lang="pl-PL" sz="3200" dirty="0"/>
          </a:p>
        </p:txBody>
      </p:sp>
      <p:sp>
        <p:nvSpPr>
          <p:cNvPr id="3" name="Symbol zastępczy zawartości 2"/>
          <p:cNvSpPr>
            <a:spLocks noGrp="1"/>
          </p:cNvSpPr>
          <p:nvPr>
            <p:ph idx="1"/>
          </p:nvPr>
        </p:nvSpPr>
        <p:spPr>
          <a:xfrm>
            <a:off x="323528" y="908720"/>
            <a:ext cx="8280920" cy="4958011"/>
          </a:xfrm>
        </p:spPr>
        <p:txBody>
          <a:bodyPr/>
          <a:lstStyle/>
          <a:p>
            <a:pPr algn="ctr"/>
            <a:r>
              <a:rPr lang="pl-PL" sz="2400" dirty="0" smtClean="0"/>
              <a:t>Wszelkie uszczerbki w dobrach lub interesach prawnie chronionych, których poszkodowany doznał wbrew swej woli</a:t>
            </a:r>
          </a:p>
          <a:p>
            <a:endParaRPr lang="pl-PL" dirty="0"/>
          </a:p>
        </p:txBody>
      </p:sp>
      <p:graphicFrame>
        <p:nvGraphicFramePr>
          <p:cNvPr id="5" name="Diagram 4"/>
          <p:cNvGraphicFramePr/>
          <p:nvPr>
            <p:extLst>
              <p:ext uri="{D42A27DB-BD31-4B8C-83A1-F6EECF244321}">
                <p14:modId xmlns:p14="http://schemas.microsoft.com/office/powerpoint/2010/main" val="984716873"/>
              </p:ext>
            </p:extLst>
          </p:nvPr>
        </p:nvGraphicFramePr>
        <p:xfrm>
          <a:off x="251520" y="1772816"/>
          <a:ext cx="8892480" cy="5085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49237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odpowiedzialność za czyny cudze </a:t>
            </a:r>
          </a:p>
        </p:txBody>
      </p:sp>
      <p:sp>
        <p:nvSpPr>
          <p:cNvPr id="3" name="Symbol zastępczy zawartości 2"/>
          <p:cNvSpPr>
            <a:spLocks noGrp="1"/>
          </p:cNvSpPr>
          <p:nvPr>
            <p:ph idx="1"/>
          </p:nvPr>
        </p:nvSpPr>
        <p:spPr>
          <a:xfrm>
            <a:off x="457200" y="1600200"/>
            <a:ext cx="8507288" cy="4997152"/>
          </a:xfrm>
        </p:spPr>
        <p:txBody>
          <a:bodyPr>
            <a:normAutofit fontScale="62500" lnSpcReduction="20000"/>
          </a:bodyPr>
          <a:lstStyle/>
          <a:p>
            <a:r>
              <a:rPr lang="pl-PL" dirty="0"/>
              <a:t>Art. 429. Odpowiedzialność za osoby, którym powierzono wykonanie czynności - wina w wyborze</a:t>
            </a:r>
          </a:p>
          <a:p>
            <a:pPr marL="0" indent="0">
              <a:buNone/>
            </a:pPr>
            <a:r>
              <a:rPr lang="pl-PL" dirty="0"/>
              <a:t>Kto powierza wykonanie czynności drugiemu, ten jest odpowiedzialny za szkodę wyrządzoną przez sprawcę przy wykonywaniu powierzonej mu czynności, </a:t>
            </a:r>
            <a:r>
              <a:rPr lang="pl-PL" b="1" dirty="0">
                <a:solidFill>
                  <a:srgbClr val="FF0000"/>
                </a:solidFill>
              </a:rPr>
              <a:t>chyba że nie ponosi winy w wyborze albo że wykonanie czynności powierzył osobie, przedsiębiorstwu lub zakładowi, które w zakresie swej działalności zawodowej trudnią się wykonywaniem takich czynności.</a:t>
            </a:r>
          </a:p>
          <a:p>
            <a:r>
              <a:rPr lang="pl-PL" dirty="0"/>
              <a:t>- dotyczy sytuacji, w której ktoś powierza innemu podmiotowi samodzielne wykonanie danej </a:t>
            </a:r>
            <a:r>
              <a:rPr lang="pl-PL" dirty="0" smtClean="0"/>
              <a:t>czynności</a:t>
            </a:r>
          </a:p>
          <a:p>
            <a:r>
              <a:rPr lang="pl-PL" b="1" dirty="0" smtClean="0"/>
              <a:t>powierzenie </a:t>
            </a:r>
            <a:r>
              <a:rPr lang="pl-PL" b="1" dirty="0"/>
              <a:t>czynności</a:t>
            </a:r>
            <a:r>
              <a:rPr lang="pl-PL" dirty="0"/>
              <a:t> nastąpić może </a:t>
            </a:r>
            <a:r>
              <a:rPr lang="pl-PL" b="1" dirty="0"/>
              <a:t>na podstawie dowolnego stosunku prawnego</a:t>
            </a:r>
            <a:r>
              <a:rPr lang="pl-PL" dirty="0"/>
              <a:t> </a:t>
            </a:r>
            <a:r>
              <a:rPr lang="pl-PL" dirty="0" smtClean="0"/>
              <a:t>(np. umowa </a:t>
            </a:r>
            <a:r>
              <a:rPr lang="pl-PL" dirty="0"/>
              <a:t>o pracę, umowa </a:t>
            </a:r>
            <a:r>
              <a:rPr lang="pl-PL" dirty="0" smtClean="0"/>
              <a:t>zlecenia </a:t>
            </a:r>
            <a:r>
              <a:rPr lang="pl-PL" dirty="0"/>
              <a:t>itp.), a </a:t>
            </a:r>
            <a:r>
              <a:rPr lang="pl-PL" b="1" dirty="0"/>
              <a:t>nawet tylko w ramach relacji czysto faktycznych</a:t>
            </a:r>
            <a:r>
              <a:rPr lang="pl-PL" dirty="0"/>
              <a:t> </a:t>
            </a:r>
            <a:r>
              <a:rPr lang="pl-PL" dirty="0" smtClean="0"/>
              <a:t>(np. rodzinnych)</a:t>
            </a:r>
          </a:p>
          <a:p>
            <a:r>
              <a:rPr lang="pl-PL" dirty="0"/>
              <a:t>P</a:t>
            </a:r>
            <a:r>
              <a:rPr lang="pl-PL" dirty="0" smtClean="0"/>
              <a:t>owierzenie </a:t>
            </a:r>
            <a:r>
              <a:rPr lang="pl-PL" b="1" dirty="0" smtClean="0"/>
              <a:t>nie musi mieć stałego charakteru </a:t>
            </a:r>
            <a:r>
              <a:rPr lang="pl-PL" dirty="0" smtClean="0"/>
              <a:t>i </a:t>
            </a:r>
            <a:r>
              <a:rPr lang="pl-PL" dirty="0"/>
              <a:t>może być </a:t>
            </a:r>
            <a:r>
              <a:rPr lang="pl-PL" dirty="0" smtClean="0"/>
              <a:t>jednorazowe</a:t>
            </a:r>
            <a:r>
              <a:rPr lang="pl-PL" dirty="0"/>
              <a:t>, </a:t>
            </a:r>
            <a:r>
              <a:rPr lang="pl-PL" dirty="0" smtClean="0"/>
              <a:t>- </a:t>
            </a:r>
            <a:r>
              <a:rPr lang="pl-PL" dirty="0"/>
              <a:t>odpowiedzialność oparta na zasadzie winy - winy w </a:t>
            </a:r>
            <a:r>
              <a:rPr lang="pl-PL" dirty="0" smtClean="0"/>
              <a:t>wyborze (</a:t>
            </a:r>
            <a:r>
              <a:rPr lang="pl-PL" b="1" i="1" dirty="0" smtClean="0"/>
              <a:t>culpa </a:t>
            </a:r>
            <a:r>
              <a:rPr lang="pl-PL" b="1" i="1" dirty="0"/>
              <a:t>in </a:t>
            </a:r>
            <a:r>
              <a:rPr lang="pl-PL" b="1" i="1" dirty="0" err="1" smtClean="0"/>
              <a:t>eligendo</a:t>
            </a:r>
            <a:r>
              <a:rPr lang="pl-PL" b="1" dirty="0" smtClean="0"/>
              <a:t>)</a:t>
            </a:r>
            <a:endParaRPr lang="pl-PL" dirty="0"/>
          </a:p>
          <a:p>
            <a:r>
              <a:rPr lang="pl-PL" dirty="0"/>
              <a:t>- zakresem art. 429 objęte są jedynie przypadki wyrządzenia szkód </a:t>
            </a:r>
            <a:r>
              <a:rPr lang="pl-PL" dirty="0" smtClean="0"/>
              <a:t>przy </a:t>
            </a:r>
            <a:r>
              <a:rPr lang="pl-PL" dirty="0"/>
              <a:t>wykonywaniu powierzonej czynności, a nie - jedynie przy </a:t>
            </a:r>
            <a:r>
              <a:rPr lang="pl-PL" dirty="0" smtClean="0"/>
              <a:t>okazji</a:t>
            </a:r>
          </a:p>
          <a:p>
            <a:r>
              <a:rPr lang="pl-PL" dirty="0" smtClean="0"/>
              <a:t>Okoliczności </a:t>
            </a:r>
            <a:r>
              <a:rPr lang="pl-PL" b="1" dirty="0" err="1" smtClean="0">
                <a:solidFill>
                  <a:srgbClr val="FF0000"/>
                </a:solidFill>
              </a:rPr>
              <a:t>egzoneracyjne</a:t>
            </a:r>
            <a:endParaRPr lang="pl-PL" b="1" dirty="0">
              <a:solidFill>
                <a:srgbClr val="FF0000"/>
              </a:solidFill>
            </a:endParaRPr>
          </a:p>
          <a:p>
            <a:endParaRPr lang="pl-PL" dirty="0"/>
          </a:p>
        </p:txBody>
      </p:sp>
    </p:spTree>
    <p:extLst>
      <p:ext uri="{BB962C8B-B14F-4D97-AF65-F5344CB8AC3E}">
        <p14:creationId xmlns:p14="http://schemas.microsoft.com/office/powerpoint/2010/main" val="3578850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odpowiedzialność za czyny cudze </a:t>
            </a:r>
            <a:r>
              <a:rPr lang="pl-PL" dirty="0"/>
              <a:t/>
            </a:r>
            <a:br>
              <a:rPr lang="pl-PL" dirty="0"/>
            </a:b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a:t>Art. 430. Odpowiedzialność zwierzchnika za podwładnego</a:t>
            </a:r>
          </a:p>
          <a:p>
            <a:pPr marL="0" indent="0">
              <a:buNone/>
            </a:pPr>
            <a:r>
              <a:rPr lang="pl-PL" dirty="0"/>
              <a:t>Kto na własny rachunek powierza wykonanie czynności osobie, która przy wykonywaniu tej czynności podlega jego kierownictwu i ma obowiązek stosować się do jego wskazówek, ten jest odpowiedzialny za szkodę wyrządzoną z winy tej osoby przy wykonywaniu powierzonej jej czynności.</a:t>
            </a:r>
          </a:p>
          <a:p>
            <a:r>
              <a:rPr lang="pl-PL" dirty="0"/>
              <a:t>Odpowiedzialność za szkodę wyrządzoną przez </a:t>
            </a:r>
            <a:r>
              <a:rPr lang="pl-PL" b="1" dirty="0"/>
              <a:t>podwładnego</a:t>
            </a:r>
            <a:r>
              <a:rPr lang="pl-PL" dirty="0"/>
              <a:t> przypisana jest jego </a:t>
            </a:r>
            <a:r>
              <a:rPr lang="pl-PL" b="1" dirty="0" smtClean="0"/>
              <a:t>zwierzchnikowi</a:t>
            </a:r>
            <a:r>
              <a:rPr lang="pl-PL" dirty="0"/>
              <a:t> </a:t>
            </a:r>
            <a:r>
              <a:rPr lang="pl-PL" dirty="0" smtClean="0"/>
              <a:t>- zakłada </a:t>
            </a:r>
            <a:r>
              <a:rPr lang="pl-PL" dirty="0"/>
              <a:t>się, iż skoro ktoś powierza wykonanie czynności drugiemu i zachowuje możliwość kierowania </a:t>
            </a:r>
            <a:r>
              <a:rPr lang="pl-PL" dirty="0" smtClean="0"/>
              <a:t>jego zachowaniem, </a:t>
            </a:r>
            <a:r>
              <a:rPr lang="pl-PL" dirty="0"/>
              <a:t>powinien przyjąć na siebie obowiązek naprawienia szkody przez osobę </a:t>
            </a:r>
            <a:r>
              <a:rPr lang="pl-PL" dirty="0" smtClean="0"/>
              <a:t>taką </a:t>
            </a:r>
            <a:r>
              <a:rPr lang="pl-PL" dirty="0"/>
              <a:t>zawinioną. </a:t>
            </a:r>
            <a:endParaRPr lang="pl-PL" dirty="0" smtClean="0"/>
          </a:p>
          <a:p>
            <a:r>
              <a:rPr lang="pl-PL" dirty="0" smtClean="0"/>
              <a:t>Zwierzchnik </a:t>
            </a:r>
            <a:r>
              <a:rPr lang="pl-PL" dirty="0"/>
              <a:t>odpowiada </a:t>
            </a:r>
            <a:r>
              <a:rPr lang="pl-PL" b="1" dirty="0" smtClean="0"/>
              <a:t>na </a:t>
            </a:r>
            <a:r>
              <a:rPr lang="pl-PL" b="1" dirty="0"/>
              <a:t>zasadzie ryzyka</a:t>
            </a:r>
            <a:r>
              <a:rPr lang="pl-PL" dirty="0"/>
              <a:t> i inaczej niż w </a:t>
            </a:r>
            <a:r>
              <a:rPr lang="pl-PL" dirty="0" smtClean="0"/>
              <a:t>przypadku  </a:t>
            </a:r>
            <a:r>
              <a:rPr lang="pl-PL" dirty="0"/>
              <a:t>art. 429 KC </a:t>
            </a:r>
            <a:r>
              <a:rPr lang="pl-PL" b="1" dirty="0"/>
              <a:t>nie zwolni go od odpowiedzialności wykazanie braku winy w </a:t>
            </a:r>
            <a:r>
              <a:rPr lang="pl-PL" b="1" dirty="0" smtClean="0"/>
              <a:t>wyborze</a:t>
            </a:r>
            <a:r>
              <a:rPr lang="pl-PL" dirty="0" smtClean="0"/>
              <a:t>,</a:t>
            </a:r>
          </a:p>
          <a:p>
            <a:r>
              <a:rPr lang="pl-PL" dirty="0" smtClean="0"/>
              <a:t> </a:t>
            </a:r>
            <a:r>
              <a:rPr lang="pl-PL" dirty="0"/>
              <a:t>jedyną okolicznością </a:t>
            </a:r>
            <a:r>
              <a:rPr lang="pl-PL" dirty="0" err="1"/>
              <a:t>egzoneracyjną</a:t>
            </a:r>
            <a:r>
              <a:rPr lang="pl-PL" dirty="0"/>
              <a:t> jest tylko brak winy osoby, której powierzył wykonanie czynności.</a:t>
            </a:r>
          </a:p>
        </p:txBody>
      </p:sp>
    </p:spTree>
    <p:extLst>
      <p:ext uri="{BB962C8B-B14F-4D97-AF65-F5344CB8AC3E}">
        <p14:creationId xmlns:p14="http://schemas.microsoft.com/office/powerpoint/2010/main" val="16729766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odpowiedzialność za czyny cudze </a:t>
            </a:r>
            <a:r>
              <a:rPr lang="pl-PL" dirty="0"/>
              <a:t/>
            </a:r>
            <a:br>
              <a:rPr lang="pl-PL" dirty="0"/>
            </a:b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a:t>Odpowiedzialność przewidzianą </a:t>
            </a:r>
            <a:r>
              <a:rPr lang="pl-PL" dirty="0" smtClean="0"/>
              <a:t>przez </a:t>
            </a:r>
            <a:r>
              <a:rPr lang="pl-PL" dirty="0"/>
              <a:t>art. 429 KC należy odróżnić od tej z art. 430 </a:t>
            </a:r>
            <a:r>
              <a:rPr lang="pl-PL" dirty="0" smtClean="0"/>
              <a:t>KC</a:t>
            </a:r>
            <a:r>
              <a:rPr lang="pl-PL" dirty="0" smtClean="0">
                <a:sym typeface="Wingdings" panose="05000000000000000000" pitchFamily="2" charset="2"/>
              </a:rPr>
              <a:t></a:t>
            </a:r>
          </a:p>
          <a:p>
            <a:r>
              <a:rPr lang="pl-PL" dirty="0" smtClean="0"/>
              <a:t>osoba</a:t>
            </a:r>
            <a:r>
              <a:rPr lang="pl-PL" dirty="0"/>
              <a:t>, której </a:t>
            </a:r>
            <a:r>
              <a:rPr lang="pl-PL" b="1" dirty="0"/>
              <a:t>powierzono</a:t>
            </a:r>
            <a:r>
              <a:rPr lang="pl-PL" dirty="0"/>
              <a:t> wykonanie czynności, musi działać </a:t>
            </a:r>
            <a:r>
              <a:rPr lang="pl-PL" b="1" dirty="0"/>
              <a:t>samodzielnie i nie może podlegać kierownictwu powierzającego</a:t>
            </a:r>
            <a:r>
              <a:rPr lang="pl-PL" dirty="0"/>
              <a:t>, czyli nie może być jego </a:t>
            </a:r>
            <a:r>
              <a:rPr lang="pl-PL" dirty="0" smtClean="0"/>
              <a:t>podwładnym</a:t>
            </a:r>
            <a:r>
              <a:rPr lang="pl-PL" dirty="0"/>
              <a:t>,</a:t>
            </a:r>
            <a:endParaRPr lang="pl-PL" dirty="0" smtClean="0"/>
          </a:p>
          <a:p>
            <a:r>
              <a:rPr lang="pl-PL" b="1" dirty="0"/>
              <a:t>z</a:t>
            </a:r>
            <a:r>
              <a:rPr lang="pl-PL" b="1" dirty="0" smtClean="0"/>
              <a:t>wierzchnik</a:t>
            </a:r>
            <a:r>
              <a:rPr lang="pl-PL" dirty="0" smtClean="0"/>
              <a:t> </a:t>
            </a:r>
            <a:r>
              <a:rPr lang="pl-PL" dirty="0"/>
              <a:t>odpowiada za szkody wyrządzone przez podwładnego </a:t>
            </a:r>
            <a:r>
              <a:rPr lang="pl-PL" b="1" dirty="0">
                <a:solidFill>
                  <a:srgbClr val="FF0000"/>
                </a:solidFill>
              </a:rPr>
              <a:t>na zasadzie ryzyka, a nie na zasadzie winy w wyborze, </a:t>
            </a:r>
            <a:r>
              <a:rPr lang="pl-PL" dirty="0" smtClean="0"/>
              <a:t>ponieważ wykonujący </a:t>
            </a:r>
            <a:r>
              <a:rPr lang="pl-PL" dirty="0"/>
              <a:t>czynność ma obowiązek stosować się do jego </a:t>
            </a:r>
            <a:r>
              <a:rPr lang="pl-PL" dirty="0" smtClean="0"/>
              <a:t>wskazówek</a:t>
            </a:r>
            <a:endParaRPr lang="pl-PL" dirty="0"/>
          </a:p>
        </p:txBody>
      </p:sp>
    </p:spTree>
    <p:extLst>
      <p:ext uri="{BB962C8B-B14F-4D97-AF65-F5344CB8AC3E}">
        <p14:creationId xmlns:p14="http://schemas.microsoft.com/office/powerpoint/2010/main" val="4916721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za zwierzęta i rzeczy </a:t>
            </a:r>
            <a:br>
              <a:rPr lang="pl-PL" dirty="0"/>
            </a:b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Art. 431. Odpowiedzialność za szkody wyrządzone przez zwierzęta</a:t>
            </a:r>
          </a:p>
          <a:p>
            <a:pPr marL="0" indent="0">
              <a:buNone/>
            </a:pPr>
            <a:r>
              <a:rPr lang="pl-PL" dirty="0"/>
              <a:t>§ 1. Kto zwierzę </a:t>
            </a:r>
            <a:r>
              <a:rPr lang="pl-PL" b="1" dirty="0"/>
              <a:t>chowa albo się nim posługuje</a:t>
            </a:r>
            <a:r>
              <a:rPr lang="pl-PL" dirty="0"/>
              <a:t>, obowiązany jest do naprawienia wyrządzonej przez nie szkody </a:t>
            </a:r>
            <a:r>
              <a:rPr lang="pl-PL" b="1" dirty="0"/>
              <a:t>niezależnie od tego, czy było pod jego nadzorem, czy też zabłąkało się lub uciekło, chyba że ani on, ani osoba, za którą ponosi odpowiedzialność, </a:t>
            </a:r>
            <a:r>
              <a:rPr lang="pl-PL" b="1" dirty="0">
                <a:solidFill>
                  <a:srgbClr val="FF0000"/>
                </a:solidFill>
              </a:rPr>
              <a:t>nie ponoszą winy.</a:t>
            </a:r>
          </a:p>
          <a:p>
            <a:pPr marL="0" indent="0">
              <a:buNone/>
            </a:pPr>
            <a:r>
              <a:rPr lang="pl-PL" dirty="0"/>
              <a:t>§ 2. Chociażby osoba, która zwierzę chowa lub się nim posługuje, nie była odpowiedzialna według przepisów paragrafu poprzedzającego, poszkodowany może od niej żądać całkowitego lub częściowego naprawienia szkody, jeżeli z okoliczności, a zwłaszcza z porównania stanu majątkowego poszkodowanego i tej osoby, wynika, że wymagają tego zasady współżycia społecznego.</a:t>
            </a:r>
          </a:p>
          <a:p>
            <a:pPr marL="0" indent="0">
              <a:buNone/>
            </a:pPr>
            <a:r>
              <a:rPr lang="pl-PL" dirty="0"/>
              <a:t>--&gt; nie dotyczy zwierząt dzikich, żyjących w stanie wolnym- zastosowanie znajdą między </a:t>
            </a:r>
            <a:r>
              <a:rPr lang="pl-PL" dirty="0" smtClean="0"/>
              <a:t>innymi ustawia Prawo </a:t>
            </a:r>
            <a:r>
              <a:rPr lang="pl-PL" dirty="0"/>
              <a:t>łowieckie, ustawa o ochronie przyrody</a:t>
            </a:r>
          </a:p>
          <a:p>
            <a:endParaRPr lang="pl-PL" dirty="0"/>
          </a:p>
        </p:txBody>
      </p:sp>
    </p:spTree>
    <p:extLst>
      <p:ext uri="{BB962C8B-B14F-4D97-AF65-F5344CB8AC3E}">
        <p14:creationId xmlns:p14="http://schemas.microsoft.com/office/powerpoint/2010/main" val="5808558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za zwierzęta i rzeczy</a:t>
            </a:r>
          </a:p>
        </p:txBody>
      </p:sp>
      <p:sp>
        <p:nvSpPr>
          <p:cNvPr id="3" name="Symbol zastępczy zawartości 2"/>
          <p:cNvSpPr>
            <a:spLocks noGrp="1"/>
          </p:cNvSpPr>
          <p:nvPr>
            <p:ph idx="1"/>
          </p:nvPr>
        </p:nvSpPr>
        <p:spPr/>
        <p:txBody>
          <a:bodyPr>
            <a:normAutofit fontScale="85000" lnSpcReduction="20000"/>
          </a:bodyPr>
          <a:lstStyle/>
          <a:p>
            <a:pPr marL="0" indent="0">
              <a:buNone/>
            </a:pPr>
            <a:endParaRPr lang="pl-PL" dirty="0"/>
          </a:p>
          <a:p>
            <a:r>
              <a:rPr lang="pl-PL" dirty="0"/>
              <a:t>Art. 433. Odpowiedzialność zajmującego pomieszczenie za wylanie, wyrzucenie lub spadnięcie przedmiotu</a:t>
            </a:r>
          </a:p>
          <a:p>
            <a:pPr marL="0" indent="0">
              <a:buNone/>
            </a:pPr>
            <a:r>
              <a:rPr lang="pl-PL" dirty="0"/>
              <a:t>Za szkodę wyrządzoną wyrzuceniem, wylaniem lub spadnięciem jakiegokolwiek przedmiotu z pomieszczenia jest odpowiedzialny </a:t>
            </a:r>
            <a:r>
              <a:rPr lang="pl-PL" b="1" dirty="0">
                <a:solidFill>
                  <a:srgbClr val="FF0000"/>
                </a:solidFill>
              </a:rPr>
              <a:t>ten, kto pomieszczenie zajmuje, </a:t>
            </a:r>
            <a:r>
              <a:rPr lang="pl-PL" b="1" dirty="0"/>
              <a:t>chyba że szkoda nastąpiła wskutek siły wyższej albo wyłącznie z winy poszkodowanego lub osoby trzeciej, za którą zajmujący pomieszczenie nie ponosi odpowiedzialności i której działaniu nie mógł zapobiec</a:t>
            </a:r>
            <a:r>
              <a:rPr lang="pl-PL" dirty="0" smtClean="0"/>
              <a:t>. </a:t>
            </a:r>
            <a:r>
              <a:rPr lang="pl-PL" dirty="0" smtClean="0">
                <a:sym typeface="Wingdings" pitchFamily="2" charset="2"/>
              </a:rPr>
              <a:t> </a:t>
            </a:r>
            <a:r>
              <a:rPr lang="pl-PL" b="1" dirty="0" smtClean="0">
                <a:solidFill>
                  <a:schemeClr val="accent6">
                    <a:lumMod val="75000"/>
                  </a:schemeClr>
                </a:solidFill>
                <a:sym typeface="Wingdings" pitchFamily="2" charset="2"/>
              </a:rPr>
              <a:t>okoliczności egzoneracyjne</a:t>
            </a:r>
            <a:endParaRPr lang="pl-PL" b="1" dirty="0">
              <a:solidFill>
                <a:schemeClr val="accent6">
                  <a:lumMod val="75000"/>
                </a:schemeClr>
              </a:solidFill>
            </a:endParaRPr>
          </a:p>
          <a:p>
            <a:endParaRPr lang="pl-PL" dirty="0"/>
          </a:p>
        </p:txBody>
      </p:sp>
    </p:spTree>
    <p:extLst>
      <p:ext uri="{BB962C8B-B14F-4D97-AF65-F5344CB8AC3E}">
        <p14:creationId xmlns:p14="http://schemas.microsoft.com/office/powerpoint/2010/main" val="19595579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za zwierzęta i rzeczy</a:t>
            </a:r>
          </a:p>
        </p:txBody>
      </p:sp>
      <p:sp>
        <p:nvSpPr>
          <p:cNvPr id="3" name="Symbol zastępczy zawartości 2"/>
          <p:cNvSpPr>
            <a:spLocks noGrp="1"/>
          </p:cNvSpPr>
          <p:nvPr>
            <p:ph idx="1"/>
          </p:nvPr>
        </p:nvSpPr>
        <p:spPr/>
        <p:txBody>
          <a:bodyPr>
            <a:normAutofit lnSpcReduction="10000"/>
          </a:bodyPr>
          <a:lstStyle/>
          <a:p>
            <a:r>
              <a:rPr lang="pl-PL" dirty="0"/>
              <a:t>Art. 434. Odpowiedzialność posiadacza budowli za jej zawalenie się</a:t>
            </a:r>
          </a:p>
          <a:p>
            <a:pPr marL="0" indent="0">
              <a:buNone/>
            </a:pPr>
            <a:r>
              <a:rPr lang="pl-PL" dirty="0"/>
              <a:t>Za szkodę wyrządzoną przez zawalenie się budowli lub oderwanie się jej części odpowiedzialny jest </a:t>
            </a:r>
            <a:r>
              <a:rPr lang="pl-PL" b="1" dirty="0">
                <a:solidFill>
                  <a:srgbClr val="FF0000"/>
                </a:solidFill>
              </a:rPr>
              <a:t>samoistny posiadacz </a:t>
            </a:r>
            <a:r>
              <a:rPr lang="pl-PL" dirty="0"/>
              <a:t>budowli, </a:t>
            </a:r>
            <a:r>
              <a:rPr lang="pl-PL" b="1" dirty="0"/>
              <a:t>chyba że zawalenie się budowli lub oderwanie się jej części nie wynikło ani z braku utrzymania budowli w należytym stanie, ani z wady w budowie.</a:t>
            </a:r>
            <a:endParaRPr lang="pl-PL" dirty="0"/>
          </a:p>
          <a:p>
            <a:endParaRPr lang="pl-PL" dirty="0"/>
          </a:p>
        </p:txBody>
      </p:sp>
    </p:spTree>
    <p:extLst>
      <p:ext uri="{BB962C8B-B14F-4D97-AF65-F5344CB8AC3E}">
        <p14:creationId xmlns:p14="http://schemas.microsoft.com/office/powerpoint/2010/main" val="26401940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związana z użyciem sił przyrody</a:t>
            </a:r>
            <a:br>
              <a:rPr lang="pl-PL" dirty="0"/>
            </a:b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a:t>Art. 435. Odpowiedzialność osób prowadzących przedsiębiorstwo - zasada ryzyka</a:t>
            </a:r>
          </a:p>
          <a:p>
            <a:pPr marL="0" indent="0">
              <a:buNone/>
            </a:pPr>
            <a:r>
              <a:rPr lang="pl-PL" dirty="0"/>
              <a:t>§ 1. </a:t>
            </a:r>
            <a:r>
              <a:rPr lang="pl-PL" b="1" dirty="0"/>
              <a:t>Prowadzący </a:t>
            </a:r>
            <a:r>
              <a:rPr lang="pl-PL" b="1" dirty="0">
                <a:solidFill>
                  <a:srgbClr val="FF0000"/>
                </a:solidFill>
              </a:rPr>
              <a:t>na własny rachunek </a:t>
            </a:r>
            <a:r>
              <a:rPr lang="pl-PL" b="1" dirty="0"/>
              <a:t>przedsiębiorstwo lub zakład wprawiany w ruch za pomocą sił przyrody </a:t>
            </a:r>
            <a:r>
              <a:rPr lang="pl-PL" dirty="0"/>
              <a:t>(pary, gazu, elektryczności, paliw płynnych itp.) ponosi odpowiedzialność za szkodę na osobie lub mieniu, wyrządzoną komukolwiek przez ruch przedsiębiorstwa lub zakładu, </a:t>
            </a:r>
            <a:r>
              <a:rPr lang="pl-PL" b="1" dirty="0"/>
              <a:t>chyba że szkoda nastąpiła wskutek siły wyższej albo wyłącznie z winy poszkodowanego lub osoby trzeciej, za którą nie ponosi odpowiedzialności.</a:t>
            </a:r>
            <a:endParaRPr lang="pl-PL" dirty="0"/>
          </a:p>
          <a:p>
            <a:pPr marL="0" indent="0">
              <a:buNone/>
            </a:pPr>
            <a:r>
              <a:rPr lang="pl-PL" dirty="0"/>
              <a:t>§ 2. Przepis powyższy stosuje się odpowiednio do przedsiębiorstw lub zakładów wytwarzających środki wybuchowe albo posługujących się takimi środkami.</a:t>
            </a:r>
          </a:p>
          <a:p>
            <a:endParaRPr lang="pl-PL" dirty="0"/>
          </a:p>
        </p:txBody>
      </p:sp>
    </p:spTree>
    <p:extLst>
      <p:ext uri="{BB962C8B-B14F-4D97-AF65-F5344CB8AC3E}">
        <p14:creationId xmlns:p14="http://schemas.microsoft.com/office/powerpoint/2010/main" val="6101653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związana z użyciem sił przyrody</a:t>
            </a:r>
          </a:p>
        </p:txBody>
      </p:sp>
      <p:sp>
        <p:nvSpPr>
          <p:cNvPr id="3" name="Symbol zastępczy zawartości 2"/>
          <p:cNvSpPr>
            <a:spLocks noGrp="1"/>
          </p:cNvSpPr>
          <p:nvPr>
            <p:ph idx="1"/>
          </p:nvPr>
        </p:nvSpPr>
        <p:spPr/>
        <p:txBody>
          <a:bodyPr>
            <a:normAutofit fontScale="62500" lnSpcReduction="20000"/>
          </a:bodyPr>
          <a:lstStyle/>
          <a:p>
            <a:r>
              <a:rPr lang="pl-PL" dirty="0"/>
              <a:t>Art. 436. Odpowiedzialność posiadacza pojazdu - zasada ryzyka</a:t>
            </a:r>
          </a:p>
          <a:p>
            <a:pPr marL="0" indent="0">
              <a:buNone/>
            </a:pPr>
            <a:r>
              <a:rPr lang="pl-PL" dirty="0"/>
              <a:t>§ 1. Odpowiedzialność przewidzianą w artykule poprzedzającym ponosi również </a:t>
            </a:r>
            <a:r>
              <a:rPr lang="pl-PL" b="1" dirty="0">
                <a:solidFill>
                  <a:srgbClr val="FF0000"/>
                </a:solidFill>
              </a:rPr>
              <a:t>samoistny posiadacz mechanicznego środka komunikacji poruszanego za pomocą sił przyrody</a:t>
            </a:r>
            <a:r>
              <a:rPr lang="pl-PL" dirty="0"/>
              <a:t>. Jednakże gdy posiadacz samoistny oddał środek komunikacji w posiadanie zależne, odpowiedzialność ponosi </a:t>
            </a:r>
            <a:r>
              <a:rPr lang="pl-PL" b="1" dirty="0">
                <a:solidFill>
                  <a:srgbClr val="FF0000"/>
                </a:solidFill>
              </a:rPr>
              <a:t>posiadacz zależny.</a:t>
            </a:r>
          </a:p>
          <a:p>
            <a:pPr marL="0" indent="0">
              <a:buNone/>
            </a:pPr>
            <a:r>
              <a:rPr lang="pl-PL" dirty="0"/>
              <a:t>§ 2. W razie </a:t>
            </a:r>
            <a:r>
              <a:rPr lang="pl-PL" b="1" dirty="0">
                <a:solidFill>
                  <a:srgbClr val="FF0000"/>
                </a:solidFill>
              </a:rPr>
              <a:t>zderzenia się </a:t>
            </a:r>
            <a:r>
              <a:rPr lang="pl-PL" dirty="0"/>
              <a:t>mechanicznych środków komunikacji poruszanych za pomocą sił przyrody wymienione osoby mogą wzajemnie żądać naprawienia poniesionych szkód tylko </a:t>
            </a:r>
            <a:r>
              <a:rPr lang="pl-PL" dirty="0">
                <a:solidFill>
                  <a:srgbClr val="FF0000"/>
                </a:solidFill>
              </a:rPr>
              <a:t>na zasadach </a:t>
            </a:r>
            <a:r>
              <a:rPr lang="pl-PL" dirty="0" smtClean="0">
                <a:solidFill>
                  <a:srgbClr val="FF0000"/>
                </a:solidFill>
              </a:rPr>
              <a:t>ogólnych (</a:t>
            </a:r>
            <a:r>
              <a:rPr lang="pl-PL" dirty="0" smtClean="0">
                <a:solidFill>
                  <a:srgbClr val="FF0000"/>
                </a:solidFill>
                <a:sym typeface="Wingdings" panose="05000000000000000000" pitchFamily="2" charset="2"/>
              </a:rPr>
              <a:t> art. 415) </a:t>
            </a:r>
            <a:r>
              <a:rPr lang="pl-PL" dirty="0" smtClean="0"/>
              <a:t>Również </a:t>
            </a:r>
            <a:r>
              <a:rPr lang="pl-PL" dirty="0"/>
              <a:t>tylko </a:t>
            </a:r>
            <a:r>
              <a:rPr lang="pl-PL" dirty="0">
                <a:solidFill>
                  <a:srgbClr val="FF0000"/>
                </a:solidFill>
              </a:rPr>
              <a:t>na zasadach ogólnych </a:t>
            </a:r>
            <a:r>
              <a:rPr lang="pl-PL" dirty="0"/>
              <a:t>osoby te są odpowiedzialne za szkody wyrządzone </a:t>
            </a:r>
            <a:r>
              <a:rPr lang="pl-PL" b="1" dirty="0">
                <a:solidFill>
                  <a:srgbClr val="FF0000"/>
                </a:solidFill>
              </a:rPr>
              <a:t>tym, których przewożą z grzeczności</a:t>
            </a:r>
            <a:r>
              <a:rPr lang="pl-PL" dirty="0"/>
              <a:t>.</a:t>
            </a:r>
          </a:p>
          <a:p>
            <a:pPr marL="0" indent="0">
              <a:buNone/>
            </a:pPr>
            <a:endParaRPr lang="pl-PL" dirty="0" smtClean="0"/>
          </a:p>
          <a:p>
            <a:pPr marL="0" indent="0">
              <a:buNone/>
            </a:pPr>
            <a:r>
              <a:rPr lang="pl-PL" dirty="0" smtClean="0"/>
              <a:t>Art</a:t>
            </a:r>
            <a:r>
              <a:rPr lang="pl-PL" dirty="0"/>
              <a:t>. 336 [Posiadanie samoistne i zależne] Posiadaczem rzeczy jest zarówno ten, kto nią faktycznie włada jak właściciel (posiadacz samoistny), jak i ten, kto nią faktycznie włada jak użytkownik, zastawnik, najemca, dzierżawca lub mający inne prawo, z którym łączy się określone władztwo nad cudzą rzeczą (posiadacz zależny).</a:t>
            </a:r>
          </a:p>
        </p:txBody>
      </p:sp>
    </p:spTree>
    <p:extLst>
      <p:ext uri="{BB962C8B-B14F-4D97-AF65-F5344CB8AC3E}">
        <p14:creationId xmlns:p14="http://schemas.microsoft.com/office/powerpoint/2010/main" val="5546796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związana z użyciem sił przyrody</a:t>
            </a:r>
            <a:br>
              <a:rPr lang="pl-PL" dirty="0"/>
            </a:br>
            <a:endParaRPr lang="pl-PL" dirty="0"/>
          </a:p>
        </p:txBody>
      </p:sp>
      <p:sp>
        <p:nvSpPr>
          <p:cNvPr id="3" name="Symbol zastępczy zawartości 2"/>
          <p:cNvSpPr>
            <a:spLocks noGrp="1"/>
          </p:cNvSpPr>
          <p:nvPr>
            <p:ph idx="1"/>
          </p:nvPr>
        </p:nvSpPr>
        <p:spPr/>
        <p:txBody>
          <a:bodyPr>
            <a:normAutofit lnSpcReduction="10000"/>
          </a:bodyPr>
          <a:lstStyle/>
          <a:p>
            <a:pPr marL="0" indent="0">
              <a:buNone/>
            </a:pPr>
            <a:endParaRPr lang="pl-PL" dirty="0"/>
          </a:p>
          <a:p>
            <a:r>
              <a:rPr lang="pl-PL" dirty="0"/>
              <a:t>Art. 437. Zakaz wyłączenia odpowiedzialności z góry</a:t>
            </a:r>
          </a:p>
          <a:p>
            <a:pPr marL="0" indent="0">
              <a:buNone/>
            </a:pPr>
            <a:r>
              <a:rPr lang="pl-PL" dirty="0"/>
              <a:t>Nie można wyłączyć ani ograniczyć z góry odpowiedzialności </a:t>
            </a:r>
            <a:r>
              <a:rPr lang="pl-PL" dirty="0" smtClean="0"/>
              <a:t>określonej </a:t>
            </a:r>
            <a:r>
              <a:rPr lang="pl-PL" dirty="0"/>
              <a:t>w </a:t>
            </a:r>
            <a:r>
              <a:rPr lang="pl-PL" dirty="0" smtClean="0"/>
              <a:t>dwóch artykułach poprzedzających</a:t>
            </a:r>
            <a:r>
              <a:rPr lang="pl-PL" dirty="0" smtClean="0">
                <a:sym typeface="Wingdings" panose="05000000000000000000" pitchFamily="2" charset="2"/>
              </a:rPr>
              <a:t></a:t>
            </a:r>
            <a:r>
              <a:rPr lang="pl-PL" dirty="0" smtClean="0"/>
              <a:t> </a:t>
            </a:r>
            <a:r>
              <a:rPr lang="pl-PL" dirty="0"/>
              <a:t>dotyczy odpowiedzialności osób prowadzących przedsiębiorstwo i odpowiedzialność posiadacza pojazdu </a:t>
            </a:r>
          </a:p>
          <a:p>
            <a:endParaRPr lang="pl-PL" dirty="0"/>
          </a:p>
        </p:txBody>
      </p:sp>
    </p:spTree>
    <p:extLst>
      <p:ext uri="{BB962C8B-B14F-4D97-AF65-F5344CB8AC3E}">
        <p14:creationId xmlns:p14="http://schemas.microsoft.com/office/powerpoint/2010/main" val="25871392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zapobieganie szkodzie</a:t>
            </a:r>
            <a:br>
              <a:rPr lang="pl-PL" dirty="0"/>
            </a:b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Roszczenie prewencyjne</a:t>
            </a:r>
            <a:r>
              <a:rPr lang="pl-PL" dirty="0" smtClean="0">
                <a:sym typeface="Wingdings" pitchFamily="2" charset="2"/>
              </a:rPr>
              <a:t></a:t>
            </a:r>
            <a:endParaRPr lang="pl-PL" dirty="0" smtClean="0"/>
          </a:p>
          <a:p>
            <a:r>
              <a:rPr lang="pl-PL" dirty="0" smtClean="0"/>
              <a:t>Art</a:t>
            </a:r>
            <a:r>
              <a:rPr lang="pl-PL" dirty="0"/>
              <a:t>. 439. Zapobieżenie szkodzie w stanie bezpośredniego zagrożenia</a:t>
            </a:r>
          </a:p>
          <a:p>
            <a:pPr marL="0" indent="0">
              <a:buNone/>
            </a:pPr>
            <a:r>
              <a:rPr lang="pl-PL" dirty="0"/>
              <a:t>Ten, komu wskutek zachowania się innej osoby, w szczególności wskutek braku należytego nadzoru nad ruchem kierowanego przez nią przedsiębiorstwa lub zakładu albo nad stanem posiadanego przez nią budynku lub innego urządzenia, </a:t>
            </a:r>
            <a:r>
              <a:rPr lang="pl-PL" b="1" dirty="0">
                <a:solidFill>
                  <a:srgbClr val="FF0000"/>
                </a:solidFill>
              </a:rPr>
              <a:t>zagraża bezpośrednio szkoda</a:t>
            </a:r>
            <a:r>
              <a:rPr lang="pl-PL" dirty="0"/>
              <a:t>, może żądać, ażeby osoba ta przedsięwzięła środki niezbędne do odwrócenia grożącego niebezpieczeństwa, a w razie potrzeby także, by dała odpowiednie zabezpieczenie.</a:t>
            </a:r>
          </a:p>
          <a:p>
            <a:endParaRPr lang="pl-PL" dirty="0"/>
          </a:p>
        </p:txBody>
      </p:sp>
    </p:spTree>
    <p:extLst>
      <p:ext uri="{BB962C8B-B14F-4D97-AF65-F5344CB8AC3E}">
        <p14:creationId xmlns:p14="http://schemas.microsoft.com/office/powerpoint/2010/main" val="194151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Zasady odpowiedzialności</a:t>
            </a:r>
            <a:endParaRPr lang="pl-PL" dirty="0"/>
          </a:p>
        </p:txBody>
      </p:sp>
      <p:sp>
        <p:nvSpPr>
          <p:cNvPr id="3" name="Symbol zastępczy zawartości 2"/>
          <p:cNvSpPr>
            <a:spLocks noGrp="1"/>
          </p:cNvSpPr>
          <p:nvPr>
            <p:ph idx="1"/>
          </p:nvPr>
        </p:nvSpPr>
        <p:spPr/>
        <p:txBody>
          <a:bodyPr/>
          <a:lstStyle/>
          <a:p>
            <a:r>
              <a:rPr lang="pl-PL" dirty="0" smtClean="0"/>
              <a:t>1</a:t>
            </a:r>
            <a:r>
              <a:rPr lang="pl-PL" dirty="0"/>
              <a:t>. zasada winy</a:t>
            </a:r>
          </a:p>
          <a:p>
            <a:r>
              <a:rPr lang="pl-PL" dirty="0"/>
              <a:t>2. zasada ryzyka</a:t>
            </a:r>
          </a:p>
          <a:p>
            <a:r>
              <a:rPr lang="pl-PL" dirty="0"/>
              <a:t>3. zasada słuszności</a:t>
            </a:r>
          </a:p>
          <a:p>
            <a:r>
              <a:rPr lang="pl-PL" dirty="0"/>
              <a:t>4. zasada bezprawności</a:t>
            </a:r>
          </a:p>
          <a:p>
            <a:r>
              <a:rPr lang="pl-PL" dirty="0"/>
              <a:t>5. zasada odpowiedzialności absolutnej</a:t>
            </a:r>
          </a:p>
          <a:p>
            <a:endParaRPr lang="pl-PL" dirty="0"/>
          </a:p>
        </p:txBody>
      </p:sp>
    </p:spTree>
    <p:extLst>
      <p:ext uri="{BB962C8B-B14F-4D97-AF65-F5344CB8AC3E}">
        <p14:creationId xmlns:p14="http://schemas.microsoft.com/office/powerpoint/2010/main" val="5273842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dirty="0"/>
              <a:t>naprawienie szkody wyrządzonej czynem niedozwolonym</a:t>
            </a:r>
            <a:r>
              <a:rPr lang="pl-PL" dirty="0"/>
              <a:t/>
            </a:r>
            <a:br>
              <a:rPr lang="pl-PL" dirty="0"/>
            </a:br>
            <a:endParaRPr lang="pl-PL" dirty="0"/>
          </a:p>
        </p:txBody>
      </p:sp>
      <p:sp>
        <p:nvSpPr>
          <p:cNvPr id="3" name="Symbol zastępczy zawartości 2"/>
          <p:cNvSpPr>
            <a:spLocks noGrp="1"/>
          </p:cNvSpPr>
          <p:nvPr>
            <p:ph idx="1"/>
          </p:nvPr>
        </p:nvSpPr>
        <p:spPr>
          <a:xfrm>
            <a:off x="0" y="836712"/>
            <a:ext cx="9144000" cy="6021288"/>
          </a:xfrm>
        </p:spPr>
        <p:txBody>
          <a:bodyPr>
            <a:normAutofit fontScale="62500" lnSpcReduction="20000"/>
          </a:bodyPr>
          <a:lstStyle/>
          <a:p>
            <a:r>
              <a:rPr lang="pl-PL" dirty="0"/>
              <a:t>naprawienie szkody majątkowej na osobie</a:t>
            </a:r>
          </a:p>
          <a:p>
            <a:r>
              <a:rPr lang="pl-PL" dirty="0"/>
              <a:t>uszkodzenie ciała lub rozstrój zdrowia </a:t>
            </a:r>
            <a:r>
              <a:rPr lang="pl-PL" dirty="0" smtClean="0">
                <a:sym typeface="Wingdings" panose="05000000000000000000" pitchFamily="2" charset="2"/>
              </a:rPr>
              <a:t></a:t>
            </a:r>
            <a:r>
              <a:rPr lang="pl-PL" dirty="0" smtClean="0"/>
              <a:t> </a:t>
            </a:r>
            <a:r>
              <a:rPr lang="pl-PL" b="1" dirty="0"/>
              <a:t>bezpośrednio poszkodowany</a:t>
            </a:r>
            <a:r>
              <a:rPr lang="pl-PL" dirty="0"/>
              <a:t> może żądać naprawienia szkody, obejmującej wynikłe z tego koszty</a:t>
            </a:r>
          </a:p>
          <a:p>
            <a:r>
              <a:rPr lang="pl-PL" dirty="0"/>
              <a:t> Art. 444. Uszkodzenie ciała, wywołanie rozstroju zdrowia - szkoda na osobie</a:t>
            </a:r>
          </a:p>
          <a:p>
            <a:pPr marL="0" indent="0">
              <a:buNone/>
            </a:pPr>
            <a:r>
              <a:rPr lang="pl-PL" dirty="0"/>
              <a:t>§ 1. W razie </a:t>
            </a:r>
            <a:r>
              <a:rPr lang="pl-PL" b="1" dirty="0"/>
              <a:t>uszkodzenia ciała lub wywołania rozstroju zdrowia </a:t>
            </a:r>
            <a:r>
              <a:rPr lang="pl-PL" dirty="0"/>
              <a:t>naprawienie szkody obejmuje </a:t>
            </a:r>
            <a:r>
              <a:rPr lang="pl-PL" b="1" dirty="0"/>
              <a:t>wszelkie wynikłe z tego powodu koszty</a:t>
            </a:r>
            <a:r>
              <a:rPr lang="pl-PL" dirty="0"/>
              <a:t>. Na żądanie poszkodowanego zobowiązany do naprawienia szkody powinien wyłożyć z góry sumę potrzebną na koszty leczenia, a jeżeli poszkodowany stał się inwalidą, także sumę potrzebną na koszty przygotowania do innego zawodu.</a:t>
            </a:r>
          </a:p>
          <a:p>
            <a:pPr marL="0" indent="0">
              <a:buNone/>
            </a:pPr>
            <a:r>
              <a:rPr lang="pl-PL" dirty="0"/>
              <a:t>§ 2. Jeżeli poszkodowany utracił całkowicie lub częściowo zdolność do pracy zarobkowej albo jeżeli zwiększyły się jego potrzeby lub zmniejszyły widoki powodzenia na przyszłość, może on żądać od zobowiązanego do naprawienia szkody odpowiedniej </a:t>
            </a:r>
            <a:r>
              <a:rPr lang="pl-PL" b="1" dirty="0"/>
              <a:t>renty</a:t>
            </a:r>
            <a:r>
              <a:rPr lang="pl-PL" dirty="0"/>
              <a:t>.</a:t>
            </a:r>
          </a:p>
          <a:p>
            <a:pPr marL="0" indent="0">
              <a:buNone/>
            </a:pPr>
            <a:r>
              <a:rPr lang="pl-PL" dirty="0"/>
              <a:t>§ 3. Jeżeli w chwili wydania wyroku szkody nie da się dokładnie ustalić, poszkodowanemu może być przyznana </a:t>
            </a:r>
            <a:r>
              <a:rPr lang="pl-PL" b="1" dirty="0"/>
              <a:t>renta tymczasowa</a:t>
            </a:r>
            <a:r>
              <a:rPr lang="pl-PL" dirty="0"/>
              <a:t>.</a:t>
            </a:r>
          </a:p>
          <a:p>
            <a:pPr marL="0" indent="0">
              <a:buNone/>
            </a:pPr>
            <a:endParaRPr lang="pl-PL" dirty="0"/>
          </a:p>
          <a:p>
            <a:r>
              <a:rPr lang="pl-PL" dirty="0"/>
              <a:t>Art. 447. Przesłanki kapitalizacji renty</a:t>
            </a:r>
          </a:p>
          <a:p>
            <a:pPr marL="0" indent="0">
              <a:buNone/>
            </a:pPr>
            <a:r>
              <a:rPr lang="pl-PL" dirty="0"/>
              <a:t>Z ważnych powodów sąd może na żądanie poszkodowanego przyznać mu </a:t>
            </a:r>
            <a:r>
              <a:rPr lang="pl-PL" b="1" dirty="0"/>
              <a:t>zamiast renty lub jej części odszkodowanie jednorazowe. </a:t>
            </a:r>
            <a:r>
              <a:rPr lang="pl-PL" dirty="0"/>
              <a:t>Dotyczy to w szczególności wypadku, gdy poszkodowany stał się inwalidą, a przyznanie jednorazowego odszkodowania ułatwi mu wykonywanie nowego zawodu.</a:t>
            </a:r>
          </a:p>
          <a:p>
            <a:endParaRPr lang="pl-PL" dirty="0"/>
          </a:p>
        </p:txBody>
      </p:sp>
    </p:spTree>
    <p:extLst>
      <p:ext uri="{BB962C8B-B14F-4D97-AF65-F5344CB8AC3E}">
        <p14:creationId xmlns:p14="http://schemas.microsoft.com/office/powerpoint/2010/main" val="21685836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Zadośćuczynienie za krzywdę</a:t>
            </a:r>
            <a:endParaRPr lang="pl-PL" dirty="0"/>
          </a:p>
        </p:txBody>
      </p:sp>
      <p:sp>
        <p:nvSpPr>
          <p:cNvPr id="3" name="Symbol zastępczy zawartości 2"/>
          <p:cNvSpPr>
            <a:spLocks noGrp="1"/>
          </p:cNvSpPr>
          <p:nvPr>
            <p:ph idx="1"/>
          </p:nvPr>
        </p:nvSpPr>
        <p:spPr>
          <a:xfrm>
            <a:off x="179512" y="1600200"/>
            <a:ext cx="8712968" cy="5257800"/>
          </a:xfrm>
        </p:spPr>
        <p:txBody>
          <a:bodyPr>
            <a:normAutofit fontScale="85000" lnSpcReduction="20000"/>
          </a:bodyPr>
          <a:lstStyle/>
          <a:p>
            <a:r>
              <a:rPr lang="pl-PL" dirty="0"/>
              <a:t> Art. 445. Zadośćuczynienie pieniężne za doznaną krzywdę</a:t>
            </a:r>
          </a:p>
          <a:p>
            <a:pPr marL="0" indent="0">
              <a:buNone/>
            </a:pPr>
            <a:r>
              <a:rPr lang="pl-PL" dirty="0"/>
              <a:t>§ 1. W wypadkach przewidzianych w artykule </a:t>
            </a:r>
            <a:r>
              <a:rPr lang="pl-PL" dirty="0" smtClean="0"/>
              <a:t>poprzedzającym (</a:t>
            </a:r>
            <a:r>
              <a:rPr lang="pl-PL" dirty="0" smtClean="0">
                <a:sym typeface="Wingdings" panose="05000000000000000000" pitchFamily="2" charset="2"/>
              </a:rPr>
              <a:t></a:t>
            </a:r>
            <a:r>
              <a:rPr lang="pl-PL" dirty="0" smtClean="0"/>
              <a:t>czyli </a:t>
            </a:r>
            <a:r>
              <a:rPr lang="pl-PL" dirty="0" smtClean="0">
                <a:solidFill>
                  <a:srgbClr val="FF0000"/>
                </a:solidFill>
              </a:rPr>
              <a:t>uszkodzenia </a:t>
            </a:r>
            <a:r>
              <a:rPr lang="pl-PL" dirty="0">
                <a:solidFill>
                  <a:srgbClr val="FF0000"/>
                </a:solidFill>
              </a:rPr>
              <a:t>ciała lub wywołania rozstroju </a:t>
            </a:r>
            <a:r>
              <a:rPr lang="pl-PL" dirty="0" smtClean="0">
                <a:solidFill>
                  <a:srgbClr val="FF0000"/>
                </a:solidFill>
              </a:rPr>
              <a:t>zdrowia</a:t>
            </a:r>
            <a:r>
              <a:rPr lang="pl-PL" dirty="0" smtClean="0"/>
              <a:t>) </a:t>
            </a:r>
            <a:r>
              <a:rPr lang="pl-PL" dirty="0"/>
              <a:t>sąd może przyznać poszkodowanemu odpowiednią sumę tytułem zadośćuczynienia pieniężnego </a:t>
            </a:r>
            <a:r>
              <a:rPr lang="pl-PL" dirty="0">
                <a:solidFill>
                  <a:srgbClr val="FF0000"/>
                </a:solidFill>
              </a:rPr>
              <a:t>za doznaną krzywdę.</a:t>
            </a:r>
          </a:p>
          <a:p>
            <a:pPr marL="0" indent="0">
              <a:buNone/>
            </a:pPr>
            <a:r>
              <a:rPr lang="pl-PL" dirty="0"/>
              <a:t>§ 2. Przepis powyższy stosuje się również w wypadku </a:t>
            </a:r>
            <a:r>
              <a:rPr lang="pl-PL" dirty="0">
                <a:solidFill>
                  <a:srgbClr val="FF0000"/>
                </a:solidFill>
              </a:rPr>
              <a:t>pozbawienia wolności</a:t>
            </a:r>
            <a:r>
              <a:rPr lang="pl-PL" dirty="0"/>
              <a:t> oraz w </a:t>
            </a:r>
            <a:r>
              <a:rPr lang="pl-PL" dirty="0">
                <a:solidFill>
                  <a:srgbClr val="FF0000"/>
                </a:solidFill>
              </a:rPr>
              <a:t>wypadku skłonienia za pomocą podstępu, gwałtu lub nadużycia stosunku zależności do poddania się czynowi nierządnemu.</a:t>
            </a:r>
          </a:p>
          <a:p>
            <a:pPr marL="0" indent="0">
              <a:buNone/>
            </a:pPr>
            <a:r>
              <a:rPr lang="pl-PL" dirty="0"/>
              <a:t>§ 3. Roszczenie o zadośćuczynienie przechodzi na spadkobierców tylko wtedy, gdy zostało uznane na piśmie albo gdy powództwo zostało wytoczone za życia poszkodowanego</a:t>
            </a:r>
            <a:r>
              <a:rPr lang="pl-PL" dirty="0" smtClean="0"/>
              <a:t>.</a:t>
            </a:r>
            <a:endParaRPr lang="pl-PL" dirty="0"/>
          </a:p>
          <a:p>
            <a:endParaRPr lang="pl-PL" dirty="0"/>
          </a:p>
        </p:txBody>
      </p:sp>
    </p:spTree>
    <p:extLst>
      <p:ext uri="{BB962C8B-B14F-4D97-AF65-F5344CB8AC3E}">
        <p14:creationId xmlns:p14="http://schemas.microsoft.com/office/powerpoint/2010/main" val="33152614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0"/>
            <a:ext cx="8507288" cy="6126163"/>
          </a:xfrm>
        </p:spPr>
        <p:txBody>
          <a:bodyPr>
            <a:normAutofit fontScale="92500" lnSpcReduction="10000"/>
          </a:bodyPr>
          <a:lstStyle/>
          <a:p>
            <a:r>
              <a:rPr lang="pl-PL" dirty="0"/>
              <a:t>Art. 448. Zadośćuczynienie pieniężne za naruszenie dobra osobistego</a:t>
            </a:r>
          </a:p>
          <a:p>
            <a:pPr marL="0" indent="0">
              <a:buNone/>
            </a:pPr>
            <a:r>
              <a:rPr lang="pl-PL" dirty="0"/>
              <a:t>W razie naruszenia dobra osobistego sąd może przyznać temu, czyje dobro osobiste zostało naruszone, odpowiednią sumę tytułem zadośćuczynienia pieniężnego za doznaną krzywdę lub na jego żądanie zasądzić odpowiednią sumę pieniężną na wskazany przez niego cel społeczny, niezależnie od innych środków potrzebnych do usunięcia skutków naruszenia. Przepis art. 445 , § 3 stosuje </a:t>
            </a:r>
            <a:r>
              <a:rPr lang="pl-PL" dirty="0" smtClean="0"/>
              <a:t>się. </a:t>
            </a:r>
            <a:r>
              <a:rPr lang="pl-PL" dirty="0" smtClean="0">
                <a:sym typeface="Wingdings" pitchFamily="2" charset="2"/>
              </a:rPr>
              <a:t></a:t>
            </a:r>
            <a:r>
              <a:rPr lang="pl-PL" dirty="0">
                <a:sym typeface="Wingdings" pitchFamily="2" charset="2"/>
              </a:rPr>
              <a:t>R</a:t>
            </a:r>
            <a:r>
              <a:rPr lang="pl-PL" dirty="0" smtClean="0"/>
              <a:t>oszczenie </a:t>
            </a:r>
            <a:r>
              <a:rPr lang="pl-PL" dirty="0"/>
              <a:t>o </a:t>
            </a:r>
            <a:r>
              <a:rPr lang="pl-PL" dirty="0" smtClean="0"/>
              <a:t>zadośćuczynienie </a:t>
            </a:r>
            <a:r>
              <a:rPr lang="pl-PL" dirty="0"/>
              <a:t>przechodzi na spadkobierców poszkodowanego </a:t>
            </a:r>
            <a:r>
              <a:rPr lang="pl-PL" dirty="0" smtClean="0"/>
              <a:t>jedynie </a:t>
            </a:r>
            <a:r>
              <a:rPr lang="pl-PL" dirty="0"/>
              <a:t>wówczas, gdy powództwo o nie zostało wytoczone za życia poszkodowanego</a:t>
            </a:r>
          </a:p>
          <a:p>
            <a:endParaRPr lang="pl-PL" dirty="0"/>
          </a:p>
        </p:txBody>
      </p:sp>
    </p:spTree>
    <p:extLst>
      <p:ext uri="{BB962C8B-B14F-4D97-AF65-F5344CB8AC3E}">
        <p14:creationId xmlns:p14="http://schemas.microsoft.com/office/powerpoint/2010/main" val="40806724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Szkody prenatalne</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a:t>Art. 446</a:t>
            </a:r>
            <a:r>
              <a:rPr lang="pl-PL" baseline="30000" dirty="0"/>
              <a:t>1</a:t>
            </a:r>
            <a:r>
              <a:rPr lang="pl-PL" dirty="0"/>
              <a:t>. Roszczenie o szkody prenatalne</a:t>
            </a:r>
          </a:p>
          <a:p>
            <a:pPr marL="0" indent="0">
              <a:buNone/>
            </a:pPr>
            <a:r>
              <a:rPr lang="pl-PL" dirty="0"/>
              <a:t>Z chwilą urodzenia dziecko może żądać naprawienia szkód doznanych przed </a:t>
            </a:r>
            <a:r>
              <a:rPr lang="pl-PL" dirty="0" smtClean="0"/>
              <a:t>urodzeniem.</a:t>
            </a:r>
          </a:p>
          <a:p>
            <a:r>
              <a:rPr lang="pl-PL" dirty="0" smtClean="0"/>
              <a:t>Komentowany </a:t>
            </a:r>
            <a:r>
              <a:rPr lang="pl-PL" dirty="0"/>
              <a:t>przepis reguluje kwestię odpowiedzialności za tzw. </a:t>
            </a:r>
            <a:r>
              <a:rPr lang="pl-PL" b="1" dirty="0"/>
              <a:t>szkody prenatalne</a:t>
            </a:r>
            <a:r>
              <a:rPr lang="pl-PL" dirty="0"/>
              <a:t>, czyli </a:t>
            </a:r>
            <a:r>
              <a:rPr lang="pl-PL" dirty="0" smtClean="0"/>
              <a:t>doznane </a:t>
            </a:r>
            <a:r>
              <a:rPr lang="pl-PL" dirty="0"/>
              <a:t>przed urodzeniem się </a:t>
            </a:r>
            <a:r>
              <a:rPr lang="pl-PL" dirty="0" smtClean="0"/>
              <a:t>dziecka</a:t>
            </a:r>
          </a:p>
          <a:p>
            <a:r>
              <a:rPr lang="pl-PL" dirty="0"/>
              <a:t>Orzeczenie TK </a:t>
            </a:r>
            <a:r>
              <a:rPr lang="pl-PL" dirty="0" smtClean="0"/>
              <a:t>z </a:t>
            </a:r>
            <a:r>
              <a:rPr lang="pl-PL" dirty="0"/>
              <a:t>28.5.1996 r. (K 26/96, OTK 1997, Nr 2, poz. 19</a:t>
            </a:r>
            <a:r>
              <a:rPr lang="pl-PL" dirty="0" smtClean="0"/>
              <a:t>) </a:t>
            </a:r>
            <a:r>
              <a:rPr lang="pl-PL" dirty="0" smtClean="0">
                <a:sym typeface="Wingdings" panose="05000000000000000000" pitchFamily="2" charset="2"/>
              </a:rPr>
              <a:t></a:t>
            </a:r>
            <a:r>
              <a:rPr lang="pl-PL" dirty="0" smtClean="0"/>
              <a:t> </a:t>
            </a:r>
            <a:r>
              <a:rPr lang="pl-PL" dirty="0"/>
              <a:t>możliwe jest wystąpienie z roszczeniami odszkodowawczymi </a:t>
            </a:r>
            <a:r>
              <a:rPr lang="pl-PL" b="1" dirty="0"/>
              <a:t>także przeciwko </a:t>
            </a:r>
            <a:r>
              <a:rPr lang="pl-PL" b="1" dirty="0" smtClean="0"/>
              <a:t>matce</a:t>
            </a:r>
          </a:p>
          <a:p>
            <a:r>
              <a:rPr lang="pl-PL" dirty="0"/>
              <a:t>Odpowiedzialność za szkody prenatalne </a:t>
            </a:r>
            <a:r>
              <a:rPr lang="pl-PL" dirty="0">
                <a:solidFill>
                  <a:srgbClr val="FF0000"/>
                </a:solidFill>
              </a:rPr>
              <a:t>może być oparta </a:t>
            </a:r>
            <a:r>
              <a:rPr lang="pl-PL" b="1" dirty="0">
                <a:solidFill>
                  <a:srgbClr val="FF0000"/>
                </a:solidFill>
              </a:rPr>
              <a:t>na wszelkich podstawach odpowiedzialności</a:t>
            </a:r>
            <a:r>
              <a:rPr lang="pl-PL" dirty="0">
                <a:solidFill>
                  <a:srgbClr val="FF0000"/>
                </a:solidFill>
              </a:rPr>
              <a:t> za czyny niedozwolone</a:t>
            </a:r>
            <a:r>
              <a:rPr lang="pl-PL" dirty="0"/>
              <a:t>, tzn. na zasadzie winy, ryzyka i słuszności.</a:t>
            </a:r>
            <a:endParaRPr lang="pl-PL" b="1" dirty="0" smtClean="0"/>
          </a:p>
        </p:txBody>
      </p:sp>
    </p:spTree>
    <p:extLst>
      <p:ext uri="{BB962C8B-B14F-4D97-AF65-F5344CB8AC3E}">
        <p14:creationId xmlns:p14="http://schemas.microsoft.com/office/powerpoint/2010/main" val="25900273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roszczenia osób pośrednio poszkodowanych</a:t>
            </a:r>
          </a:p>
        </p:txBody>
      </p:sp>
      <p:sp>
        <p:nvSpPr>
          <p:cNvPr id="3" name="Symbol zastępczy zawartości 2"/>
          <p:cNvSpPr>
            <a:spLocks noGrp="1"/>
          </p:cNvSpPr>
          <p:nvPr>
            <p:ph idx="1"/>
          </p:nvPr>
        </p:nvSpPr>
        <p:spPr/>
        <p:txBody>
          <a:bodyPr>
            <a:normAutofit fontScale="55000" lnSpcReduction="20000"/>
          </a:bodyPr>
          <a:lstStyle/>
          <a:p>
            <a:r>
              <a:rPr lang="pl-PL" dirty="0"/>
              <a:t>Art. 446. Odpowiedzialność za szkody majątkowe wynikające ze śmierci poszkodowanego</a:t>
            </a:r>
          </a:p>
          <a:p>
            <a:pPr marL="0" indent="0">
              <a:buNone/>
            </a:pPr>
            <a:r>
              <a:rPr lang="pl-PL" dirty="0"/>
              <a:t>§ 1. Jeżeli wskutek uszkodzenia ciała lub wywołania rozstroju zdrowia nastąpiła </a:t>
            </a:r>
            <a:r>
              <a:rPr lang="pl-PL" b="1" dirty="0"/>
              <a:t>śmierć poszkodowanego,</a:t>
            </a:r>
            <a:r>
              <a:rPr lang="pl-PL" dirty="0"/>
              <a:t> zobowiązany do naprawienia szkody powinien zwrócić </a:t>
            </a:r>
            <a:r>
              <a:rPr lang="pl-PL" b="1" dirty="0"/>
              <a:t>koszty leczenia i pogrzebu temu, kto je poniósł.</a:t>
            </a:r>
          </a:p>
          <a:p>
            <a:pPr marL="0" indent="0">
              <a:buNone/>
            </a:pPr>
            <a:r>
              <a:rPr lang="pl-PL" dirty="0"/>
              <a:t>§ 2. </a:t>
            </a:r>
            <a:r>
              <a:rPr lang="pl-PL" b="1" dirty="0"/>
              <a:t>Osoba, względem której ciążył na zmarłym ustawowy obowiązek alimentacyjny, może żądać od zobowiązanego do naprawienia szkody renty obliczonej stosownie do potrzeb poszkodowanego oraz do możliwości zarobkowych i majątkowych zmarłego przez czas prawdopodobnego trwania obowiązku alimentacyjnego. </a:t>
            </a:r>
            <a:r>
              <a:rPr lang="pl-PL" dirty="0"/>
              <a:t>Takiej samej renty mogą żądać inne osoby bliskie, </a:t>
            </a:r>
            <a:r>
              <a:rPr lang="pl-PL" b="1" dirty="0"/>
              <a:t>którym zmarły dobrowolnie i stale dostarczał środków utrzymania,</a:t>
            </a:r>
            <a:r>
              <a:rPr lang="pl-PL" dirty="0"/>
              <a:t> jeżeli z okoliczności wynika, że wymagają tego zasady współżycia społecznego.</a:t>
            </a:r>
          </a:p>
          <a:p>
            <a:pPr marL="0" indent="0">
              <a:buNone/>
            </a:pPr>
            <a:r>
              <a:rPr lang="pl-PL" dirty="0"/>
              <a:t>§ 3. </a:t>
            </a:r>
            <a:r>
              <a:rPr lang="pl-PL" b="1" dirty="0"/>
              <a:t>Sąd może ponadto przyznać najbliższym członkom rodziny zmarłego stosowne odszkodowanie, jeżeli wskutek jego śmierci nastąpiło znaczne pogorszenie ich sytuacji życiowej.</a:t>
            </a:r>
          </a:p>
          <a:p>
            <a:pPr marL="0" indent="0">
              <a:buNone/>
            </a:pPr>
            <a:r>
              <a:rPr lang="pl-PL" dirty="0"/>
              <a:t>§ 4. </a:t>
            </a:r>
            <a:r>
              <a:rPr lang="pl-PL" b="1" dirty="0"/>
              <a:t>Sąd może także przyznać najbliższym członkom rodziny zmarłego odpowiednią sumę tytułem zadośćuczynienia pieniężnego za doznaną krzywdę.</a:t>
            </a:r>
          </a:p>
          <a:p>
            <a:pPr marL="0" indent="0">
              <a:buNone/>
            </a:pPr>
            <a:endParaRPr lang="pl-PL" dirty="0"/>
          </a:p>
        </p:txBody>
      </p:sp>
    </p:spTree>
    <p:extLst>
      <p:ext uri="{BB962C8B-B14F-4D97-AF65-F5344CB8AC3E}">
        <p14:creationId xmlns:p14="http://schemas.microsoft.com/office/powerpoint/2010/main" val="28372830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Zbieg roszczeń</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Art. 443</a:t>
            </a:r>
          </a:p>
          <a:p>
            <a:pPr marL="0" indent="0">
              <a:buNone/>
            </a:pPr>
            <a:r>
              <a:rPr lang="pl-PL" dirty="0" smtClean="0"/>
              <a:t>Okoliczność</a:t>
            </a:r>
            <a:r>
              <a:rPr lang="pl-PL" dirty="0"/>
              <a:t>, że działanie lub zaniechanie, z którego szkoda wynikła, stanowiło niewykonanie lub nienależyte wykonanie istniejącego uprzednio zobowiązania, </a:t>
            </a:r>
            <a:r>
              <a:rPr lang="pl-PL" b="1" dirty="0"/>
              <a:t>nie wyłącza roszczenia o naprawienie szkody z tytułu czynu niedozwolonego</a:t>
            </a:r>
            <a:r>
              <a:rPr lang="pl-PL" dirty="0"/>
              <a:t>, chyba że z treści istniejącego uprzednio zobowiązania wynika co innego</a:t>
            </a:r>
            <a:r>
              <a:rPr lang="pl-PL" dirty="0" smtClean="0"/>
              <a:t>.</a:t>
            </a:r>
          </a:p>
          <a:p>
            <a:r>
              <a:rPr lang="pl-PL" dirty="0"/>
              <a:t>Zbieg roszczeń odszkodowawczych </a:t>
            </a:r>
            <a:r>
              <a:rPr lang="pl-PL" i="1" dirty="0" smtClean="0"/>
              <a:t>ex </a:t>
            </a:r>
            <a:r>
              <a:rPr lang="pl-PL" i="1" dirty="0" err="1"/>
              <a:t>delicto</a:t>
            </a:r>
            <a:r>
              <a:rPr lang="pl-PL" dirty="0"/>
              <a:t> i </a:t>
            </a:r>
            <a:r>
              <a:rPr lang="pl-PL" i="1" dirty="0"/>
              <a:t>ex </a:t>
            </a:r>
            <a:r>
              <a:rPr lang="pl-PL" i="1" dirty="0" smtClean="0"/>
              <a:t>contractu</a:t>
            </a:r>
            <a:endParaRPr lang="pl-PL" dirty="0" smtClean="0"/>
          </a:p>
          <a:p>
            <a:endParaRPr lang="pl-PL" dirty="0"/>
          </a:p>
        </p:txBody>
      </p:sp>
    </p:spTree>
    <p:extLst>
      <p:ext uri="{BB962C8B-B14F-4D97-AF65-F5344CB8AC3E}">
        <p14:creationId xmlns:p14="http://schemas.microsoft.com/office/powerpoint/2010/main" val="14739473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Przedawnienie roszczeń o naprawienie szkody</a:t>
            </a:r>
            <a:br>
              <a:rPr lang="pl-PL" dirty="0"/>
            </a:b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dirty="0"/>
              <a:t> Art. </a:t>
            </a:r>
            <a:r>
              <a:rPr lang="pl-PL" dirty="0" smtClean="0"/>
              <a:t>442</a:t>
            </a:r>
            <a:r>
              <a:rPr lang="pl-PL" baseline="30000" dirty="0" smtClean="0"/>
              <a:t>1</a:t>
            </a:r>
            <a:endParaRPr lang="pl-PL" dirty="0" smtClean="0"/>
          </a:p>
          <a:p>
            <a:pPr marL="0" indent="0">
              <a:buNone/>
            </a:pPr>
            <a:r>
              <a:rPr lang="pl-PL" dirty="0" smtClean="0"/>
              <a:t>§ </a:t>
            </a:r>
            <a:r>
              <a:rPr lang="pl-PL" dirty="0"/>
              <a:t>1. Roszczenie o naprawienie szkody wyrządzonej czynem niedozwolonym ulega przedawnieniu  z upływem </a:t>
            </a:r>
            <a:r>
              <a:rPr lang="pl-PL" b="1" dirty="0"/>
              <a:t>lat trzech </a:t>
            </a:r>
            <a:r>
              <a:rPr lang="pl-PL" dirty="0"/>
              <a:t>od dnia, w którym poszkodowany dowiedział się albo przy zachowaniu należytej staranności mógł się dowiedzieć</a:t>
            </a:r>
            <a:r>
              <a:rPr lang="pl-PL" b="1" dirty="0"/>
              <a:t> o szkodzie i o osobie obowiązanej do jej naprawienia</a:t>
            </a:r>
            <a:r>
              <a:rPr lang="pl-PL" dirty="0"/>
              <a:t>. Jednakże termin ten nie może być dłuższy niż dziesięć lat od dnia, w którym nastąpiło zdarzenie wywołujące szkodę.</a:t>
            </a:r>
          </a:p>
          <a:p>
            <a:pPr marL="0" indent="0">
              <a:buNone/>
            </a:pPr>
            <a:r>
              <a:rPr lang="pl-PL" dirty="0"/>
              <a:t>§ 2. Jeżeli szkoda wynikła ze zbrodni lub występku, roszczenie o naprawienie szkody ulega przedawnieniu z upływem lat dwudziestu od dnia popełnienia przestępstwa bez względu na to, kiedy poszkodowany dowiedział się o szkodzie i o osobie obowiązanej do jej naprawienia.</a:t>
            </a:r>
          </a:p>
          <a:p>
            <a:pPr marL="0" indent="0">
              <a:buNone/>
            </a:pPr>
            <a:r>
              <a:rPr lang="pl-PL" dirty="0"/>
              <a:t>§ 3. W razie wyrządzenia szkody na osobie, przedawnienie nie może skończyć się wcześniej niż z upływem lat trzech od dnia, w którym poszkodowany dowiedział się o szkodzie i o osobie obowiązanej do jej naprawienia.</a:t>
            </a:r>
          </a:p>
          <a:p>
            <a:pPr marL="0" indent="0">
              <a:buNone/>
            </a:pPr>
            <a:r>
              <a:rPr lang="pl-PL" dirty="0"/>
              <a:t>§ 4. Przedawnienie roszczeń osoby małoletniej o naprawienie szkody na osobie nie może skończyć się wcześniej niż z upływem lat dwóch od uzyskania przez nią pełnoletności.</a:t>
            </a:r>
          </a:p>
          <a:p>
            <a:endParaRPr lang="pl-PL" dirty="0"/>
          </a:p>
          <a:p>
            <a:endParaRPr lang="pl-PL" dirty="0"/>
          </a:p>
        </p:txBody>
      </p:sp>
    </p:spTree>
    <p:extLst>
      <p:ext uri="{BB962C8B-B14F-4D97-AF65-F5344CB8AC3E}">
        <p14:creationId xmlns:p14="http://schemas.microsoft.com/office/powerpoint/2010/main" val="16578900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smtClean="0"/>
              <a:t> </a:t>
            </a:r>
            <a:r>
              <a:rPr lang="pl-PL" dirty="0"/>
              <a:t>Karol zamierzał sprzedać nieruchomość. Zamówił u Mariusza stosowną ekspertyzę, według której wartość tej nieruchomości wynosiła 500.000 zł. Ekspertyza była jednak wykonana wyjątkowo niestarannie, albowiem nie uwzględniła istotnego spadku cen w tej okolicy, stanu nieruchomości oraz stanu budynku. Nieruchomość za tę cenę zdecydował się kupić Piotr, ufając w rzetelność pracy Mariusza. Po pewnym czasie Piotr chciał sprzedać tę nieruchomość. Po rzetelnej wycenie okazało się, że jej nie przekracza 200.000 zł. Piotr dochodzi teraz naprawienia szkody od Mariusza. Czy zasadnie? </a:t>
            </a:r>
          </a:p>
          <a:p>
            <a:endParaRPr lang="pl-PL" dirty="0"/>
          </a:p>
        </p:txBody>
      </p:sp>
    </p:spTree>
    <p:extLst>
      <p:ext uri="{BB962C8B-B14F-4D97-AF65-F5344CB8AC3E}">
        <p14:creationId xmlns:p14="http://schemas.microsoft.com/office/powerpoint/2010/main" val="30484943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Pafnucy J. jest studentem drugiego roku prawa na </a:t>
            </a:r>
            <a:r>
              <a:rPr lang="pl-PL" dirty="0" err="1" smtClean="0"/>
              <a:t>WPAiE</a:t>
            </a:r>
            <a:r>
              <a:rPr lang="pl-PL" dirty="0" smtClean="0"/>
              <a:t> na </a:t>
            </a:r>
            <a:r>
              <a:rPr lang="pl-PL" dirty="0" err="1" smtClean="0"/>
              <a:t>UWr</a:t>
            </a:r>
            <a:r>
              <a:rPr lang="pl-PL" dirty="0" smtClean="0"/>
              <a:t>. Pafnucy pochodzi z Pomorza, dlatego zdecydował się na najem mieszkania we Wrocławiu. Pewnego dnia Pafnucego odwiedziła mama, Pelagia J. Uznała ona, że mieszkanie, w którym mieszka jej syn, jest wyjątkowo ponure, i że przydałaby się tam „kobieca ręka”. Pelagia postawiła więc na parapecie jednego z okien parę doniczek z kwiatami. Kilka dni potem Pafnucy wietrzył mieszkanie, kiedy nagły podmuch wiatru strącił doniczkę na zaparkowany pod budynkiem samochód </a:t>
            </a:r>
            <a:r>
              <a:rPr lang="pl-PL" dirty="0"/>
              <a:t>A</a:t>
            </a:r>
            <a:r>
              <a:rPr lang="pl-PL" dirty="0" smtClean="0"/>
              <a:t>rnolda S. Zdenerwowany Arnold domaga się od Pafnucego naprawienia szkody, jednak Pafnucy twierdzi, że po pierwsze, to nie on jest odpowiedzialny – kwiaty bowiem na parapecie postawiła  jego matka, a pod drugie – nawet jeśli to on umieściłby doniczki na oknie, podmuch wiatru nie był jego winą.</a:t>
            </a:r>
          </a:p>
          <a:p>
            <a:pPr marL="0" indent="0">
              <a:buNone/>
            </a:pPr>
            <a:r>
              <a:rPr lang="pl-PL" dirty="0" smtClean="0"/>
              <a:t>- Czy Pafnucy ma rację?</a:t>
            </a:r>
          </a:p>
          <a:p>
            <a:pPr marL="0" indent="0">
              <a:buNone/>
            </a:pPr>
            <a:r>
              <a:rPr lang="pl-PL" dirty="0" smtClean="0"/>
              <a:t>- Jaka zasada odpowiedzialności ma zastosowanie w opisanym wyżej stanie faktycznym?</a:t>
            </a:r>
            <a:endParaRPr lang="pl-PL" dirty="0"/>
          </a:p>
        </p:txBody>
      </p:sp>
    </p:spTree>
    <p:extLst>
      <p:ext uri="{BB962C8B-B14F-4D97-AF65-F5344CB8AC3E}">
        <p14:creationId xmlns:p14="http://schemas.microsoft.com/office/powerpoint/2010/main" val="38988732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92500"/>
          </a:bodyPr>
          <a:lstStyle/>
          <a:p>
            <a:pPr marL="0" indent="0">
              <a:buNone/>
            </a:pPr>
            <a:r>
              <a:rPr lang="pl-PL" dirty="0" smtClean="0"/>
              <a:t>Janusz B. zlecił </a:t>
            </a:r>
            <a:r>
              <a:rPr lang="pl-PL" dirty="0"/>
              <a:t>rozbiórkę budynku nie wyspecjalizowanej firmie, lecz grupie bezrobotnych wykonujących doraźne zlecenia. Nieostrożność jednego z wykonawców spowodowała szkodę właściciela posesji sąsiadującej z terenem rozbiórki. </a:t>
            </a:r>
            <a:endParaRPr lang="pl-PL" dirty="0" smtClean="0"/>
          </a:p>
          <a:p>
            <a:r>
              <a:rPr lang="pl-PL" dirty="0" smtClean="0"/>
              <a:t>Kto </a:t>
            </a:r>
            <a:r>
              <a:rPr lang="pl-PL" dirty="0"/>
              <a:t>odpowiada za szkodę? </a:t>
            </a:r>
            <a:endParaRPr lang="pl-PL" dirty="0" smtClean="0"/>
          </a:p>
          <a:p>
            <a:r>
              <a:rPr lang="pl-PL" dirty="0" smtClean="0"/>
              <a:t> </a:t>
            </a:r>
            <a:r>
              <a:rPr lang="pl-PL" dirty="0"/>
              <a:t>Jaka zasada odpowiedzialności ma zastosowanie w opisanym wyżej stanie faktycznym?</a:t>
            </a:r>
          </a:p>
          <a:p>
            <a:endParaRPr lang="pl-PL" dirty="0"/>
          </a:p>
          <a:p>
            <a:endParaRPr lang="pl-PL" dirty="0"/>
          </a:p>
        </p:txBody>
      </p:sp>
    </p:spTree>
    <p:extLst>
      <p:ext uri="{BB962C8B-B14F-4D97-AF65-F5344CB8AC3E}">
        <p14:creationId xmlns:p14="http://schemas.microsoft.com/office/powerpoint/2010/main" val="105677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odpowiedzialności</a:t>
            </a:r>
            <a:br>
              <a:rPr lang="pl-PL" dirty="0" smtClean="0"/>
            </a:br>
            <a:r>
              <a:rPr lang="pl-PL" dirty="0" smtClean="0"/>
              <a:t>-zasada winy-</a:t>
            </a:r>
            <a:endParaRPr lang="pl-PL" dirty="0"/>
          </a:p>
        </p:txBody>
      </p:sp>
      <p:sp>
        <p:nvSpPr>
          <p:cNvPr id="3" name="Symbol zastępczy zawartości 2"/>
          <p:cNvSpPr>
            <a:spLocks noGrp="1"/>
          </p:cNvSpPr>
          <p:nvPr>
            <p:ph idx="1"/>
          </p:nvPr>
        </p:nvSpPr>
        <p:spPr>
          <a:xfrm>
            <a:off x="457200" y="1600200"/>
            <a:ext cx="8435280" cy="4853136"/>
          </a:xfrm>
        </p:spPr>
        <p:txBody>
          <a:bodyPr>
            <a:normAutofit fontScale="70000" lnSpcReduction="20000"/>
          </a:bodyPr>
          <a:lstStyle/>
          <a:p>
            <a:r>
              <a:rPr lang="pl-PL" sz="3400" dirty="0"/>
              <a:t> - pojęcie winy nie zostało zdefiniowane przez ustawodawcę</a:t>
            </a:r>
          </a:p>
          <a:p>
            <a:r>
              <a:rPr lang="pl-PL" sz="3400" dirty="0"/>
              <a:t>- normatywna koncepcja winy - osobie, która popełniła czyn powodujący szkodę można postawić zarzut niewłaściwego postępowania --&gt; </a:t>
            </a:r>
            <a:r>
              <a:rPr lang="pl-PL" sz="3400" dirty="0" err="1"/>
              <a:t>zarzucalność</a:t>
            </a:r>
            <a:r>
              <a:rPr lang="pl-PL" sz="3400" dirty="0"/>
              <a:t> postępowania</a:t>
            </a:r>
          </a:p>
          <a:p>
            <a:r>
              <a:rPr lang="pl-PL" sz="3400" dirty="0"/>
              <a:t> Wina --&gt;możliwości postawienia zarzutu (ocena stanu psychicznego sprawcy + istniejąca </a:t>
            </a:r>
            <a:r>
              <a:rPr lang="pl-PL" sz="3400" dirty="0" smtClean="0"/>
              <a:t>norma: </a:t>
            </a:r>
          </a:p>
          <a:p>
            <a:r>
              <a:rPr lang="pl-PL" sz="3400" dirty="0" smtClean="0"/>
              <a:t>1</a:t>
            </a:r>
            <a:r>
              <a:rPr lang="pl-PL" sz="3400" dirty="0"/>
              <a:t>) </a:t>
            </a:r>
            <a:r>
              <a:rPr lang="pl-PL" sz="3400" b="1" dirty="0"/>
              <a:t>bezprawności zachowania</a:t>
            </a:r>
            <a:r>
              <a:rPr lang="pl-PL" sz="3400" dirty="0"/>
              <a:t> - złamanie reguł postępowania określonych nie tylko przez </a:t>
            </a:r>
            <a:r>
              <a:rPr lang="pl-PL" sz="3400" b="1" dirty="0"/>
              <a:t>normy prawne</a:t>
            </a:r>
            <a:r>
              <a:rPr lang="pl-PL" sz="3400" dirty="0"/>
              <a:t>, ale też </a:t>
            </a:r>
            <a:r>
              <a:rPr lang="pl-PL" sz="3400" b="1" dirty="0"/>
              <a:t>zasady współżycia społecznego</a:t>
            </a:r>
            <a:r>
              <a:rPr lang="pl-PL" sz="3400" dirty="0"/>
              <a:t>.</a:t>
            </a:r>
          </a:p>
          <a:p>
            <a:r>
              <a:rPr lang="pl-PL" sz="3400" dirty="0"/>
              <a:t> 2) </a:t>
            </a:r>
            <a:r>
              <a:rPr lang="pl-PL" sz="3400" b="1" dirty="0"/>
              <a:t>zły zamiar</a:t>
            </a:r>
            <a:r>
              <a:rPr lang="pl-PL" sz="3400" dirty="0"/>
              <a:t> (świadomość lub chęć wyrządzenia szkody) lub </a:t>
            </a:r>
            <a:r>
              <a:rPr lang="pl-PL" sz="3400" b="1" dirty="0"/>
              <a:t>niedbalstwo </a:t>
            </a:r>
            <a:r>
              <a:rPr lang="pl-PL" sz="3400" dirty="0"/>
              <a:t>(niedołożenie należytej staranności, jaka jest w danych okolicznościach wymagana dla właściwego zachowania), </a:t>
            </a:r>
            <a:endParaRPr lang="pl-PL" sz="3400" dirty="0" smtClean="0"/>
          </a:p>
          <a:p>
            <a:r>
              <a:rPr lang="pl-PL" sz="3400" dirty="0" smtClean="0"/>
              <a:t>3</a:t>
            </a:r>
            <a:r>
              <a:rPr lang="pl-PL" sz="3400" dirty="0"/>
              <a:t>) </a:t>
            </a:r>
            <a:r>
              <a:rPr lang="pl-PL" sz="3400" b="1" dirty="0"/>
              <a:t>poczytalność </a:t>
            </a:r>
            <a:r>
              <a:rPr lang="pl-PL" sz="3400" dirty="0"/>
              <a:t>sprawcy </a:t>
            </a:r>
          </a:p>
          <a:p>
            <a:r>
              <a:rPr lang="pl-PL" sz="3400" dirty="0"/>
              <a:t>4) </a:t>
            </a:r>
            <a:r>
              <a:rPr lang="pl-PL" sz="3400" b="1" dirty="0"/>
              <a:t>ukończenia </a:t>
            </a:r>
            <a:r>
              <a:rPr lang="pl-PL" sz="3400" dirty="0"/>
              <a:t>przez sprawcę </a:t>
            </a:r>
            <a:r>
              <a:rPr lang="pl-PL" sz="3400" b="1" dirty="0"/>
              <a:t>trzynastego roku życia</a:t>
            </a:r>
            <a:endParaRPr lang="pl-PL" sz="3400" dirty="0"/>
          </a:p>
          <a:p>
            <a:endParaRPr lang="pl-PL" dirty="0"/>
          </a:p>
        </p:txBody>
      </p:sp>
    </p:spTree>
    <p:extLst>
      <p:ext uri="{BB962C8B-B14F-4D97-AF65-F5344CB8AC3E}">
        <p14:creationId xmlns:p14="http://schemas.microsoft.com/office/powerpoint/2010/main" val="10748844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lstStyle/>
          <a:p>
            <a:pPr marL="0" indent="0">
              <a:buNone/>
            </a:pPr>
            <a:r>
              <a:rPr lang="pl-PL" dirty="0" smtClean="0"/>
              <a:t>Wskutek </a:t>
            </a:r>
            <a:r>
              <a:rPr lang="pl-PL" dirty="0"/>
              <a:t>zawalenia się hali budowli, w której odbywały się targi, szereg osób poniosło obrażenia. Przyczyną zawalenia była wada konstrukcyjna hali. </a:t>
            </a:r>
            <a:r>
              <a:rPr lang="pl-PL" dirty="0" smtClean="0"/>
              <a:t>Właścicielem </a:t>
            </a:r>
            <a:r>
              <a:rPr lang="pl-PL" dirty="0"/>
              <a:t>hali jest spółka z o.o., która nabyła ją 10 lat temu od inwestora</a:t>
            </a:r>
            <a:r>
              <a:rPr lang="pl-PL" dirty="0" smtClean="0"/>
              <a:t>.</a:t>
            </a:r>
          </a:p>
          <a:p>
            <a:pPr marL="0" indent="0">
              <a:buNone/>
            </a:pPr>
            <a:r>
              <a:rPr lang="pl-PL" dirty="0"/>
              <a:t>-</a:t>
            </a:r>
            <a:r>
              <a:rPr lang="pl-PL" dirty="0" smtClean="0"/>
              <a:t> </a:t>
            </a:r>
            <a:r>
              <a:rPr lang="pl-PL" dirty="0"/>
              <a:t>Na kim ciąży obowiązek naprawienia szkód? </a:t>
            </a:r>
          </a:p>
          <a:p>
            <a:endParaRPr lang="pl-PL" dirty="0"/>
          </a:p>
        </p:txBody>
      </p:sp>
    </p:spTree>
    <p:extLst>
      <p:ext uri="{BB962C8B-B14F-4D97-AF65-F5344CB8AC3E}">
        <p14:creationId xmlns:p14="http://schemas.microsoft.com/office/powerpoint/2010/main" val="9422526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dirty="0" smtClean="0"/>
              <a:t>Bazyli G. jest zarządcą nieruchomości należącej do wspólnoty mieszkaniowej „Beton”. Mieszkańcy zwrócili mu uwagę, że chyba trzeba zatrudnić kogoś do naprawy kaloryfera na korytarzu czwartego piętra, ponieważ ten przestał grzać.  Bazyli postanowił zatrudnić do tej pracy swojego kolegę – Hermana G., wykonującego zwód fryzjera, który był samozwańczą złotą rączką. Herman naprawił kaloryfer tak nieumiejętnie, że zalane zostało jedno z mieszkań piętro niżej. Dodatkowo, podczas naprawy kaloryfera, Herman zauważył, że drzwi do jednego z mieszkań są uchylone, wszedł więc do środka. Znalazł </a:t>
            </a:r>
            <a:r>
              <a:rPr lang="pl-PL" smtClean="0"/>
              <a:t>tam </a:t>
            </a:r>
            <a:r>
              <a:rPr lang="pl-PL" smtClean="0"/>
              <a:t>złotą </a:t>
            </a:r>
            <a:r>
              <a:rPr lang="pl-PL" dirty="0" smtClean="0"/>
              <a:t>biżuterię, którą ukradł. Nagrał to stojący na stole komputer, w którym pracowała kamera.</a:t>
            </a:r>
          </a:p>
          <a:p>
            <a:pPr>
              <a:buFontTx/>
              <a:buChar char="-"/>
            </a:pPr>
            <a:r>
              <a:rPr lang="pl-PL" dirty="0" smtClean="0"/>
              <a:t>Kto odpowiada za zalanie mieszkania? A za kradzież biżuterii?</a:t>
            </a:r>
          </a:p>
          <a:p>
            <a:pPr>
              <a:buFontTx/>
              <a:buChar char="-"/>
            </a:pPr>
            <a:r>
              <a:rPr lang="pl-PL" dirty="0" smtClean="0"/>
              <a:t>Jakie zasady odpowiedzialności znajda tu zastosowanie?</a:t>
            </a:r>
          </a:p>
          <a:p>
            <a:pPr>
              <a:buFontTx/>
              <a:buChar char="-"/>
            </a:pPr>
            <a:r>
              <a:rPr lang="pl-PL" dirty="0" smtClean="0"/>
              <a:t>Co powinien był zrobić Bazyli G., by zabezpieczyć się przed ponoszeniem odpowiedzialności w podanym wyżej stanie faktycznym?</a:t>
            </a:r>
            <a:endParaRPr lang="pl-PL" dirty="0"/>
          </a:p>
        </p:txBody>
      </p:sp>
    </p:spTree>
    <p:extLst>
      <p:ext uri="{BB962C8B-B14F-4D97-AF65-F5344CB8AC3E}">
        <p14:creationId xmlns:p14="http://schemas.microsoft.com/office/powerpoint/2010/main" val="887739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a:t>
            </a:r>
            <a:r>
              <a:rPr lang="pl-PL" dirty="0"/>
              <a:t>odpowiedzialności</a:t>
            </a:r>
            <a:br>
              <a:rPr lang="pl-PL" dirty="0"/>
            </a:br>
            <a:r>
              <a:rPr lang="pl-PL" dirty="0"/>
              <a:t>-zasada ryzyka-</a:t>
            </a:r>
            <a:br>
              <a:rPr lang="pl-PL" dirty="0"/>
            </a:b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dirty="0" smtClean="0"/>
              <a:t>- </a:t>
            </a:r>
            <a:r>
              <a:rPr lang="pl-PL" dirty="0"/>
              <a:t>bardziej </a:t>
            </a:r>
            <a:r>
              <a:rPr lang="pl-PL" dirty="0" smtClean="0"/>
              <a:t>surowa </a:t>
            </a:r>
            <a:r>
              <a:rPr lang="pl-PL" dirty="0"/>
              <a:t>od odpowiedzialności opartej na zasadzie </a:t>
            </a:r>
            <a:r>
              <a:rPr lang="pl-PL" dirty="0" smtClean="0"/>
              <a:t>winy</a:t>
            </a:r>
            <a:r>
              <a:rPr lang="pl-PL" dirty="0" smtClean="0">
                <a:sym typeface="Wingdings" panose="05000000000000000000" pitchFamily="2" charset="2"/>
              </a:rPr>
              <a:t></a:t>
            </a:r>
            <a:endParaRPr lang="pl-PL" dirty="0"/>
          </a:p>
          <a:p>
            <a:pPr algn="just"/>
            <a:r>
              <a:rPr lang="pl-PL" dirty="0"/>
              <a:t>-podmiot, który ponosi odpowiedzialność na zasadzie ryzyka jest zobowiązany do naprawnienia szkody niezależnie od tego, czy to jego zawinione zachowanie doprowadziło do jej powstania</a:t>
            </a:r>
          </a:p>
          <a:p>
            <a:pPr algn="just"/>
            <a:r>
              <a:rPr lang="pl-PL" dirty="0"/>
              <a:t>- nie ma znaczenia, czy do powstania szkody doszło w wyniku zachowania bezprawnego</a:t>
            </a:r>
          </a:p>
          <a:p>
            <a:pPr algn="ctr"/>
            <a:r>
              <a:rPr lang="pl-PL" dirty="0"/>
              <a:t>- </a:t>
            </a:r>
            <a:r>
              <a:rPr lang="pl-PL" b="1" dirty="0"/>
              <a:t>okoliczności egzoneracyjne</a:t>
            </a:r>
          </a:p>
          <a:p>
            <a:endParaRPr lang="pl-PL" dirty="0"/>
          </a:p>
        </p:txBody>
      </p:sp>
    </p:spTree>
    <p:extLst>
      <p:ext uri="{BB962C8B-B14F-4D97-AF65-F5344CB8AC3E}">
        <p14:creationId xmlns:p14="http://schemas.microsoft.com/office/powerpoint/2010/main" val="3103340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a:t>
            </a:r>
            <a:r>
              <a:rPr lang="pl-PL" dirty="0"/>
              <a:t>odpowiedzialności</a:t>
            </a:r>
            <a:br>
              <a:rPr lang="pl-PL" dirty="0"/>
            </a:br>
            <a:r>
              <a:rPr lang="pl-PL" dirty="0"/>
              <a:t>-zasada słuszności-</a:t>
            </a:r>
            <a:br>
              <a:rPr lang="pl-PL" dirty="0"/>
            </a:br>
            <a:endParaRPr lang="pl-PL" dirty="0"/>
          </a:p>
        </p:txBody>
      </p:sp>
      <p:sp>
        <p:nvSpPr>
          <p:cNvPr id="3" name="Symbol zastępczy zawartości 2"/>
          <p:cNvSpPr>
            <a:spLocks noGrp="1"/>
          </p:cNvSpPr>
          <p:nvPr>
            <p:ph idx="1"/>
          </p:nvPr>
        </p:nvSpPr>
        <p:spPr/>
        <p:txBody>
          <a:bodyPr/>
          <a:lstStyle/>
          <a:p>
            <a:r>
              <a:rPr lang="pl-PL" dirty="0"/>
              <a:t> "względy </a:t>
            </a:r>
            <a:r>
              <a:rPr lang="pl-PL" dirty="0" smtClean="0"/>
              <a:t>słuszności</a:t>
            </a:r>
            <a:r>
              <a:rPr lang="pl-PL" dirty="0"/>
              <a:t>" - art. 417 </a:t>
            </a:r>
            <a:r>
              <a:rPr lang="pl-PL" baseline="30000" dirty="0"/>
              <a:t>2</a:t>
            </a:r>
            <a:r>
              <a:rPr lang="pl-PL" dirty="0"/>
              <a:t> KC</a:t>
            </a:r>
          </a:p>
          <a:p>
            <a:r>
              <a:rPr lang="pl-PL" dirty="0"/>
              <a:t>"zasady współżycia społecznego" - art. 428, 431 § 2 KC</a:t>
            </a:r>
          </a:p>
          <a:p>
            <a:r>
              <a:rPr lang="pl-PL" dirty="0"/>
              <a:t>niezdolność poszkodowanego do pracy/ jego ciężkie położenie materialne (art. 417  2 KC) </a:t>
            </a:r>
          </a:p>
          <a:p>
            <a:r>
              <a:rPr lang="pl-PL" dirty="0"/>
              <a:t>porównanie stanu majątkowego </a:t>
            </a:r>
            <a:r>
              <a:rPr lang="pl-PL" dirty="0" smtClean="0"/>
              <a:t>(art</a:t>
            </a:r>
            <a:r>
              <a:rPr lang="pl-PL" dirty="0"/>
              <a:t>. 428, 431 § </a:t>
            </a:r>
            <a:r>
              <a:rPr lang="pl-PL" dirty="0" smtClean="0"/>
              <a:t>2 KC)</a:t>
            </a:r>
            <a:endParaRPr lang="pl-PL" dirty="0"/>
          </a:p>
          <a:p>
            <a:endParaRPr lang="pl-PL" dirty="0"/>
          </a:p>
        </p:txBody>
      </p:sp>
    </p:spTree>
    <p:extLst>
      <p:ext uri="{BB962C8B-B14F-4D97-AF65-F5344CB8AC3E}">
        <p14:creationId xmlns:p14="http://schemas.microsoft.com/office/powerpoint/2010/main" val="3591921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a:t>
            </a:r>
            <a:r>
              <a:rPr lang="pl-PL" dirty="0"/>
              <a:t>odpowiedzialności</a:t>
            </a:r>
            <a:br>
              <a:rPr lang="pl-PL" dirty="0"/>
            </a:br>
            <a:r>
              <a:rPr lang="pl-PL" dirty="0"/>
              <a:t>-zasada bezprawności-</a:t>
            </a:r>
            <a:br>
              <a:rPr lang="pl-PL" dirty="0"/>
            </a:br>
            <a:endParaRPr lang="pl-PL" dirty="0"/>
          </a:p>
        </p:txBody>
      </p:sp>
      <p:sp>
        <p:nvSpPr>
          <p:cNvPr id="3" name="Symbol zastępczy zawartości 2"/>
          <p:cNvSpPr>
            <a:spLocks noGrp="1"/>
          </p:cNvSpPr>
          <p:nvPr>
            <p:ph idx="1"/>
          </p:nvPr>
        </p:nvSpPr>
        <p:spPr/>
        <p:txBody>
          <a:bodyPr/>
          <a:lstStyle/>
          <a:p>
            <a:r>
              <a:rPr lang="pl-PL" dirty="0"/>
              <a:t>art. 417 KC i 417 </a:t>
            </a:r>
            <a:r>
              <a:rPr lang="pl-PL" baseline="30000" dirty="0"/>
              <a:t>1</a:t>
            </a:r>
            <a:r>
              <a:rPr lang="pl-PL" dirty="0"/>
              <a:t> KC -   odpowiedzialność za szkodę wyrządzoną przez niezgodne z prawem działanie lub zaniechanie przy wykonywaniu władzy publicznej</a:t>
            </a:r>
          </a:p>
          <a:p>
            <a:endParaRPr lang="pl-PL" dirty="0"/>
          </a:p>
        </p:txBody>
      </p:sp>
    </p:spTree>
    <p:extLst>
      <p:ext uri="{BB962C8B-B14F-4D97-AF65-F5344CB8AC3E}">
        <p14:creationId xmlns:p14="http://schemas.microsoft.com/office/powerpoint/2010/main" val="2615462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a:t>
            </a:r>
            <a:r>
              <a:rPr lang="pl-PL" dirty="0"/>
              <a:t>odpowiedzialności</a:t>
            </a:r>
            <a:br>
              <a:rPr lang="pl-PL" dirty="0"/>
            </a:br>
            <a:r>
              <a:rPr lang="pl-PL" dirty="0"/>
              <a:t>-zasada </a:t>
            </a:r>
            <a:r>
              <a:rPr lang="pl-PL" dirty="0" smtClean="0"/>
              <a:t>odpowiedzialności </a:t>
            </a:r>
            <a:r>
              <a:rPr lang="pl-PL" dirty="0"/>
              <a:t>absolutnej-</a:t>
            </a:r>
            <a:br>
              <a:rPr lang="pl-PL" dirty="0"/>
            </a:br>
            <a:endParaRPr lang="pl-PL" dirty="0"/>
          </a:p>
        </p:txBody>
      </p:sp>
      <p:sp>
        <p:nvSpPr>
          <p:cNvPr id="3" name="Symbol zastępczy zawartości 2"/>
          <p:cNvSpPr>
            <a:spLocks noGrp="1"/>
          </p:cNvSpPr>
          <p:nvPr>
            <p:ph idx="1"/>
          </p:nvPr>
        </p:nvSpPr>
        <p:spPr/>
        <p:txBody>
          <a:bodyPr/>
          <a:lstStyle/>
          <a:p>
            <a:r>
              <a:rPr lang="pl-PL" dirty="0"/>
              <a:t>obowiązek naprawienia szkody przez wskazany przez ustawę podmiot pojawia się poprzez </a:t>
            </a:r>
            <a:r>
              <a:rPr lang="pl-PL" b="1" dirty="0"/>
              <a:t>sam fakt powstania </a:t>
            </a:r>
            <a:r>
              <a:rPr lang="pl-PL" b="1" dirty="0" smtClean="0"/>
              <a:t> szkody  </a:t>
            </a:r>
            <a:r>
              <a:rPr lang="pl-PL" dirty="0"/>
              <a:t>(przy istnieniu związku </a:t>
            </a:r>
            <a:r>
              <a:rPr lang="pl-PL" dirty="0" err="1" smtClean="0"/>
              <a:t>przyczynowo-skutkowego</a:t>
            </a:r>
            <a:r>
              <a:rPr lang="pl-PL" dirty="0" smtClean="0"/>
              <a:t> </a:t>
            </a:r>
            <a:r>
              <a:rPr lang="pl-PL" dirty="0"/>
              <a:t>pomiędzy zdarzeniem wywołującym szkodę a szkodą) </a:t>
            </a:r>
            <a:r>
              <a:rPr lang="pl-PL" dirty="0" smtClean="0">
                <a:sym typeface="Wingdings" panose="05000000000000000000" pitchFamily="2" charset="2"/>
              </a:rPr>
              <a:t></a:t>
            </a:r>
            <a:r>
              <a:rPr lang="pl-PL" dirty="0" smtClean="0"/>
              <a:t> </a:t>
            </a:r>
            <a:r>
              <a:rPr lang="pl-PL" dirty="0">
                <a:solidFill>
                  <a:srgbClr val="FF0000"/>
                </a:solidFill>
              </a:rPr>
              <a:t>nie ma znaczenia, czy podmiot zawinił, nie są brane pod uwagę </a:t>
            </a:r>
            <a:r>
              <a:rPr lang="pl-PL" dirty="0" smtClean="0">
                <a:solidFill>
                  <a:srgbClr val="FF0000"/>
                </a:solidFill>
              </a:rPr>
              <a:t>względy </a:t>
            </a:r>
            <a:r>
              <a:rPr lang="pl-PL" dirty="0">
                <a:solidFill>
                  <a:srgbClr val="FF0000"/>
                </a:solidFill>
              </a:rPr>
              <a:t>słuszności</a:t>
            </a:r>
          </a:p>
          <a:p>
            <a:r>
              <a:rPr lang="pl-PL" dirty="0"/>
              <a:t>- art. 430, ustawa prawo łowieckie</a:t>
            </a:r>
          </a:p>
          <a:p>
            <a:endParaRPr lang="pl-PL" dirty="0"/>
          </a:p>
        </p:txBody>
      </p:sp>
    </p:spTree>
    <p:extLst>
      <p:ext uri="{BB962C8B-B14F-4D97-AF65-F5344CB8AC3E}">
        <p14:creationId xmlns:p14="http://schemas.microsoft.com/office/powerpoint/2010/main" val="3255813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TotalTime>
  <Words>4801</Words>
  <Application>Microsoft Office PowerPoint</Application>
  <PresentationFormat>Pokaz na ekranie (4:3)</PresentationFormat>
  <Paragraphs>286</Paragraphs>
  <Slides>51</Slides>
  <Notes>0</Notes>
  <HiddenSlides>0</HiddenSlides>
  <MMClips>0</MMClips>
  <ScaleCrop>false</ScaleCrop>
  <HeadingPairs>
    <vt:vector size="4" baseType="variant">
      <vt:variant>
        <vt:lpstr>Motyw</vt:lpstr>
      </vt:variant>
      <vt:variant>
        <vt:i4>1</vt:i4>
      </vt:variant>
      <vt:variant>
        <vt:lpstr>Tytuły slajdów</vt:lpstr>
      </vt:variant>
      <vt:variant>
        <vt:i4>51</vt:i4>
      </vt:variant>
    </vt:vector>
  </HeadingPairs>
  <TitlesOfParts>
    <vt:vector size="52" baseType="lpstr">
      <vt:lpstr>Motyw pakietu Office</vt:lpstr>
      <vt:lpstr>  Delikty  - czyny niedozwolone-  </vt:lpstr>
      <vt:lpstr>odpowiedzialność deliktowa </vt:lpstr>
      <vt:lpstr>szkoda</vt:lpstr>
      <vt:lpstr>Zasady odpowiedzialności</vt:lpstr>
      <vt:lpstr>Zasady odpowiedzialności -zasada winy-</vt:lpstr>
      <vt:lpstr>Zasady odpowiedzialności -zasada ryzyka- </vt:lpstr>
      <vt:lpstr>Zasady odpowiedzialności -zasada słuszności- </vt:lpstr>
      <vt:lpstr>Zasady odpowiedzialności -zasada bezprawności- </vt:lpstr>
      <vt:lpstr>Zasady odpowiedzialności -zasada odpowiedzialności absolutnej- </vt:lpstr>
      <vt:lpstr>systematyka</vt:lpstr>
      <vt:lpstr>systematyka</vt:lpstr>
      <vt:lpstr>systematyka</vt:lpstr>
      <vt:lpstr>systematyka</vt:lpstr>
      <vt:lpstr>Odpowiedzialność  za czyny własne - generalna reguła odpowiedzialności deliktowej- </vt:lpstr>
      <vt:lpstr>Odpowiedzialność  za czyny własne - bezprawność- </vt:lpstr>
      <vt:lpstr>Odpowiedzialność  za czyny własne - bezprawność-</vt:lpstr>
      <vt:lpstr>Odpowiedzialność  za czyny własne - bezprawność-</vt:lpstr>
      <vt:lpstr>Odpowiedzialność  za czyny własne - bezprawność-</vt:lpstr>
      <vt:lpstr>Odpowiedzialność  za czyny własne - bezprawność-</vt:lpstr>
      <vt:lpstr>Odpowiedzialność za własne czyny</vt:lpstr>
      <vt:lpstr>Odpowiedzialność za własne czyny -wina-</vt:lpstr>
      <vt:lpstr>Odpowiedzialność za własne czyny</vt:lpstr>
      <vt:lpstr>odpowiedzialność za szkody wyrządzone przy wykonywaniu władzy publicznej </vt:lpstr>
      <vt:lpstr>odpowiedzialność za szkodę wyrządzoną przez wydanie lub niewydanie faktu normatywnego, wydanie prawomocnego orzeczenia lub ostatecznej decyzji</vt:lpstr>
      <vt:lpstr>Szkoda wynikająca ze zgodnego z prawem wykonywania władzy publicznej</vt:lpstr>
      <vt:lpstr>Prezentacja programu PowerPoint</vt:lpstr>
      <vt:lpstr>Odpowiedzialność sprawującego nadzór</vt:lpstr>
      <vt:lpstr>Odpowiedzialność sprawującego nadzór</vt:lpstr>
      <vt:lpstr>Odpowiedzialność sprawującego nadzór</vt:lpstr>
      <vt:lpstr>odpowiedzialność za czyny cudze </vt:lpstr>
      <vt:lpstr>odpowiedzialność za czyny cudze  </vt:lpstr>
      <vt:lpstr>odpowiedzialność za czyny cudze  </vt:lpstr>
      <vt:lpstr>odpowiedzialność za zwierzęta i rzeczy  </vt:lpstr>
      <vt:lpstr>odpowiedzialność za zwierzęta i rzeczy</vt:lpstr>
      <vt:lpstr>odpowiedzialność za zwierzęta i rzeczy</vt:lpstr>
      <vt:lpstr>odpowiedzialność związana z użyciem sił przyrody </vt:lpstr>
      <vt:lpstr>odpowiedzialność związana z użyciem sił przyrody</vt:lpstr>
      <vt:lpstr>odpowiedzialność związana z użyciem sił przyrody </vt:lpstr>
      <vt:lpstr>zapobieganie szkodzie </vt:lpstr>
      <vt:lpstr>naprawienie szkody wyrządzonej czynem niedozwolonym </vt:lpstr>
      <vt:lpstr>Zadośćuczynienie za krzywdę</vt:lpstr>
      <vt:lpstr>Prezentacja programu PowerPoint</vt:lpstr>
      <vt:lpstr>Szkody prenatalne</vt:lpstr>
      <vt:lpstr>roszczenia osób pośrednio poszkodowanych</vt:lpstr>
      <vt:lpstr>Zbieg roszczeń</vt:lpstr>
      <vt:lpstr>Przedawnienie roszczeń o naprawienie szkody </vt:lpstr>
      <vt:lpstr>Kazus 1</vt:lpstr>
      <vt:lpstr>Kazus 2</vt:lpstr>
      <vt:lpstr>Kazus 3</vt:lpstr>
      <vt:lpstr>Kazus 4</vt:lpstr>
      <vt:lpstr>Kazus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Delikty  - czyny niedozwolone-</dc:title>
  <dc:creator>Agata</dc:creator>
  <cp:lastModifiedBy>Guest</cp:lastModifiedBy>
  <cp:revision>32</cp:revision>
  <dcterms:created xsi:type="dcterms:W3CDTF">2017-10-04T11:22:07Z</dcterms:created>
  <dcterms:modified xsi:type="dcterms:W3CDTF">2017-10-13T11:16:07Z</dcterms:modified>
</cp:coreProperties>
</file>