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59" r:id="rId4"/>
    <p:sldId id="271" r:id="rId5"/>
    <p:sldId id="260" r:id="rId6"/>
    <p:sldId id="272" r:id="rId7"/>
    <p:sldId id="261" r:id="rId8"/>
    <p:sldId id="262" r:id="rId9"/>
    <p:sldId id="263" r:id="rId10"/>
    <p:sldId id="264" r:id="rId11"/>
    <p:sldId id="265" r:id="rId12"/>
    <p:sldId id="266" r:id="rId13"/>
    <p:sldId id="267" r:id="rId14"/>
    <p:sldId id="274" r:id="rId15"/>
    <p:sldId id="268" r:id="rId16"/>
    <p:sldId id="269" r:id="rId17"/>
    <p:sldId id="273" r:id="rId18"/>
    <p:sldId id="270" r:id="rId19"/>
    <p:sldId id="277" r:id="rId20"/>
    <p:sldId id="278" r:id="rId21"/>
    <p:sldId id="279" r:id="rId22"/>
    <p:sldId id="280" r:id="rId23"/>
    <p:sldId id="282" r:id="rId24"/>
    <p:sldId id="283" r:id="rId25"/>
    <p:sldId id="284" r:id="rId26"/>
    <p:sldId id="285" r:id="rId27"/>
    <p:sldId id="275" r:id="rId28"/>
    <p:sldId id="276" r:id="rId29"/>
    <p:sldId id="281" r:id="rId30"/>
    <p:sldId id="286"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D4905-0F4B-4315-AB97-2C73606DDD26}" type="datetimeFigureOut">
              <a:rPr lang="pl-PL" smtClean="0"/>
              <a:pPr/>
              <a:t>2018-04-21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BD54F1-99A0-4AE5-92F3-2935E2E6492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AF1F89-1E60-4CBA-A923-1BCECF0E4374}" type="slidenum">
              <a:rPr lang="pl-PL" smtClean="0"/>
              <a:pPr/>
              <a:t>16</a:t>
            </a:fld>
            <a:endParaRPr lang="pl-PL"/>
          </a:p>
        </p:txBody>
      </p:sp>
    </p:spTree>
    <p:extLst>
      <p:ext uri="{BB962C8B-B14F-4D97-AF65-F5344CB8AC3E}">
        <p14:creationId xmlns="" xmlns:p14="http://schemas.microsoft.com/office/powerpoint/2010/main" val="1243855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16632"/>
            <a:ext cx="7772400" cy="1470025"/>
          </a:xfrm>
        </p:spPr>
        <p:txBody>
          <a:bodyPr>
            <a:normAutofit fontScale="90000"/>
          </a:bodyPr>
          <a:lstStyle/>
          <a:p>
            <a:r>
              <a:rPr lang="pl-PL" dirty="0"/>
              <a:t>Umowy dotyczące korzystania z rzeczy</a:t>
            </a:r>
            <a:br>
              <a:rPr lang="pl-PL" dirty="0"/>
            </a:br>
            <a:endParaRPr lang="pl-PL" dirty="0"/>
          </a:p>
        </p:txBody>
      </p:sp>
      <p:sp>
        <p:nvSpPr>
          <p:cNvPr id="3" name="Podtytuł 2"/>
          <p:cNvSpPr>
            <a:spLocks noGrp="1"/>
          </p:cNvSpPr>
          <p:nvPr>
            <p:ph type="subTitle" idx="1"/>
          </p:nvPr>
        </p:nvSpPr>
        <p:spPr>
          <a:xfrm>
            <a:off x="179512" y="1340768"/>
            <a:ext cx="8640960" cy="5184576"/>
          </a:xfrm>
        </p:spPr>
        <p:txBody>
          <a:bodyPr/>
          <a:lstStyle/>
          <a:p>
            <a:pPr marL="457200" indent="-457200" algn="just">
              <a:buFont typeface="Arial" pitchFamily="34" charset="0"/>
              <a:buChar char="•"/>
            </a:pPr>
            <a:r>
              <a:rPr lang="pl-PL" dirty="0" smtClean="0">
                <a:solidFill>
                  <a:schemeClr val="tx1"/>
                </a:solidFill>
              </a:rPr>
              <a:t>Najem</a:t>
            </a:r>
          </a:p>
          <a:p>
            <a:pPr marL="457200" indent="-457200" algn="just">
              <a:buFont typeface="Arial" pitchFamily="34" charset="0"/>
              <a:buChar char="•"/>
            </a:pPr>
            <a:r>
              <a:rPr lang="pl-PL" dirty="0" smtClean="0">
                <a:solidFill>
                  <a:srgbClr val="FF0000"/>
                </a:solidFill>
              </a:rPr>
              <a:t>Dzierżawa</a:t>
            </a:r>
          </a:p>
          <a:p>
            <a:pPr marL="457200" indent="-457200" algn="just">
              <a:buFont typeface="Arial" pitchFamily="34" charset="0"/>
              <a:buChar char="•"/>
            </a:pPr>
            <a:r>
              <a:rPr lang="pl-PL" dirty="0" smtClean="0">
                <a:solidFill>
                  <a:schemeClr val="tx1"/>
                </a:solidFill>
              </a:rPr>
              <a:t>Leasing</a:t>
            </a:r>
          </a:p>
          <a:p>
            <a:pPr marL="457200" indent="-457200" algn="just">
              <a:buFont typeface="Arial" pitchFamily="34" charset="0"/>
              <a:buChar char="•"/>
            </a:pPr>
            <a:r>
              <a:rPr lang="pl-PL" dirty="0" smtClean="0">
                <a:solidFill>
                  <a:srgbClr val="FF0000"/>
                </a:solidFill>
              </a:rPr>
              <a:t>Użyczenie</a:t>
            </a:r>
          </a:p>
          <a:p>
            <a:pPr marL="457200" indent="-457200" algn="just">
              <a:buFont typeface="Arial" pitchFamily="34" charset="0"/>
              <a:buChar char="•"/>
            </a:pPr>
            <a:r>
              <a:rPr lang="pl-PL" dirty="0" smtClean="0">
                <a:solidFill>
                  <a:schemeClr val="bg2">
                    <a:lumMod val="50000"/>
                  </a:schemeClr>
                </a:solidFill>
              </a:rPr>
              <a:t>Umowa licencyjna (art. 66 ust. 1 ustawy prawo autorskie)</a:t>
            </a:r>
          </a:p>
          <a:p>
            <a:pPr marL="457200" indent="-457200" algn="just">
              <a:buFont typeface="Arial" pitchFamily="34" charset="0"/>
              <a:buChar char="•"/>
            </a:pPr>
            <a:endParaRPr lang="pl-PL" dirty="0">
              <a:solidFill>
                <a:schemeClr val="tx1"/>
              </a:solidFill>
            </a:endParaRPr>
          </a:p>
        </p:txBody>
      </p:sp>
    </p:spTree>
    <p:extLst>
      <p:ext uri="{BB962C8B-B14F-4D97-AF65-F5344CB8AC3E}">
        <p14:creationId xmlns="" xmlns:p14="http://schemas.microsoft.com/office/powerpoint/2010/main" val="1150474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t>Art. 703. Pozostawanie w zwłoce z zapłatą czynszu </a:t>
            </a:r>
          </a:p>
          <a:p>
            <a:pPr marL="0" indent="0">
              <a:buNone/>
            </a:pPr>
            <a:r>
              <a:rPr lang="pl-PL" dirty="0"/>
              <a:t>Jeżeli dzierżawca dopuszcza się zwłoki z zapłatą czynszu </a:t>
            </a:r>
            <a:r>
              <a:rPr lang="pl-PL" b="1" dirty="0"/>
              <a:t>co najmniej za dwa pełne okresy płatności</a:t>
            </a:r>
            <a:r>
              <a:rPr lang="pl-PL" dirty="0"/>
              <a:t>, a w wypadku </a:t>
            </a:r>
            <a:r>
              <a:rPr lang="pl-PL" b="1" dirty="0"/>
              <a:t>gdy czynsz jest płatny rocznie, jeżeli dopuszcza się zwłoki z zapłatą ponad trzy miesiące</a:t>
            </a:r>
            <a:r>
              <a:rPr lang="pl-PL" dirty="0"/>
              <a:t>, </a:t>
            </a:r>
            <a:r>
              <a:rPr lang="pl-PL" b="1" dirty="0">
                <a:solidFill>
                  <a:srgbClr val="FF0000"/>
                </a:solidFill>
              </a:rPr>
              <a:t>wydzierżawiający może dzierżawę wypowiedzieć bez zachowania terminu wypowiedzenia. Jednakże wydzierżawiający powinien uprzedzić dzierżawcę udzielając mu dodatkowego trzymiesięcznego terminu do zapłaty zaległego czynszu. </a:t>
            </a:r>
          </a:p>
        </p:txBody>
      </p:sp>
    </p:spTree>
    <p:extLst>
      <p:ext uri="{BB962C8B-B14F-4D97-AF65-F5344CB8AC3E}">
        <p14:creationId xmlns="" xmlns:p14="http://schemas.microsoft.com/office/powerpoint/2010/main" val="3442846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704. Termin do wypowiedzenia dzierżawy gruntu rolnego </a:t>
            </a:r>
          </a:p>
          <a:p>
            <a:pPr marL="0" indent="0">
              <a:buNone/>
            </a:pPr>
            <a:r>
              <a:rPr lang="pl-PL" dirty="0">
                <a:solidFill>
                  <a:srgbClr val="FF0000"/>
                </a:solidFill>
              </a:rPr>
              <a:t>W braku odmiennej umowy</a:t>
            </a:r>
            <a:r>
              <a:rPr lang="pl-PL" dirty="0"/>
              <a:t> dzierżawę gruntu rolnego </a:t>
            </a:r>
            <a:r>
              <a:rPr lang="pl-PL" b="1" dirty="0"/>
              <a:t>można wypowiedzieć na jeden rok naprzód na koniec roku dzierżawnego, inną zaś dzierżawę na sześć miesięcy naprzód przed upływem roku dzierżawnego</a:t>
            </a:r>
            <a:r>
              <a:rPr lang="pl-PL" dirty="0"/>
              <a:t>. </a:t>
            </a:r>
          </a:p>
          <a:p>
            <a:pPr marL="0" indent="0">
              <a:buNone/>
            </a:pPr>
            <a:r>
              <a:rPr lang="pl-PL" b="1" dirty="0"/>
              <a:t>Art. 705. Obowiązek zwrotu przedmiotu dzierżawy </a:t>
            </a:r>
          </a:p>
          <a:p>
            <a:pPr marL="0" indent="0">
              <a:buNone/>
            </a:pPr>
            <a:r>
              <a:rPr lang="pl-PL" dirty="0"/>
              <a:t>Po zakończeniu dzierżawy dzierżawca obowiązany jest, w braku </a:t>
            </a:r>
            <a:r>
              <a:rPr lang="pl-PL" dirty="0" smtClean="0"/>
              <a:t>odmiennej umowy</a:t>
            </a:r>
            <a:r>
              <a:rPr lang="pl-PL" dirty="0"/>
              <a:t>, </a:t>
            </a:r>
            <a:r>
              <a:rPr lang="pl-PL" b="1" dirty="0"/>
              <a:t>zwrócić przedmiot dzierżawy w takim stanie, w jakim powinien się znajdować stosownie do przepisów o wykonywaniu dzierżawy. </a:t>
            </a:r>
          </a:p>
          <a:p>
            <a:pPr marL="0" indent="0">
              <a:buNone/>
            </a:pPr>
            <a:r>
              <a:rPr lang="pl-PL" b="1" dirty="0"/>
              <a:t>Art. 706. Zwrot nakładów poczynionych na zasiewy </a:t>
            </a:r>
          </a:p>
          <a:p>
            <a:pPr marL="0" indent="0">
              <a:buNone/>
            </a:pPr>
            <a:r>
              <a:rPr lang="pl-PL" dirty="0"/>
              <a:t>Jeżeli przy zakończeniu dzierżawy </a:t>
            </a:r>
            <a:r>
              <a:rPr lang="pl-PL" b="1" dirty="0"/>
              <a:t>dzierżawca gruntu rolnego pozostawia zgodnie ze swym obowiązkiem zasiewy, może on żądać zwrotu poczynionych na te zasiewy nakładów o tyle, o ile wbrew wymaganiom prawidłowej gospodarki nie otrzymał odpowiednich zasiewów przy rozpoczęciu dzierżawy. </a:t>
            </a:r>
          </a:p>
          <a:p>
            <a:endParaRPr lang="pl-PL" b="1" dirty="0"/>
          </a:p>
        </p:txBody>
      </p:sp>
    </p:spTree>
    <p:extLst>
      <p:ext uri="{BB962C8B-B14F-4D97-AF65-F5344CB8AC3E}">
        <p14:creationId xmlns="" xmlns:p14="http://schemas.microsoft.com/office/powerpoint/2010/main" val="2006353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707. Rozliczenie czynszu dzierżawy </a:t>
            </a:r>
          </a:p>
          <a:p>
            <a:pPr marL="0" indent="0">
              <a:buNone/>
            </a:pPr>
            <a:r>
              <a:rPr lang="pl-PL" dirty="0"/>
              <a:t>Jeżeli dzierżawa kończy się przed upływem roku dzierżawnego, dzierżawca obowiązany jest zapłacić czynsz w takim stosunku, w jakim pożytki, które w tym roku pobrał lub mógł pobrać, pozostają do pożytków z całego roku dzierżawnego. </a:t>
            </a:r>
          </a:p>
          <a:p>
            <a:pPr marL="0" indent="0">
              <a:buNone/>
            </a:pPr>
            <a:r>
              <a:rPr lang="pl-PL" b="1" dirty="0"/>
              <a:t>Art. 708. Użytkowanie gruntu bez uiszczania czynszu </a:t>
            </a:r>
          </a:p>
          <a:p>
            <a:pPr marL="0" indent="0">
              <a:buNone/>
            </a:pPr>
            <a:r>
              <a:rPr lang="pl-PL" dirty="0"/>
              <a:t>Przepisy działu niniejszego stosuje się </a:t>
            </a:r>
            <a:r>
              <a:rPr lang="pl-PL" b="1" dirty="0"/>
              <a:t>odpowiednio </a:t>
            </a:r>
            <a:r>
              <a:rPr lang="pl-PL" dirty="0"/>
              <a:t>w wypadku, </a:t>
            </a:r>
            <a:r>
              <a:rPr lang="pl-PL" dirty="0">
                <a:solidFill>
                  <a:srgbClr val="FF0000"/>
                </a:solidFill>
              </a:rPr>
              <a:t>gdy osoba biorąca nieruchomość rolną do używania i pobierania pożytków </a:t>
            </a:r>
            <a:r>
              <a:rPr lang="pl-PL" b="1" dirty="0">
                <a:solidFill>
                  <a:srgbClr val="FF0000"/>
                </a:solidFill>
              </a:rPr>
              <a:t>nie jest obowiązana do uiszczania czynszu</a:t>
            </a:r>
            <a:r>
              <a:rPr lang="pl-PL" dirty="0">
                <a:solidFill>
                  <a:srgbClr val="FF0000"/>
                </a:solidFill>
              </a:rPr>
              <a:t>, lecz </a:t>
            </a:r>
            <a:r>
              <a:rPr lang="pl-PL" b="1" dirty="0">
                <a:solidFill>
                  <a:srgbClr val="FF0000"/>
                </a:solidFill>
              </a:rPr>
              <a:t>tylko do ponoszenia podatków i innych ciężarów</a:t>
            </a:r>
            <a:r>
              <a:rPr lang="pl-PL" dirty="0">
                <a:solidFill>
                  <a:srgbClr val="FF0000"/>
                </a:solidFill>
              </a:rPr>
              <a:t> </a:t>
            </a:r>
            <a:r>
              <a:rPr lang="pl-PL" dirty="0"/>
              <a:t>związanych z własnością lub z posiadaniem gruntu. </a:t>
            </a:r>
          </a:p>
          <a:p>
            <a:pPr marL="0" indent="0">
              <a:buNone/>
            </a:pPr>
            <a:r>
              <a:rPr lang="pl-PL" b="1" dirty="0"/>
              <a:t>Art. 709. Dzierżawa praw - odpowiednie stosowanie przepisów ustawy </a:t>
            </a:r>
          </a:p>
          <a:p>
            <a:pPr marL="0" indent="0">
              <a:buNone/>
            </a:pPr>
            <a:r>
              <a:rPr lang="pl-PL" dirty="0"/>
              <a:t>Przepisy o dzierżawie rzeczy stosuje się odpowiednio do dzierżawy praw. </a:t>
            </a:r>
          </a:p>
          <a:p>
            <a:endParaRPr lang="pl-PL" dirty="0"/>
          </a:p>
        </p:txBody>
      </p:sp>
    </p:spTree>
    <p:extLst>
      <p:ext uri="{BB962C8B-B14F-4D97-AF65-F5344CB8AC3E}">
        <p14:creationId xmlns="" xmlns:p14="http://schemas.microsoft.com/office/powerpoint/2010/main" val="11716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a:t>
            </a:r>
            <a:r>
              <a:rPr lang="pl-PL" dirty="0" smtClean="0"/>
              <a:t>życzenie</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Zobowiązująca</a:t>
            </a:r>
          </a:p>
          <a:p>
            <a:r>
              <a:rPr lang="pl-PL" dirty="0" smtClean="0">
                <a:solidFill>
                  <a:srgbClr val="FF0000"/>
                </a:solidFill>
              </a:rPr>
              <a:t>Realna</a:t>
            </a:r>
          </a:p>
          <a:p>
            <a:r>
              <a:rPr lang="pl-PL" b="1" dirty="0" smtClean="0"/>
              <a:t>Nieodpłatna</a:t>
            </a:r>
          </a:p>
          <a:p>
            <a:endParaRPr lang="pl-PL" dirty="0"/>
          </a:p>
        </p:txBody>
      </p:sp>
    </p:spTree>
    <p:extLst>
      <p:ext uri="{BB962C8B-B14F-4D97-AF65-F5344CB8AC3E}">
        <p14:creationId xmlns="" xmlns:p14="http://schemas.microsoft.com/office/powerpoint/2010/main" val="3405532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użyczenie</a:t>
            </a:r>
            <a:endParaRPr lang="pl-PL" dirty="0"/>
          </a:p>
        </p:txBody>
      </p:sp>
      <p:sp>
        <p:nvSpPr>
          <p:cNvPr id="3" name="Symbol zastępczy zawartości 2"/>
          <p:cNvSpPr>
            <a:spLocks noGrp="1"/>
          </p:cNvSpPr>
          <p:nvPr>
            <p:ph idx="1"/>
          </p:nvPr>
        </p:nvSpPr>
        <p:spPr/>
        <p:txBody>
          <a:bodyPr/>
          <a:lstStyle/>
          <a:p>
            <a:r>
              <a:rPr lang="pl-PL" dirty="0" smtClean="0"/>
              <a:t>Umowa użyczenia to </a:t>
            </a:r>
            <a:r>
              <a:rPr lang="pl-PL" b="1" dirty="0" smtClean="0"/>
              <a:t>umowa realna</a:t>
            </a:r>
            <a:r>
              <a:rPr lang="pl-PL" dirty="0" smtClean="0"/>
              <a:t> </a:t>
            </a:r>
            <a:r>
              <a:rPr lang="pl-PL" dirty="0" smtClean="0">
                <a:solidFill>
                  <a:srgbClr val="FF0000"/>
                </a:solidFill>
              </a:rPr>
              <a:t>– nie konsensualna!</a:t>
            </a:r>
          </a:p>
          <a:p>
            <a:pPr>
              <a:buNone/>
            </a:pPr>
            <a:r>
              <a:rPr lang="pl-PL" dirty="0" smtClean="0">
                <a:sym typeface="Wingdings" pitchFamily="2" charset="2"/>
              </a:rPr>
              <a:t> </a:t>
            </a:r>
            <a:r>
              <a:rPr lang="pl-PL" b="1" dirty="0" smtClean="0">
                <a:sym typeface="Wingdings" pitchFamily="2" charset="2"/>
              </a:rPr>
              <a:t>D</a:t>
            </a:r>
            <a:r>
              <a:rPr lang="pl-PL" b="1" dirty="0" smtClean="0"/>
              <a:t>o jej zawarcia konieczne jest</a:t>
            </a:r>
            <a:r>
              <a:rPr lang="pl-PL" dirty="0" smtClean="0"/>
              <a:t>, oprócz oświadczeń woli, </a:t>
            </a:r>
            <a:r>
              <a:rPr lang="pl-PL" b="1" dirty="0" smtClean="0"/>
              <a:t>wydanie rzeczy biorącemu. Przed wręczeniem rzeczy stosunek użyczenia nie powstaje.</a:t>
            </a:r>
            <a:endParaRPr lang="pl-PL"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Użyczenia</a:t>
            </a:r>
            <a:endParaRPr lang="pl-PL" dirty="0"/>
          </a:p>
        </p:txBody>
      </p:sp>
      <p:sp>
        <p:nvSpPr>
          <p:cNvPr id="3" name="Symbol zastępczy zawartości 2"/>
          <p:cNvSpPr>
            <a:spLocks noGrp="1"/>
          </p:cNvSpPr>
          <p:nvPr>
            <p:ph idx="1"/>
          </p:nvPr>
        </p:nvSpPr>
        <p:spPr>
          <a:xfrm>
            <a:off x="539552" y="1628800"/>
            <a:ext cx="8229600" cy="4525963"/>
          </a:xfrm>
        </p:spPr>
        <p:txBody>
          <a:bodyPr>
            <a:normAutofit fontScale="62500" lnSpcReduction="20000"/>
          </a:bodyPr>
          <a:lstStyle/>
          <a:p>
            <a:pPr marL="0" indent="0">
              <a:buNone/>
            </a:pPr>
            <a:r>
              <a:rPr lang="pl-PL" b="1" dirty="0"/>
              <a:t>Art. 710. Istota umowy użyczenia </a:t>
            </a:r>
          </a:p>
          <a:p>
            <a:pPr marL="0" indent="0">
              <a:buNone/>
            </a:pPr>
            <a:r>
              <a:rPr lang="pl-PL" dirty="0"/>
              <a:t>Przez umowę użyczenia </a:t>
            </a:r>
            <a:r>
              <a:rPr lang="pl-PL" dirty="0">
                <a:solidFill>
                  <a:srgbClr val="0070C0"/>
                </a:solidFill>
              </a:rPr>
              <a:t>użyczający</a:t>
            </a:r>
            <a:r>
              <a:rPr lang="pl-PL" dirty="0"/>
              <a:t> zobowiązuje się zezwolić </a:t>
            </a:r>
            <a:r>
              <a:rPr lang="pl-PL" dirty="0">
                <a:solidFill>
                  <a:srgbClr val="0070C0"/>
                </a:solidFill>
              </a:rPr>
              <a:t>biorącemu</a:t>
            </a:r>
            <a:r>
              <a:rPr lang="pl-PL" dirty="0"/>
              <a:t>, przez </a:t>
            </a:r>
            <a:r>
              <a:rPr lang="pl-PL" b="1" dirty="0"/>
              <a:t>czas oznaczony lub nie oznaczony</a:t>
            </a:r>
            <a:r>
              <a:rPr lang="pl-PL" dirty="0"/>
              <a:t>, na </a:t>
            </a:r>
            <a:r>
              <a:rPr lang="pl-PL" b="1" dirty="0">
                <a:solidFill>
                  <a:srgbClr val="FF0000"/>
                </a:solidFill>
              </a:rPr>
              <a:t>bezpłatne używanie oddanej mu w tym celu rzeczy. </a:t>
            </a:r>
          </a:p>
          <a:p>
            <a:pPr marL="0" indent="0">
              <a:buNone/>
            </a:pPr>
            <a:r>
              <a:rPr lang="pl-PL" b="1" dirty="0"/>
              <a:t>Art. 711. Obowiązek naprawienia szkody powstałej w wyniku wad </a:t>
            </a:r>
          </a:p>
          <a:p>
            <a:pPr marL="0" indent="0">
              <a:buNone/>
            </a:pPr>
            <a:r>
              <a:rPr lang="pl-PL" dirty="0"/>
              <a:t>Jeżeli rzecz użyczona ma wady, użyczający </a:t>
            </a:r>
            <a:r>
              <a:rPr lang="pl-PL" dirty="0">
                <a:solidFill>
                  <a:srgbClr val="FF0000"/>
                </a:solidFill>
              </a:rPr>
              <a:t>obowiązany jest do naprawienia </a:t>
            </a:r>
            <a:r>
              <a:rPr lang="pl-PL" b="1" dirty="0">
                <a:solidFill>
                  <a:srgbClr val="FF0000"/>
                </a:solidFill>
              </a:rPr>
              <a:t>szkody</a:t>
            </a:r>
            <a:r>
              <a:rPr lang="pl-PL" dirty="0">
                <a:solidFill>
                  <a:srgbClr val="FF0000"/>
                </a:solidFill>
              </a:rPr>
              <a:t>, którą wyrządził biorącemu przez to, że </a:t>
            </a:r>
            <a:r>
              <a:rPr lang="pl-PL" b="1" dirty="0">
                <a:solidFill>
                  <a:srgbClr val="FF0000"/>
                </a:solidFill>
              </a:rPr>
              <a:t>wiedząc o wadach nie zawiadomił go o nich.</a:t>
            </a:r>
            <a:r>
              <a:rPr lang="pl-PL" dirty="0">
                <a:solidFill>
                  <a:srgbClr val="FF0000"/>
                </a:solidFill>
              </a:rPr>
              <a:t> </a:t>
            </a:r>
            <a:r>
              <a:rPr lang="pl-PL" dirty="0"/>
              <a:t>Przepisu powyższego nie stosuje się, gdy biorący mógł wadę z łatwością zauważyć. </a:t>
            </a:r>
          </a:p>
          <a:p>
            <a:pPr marL="0" indent="0">
              <a:buNone/>
            </a:pPr>
            <a:r>
              <a:rPr lang="pl-PL" b="1" dirty="0"/>
              <a:t>Art. 712. Sposób używania rzeczy użyczonej </a:t>
            </a:r>
          </a:p>
          <a:p>
            <a:pPr marL="0" indent="0">
              <a:buNone/>
            </a:pPr>
            <a:r>
              <a:rPr lang="pl-PL" dirty="0"/>
              <a:t>§ 1. Jeżeli umowa nie określa sposobu używania rzeczy, biorący może rzeczy </a:t>
            </a:r>
            <a:r>
              <a:rPr lang="pl-PL" b="1" dirty="0">
                <a:solidFill>
                  <a:srgbClr val="FF0000"/>
                </a:solidFill>
              </a:rPr>
              <a:t>używać w sposób odpowiadający jej właściwościom i przeznaczeniu</a:t>
            </a:r>
            <a:r>
              <a:rPr lang="pl-PL" dirty="0"/>
              <a:t>.</a:t>
            </a:r>
            <a:br>
              <a:rPr lang="pl-PL" dirty="0"/>
            </a:br>
            <a:r>
              <a:rPr lang="pl-PL" dirty="0"/>
              <a:t>§ 2. </a:t>
            </a:r>
            <a:r>
              <a:rPr lang="pl-PL" b="1" dirty="0">
                <a:solidFill>
                  <a:schemeClr val="tx2"/>
                </a:solidFill>
              </a:rPr>
              <a:t>Bez zgody użyczającego biorący nie może oddać rzeczy użyczonej osobie trzeciej do używania.</a:t>
            </a:r>
            <a:r>
              <a:rPr lang="pl-PL" b="1" dirty="0">
                <a:solidFill>
                  <a:srgbClr val="FF0000"/>
                </a:solidFill>
              </a:rPr>
              <a:t/>
            </a:r>
            <a:br>
              <a:rPr lang="pl-PL" b="1" dirty="0">
                <a:solidFill>
                  <a:srgbClr val="FF0000"/>
                </a:solidFill>
              </a:rPr>
            </a:br>
            <a:endParaRPr lang="pl-PL" b="1" dirty="0">
              <a:solidFill>
                <a:srgbClr val="FF0000"/>
              </a:solidFill>
            </a:endParaRPr>
          </a:p>
        </p:txBody>
      </p:sp>
    </p:spTree>
    <p:extLst>
      <p:ext uri="{BB962C8B-B14F-4D97-AF65-F5344CB8AC3E}">
        <p14:creationId xmlns="" xmlns:p14="http://schemas.microsoft.com/office/powerpoint/2010/main" val="673435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Użyczenie</a:t>
            </a:r>
            <a:endParaRPr lang="pl-PL" dirty="0"/>
          </a:p>
        </p:txBody>
      </p:sp>
      <p:sp>
        <p:nvSpPr>
          <p:cNvPr id="3" name="Symbol zastępczy zawartości 2"/>
          <p:cNvSpPr>
            <a:spLocks noGrp="1"/>
          </p:cNvSpPr>
          <p:nvPr>
            <p:ph idx="1"/>
          </p:nvPr>
        </p:nvSpPr>
        <p:spPr>
          <a:xfrm>
            <a:off x="323528" y="1196752"/>
            <a:ext cx="8229600" cy="4525963"/>
          </a:xfrm>
        </p:spPr>
        <p:txBody>
          <a:bodyPr>
            <a:noAutofit/>
          </a:bodyPr>
          <a:lstStyle/>
          <a:p>
            <a:pPr marL="0" indent="0">
              <a:buNone/>
            </a:pPr>
            <a:r>
              <a:rPr lang="pl-PL" sz="1500" b="1" dirty="0"/>
              <a:t>Art. 713. Zasady ponoszenia kosztów utrzymania rzeczy użyczonej </a:t>
            </a:r>
          </a:p>
          <a:p>
            <a:pPr marL="0" indent="0">
              <a:buNone/>
            </a:pPr>
            <a:r>
              <a:rPr lang="pl-PL" sz="1500" b="1" dirty="0">
                <a:solidFill>
                  <a:srgbClr val="FF0000"/>
                </a:solidFill>
              </a:rPr>
              <a:t>Biorący do używania </a:t>
            </a:r>
            <a:r>
              <a:rPr lang="pl-PL" sz="1500" dirty="0"/>
              <a:t>ponosi </a:t>
            </a:r>
            <a:r>
              <a:rPr lang="pl-PL" sz="1500" b="1" dirty="0"/>
              <a:t>zwykłe koszty utrzymania rzeczy użyczonej</a:t>
            </a:r>
            <a:r>
              <a:rPr lang="pl-PL" sz="1500" dirty="0"/>
              <a:t>. Jeżeli poczynił inne wydatki lub nakłady na rzecz, stosuje się odpowiednio przepisy o prowadzeniu cudzych spraw bez zlecenia. </a:t>
            </a:r>
          </a:p>
          <a:p>
            <a:pPr marL="0" indent="0">
              <a:buNone/>
            </a:pPr>
            <a:r>
              <a:rPr lang="pl-PL" sz="1500" b="1" dirty="0"/>
              <a:t>Art. 714. Odpowiedzialność za przypadkową utratę lub uszkodzenie rzeczy użyczonej </a:t>
            </a:r>
          </a:p>
          <a:p>
            <a:pPr marL="0" indent="0">
              <a:buNone/>
            </a:pPr>
            <a:r>
              <a:rPr lang="pl-PL" sz="1500" b="1" dirty="0">
                <a:solidFill>
                  <a:srgbClr val="FF0000"/>
                </a:solidFill>
              </a:rPr>
              <a:t>Biorący do używania jest odpowiedzialny za przypadkową utratę lub uszkodzenie rzeczy</a:t>
            </a:r>
            <a:r>
              <a:rPr lang="pl-PL" sz="1500" dirty="0"/>
              <a:t>, jeżeli jej </a:t>
            </a:r>
            <a:r>
              <a:rPr lang="pl-PL" sz="1500" dirty="0">
                <a:solidFill>
                  <a:srgbClr val="FF0000"/>
                </a:solidFill>
              </a:rPr>
              <a:t>używa w sposób sprzeczny z umową albo z właściwościami lub z przeznaczeniem rzeczy</a:t>
            </a:r>
            <a:r>
              <a:rPr lang="pl-PL" sz="1500" dirty="0"/>
              <a:t>, albo gdy </a:t>
            </a:r>
            <a:r>
              <a:rPr lang="pl-PL" sz="1500" dirty="0">
                <a:solidFill>
                  <a:srgbClr val="FF0000"/>
                </a:solidFill>
              </a:rPr>
              <a:t>nie będąc do tego upoważniony przez umowę ani zmuszony przez okoliczności powierza rzecz innej osobie, a rzecz nie byłaby uległa utracie lub uszkodzeniu, gdyby jej używał w sposób właściwy albo gdyby ją zachował u siebie. </a:t>
            </a:r>
            <a:r>
              <a:rPr lang="pl-PL" sz="1500" dirty="0" smtClean="0">
                <a:solidFill>
                  <a:srgbClr val="FF0000"/>
                </a:solidFill>
              </a:rPr>
              <a:t>-</a:t>
            </a:r>
            <a:r>
              <a:rPr lang="pl-PL" sz="1500" dirty="0" smtClean="0">
                <a:sym typeface="Wingdings" pitchFamily="2" charset="2"/>
              </a:rPr>
              <a:t> </a:t>
            </a:r>
            <a:r>
              <a:rPr lang="pl-PL" sz="1500" b="1" dirty="0" smtClean="0">
                <a:sym typeface="Wingdings" pitchFamily="2" charset="2"/>
              </a:rPr>
              <a:t>CASUS MIXTUS</a:t>
            </a:r>
          </a:p>
          <a:p>
            <a:pPr marL="0" indent="0" algn="just">
              <a:buNone/>
            </a:pPr>
            <a:r>
              <a:rPr lang="pl-PL" sz="1600" b="1" dirty="0" smtClean="0">
                <a:sym typeface="Wingdings" pitchFamily="2" charset="2"/>
              </a:rPr>
              <a:t>CASUS </a:t>
            </a:r>
            <a:r>
              <a:rPr lang="pl-PL" sz="1600" b="1" dirty="0" err="1" smtClean="0">
                <a:sym typeface="Wingdings" pitchFamily="2" charset="2"/>
              </a:rPr>
              <a:t>MIXTUS</a:t>
            </a:r>
            <a:endParaRPr lang="pl-PL" sz="1600" b="1" dirty="0" smtClean="0">
              <a:sym typeface="Wingdings" pitchFamily="2" charset="2"/>
            </a:endParaRPr>
          </a:p>
          <a:p>
            <a:pPr marL="0" indent="0" algn="just"/>
            <a:r>
              <a:rPr lang="pl-PL" sz="1600" dirty="0" smtClean="0"/>
              <a:t> jest to odpowiedzialność za </a:t>
            </a:r>
            <a:r>
              <a:rPr lang="pl-PL" sz="1600" b="1" dirty="0" smtClean="0"/>
              <a:t>szkodę wywołaną wprawdzie przez zdarzenie, za które dłużnik odpowiedzialności nie ponosi, ale które nie nastąpiłoby, gdyby dłużnik należycie wykonywał zobowiązanie</a:t>
            </a:r>
            <a:r>
              <a:rPr lang="pl-PL" sz="1600" dirty="0" smtClean="0"/>
              <a:t> (art. 478 KC).</a:t>
            </a:r>
          </a:p>
          <a:p>
            <a:pPr marL="0" indent="0" algn="just"/>
            <a:r>
              <a:rPr lang="pl-PL" sz="1600" dirty="0" smtClean="0"/>
              <a:t>  obok odpowiedzialności za szkodę wyrządzoną za zawinione zachowanie (art. 471 i n. w zw. z art. 712 i 718 KC), biorący rzecz ponosi także odpowiedzialność za przypadkową utratę lub uszkodzenie rzeczy.</a:t>
            </a:r>
            <a:endParaRPr lang="pl-PL" sz="1500" b="1" dirty="0"/>
          </a:p>
        </p:txBody>
      </p:sp>
    </p:spTree>
    <p:extLst>
      <p:ext uri="{BB962C8B-B14F-4D97-AF65-F5344CB8AC3E}">
        <p14:creationId xmlns="" xmlns:p14="http://schemas.microsoft.com/office/powerpoint/2010/main" val="1194545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użyczenie</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smtClean="0"/>
              <a:t>Art. 715. Termin zakończenia umowy użyczenia </a:t>
            </a:r>
          </a:p>
          <a:p>
            <a:pPr marL="0" indent="0">
              <a:buNone/>
            </a:pPr>
            <a:r>
              <a:rPr lang="pl-PL" dirty="0" smtClean="0"/>
              <a:t>Jeżeli umowa użyczenia została zawarta </a:t>
            </a:r>
            <a:r>
              <a:rPr lang="pl-PL" dirty="0" smtClean="0">
                <a:solidFill>
                  <a:srgbClr val="FF0000"/>
                </a:solidFill>
              </a:rPr>
              <a:t>na czas nie oznaczony, użyczenie kończy się, gdy biorący uczynił z rzeczy użytek odpowiadający umowie albo gdy upłynął czas, w którym mógł ten użytek uczynić. </a:t>
            </a:r>
          </a:p>
          <a:p>
            <a:pPr marL="0" indent="0">
              <a:buNone/>
            </a:pPr>
            <a:r>
              <a:rPr lang="pl-PL" b="1" dirty="0" smtClean="0"/>
              <a:t>Art. 716. Przesłanki do żądania zwrotu rzeczy użyczonej </a:t>
            </a:r>
          </a:p>
          <a:p>
            <a:pPr marL="0" indent="0">
              <a:buNone/>
            </a:pPr>
            <a:r>
              <a:rPr lang="pl-PL" dirty="0" smtClean="0"/>
              <a:t>Jeżeli </a:t>
            </a:r>
          </a:p>
          <a:p>
            <a:pPr>
              <a:buFont typeface="Wingdings" pitchFamily="2" charset="2"/>
              <a:buChar char="ü"/>
            </a:pPr>
            <a:r>
              <a:rPr lang="pl-PL" dirty="0" smtClean="0"/>
              <a:t>biorący używa rzeczy w sposób sprzeczny z umową albo z właściwościami lub z przeznaczeniem rzeczy, </a:t>
            </a:r>
          </a:p>
          <a:p>
            <a:pPr>
              <a:buFont typeface="Wingdings" pitchFamily="2" charset="2"/>
              <a:buChar char="ü"/>
            </a:pPr>
            <a:r>
              <a:rPr lang="pl-PL" dirty="0" smtClean="0"/>
              <a:t>powierza rzecz innej osobie nie będąc do tego upoważniony przez umowę ani zmuszony przez okoliczności, </a:t>
            </a:r>
          </a:p>
          <a:p>
            <a:pPr>
              <a:buFont typeface="Wingdings" pitchFamily="2" charset="2"/>
              <a:buChar char="ü"/>
            </a:pPr>
            <a:r>
              <a:rPr lang="pl-PL" dirty="0" smtClean="0"/>
              <a:t>albo jeżeli rzecz stanie się potrzebna użyczającemu z powodów nie przewidzianych w chwili zawarcia umowy, </a:t>
            </a:r>
          </a:p>
          <a:p>
            <a:pPr marL="0" indent="0">
              <a:buNone/>
            </a:pPr>
            <a:r>
              <a:rPr lang="pl-PL" b="1" dirty="0" smtClean="0"/>
              <a:t>użyczający może żądać zwrotu rzeczy, chociażby umowa była zawarta na czas oznaczony</a:t>
            </a:r>
            <a:r>
              <a:rPr lang="pl-PL" dirty="0" smtClean="0"/>
              <a:t>. </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Użyczenie</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buNone/>
            </a:pPr>
            <a:r>
              <a:rPr lang="pl-PL" b="1" dirty="0"/>
              <a:t>Art. 717. Odpowiedzialność solidarna za rzecz użyczoną </a:t>
            </a:r>
          </a:p>
          <a:p>
            <a:pPr marL="0" indent="0">
              <a:buNone/>
            </a:pPr>
            <a:r>
              <a:rPr lang="pl-PL" dirty="0"/>
              <a:t>Jeżeli kilka osób wspólnie wzięło rzecz do używania, ich odpowiedzialność jest solidarna. </a:t>
            </a:r>
            <a:endParaRPr lang="pl-PL" dirty="0" smtClean="0"/>
          </a:p>
          <a:p>
            <a:pPr marL="0" indent="0">
              <a:buNone/>
            </a:pPr>
            <a:endParaRPr lang="pl-PL" dirty="0"/>
          </a:p>
          <a:p>
            <a:pPr marL="0" indent="0">
              <a:buNone/>
            </a:pPr>
            <a:r>
              <a:rPr lang="pl-PL" b="1" dirty="0"/>
              <a:t>Art. 718. Obowiązek zwrotu rzeczy użyczonej </a:t>
            </a:r>
          </a:p>
          <a:p>
            <a:pPr marL="0" indent="0">
              <a:buNone/>
            </a:pPr>
            <a:r>
              <a:rPr lang="pl-PL" dirty="0"/>
              <a:t>§ 1. Po zakończeniu użyczenia biorący do używania obowiązany jest zwrócić użyczającemu rzecz w stanie nie pogorszonym; </a:t>
            </a:r>
            <a:r>
              <a:rPr lang="pl-PL" dirty="0">
                <a:solidFill>
                  <a:srgbClr val="FF0000"/>
                </a:solidFill>
              </a:rPr>
              <a:t>jednakże biorący nie ponosi odpowiedzialności za zużycie rzeczy będące następstwem prawidłowego używania.</a:t>
            </a:r>
            <a:r>
              <a:rPr lang="pl-PL" dirty="0"/>
              <a:t/>
            </a:r>
            <a:br>
              <a:rPr lang="pl-PL" dirty="0"/>
            </a:br>
            <a:r>
              <a:rPr lang="pl-PL" dirty="0"/>
              <a:t>§ 2. Jeżeli biorący do używania powierzył rzecz innej osobie, obowiązek powyższy ciąży także na tej osobie.</a:t>
            </a:r>
            <a:br>
              <a:rPr lang="pl-PL" dirty="0"/>
            </a:br>
            <a:endParaRPr lang="pl-PL" dirty="0"/>
          </a:p>
          <a:p>
            <a:pPr marL="0" indent="0">
              <a:buNone/>
            </a:pPr>
            <a:r>
              <a:rPr lang="pl-PL" b="1" dirty="0"/>
              <a:t>Art. 719. Termin przedawnienia roszczeń użyczającego przeciwko biorącemu </a:t>
            </a:r>
          </a:p>
          <a:p>
            <a:pPr marL="0" indent="0">
              <a:buNone/>
            </a:pPr>
            <a:r>
              <a:rPr lang="pl-PL" dirty="0">
                <a:solidFill>
                  <a:srgbClr val="FF0000"/>
                </a:solidFill>
              </a:rPr>
              <a:t>Roszczenie użyczającego przeciwko biorącemu do używania o naprawienie szkody za uszkodzenie lub pogorszenie rzeczy,</a:t>
            </a:r>
            <a:r>
              <a:rPr lang="pl-PL" dirty="0"/>
              <a:t> jak również </a:t>
            </a:r>
            <a:r>
              <a:rPr lang="pl-PL" dirty="0">
                <a:solidFill>
                  <a:srgbClr val="FF0000"/>
                </a:solidFill>
              </a:rPr>
              <a:t>roszczenia biorącego do używania przeciwko użyczającemu o zwrot nakładów na rzecz oraz o naprawienie szkody poniesionej wskutek wad rzeczy</a:t>
            </a:r>
            <a:r>
              <a:rPr lang="pl-PL" dirty="0"/>
              <a:t> </a:t>
            </a:r>
            <a:r>
              <a:rPr lang="pl-PL" b="1" dirty="0"/>
              <a:t>przedawniają się z upływem roku od dnia zwrotu rzeczy. </a:t>
            </a:r>
          </a:p>
          <a:p>
            <a:endParaRPr lang="pl-PL" dirty="0"/>
          </a:p>
        </p:txBody>
      </p:sp>
    </p:spTree>
    <p:extLst>
      <p:ext uri="{BB962C8B-B14F-4D97-AF65-F5344CB8AC3E}">
        <p14:creationId xmlns="" xmlns:p14="http://schemas.microsoft.com/office/powerpoint/2010/main" val="913769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Umowa:</a:t>
            </a:r>
          </a:p>
          <a:p>
            <a:r>
              <a:rPr lang="pl-PL" dirty="0" smtClean="0"/>
              <a:t>dwustronnie </a:t>
            </a:r>
            <a:r>
              <a:rPr lang="pl-PL" dirty="0" smtClean="0"/>
              <a:t>zobowiązująca</a:t>
            </a:r>
          </a:p>
          <a:p>
            <a:r>
              <a:rPr lang="pl-PL" dirty="0" smtClean="0"/>
              <a:t>konsensualna</a:t>
            </a:r>
            <a:endParaRPr lang="pl-PL" dirty="0" smtClean="0"/>
          </a:p>
          <a:p>
            <a:r>
              <a:rPr lang="pl-PL" dirty="0" smtClean="0"/>
              <a:t>n</a:t>
            </a:r>
            <a:r>
              <a:rPr lang="pl-PL" dirty="0" smtClean="0"/>
              <a:t>ie jest umową wzajemną</a:t>
            </a:r>
          </a:p>
          <a:p>
            <a:r>
              <a:rPr lang="pl-PL" dirty="0" smtClean="0"/>
              <a:t>Może być umową </a:t>
            </a:r>
            <a:r>
              <a:rPr lang="pl-PL" b="1" dirty="0" err="1" smtClean="0"/>
              <a:t>darmą</a:t>
            </a:r>
            <a:r>
              <a:rPr lang="pl-PL" dirty="0" smtClean="0"/>
              <a:t> </a:t>
            </a:r>
            <a:r>
              <a:rPr lang="pl-PL" dirty="0" smtClean="0"/>
              <a:t>(grzecznościową) i wtedy zbliża się swym charakterem do użyczenia (art. 710 </a:t>
            </a:r>
            <a:r>
              <a:rPr lang="pl-PL" dirty="0" smtClean="0"/>
              <a:t>KC) ale też może zostać </a:t>
            </a:r>
            <a:r>
              <a:rPr lang="pl-PL" dirty="0" smtClean="0"/>
              <a:t>zawarta </a:t>
            </a:r>
            <a:r>
              <a:rPr lang="pl-PL" b="1" dirty="0" smtClean="0"/>
              <a:t>pod tytułem odpłatnym</a:t>
            </a:r>
            <a:r>
              <a:rPr lang="pl-PL" dirty="0" smtClean="0"/>
              <a:t>. W tym przypadku świadczenie biorącego pożyczkę polega zwykle na zapłacie odsetek (zob. art. 359 KC</a:t>
            </a:r>
            <a:r>
              <a:rPr lang="pl-PL" dirty="0" smtClean="0"/>
              <a:t>)</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Zobowiązująca</a:t>
            </a:r>
          </a:p>
          <a:p>
            <a:r>
              <a:rPr lang="pl-PL" dirty="0" smtClean="0"/>
              <a:t>Konsensualna</a:t>
            </a:r>
          </a:p>
          <a:p>
            <a:r>
              <a:rPr lang="pl-PL" dirty="0" smtClean="0"/>
              <a:t>Odpłatna</a:t>
            </a:r>
          </a:p>
          <a:p>
            <a:r>
              <a:rPr lang="pl-PL" dirty="0" smtClean="0"/>
              <a:t>wzajemna</a:t>
            </a:r>
            <a:endParaRPr lang="pl-PL" dirty="0"/>
          </a:p>
        </p:txBody>
      </p:sp>
    </p:spTree>
    <p:extLst>
      <p:ext uri="{BB962C8B-B14F-4D97-AF65-F5344CB8AC3E}">
        <p14:creationId xmlns="" xmlns:p14="http://schemas.microsoft.com/office/powerpoint/2010/main" val="3962685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Art. 720 [Pojęcie; forma</a:t>
            </a:r>
            <a:r>
              <a:rPr lang="pl-PL" dirty="0" smtClean="0"/>
              <a:t>]</a:t>
            </a:r>
          </a:p>
          <a:p>
            <a:pPr>
              <a:buNone/>
            </a:pPr>
            <a:r>
              <a:rPr lang="pl-PL" dirty="0" smtClean="0"/>
              <a:t>§ </a:t>
            </a:r>
            <a:r>
              <a:rPr lang="pl-PL" dirty="0" smtClean="0"/>
              <a:t>1. Przez umowę pożyczki </a:t>
            </a:r>
            <a:r>
              <a:rPr lang="pl-PL" b="1" dirty="0" smtClean="0"/>
              <a:t>dający</a:t>
            </a:r>
            <a:r>
              <a:rPr lang="pl-PL" dirty="0" smtClean="0"/>
              <a:t> </a:t>
            </a:r>
            <a:r>
              <a:rPr lang="pl-PL" b="1" dirty="0" smtClean="0"/>
              <a:t>pożyczkę</a:t>
            </a:r>
            <a:r>
              <a:rPr lang="pl-PL" dirty="0" smtClean="0"/>
              <a:t> </a:t>
            </a:r>
            <a:r>
              <a:rPr lang="pl-PL" dirty="0" smtClean="0">
                <a:solidFill>
                  <a:srgbClr val="FF0000"/>
                </a:solidFill>
              </a:rPr>
              <a:t>zobowiązuje się przenieść na własność biorącego określoną ilość pieniędzy albo rzeczy oznaczonych tylko co do gatunku</a:t>
            </a:r>
            <a:r>
              <a:rPr lang="pl-PL" dirty="0" smtClean="0"/>
              <a:t>, a </a:t>
            </a:r>
            <a:r>
              <a:rPr lang="pl-PL" b="1" dirty="0" smtClean="0"/>
              <a:t>biorący</a:t>
            </a:r>
            <a:r>
              <a:rPr lang="pl-PL" dirty="0" smtClean="0"/>
              <a:t> zobowiązuje się </a:t>
            </a:r>
            <a:r>
              <a:rPr lang="pl-PL" dirty="0" smtClean="0">
                <a:solidFill>
                  <a:srgbClr val="FF0000"/>
                </a:solidFill>
              </a:rPr>
              <a:t>zwrócić tę samą ilość pieniędzy albo tę samą ilość rzeczy tego samego gatunku i tej samej jakości</a:t>
            </a:r>
            <a:r>
              <a:rPr lang="pl-PL" dirty="0" smtClean="0"/>
              <a:t>.</a:t>
            </a:r>
          </a:p>
          <a:p>
            <a:pPr>
              <a:buNone/>
            </a:pPr>
            <a:r>
              <a:rPr lang="pl-PL" dirty="0" smtClean="0"/>
              <a:t>§ 2. Umowa pożyczki, której wartość przekracza tysiąc złotych, wymaga zachowania formy dokumentowej.</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Umowa pożyczki jest podstawową, najogólniejszą, a zarazem najprostszą </a:t>
            </a:r>
            <a:r>
              <a:rPr lang="pl-PL" b="1" dirty="0" smtClean="0"/>
              <a:t>czynnością </a:t>
            </a:r>
            <a:r>
              <a:rPr lang="pl-PL" b="1" dirty="0" smtClean="0"/>
              <a:t>kredytową</a:t>
            </a:r>
          </a:p>
          <a:p>
            <a:r>
              <a:rPr lang="pl-PL" b="1" dirty="0" smtClean="0"/>
              <a:t>Gospodarczy sens pożyczki</a:t>
            </a:r>
            <a:r>
              <a:rPr lang="pl-PL" dirty="0" smtClean="0"/>
              <a:t> polega </a:t>
            </a:r>
            <a:r>
              <a:rPr lang="pl-PL" dirty="0" smtClean="0"/>
              <a:t>na </a:t>
            </a:r>
            <a:r>
              <a:rPr lang="pl-PL" dirty="0" smtClean="0"/>
              <a:t>tym, że biorący pożyczkę uzyskuje możliwość </a:t>
            </a:r>
            <a:r>
              <a:rPr lang="pl-PL" b="1" dirty="0" smtClean="0"/>
              <a:t>czasowego korzystania </a:t>
            </a:r>
            <a:r>
              <a:rPr lang="pl-PL" dirty="0" smtClean="0"/>
              <a:t>z wartości majątkowych przekazanych mu przez pożyczkodawcę, przy czym czas, odpłatność i inne warunki tego korzystania zależą od woli stron (pożyczka krótkoterminowa lub długoterminowa, pożyczka na czas nieoznaczony itd</a:t>
            </a:r>
            <a:r>
              <a:rPr lang="pl-PL" dirty="0" smtClean="0"/>
              <a:t>.)</a:t>
            </a:r>
          </a:p>
          <a:p>
            <a:r>
              <a:rPr lang="pl-PL" dirty="0" smtClean="0"/>
              <a:t>Do przeniesienia własności przedmiotu pożyczki mają zastosowanie </a:t>
            </a:r>
            <a:r>
              <a:rPr lang="pl-PL" b="1" dirty="0" smtClean="0"/>
              <a:t>ogólne zasady przenoszenia własności</a:t>
            </a:r>
            <a:r>
              <a:rPr lang="pl-PL" dirty="0" smtClean="0"/>
              <a:t>, a w szczególności art. 155 § 2 </a:t>
            </a:r>
            <a:r>
              <a:rPr lang="pl-PL" dirty="0" smtClean="0"/>
              <a:t>KC</a:t>
            </a:r>
            <a:endParaRPr lang="pl-PL" dirty="0" smtClean="0"/>
          </a:p>
          <a:p>
            <a:r>
              <a:rPr lang="pl-PL" dirty="0" smtClean="0"/>
              <a:t>Umowy pożyczki pieniędzy lub rzeczy oznaczonych tylko co do gatunku podlegają </a:t>
            </a:r>
            <a:r>
              <a:rPr lang="pl-PL" b="1" dirty="0" smtClean="0"/>
              <a:t>podatkowi od czynności cywilnoprawnych</a:t>
            </a:r>
            <a:r>
              <a:rPr lang="pl-PL" dirty="0" smtClean="0"/>
              <a:t> </a:t>
            </a:r>
            <a:r>
              <a:rPr lang="pl-PL" dirty="0" smtClean="0"/>
              <a:t>.</a:t>
            </a:r>
          </a:p>
          <a:p>
            <a:r>
              <a:rPr lang="pl-PL" dirty="0" smtClean="0"/>
              <a:t>Przedmiotem umowy pożyczki mogą być wszelkie </a:t>
            </a:r>
            <a:r>
              <a:rPr lang="pl-PL" b="1" dirty="0" smtClean="0"/>
              <a:t>rzeczy ruchome oznaczone co do gatunku oraz </a:t>
            </a:r>
            <a:r>
              <a:rPr lang="pl-PL" b="1" dirty="0" smtClean="0"/>
              <a:t>pieniądze</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a:t>
            </a:r>
            <a:endParaRPr lang="pl-PL"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Forma </a:t>
            </a:r>
            <a:r>
              <a:rPr lang="pl-PL" b="1" dirty="0" smtClean="0"/>
              <a:t>umowy pożyczki – </a:t>
            </a:r>
          </a:p>
          <a:p>
            <a:pPr algn="ctr">
              <a:buNone/>
            </a:pPr>
            <a:r>
              <a:rPr lang="pl-PL" dirty="0" smtClean="0"/>
              <a:t>Umowa pożyczki, </a:t>
            </a:r>
            <a:r>
              <a:rPr lang="pl-PL" b="1" dirty="0" smtClean="0"/>
              <a:t>której wartość przekracza tysiąc złotych</a:t>
            </a:r>
            <a:r>
              <a:rPr lang="pl-PL" dirty="0" smtClean="0"/>
              <a:t>, wymaga zachowania </a:t>
            </a:r>
            <a:r>
              <a:rPr lang="pl-PL" b="1" dirty="0" smtClean="0">
                <a:solidFill>
                  <a:srgbClr val="FF0000"/>
                </a:solidFill>
              </a:rPr>
              <a:t>formy dokumentowej</a:t>
            </a:r>
            <a:r>
              <a:rPr lang="pl-PL" dirty="0" smtClean="0"/>
              <a:t>.</a:t>
            </a:r>
            <a:endParaRPr lang="pl-PL" b="1" dirty="0" smtClean="0"/>
          </a:p>
          <a:p>
            <a:r>
              <a:rPr lang="pl-PL" dirty="0" smtClean="0"/>
              <a:t> </a:t>
            </a:r>
            <a:r>
              <a:rPr lang="pl-PL" dirty="0" smtClean="0"/>
              <a:t>Przez pojęcie formy dokumentowej rozumie się czynność prawną, która została złożona w postaci dokumentu (art. 77</a:t>
            </a:r>
            <a:r>
              <a:rPr lang="pl-PL" baseline="30000" dirty="0" smtClean="0"/>
              <a:t>2</a:t>
            </a:r>
            <a:r>
              <a:rPr lang="pl-PL" dirty="0" smtClean="0"/>
              <a:t> KC), ale </a:t>
            </a:r>
            <a:r>
              <a:rPr lang="pl-PL" dirty="0" smtClean="0">
                <a:solidFill>
                  <a:srgbClr val="7030A0"/>
                </a:solidFill>
              </a:rPr>
              <a:t>w sposób umożliwiający ustalenie osoby składającej oświadczenie</a:t>
            </a:r>
            <a:r>
              <a:rPr lang="pl-PL" dirty="0" smtClean="0"/>
              <a:t>. </a:t>
            </a:r>
            <a:endParaRPr lang="pl-PL" dirty="0" smtClean="0"/>
          </a:p>
          <a:p>
            <a:r>
              <a:rPr lang="pl-PL" dirty="0" smtClean="0"/>
              <a:t>Przez </a:t>
            </a:r>
            <a:r>
              <a:rPr lang="pl-PL" dirty="0" smtClean="0"/>
              <a:t>pojęcie </a:t>
            </a:r>
            <a:r>
              <a:rPr lang="pl-PL" dirty="0" smtClean="0"/>
              <a:t>dokumentu </a:t>
            </a:r>
            <a:r>
              <a:rPr lang="pl-PL" dirty="0" smtClean="0"/>
              <a:t>rozumie się nośnik informacji umożliwiający zapoznanie się z jej treścią (art. 77</a:t>
            </a:r>
            <a:r>
              <a:rPr lang="pl-PL" baseline="30000" dirty="0" smtClean="0"/>
              <a:t>3</a:t>
            </a:r>
            <a:r>
              <a:rPr lang="pl-PL" dirty="0" smtClean="0"/>
              <a:t> KC</a:t>
            </a:r>
            <a:r>
              <a:rPr lang="pl-PL" dirty="0" smtClean="0"/>
              <a:t>).</a:t>
            </a:r>
          </a:p>
          <a:p>
            <a:pPr>
              <a:buNone/>
            </a:pPr>
            <a:r>
              <a:rPr lang="pl-PL" dirty="0" smtClean="0"/>
              <a:t> </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a:t>
            </a:r>
            <a:endParaRPr lang="pl-PL" dirty="0"/>
          </a:p>
        </p:txBody>
      </p:sp>
      <p:sp>
        <p:nvSpPr>
          <p:cNvPr id="3" name="Symbol zastępczy zawartości 2"/>
          <p:cNvSpPr>
            <a:spLocks noGrp="1"/>
          </p:cNvSpPr>
          <p:nvPr>
            <p:ph idx="1"/>
          </p:nvPr>
        </p:nvSpPr>
        <p:spPr/>
        <p:txBody>
          <a:bodyPr>
            <a:normAutofit lnSpcReduction="10000"/>
          </a:bodyPr>
          <a:lstStyle/>
          <a:p>
            <a:pPr>
              <a:buNone/>
            </a:pPr>
            <a:r>
              <a:rPr lang="pl-PL" dirty="0" smtClean="0"/>
              <a:t>Art. 721 [Odstąpienie; odmowa wydania</a:t>
            </a:r>
            <a:r>
              <a:rPr lang="pl-PL" dirty="0" smtClean="0"/>
              <a:t>]</a:t>
            </a:r>
          </a:p>
          <a:p>
            <a:pPr>
              <a:buNone/>
            </a:pPr>
            <a:r>
              <a:rPr lang="pl-PL" dirty="0" smtClean="0"/>
              <a:t> </a:t>
            </a:r>
            <a:r>
              <a:rPr lang="pl-PL" dirty="0" smtClean="0"/>
              <a:t>   Dający </a:t>
            </a:r>
            <a:r>
              <a:rPr lang="pl-PL" dirty="0" smtClean="0"/>
              <a:t>pożyczkę może odstąpić od umowy i odmówić wydania przedmiotu pożyczki, </a:t>
            </a:r>
            <a:r>
              <a:rPr lang="pl-PL" b="1" dirty="0" smtClean="0"/>
              <a:t>jeżeli zwrot pożyczki jest wątpliwy z powodu złego stanu majątkowego drugiej strony. </a:t>
            </a:r>
            <a:r>
              <a:rPr lang="pl-PL" dirty="0" smtClean="0">
                <a:solidFill>
                  <a:srgbClr val="FF0000"/>
                </a:solidFill>
              </a:rPr>
              <a:t>Uprawnienie to </a:t>
            </a:r>
            <a:r>
              <a:rPr lang="pl-PL" b="1" dirty="0" smtClean="0">
                <a:solidFill>
                  <a:srgbClr val="FF0000"/>
                </a:solidFill>
              </a:rPr>
              <a:t>nie przysługuje </a:t>
            </a:r>
            <a:r>
              <a:rPr lang="pl-PL" dirty="0" smtClean="0">
                <a:solidFill>
                  <a:srgbClr val="FF0000"/>
                </a:solidFill>
              </a:rPr>
              <a:t>dającemu pożyczkę, jeżeli w chwili zawarcia umowy o złym stanie majątkowym drugiej strony wiedział lub z łatwością mógł się dowiedzieć</a:t>
            </a:r>
            <a:r>
              <a:rPr lang="pl-PL" dirty="0" smtClean="0"/>
              <a:t>. </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smtClean="0">
                <a:solidFill>
                  <a:srgbClr val="FF0000"/>
                </a:solidFill>
              </a:rPr>
              <a:t>Konsensualny</a:t>
            </a:r>
            <a:r>
              <a:rPr lang="pl-PL" dirty="0" smtClean="0"/>
              <a:t>, a nie realny, charakter umowy pożyczki sprawia, że </a:t>
            </a:r>
            <a:r>
              <a:rPr lang="pl-PL" b="1" dirty="0" smtClean="0"/>
              <a:t>zawarcie tej umowy nie musi być równoczesne z wydaniem przedmiotu pożyczki</a:t>
            </a:r>
            <a:r>
              <a:rPr lang="pl-PL" dirty="0" smtClean="0"/>
              <a:t>. </a:t>
            </a:r>
            <a:endParaRPr lang="pl-PL" dirty="0" smtClean="0"/>
          </a:p>
          <a:p>
            <a:r>
              <a:rPr lang="pl-PL" dirty="0" smtClean="0"/>
              <a:t>Pożyczkodawca </a:t>
            </a:r>
            <a:r>
              <a:rPr lang="pl-PL" dirty="0" smtClean="0"/>
              <a:t>może więc </a:t>
            </a:r>
            <a:r>
              <a:rPr lang="pl-PL" b="1" dirty="0" smtClean="0"/>
              <a:t>odstąpić od umowy</a:t>
            </a:r>
            <a:r>
              <a:rPr lang="pl-PL" dirty="0" smtClean="0"/>
              <a:t> i odmówić wydania przedmiotu pożyczki, ale tylko wówczas, gdy zwrot pożyczki jest wątpliwy z powodu złego stanu majątkowego kontrahenta</a:t>
            </a:r>
            <a:r>
              <a:rPr lang="pl-PL" dirty="0" smtClean="0"/>
              <a:t>.</a:t>
            </a:r>
          </a:p>
          <a:p>
            <a:r>
              <a:rPr lang="pl-PL" dirty="0" smtClean="0"/>
              <a:t>Pożyczkodawca </a:t>
            </a:r>
            <a:r>
              <a:rPr lang="pl-PL" dirty="0" smtClean="0"/>
              <a:t>może więc odstąpić od umowy w szczególności wtedy, gdy stan majątkowy biorącego pożyczkę uległ pogorszeniu już po zawarciu </a:t>
            </a:r>
            <a:r>
              <a:rPr lang="pl-PL" dirty="0" smtClean="0"/>
              <a:t>umowy.</a:t>
            </a:r>
          </a:p>
          <a:p>
            <a:r>
              <a:rPr lang="pl-PL" dirty="0" smtClean="0"/>
              <a:t>Wykonanie prawa odstąpienia od umowy następuje przez oświadczenie woli skierowane do pożyczkobiorcy, forma tego oświadczenia jest dowolna. Jeśli natomiast umowa pożyczki została zawarta na piśmie, to także formę pisemną powinno mieć oświadczenie o odstąpieniu od umowy pożyczki.</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Art. 722 [</a:t>
            </a:r>
            <a:r>
              <a:rPr lang="pl-PL" dirty="0" smtClean="0"/>
              <a:t>Przedawnienie]</a:t>
            </a:r>
          </a:p>
          <a:p>
            <a:pPr>
              <a:buNone/>
            </a:pPr>
            <a:r>
              <a:rPr lang="pl-PL" dirty="0" smtClean="0"/>
              <a:t>    Roszczenie </a:t>
            </a:r>
            <a:r>
              <a:rPr lang="pl-PL" dirty="0" smtClean="0"/>
              <a:t>biorącego pożyczkę o wydanie przedmiotu pożyczki przedawnia się z upływem sześciu miesięcy od chwili, gdy przedmiot miał być wydany. </a:t>
            </a:r>
            <a:endParaRPr lang="pl-PL" dirty="0" smtClean="0"/>
          </a:p>
          <a:p>
            <a:pPr>
              <a:buNone/>
            </a:pPr>
            <a:r>
              <a:rPr lang="pl-PL" dirty="0" smtClean="0"/>
              <a:t>Art. 723 [Termin zwrotu</a:t>
            </a:r>
            <a:r>
              <a:rPr lang="pl-PL" dirty="0" smtClean="0"/>
              <a:t>]</a:t>
            </a:r>
          </a:p>
          <a:p>
            <a:pPr>
              <a:buNone/>
            </a:pPr>
            <a:r>
              <a:rPr lang="pl-PL" dirty="0" smtClean="0"/>
              <a:t> </a:t>
            </a:r>
            <a:r>
              <a:rPr lang="pl-PL" dirty="0" smtClean="0"/>
              <a:t>   Jeżeli </a:t>
            </a:r>
            <a:r>
              <a:rPr lang="pl-PL" dirty="0" smtClean="0"/>
              <a:t>termin zwrotu pożyczki nie jest oznaczony, dłużnik obowiązany jest zwrócić pożyczkę w ciągu sześciu tygodni po wypowiedzeniu przez dającego pożyczkę. </a:t>
            </a:r>
            <a:endParaRPr lang="pl-PL" dirty="0" smtClean="0"/>
          </a:p>
          <a:p>
            <a:pPr>
              <a:buNone/>
            </a:pPr>
            <a:r>
              <a:rPr lang="pl-PL" dirty="0" smtClean="0"/>
              <a:t>Art. 724 [Wady rzeczy</a:t>
            </a:r>
            <a:r>
              <a:rPr lang="pl-PL" dirty="0" smtClean="0"/>
              <a:t>]</a:t>
            </a:r>
          </a:p>
          <a:p>
            <a:pPr>
              <a:buNone/>
            </a:pPr>
            <a:r>
              <a:rPr lang="pl-PL" dirty="0" smtClean="0"/>
              <a:t> </a:t>
            </a:r>
            <a:r>
              <a:rPr lang="pl-PL" dirty="0" smtClean="0"/>
              <a:t>    Jeżeli </a:t>
            </a:r>
            <a:r>
              <a:rPr lang="pl-PL" dirty="0" smtClean="0"/>
              <a:t>rzeczy otrzymane przez biorącego pożyczkę mają wady, dający pożyczkę obowiązany jest do naprawienia szkody, którą wyrządził biorącemu przez to, że wiedząc o wadach nie zawiadomił go o nich. Przepisu powyższego nie stosuje się w wypadku, gdy biorący mógł z łatwością wadę zauważyć.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 a </a:t>
            </a:r>
            <a:r>
              <a:rPr lang="pl-PL" dirty="0" smtClean="0"/>
              <a:t>kredyt bankowy</a:t>
            </a:r>
          </a:p>
        </p:txBody>
      </p:sp>
      <p:sp>
        <p:nvSpPr>
          <p:cNvPr id="3" name="Symbol zastępczy zawartości 2"/>
          <p:cNvSpPr>
            <a:spLocks noGrp="1"/>
          </p:cNvSpPr>
          <p:nvPr>
            <p:ph idx="1"/>
          </p:nvPr>
        </p:nvSpPr>
        <p:spPr/>
        <p:txBody>
          <a:bodyPr>
            <a:normAutofit fontScale="62500" lnSpcReduction="20000"/>
          </a:bodyPr>
          <a:lstStyle/>
          <a:p>
            <a:pPr algn="just"/>
            <a:r>
              <a:rPr lang="pl-PL" dirty="0" smtClean="0"/>
              <a:t>Umową zbliżoną do pożyczki pieniężnej jest </a:t>
            </a:r>
            <a:r>
              <a:rPr lang="pl-PL" b="1" dirty="0" smtClean="0"/>
              <a:t>umowa o kredyt </a:t>
            </a:r>
            <a:r>
              <a:rPr lang="pl-PL" b="1" dirty="0" smtClean="0"/>
              <a:t>bankowy. </a:t>
            </a:r>
            <a:endParaRPr lang="pl-PL" b="1" dirty="0" smtClean="0"/>
          </a:p>
          <a:p>
            <a:pPr algn="just"/>
            <a:r>
              <a:rPr lang="pl-PL" b="1" dirty="0" smtClean="0"/>
              <a:t>Treść </a:t>
            </a:r>
            <a:r>
              <a:rPr lang="pl-PL" b="1" dirty="0" smtClean="0"/>
              <a:t>umowy kredytu.</a:t>
            </a:r>
            <a:r>
              <a:rPr lang="pl-PL" dirty="0" smtClean="0"/>
              <a:t> Zgodnie z art. 69 ust. 1 </a:t>
            </a:r>
            <a:r>
              <a:rPr lang="pl-PL" dirty="0" err="1" smtClean="0"/>
              <a:t>PrBank</a:t>
            </a:r>
            <a:r>
              <a:rPr lang="pl-PL" dirty="0" smtClean="0"/>
              <a:t> przez umowę kredytu </a:t>
            </a:r>
            <a:r>
              <a:rPr lang="pl-PL" b="1" dirty="0" smtClean="0"/>
              <a:t>bank</a:t>
            </a:r>
            <a:r>
              <a:rPr lang="pl-PL" dirty="0" smtClean="0"/>
              <a:t> zobowiązuje się oddać do dyspozycji kredytobiorcy, na czas oznaczony w umowie, określoną kwotę środków pieniężnych, a kredytobiorca zobowiązuje się do korzystania z niej na warunkach określonych w umowie, do zwrotu kwoty wykorzystanego kredytu wraz z odsetkami, w umownym terminie spłaty oraz do zapłaty prowizji od przyznanego kredytu.</a:t>
            </a:r>
          </a:p>
          <a:p>
            <a:r>
              <a:rPr lang="pl-PL" b="1" dirty="0" smtClean="0"/>
              <a:t> </a:t>
            </a:r>
            <a:r>
              <a:rPr lang="pl-PL" b="1" dirty="0" smtClean="0"/>
              <a:t>Umowa kredytowa</a:t>
            </a:r>
            <a:r>
              <a:rPr lang="pl-PL" dirty="0" smtClean="0"/>
              <a:t> powinna być z mocy art. 69 ust. 2 </a:t>
            </a:r>
            <a:r>
              <a:rPr lang="pl-PL" dirty="0" err="1" smtClean="0"/>
              <a:t>PrBank</a:t>
            </a:r>
            <a:r>
              <a:rPr lang="pl-PL" dirty="0" smtClean="0"/>
              <a:t> zawarta na piśmie (forma </a:t>
            </a:r>
            <a:r>
              <a:rPr lang="pl-PL" i="1" dirty="0" smtClean="0"/>
              <a:t>ad </a:t>
            </a:r>
            <a:r>
              <a:rPr lang="pl-PL" i="1" dirty="0" err="1" smtClean="0"/>
              <a:t>probationem</a:t>
            </a:r>
            <a:r>
              <a:rPr lang="pl-PL" dirty="0" smtClean="0"/>
              <a:t>, zob. art. 74 KC</a:t>
            </a:r>
            <a:r>
              <a:rPr lang="pl-PL" dirty="0" smtClean="0"/>
              <a:t>).</a:t>
            </a:r>
            <a:endParaRPr lang="pl-PL" dirty="0" smtClean="0"/>
          </a:p>
          <a:p>
            <a:r>
              <a:rPr lang="pl-PL" dirty="0" smtClean="0"/>
              <a:t>Umowa </a:t>
            </a:r>
            <a:r>
              <a:rPr lang="pl-PL" dirty="0" smtClean="0"/>
              <a:t>kredytu jest umową </a:t>
            </a:r>
            <a:r>
              <a:rPr lang="pl-PL" b="1" dirty="0" smtClean="0"/>
              <a:t>kauzalną, konsensualną, dwustronnie zobowiązującą i </a:t>
            </a:r>
            <a:r>
              <a:rPr lang="pl-PL" b="1" dirty="0" smtClean="0"/>
              <a:t>odpłatną. </a:t>
            </a:r>
            <a:r>
              <a:rPr lang="pl-PL" dirty="0" smtClean="0"/>
              <a:t>Jest </a:t>
            </a:r>
            <a:r>
              <a:rPr lang="pl-PL" dirty="0" smtClean="0"/>
              <a:t>umową wzajemną, ponieważ zobowiązanie kredytodawcy (banku) do udostępnienia środków pieniężnych jest odpowiednikiem zobowiązania kredytobiorcy do zapłacenia oprocentowania i </a:t>
            </a:r>
            <a:r>
              <a:rPr lang="pl-PL" dirty="0" err="1" smtClean="0"/>
              <a:t>prowizj</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	</a:t>
            </a:r>
            <a:r>
              <a:rPr lang="pl-PL" dirty="0" err="1" smtClean="0"/>
              <a:t>Jakubina</a:t>
            </a:r>
            <a:r>
              <a:rPr lang="pl-PL" dirty="0" smtClean="0"/>
              <a:t> </a:t>
            </a:r>
            <a:r>
              <a:rPr lang="pl-PL" dirty="0" smtClean="0"/>
              <a:t>G. zawarła z </a:t>
            </a:r>
            <a:r>
              <a:rPr lang="pl-PL" dirty="0" err="1" smtClean="0"/>
              <a:t>Haralampiuszem</a:t>
            </a:r>
            <a:r>
              <a:rPr lang="pl-PL" dirty="0" smtClean="0"/>
              <a:t> P. następującą umowę: </a:t>
            </a:r>
            <a:r>
              <a:rPr lang="pl-PL" dirty="0" err="1" smtClean="0"/>
              <a:t>Haralampiusz</a:t>
            </a:r>
            <a:r>
              <a:rPr lang="pl-PL" dirty="0" smtClean="0"/>
              <a:t> P. wyda </a:t>
            </a:r>
            <a:r>
              <a:rPr lang="pl-PL" dirty="0" err="1" smtClean="0"/>
              <a:t>Jakubinie</a:t>
            </a:r>
            <a:r>
              <a:rPr lang="pl-PL" dirty="0" smtClean="0"/>
              <a:t> G. najnowszą powieść  znanego autora, by ta mogła </a:t>
            </a:r>
            <a:r>
              <a:rPr lang="pl-PL" dirty="0" smtClean="0"/>
              <a:t>ją przeczytać, </a:t>
            </a:r>
            <a:r>
              <a:rPr lang="pl-PL" dirty="0" smtClean="0"/>
              <a:t>w zamian za co </a:t>
            </a:r>
            <a:r>
              <a:rPr lang="pl-PL" dirty="0" err="1" smtClean="0"/>
              <a:t>Haralampiusz</a:t>
            </a:r>
            <a:r>
              <a:rPr lang="pl-PL" dirty="0" smtClean="0"/>
              <a:t>  nie oczekuje od </a:t>
            </a:r>
            <a:r>
              <a:rPr lang="pl-PL" dirty="0" err="1" smtClean="0"/>
              <a:t>Jakubiny</a:t>
            </a:r>
            <a:r>
              <a:rPr lang="pl-PL" dirty="0" smtClean="0"/>
              <a:t> jakiegokolwiek świadczenia</a:t>
            </a:r>
            <a:r>
              <a:rPr lang="pl-PL" dirty="0" smtClean="0"/>
              <a:t>.</a:t>
            </a:r>
          </a:p>
          <a:p>
            <a:pPr marL="0" indent="0" algn="just">
              <a:buNone/>
            </a:pPr>
            <a:r>
              <a:rPr lang="pl-PL" dirty="0" smtClean="0"/>
              <a:t>	</a:t>
            </a:r>
            <a:r>
              <a:rPr lang="pl-PL" dirty="0" smtClean="0"/>
              <a:t> </a:t>
            </a:r>
            <a:r>
              <a:rPr lang="pl-PL" dirty="0" err="1" smtClean="0"/>
              <a:t>Jakubina</a:t>
            </a:r>
            <a:r>
              <a:rPr lang="pl-PL" dirty="0" smtClean="0"/>
              <a:t> postanowiła dać książkę do przeczytania swojej siostrze, Fabioli.  Kiedy dowiedział się o tym </a:t>
            </a:r>
            <a:r>
              <a:rPr lang="pl-PL" dirty="0" err="1" smtClean="0"/>
              <a:t>Haralampiusz</a:t>
            </a:r>
            <a:r>
              <a:rPr lang="pl-PL" dirty="0" smtClean="0"/>
              <a:t>, zrobił </a:t>
            </a:r>
            <a:r>
              <a:rPr lang="pl-PL" dirty="0" err="1" smtClean="0"/>
              <a:t>Jakubinie</a:t>
            </a:r>
            <a:r>
              <a:rPr lang="pl-PL" dirty="0" smtClean="0"/>
              <a:t> ogromną awanturę i zażądał natychmiastowego zwrotu książki.</a:t>
            </a:r>
          </a:p>
          <a:p>
            <a:r>
              <a:rPr lang="pl-PL" dirty="0" smtClean="0"/>
              <a:t>Jaka to umowa?</a:t>
            </a:r>
          </a:p>
          <a:p>
            <a:r>
              <a:rPr lang="pl-PL" dirty="0" smtClean="0"/>
              <a:t>Jak nazywają się strony tej umowy?</a:t>
            </a:r>
          </a:p>
          <a:p>
            <a:r>
              <a:rPr lang="pl-PL" dirty="0" smtClean="0"/>
              <a:t>W jaki sposób </a:t>
            </a:r>
            <a:r>
              <a:rPr lang="pl-PL" dirty="0" err="1" smtClean="0"/>
              <a:t>Jakubina</a:t>
            </a:r>
            <a:r>
              <a:rPr lang="pl-PL" dirty="0" smtClean="0"/>
              <a:t> powinna używać książki?</a:t>
            </a:r>
          </a:p>
          <a:p>
            <a:r>
              <a:rPr lang="pl-PL" dirty="0" smtClean="0"/>
              <a:t>Kiedy powinna zakończyć się ta umowa, jeśli strony nie poczyniły odpowiednich ustaleń na ten temat w umowie?</a:t>
            </a:r>
          </a:p>
          <a:p>
            <a:r>
              <a:rPr lang="pl-PL" dirty="0" smtClean="0"/>
              <a:t>Czy </a:t>
            </a:r>
            <a:r>
              <a:rPr lang="pl-PL" dirty="0" err="1" smtClean="0"/>
              <a:t>Jakubina</a:t>
            </a:r>
            <a:r>
              <a:rPr lang="pl-PL" dirty="0" smtClean="0"/>
              <a:t> mogła oddać książkę do bezpłatnego używania Fabioli?</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Strony zawarły następująca umowę: Herman G. zobowiązał się oddać Kryspinowi O. do używania i pobierania pożytków pole przy swoim domu. Czas obowiązywania umowy strony ustaliły na 35 lat.</a:t>
            </a:r>
          </a:p>
          <a:p>
            <a:r>
              <a:rPr lang="pl-PL" dirty="0" smtClean="0"/>
              <a:t>Jaka to umowa?</a:t>
            </a:r>
          </a:p>
          <a:p>
            <a:r>
              <a:rPr lang="pl-PL" dirty="0" smtClean="0"/>
              <a:t>Jak nazywają się jej strony?</a:t>
            </a:r>
          </a:p>
          <a:p>
            <a:r>
              <a:rPr lang="pl-PL" dirty="0" smtClean="0"/>
              <a:t>Jeśli strony nie ustaliły tego w umowie – jak powinien być płatny czynsz?</a:t>
            </a:r>
          </a:p>
          <a:p>
            <a:r>
              <a:rPr lang="pl-PL" dirty="0" smtClean="0"/>
              <a:t>Jaki jest czas obowiązywania </a:t>
            </a:r>
            <a:r>
              <a:rPr lang="pl-PL" smtClean="0"/>
              <a:t>tej umowy?</a:t>
            </a:r>
            <a:endParaRPr lang="pl-PL" dirty="0" smtClean="0"/>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a:xfrm>
            <a:off x="457200" y="1600200"/>
            <a:ext cx="8229600" cy="4900634"/>
          </a:xfrm>
        </p:spPr>
        <p:txBody>
          <a:bodyPr>
            <a:normAutofit fontScale="70000" lnSpcReduction="20000"/>
          </a:bodyPr>
          <a:lstStyle/>
          <a:p>
            <a:pPr marL="0" indent="0" algn="just">
              <a:buNone/>
            </a:pPr>
            <a:r>
              <a:rPr lang="pl-PL" dirty="0" smtClean="0"/>
              <a:t>	Tobiasz </a:t>
            </a:r>
            <a:r>
              <a:rPr lang="pl-PL" dirty="0" smtClean="0"/>
              <a:t>F. pożyczył swojej córce, </a:t>
            </a:r>
            <a:r>
              <a:rPr lang="pl-PL" dirty="0" err="1" smtClean="0"/>
              <a:t>Gniewosądce</a:t>
            </a:r>
            <a:r>
              <a:rPr lang="pl-PL" dirty="0" smtClean="0"/>
              <a:t> F., 100 tysięcy złotych, które miały zostać zwrócone po roku. </a:t>
            </a:r>
            <a:endParaRPr lang="pl-PL" dirty="0" smtClean="0"/>
          </a:p>
          <a:p>
            <a:pPr marL="0" indent="0" algn="just">
              <a:buNone/>
            </a:pPr>
            <a:r>
              <a:rPr lang="pl-PL" dirty="0" smtClean="0"/>
              <a:t>	</a:t>
            </a:r>
            <a:r>
              <a:rPr lang="pl-PL" dirty="0" smtClean="0"/>
              <a:t>Tobiasz </a:t>
            </a:r>
            <a:r>
              <a:rPr lang="pl-PL" dirty="0" smtClean="0"/>
              <a:t>F. przed wydaniem </a:t>
            </a:r>
            <a:r>
              <a:rPr lang="pl-PL" dirty="0" err="1" smtClean="0"/>
              <a:t>Gniewosądce</a:t>
            </a:r>
            <a:r>
              <a:rPr lang="pl-PL" dirty="0" smtClean="0"/>
              <a:t> pieniędzy napisał do niej </a:t>
            </a:r>
            <a:r>
              <a:rPr lang="pl-PL" dirty="0" err="1" smtClean="0"/>
              <a:t>SMSa</a:t>
            </a:r>
            <a:r>
              <a:rPr lang="pl-PL" dirty="0" smtClean="0"/>
              <a:t>, w którym potwierdzał warunki umowy – między innymi dokładną sumę, która miała być przedmiotem pożyczki oraz termin zwrotu, a </a:t>
            </a:r>
            <a:r>
              <a:rPr lang="pl-PL" dirty="0" err="1" smtClean="0"/>
              <a:t>Gniewosądka</a:t>
            </a:r>
            <a:r>
              <a:rPr lang="pl-PL" dirty="0" smtClean="0"/>
              <a:t> odpisała, zgadzając się na te warunki. </a:t>
            </a:r>
            <a:endParaRPr lang="pl-PL" dirty="0" smtClean="0"/>
          </a:p>
          <a:p>
            <a:pPr marL="0" indent="0" algn="just">
              <a:buNone/>
            </a:pPr>
            <a:r>
              <a:rPr lang="pl-PL" dirty="0" smtClean="0"/>
              <a:t>	</a:t>
            </a:r>
            <a:r>
              <a:rPr lang="pl-PL" dirty="0" smtClean="0"/>
              <a:t>Minął </a:t>
            </a:r>
            <a:r>
              <a:rPr lang="pl-PL" dirty="0" smtClean="0"/>
              <a:t>rok, w trakcie którego </a:t>
            </a:r>
            <a:r>
              <a:rPr lang="pl-PL" dirty="0" err="1" smtClean="0"/>
              <a:t>Gniewosądka</a:t>
            </a:r>
            <a:r>
              <a:rPr lang="pl-PL" dirty="0" smtClean="0"/>
              <a:t> poważnie pokłóciła się z ojcem, ponieważ ten nie akceptował jej nowego wybranka. Gdy przyszedł dzień zwrotu pożyczki, </a:t>
            </a:r>
            <a:r>
              <a:rPr lang="pl-PL" dirty="0" err="1" smtClean="0"/>
              <a:t>Gniewosądka</a:t>
            </a:r>
            <a:r>
              <a:rPr lang="pl-PL" dirty="0" smtClean="0"/>
              <a:t> oświadczyła, że żadnej pożyczki nie było i z satysfakcją oznajmiła, że życzy Tobiaszowi powodzenia przed sądem,  bo nie ma on szans na wygraną: nie zadbał o należyte zabezpieczenie swoich interesów i nie postąpił zgodnie z  art. 720 § 2 </a:t>
            </a:r>
            <a:r>
              <a:rPr lang="pl-PL" dirty="0" err="1" smtClean="0"/>
              <a:t>kc</a:t>
            </a:r>
            <a:r>
              <a:rPr lang="pl-PL" dirty="0" smtClean="0"/>
              <a:t>.</a:t>
            </a:r>
          </a:p>
          <a:p>
            <a:r>
              <a:rPr lang="pl-PL" dirty="0" smtClean="0"/>
              <a:t>Czy </a:t>
            </a:r>
            <a:r>
              <a:rPr lang="pl-PL" dirty="0" err="1" smtClean="0"/>
              <a:t>Gniewosądka</a:t>
            </a:r>
            <a:r>
              <a:rPr lang="pl-PL" dirty="0" smtClean="0"/>
              <a:t> ma rację?</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t>Art. 693. Istota umowy dzierżawy </a:t>
            </a:r>
          </a:p>
          <a:p>
            <a:pPr marL="0" indent="0">
              <a:buNone/>
            </a:pPr>
            <a:r>
              <a:rPr lang="pl-PL" dirty="0"/>
              <a:t>§ 1. Przez umowę dzierżawy </a:t>
            </a:r>
            <a:r>
              <a:rPr lang="pl-PL" b="1" dirty="0">
                <a:solidFill>
                  <a:srgbClr val="00B050"/>
                </a:solidFill>
              </a:rPr>
              <a:t>wydzierżawiający</a:t>
            </a:r>
            <a:r>
              <a:rPr lang="pl-PL" dirty="0"/>
              <a:t> zobowiązuje się oddać </a:t>
            </a:r>
            <a:r>
              <a:rPr lang="pl-PL" b="1" dirty="0">
                <a:solidFill>
                  <a:srgbClr val="00B050"/>
                </a:solidFill>
              </a:rPr>
              <a:t>dzierżawcy</a:t>
            </a:r>
            <a:r>
              <a:rPr lang="pl-PL" dirty="0"/>
              <a:t> rzecz do </a:t>
            </a:r>
            <a:r>
              <a:rPr lang="pl-PL" b="1" dirty="0">
                <a:solidFill>
                  <a:srgbClr val="7030A0"/>
                </a:solidFill>
              </a:rPr>
              <a:t>używania i pobierania pożytków </a:t>
            </a:r>
            <a:r>
              <a:rPr lang="pl-PL" dirty="0"/>
              <a:t>przez czas oznaczony lub nie oznaczony, a dzierżawca zobowiązuje się </a:t>
            </a:r>
            <a:r>
              <a:rPr lang="pl-PL" b="1" dirty="0">
                <a:solidFill>
                  <a:srgbClr val="7030A0"/>
                </a:solidFill>
              </a:rPr>
              <a:t>płacić </a:t>
            </a:r>
            <a:r>
              <a:rPr lang="pl-PL" dirty="0"/>
              <a:t>wydzierżawiającemu </a:t>
            </a:r>
            <a:r>
              <a:rPr lang="pl-PL" b="1" dirty="0"/>
              <a:t>umówiony czynsz</a:t>
            </a:r>
            <a:r>
              <a:rPr lang="pl-PL" dirty="0"/>
              <a:t>.</a:t>
            </a:r>
            <a:br>
              <a:rPr lang="pl-PL" dirty="0"/>
            </a:br>
            <a:r>
              <a:rPr lang="pl-PL" dirty="0"/>
              <a:t>§ 2. Czynsz może być zastrzeżony w pieniądzach lub świadczeniach innego rodzaju. Może być również oznaczony w ułamkowej części pożytków.</a:t>
            </a:r>
          </a:p>
          <a:p>
            <a:endParaRPr lang="pl-PL" dirty="0"/>
          </a:p>
        </p:txBody>
      </p:sp>
    </p:spTree>
    <p:extLst>
      <p:ext uri="{BB962C8B-B14F-4D97-AF65-F5344CB8AC3E}">
        <p14:creationId xmlns="" xmlns:p14="http://schemas.microsoft.com/office/powerpoint/2010/main" val="1852940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77500" lnSpcReduction="20000"/>
          </a:bodyPr>
          <a:lstStyle/>
          <a:p>
            <a:pPr algn="just">
              <a:buNone/>
            </a:pPr>
            <a:r>
              <a:rPr lang="pl-PL" dirty="0" smtClean="0"/>
              <a:t>		</a:t>
            </a:r>
            <a:r>
              <a:rPr lang="pl-PL" dirty="0" err="1" smtClean="0"/>
              <a:t>Strzeżymir</a:t>
            </a:r>
            <a:r>
              <a:rPr lang="pl-PL" dirty="0" smtClean="0"/>
              <a:t> O. postanowił pożyczyć od swojego przyjaciela, </a:t>
            </a:r>
            <a:r>
              <a:rPr lang="pl-PL" dirty="0" err="1" smtClean="0"/>
              <a:t>Tatomira</a:t>
            </a:r>
            <a:r>
              <a:rPr lang="pl-PL" dirty="0" smtClean="0"/>
              <a:t> S., pewną sumę pieniędzy. </a:t>
            </a:r>
            <a:br>
              <a:rPr lang="pl-PL" dirty="0" smtClean="0"/>
            </a:br>
            <a:r>
              <a:rPr lang="pl-PL" dirty="0" smtClean="0"/>
              <a:t>W momencie zawierania umowy </a:t>
            </a:r>
            <a:r>
              <a:rPr lang="pl-PL" dirty="0" err="1" smtClean="0"/>
              <a:t>Tatomir</a:t>
            </a:r>
            <a:r>
              <a:rPr lang="pl-PL" dirty="0" smtClean="0"/>
              <a:t> był świadomy kłopotów finansowych, w które jakiś czas temu popadł </a:t>
            </a:r>
            <a:r>
              <a:rPr lang="pl-PL" dirty="0" err="1" smtClean="0"/>
              <a:t>Strzeżymir</a:t>
            </a:r>
            <a:r>
              <a:rPr lang="pl-PL" dirty="0" smtClean="0"/>
              <a:t>, jednak z uwagi na łączące ich więzi przyjaźni, postanowił przymknąć na to oko. </a:t>
            </a:r>
          </a:p>
          <a:p>
            <a:pPr algn="just">
              <a:buNone/>
            </a:pPr>
            <a:r>
              <a:rPr lang="pl-PL" dirty="0" smtClean="0"/>
              <a:t>	</a:t>
            </a:r>
            <a:r>
              <a:rPr lang="pl-PL" dirty="0" smtClean="0"/>
              <a:t>	Po pewnym czasie </a:t>
            </a:r>
            <a:r>
              <a:rPr lang="pl-PL" dirty="0" err="1" smtClean="0"/>
              <a:t>Tatomir</a:t>
            </a:r>
            <a:r>
              <a:rPr lang="pl-PL" dirty="0" smtClean="0"/>
              <a:t> zapragnął pojechać na koncert swojego ulubionego zespołu, który akurat (pierwszy raz od wielu lat) miał grać w Polsce. Zabrakło mu jednak środków na bilet. </a:t>
            </a:r>
            <a:r>
              <a:rPr lang="pl-PL" dirty="0" err="1" smtClean="0"/>
              <a:t>Tatomir</a:t>
            </a:r>
            <a:r>
              <a:rPr lang="pl-PL" dirty="0" smtClean="0"/>
              <a:t> postanowił zatem odstąpić od umowy pożyczki, którą zawarł ze </a:t>
            </a:r>
            <a:r>
              <a:rPr lang="pl-PL" dirty="0" err="1" smtClean="0"/>
              <a:t>Strzeżymirem</a:t>
            </a:r>
            <a:r>
              <a:rPr lang="pl-PL" dirty="0" smtClean="0"/>
              <a:t>, jako powód </a:t>
            </a:r>
            <a:r>
              <a:rPr lang="pl-PL" dirty="0" smtClean="0"/>
              <a:t>podając fakt, że zwrot pożyczki jest wątpliwy z powodu złego stanu majątkowego </a:t>
            </a:r>
            <a:r>
              <a:rPr lang="pl-PL" dirty="0" err="1" smtClean="0"/>
              <a:t>Strzeżymira</a:t>
            </a:r>
            <a:r>
              <a:rPr lang="pl-PL" dirty="0" smtClean="0"/>
              <a:t>.</a:t>
            </a:r>
          </a:p>
          <a:p>
            <a:pPr algn="just"/>
            <a:r>
              <a:rPr lang="pl-PL" dirty="0" smtClean="0"/>
              <a:t>Proszę ocenić podany stan faktyczny.</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i="1" dirty="0" err="1" smtClean="0"/>
              <a:t>essentialia</a:t>
            </a:r>
            <a:r>
              <a:rPr lang="pl-PL" i="1" dirty="0" smtClean="0"/>
              <a:t> </a:t>
            </a:r>
            <a:r>
              <a:rPr lang="pl-PL" i="1" dirty="0" err="1" smtClean="0"/>
              <a:t>negotii</a:t>
            </a:r>
            <a:r>
              <a:rPr lang="pl-PL" dirty="0" smtClean="0"/>
              <a:t> </a:t>
            </a:r>
            <a:r>
              <a:rPr lang="pl-PL" dirty="0" smtClean="0">
                <a:sym typeface="Wingdings" pitchFamily="2" charset="2"/>
              </a:rPr>
              <a:t></a:t>
            </a:r>
          </a:p>
          <a:p>
            <a:r>
              <a:rPr lang="pl-PL" dirty="0" smtClean="0"/>
              <a:t>określenie przedmiotu dzierżawy </a:t>
            </a:r>
          </a:p>
          <a:p>
            <a:r>
              <a:rPr lang="pl-PL" dirty="0" smtClean="0"/>
              <a:t>ustalenie czynszu obciążającego dzierżawcę</a:t>
            </a:r>
          </a:p>
          <a:p>
            <a:pPr algn="just">
              <a:buNone/>
            </a:pPr>
            <a:endParaRPr lang="pl-PL" dirty="0" smtClean="0"/>
          </a:p>
          <a:p>
            <a:pPr algn="just">
              <a:buNone/>
            </a:pPr>
            <a:r>
              <a:rPr lang="pl-PL" dirty="0" smtClean="0"/>
              <a:t>Dzierżawca przez zawarcie umowy nabywa uprawnienie do pobierania pożytków. </a:t>
            </a:r>
          </a:p>
          <a:p>
            <a:pPr algn="ctr">
              <a:buNone/>
            </a:pPr>
            <a:r>
              <a:rPr lang="pl-PL" dirty="0" err="1" smtClean="0"/>
              <a:t>Pożytki</a:t>
            </a:r>
            <a:r>
              <a:rPr lang="pl-PL" dirty="0" err="1" smtClean="0">
                <a:sym typeface="Wingdings" pitchFamily="2" charset="2"/>
              </a:rPr>
              <a:t></a:t>
            </a:r>
            <a:endParaRPr lang="pl-PL" dirty="0" smtClean="0">
              <a:sym typeface="Wingdings" pitchFamily="2" charset="2"/>
            </a:endParaRPr>
          </a:p>
          <a:p>
            <a:pPr algn="just">
              <a:buNone/>
            </a:pPr>
            <a:r>
              <a:rPr lang="pl-PL" b="1" dirty="0" smtClean="0"/>
              <a:t>pożytki mogą mieć postać pożytków naturalnych </a:t>
            </a:r>
            <a:r>
              <a:rPr lang="pl-PL" dirty="0" smtClean="0"/>
              <a:t>(art. 53 § 1 KC)</a:t>
            </a:r>
            <a:r>
              <a:rPr lang="pl-PL" b="1" dirty="0" smtClean="0"/>
              <a:t> albo cywilnych</a:t>
            </a:r>
            <a:r>
              <a:rPr lang="pl-PL" dirty="0" smtClean="0"/>
              <a:t> pozyskiwanych z rzeczy, albo pożytków, które prawo przynosi. Zgodnie z art. 53 § 1 KC pożytkami naturalnymi rzeczy są jej płody i części składowe, jeżeli ich pobieranie zgodne jest z zasadami prawidłowej gospodarki – dopiero po ich odłączeniu od rzeczy, ważne jest przy tym, że pobieranie pożytków nie zmniejsza wartości samej rzeczy.</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a:xfrm>
            <a:off x="285720" y="1357298"/>
            <a:ext cx="8229600" cy="4525963"/>
          </a:xfrm>
        </p:spPr>
        <p:txBody>
          <a:bodyPr>
            <a:normAutofit fontScale="77500" lnSpcReduction="20000"/>
          </a:bodyPr>
          <a:lstStyle/>
          <a:p>
            <a:pPr marL="0" indent="0">
              <a:buNone/>
            </a:pPr>
            <a:r>
              <a:rPr lang="pl-PL" b="1" dirty="0"/>
              <a:t>Art. 694. Odpowiednie stosowanie przepisów o najmie </a:t>
            </a:r>
          </a:p>
          <a:p>
            <a:pPr marL="0" indent="0">
              <a:buNone/>
            </a:pPr>
            <a:r>
              <a:rPr lang="pl-PL" dirty="0" smtClean="0"/>
              <a:t>Do dzierżawy stosuje się </a:t>
            </a:r>
            <a:r>
              <a:rPr lang="pl-PL" dirty="0" smtClean="0">
                <a:solidFill>
                  <a:srgbClr val="FF0000"/>
                </a:solidFill>
              </a:rPr>
              <a:t>odpowiednio</a:t>
            </a:r>
            <a:r>
              <a:rPr lang="pl-PL" dirty="0" smtClean="0"/>
              <a:t> przepisy o najmie z zachowaniem przepisów poniższych. </a:t>
            </a:r>
          </a:p>
          <a:p>
            <a:pPr marL="0" indent="0" algn="just">
              <a:buNone/>
            </a:pPr>
            <a:r>
              <a:rPr lang="pl-PL" dirty="0" err="1" smtClean="0">
                <a:sym typeface="Wingdings" pitchFamily="2" charset="2"/>
              </a:rPr>
              <a:t></a:t>
            </a:r>
            <a:r>
              <a:rPr lang="pl-PL" dirty="0" err="1" smtClean="0"/>
              <a:t>W</a:t>
            </a:r>
            <a:r>
              <a:rPr lang="pl-PL" dirty="0" smtClean="0"/>
              <a:t> Kodeksie cywilnym umowa ta jest w swej konstrukcji podobna do umowy najmu; </a:t>
            </a:r>
            <a:r>
              <a:rPr lang="pl-PL" b="1" dirty="0" smtClean="0"/>
              <a:t>od najmu odróżnia ją jednak przedmiot dzierżawy oraz prawo pobierania pożytków z rzeczy, które nabywa dzierżawca.</a:t>
            </a:r>
          </a:p>
          <a:p>
            <a:pPr marL="0" indent="0" algn="just">
              <a:buFont typeface="Wingdings"/>
              <a:buChar char="à"/>
            </a:pPr>
            <a:r>
              <a:rPr lang="pl-PL" dirty="0" smtClean="0"/>
              <a:t>Dzierżawa rzeczy lub praw ma zawsze </a:t>
            </a:r>
            <a:r>
              <a:rPr lang="pl-PL" b="1" dirty="0" smtClean="0"/>
              <a:t>gospodarczy charakter</a:t>
            </a:r>
            <a:r>
              <a:rPr lang="pl-PL" dirty="0" smtClean="0"/>
              <a:t>, a jej celem jest osiągnięcie przez dzierżawcę pożytków bezpośrednio z rzeczy, masy majątkowej lub prawa. </a:t>
            </a:r>
          </a:p>
          <a:p>
            <a:pPr marL="0" indent="0" algn="just">
              <a:buFont typeface="Wingdings"/>
              <a:buChar char="à"/>
            </a:pPr>
            <a:r>
              <a:rPr lang="pl-PL" b="1" dirty="0" smtClean="0"/>
              <a:t>Przedmiotem umowy dzierżawy</a:t>
            </a:r>
            <a:r>
              <a:rPr lang="pl-PL" dirty="0" smtClean="0"/>
              <a:t> mogą być </a:t>
            </a:r>
            <a:r>
              <a:rPr lang="pl-PL" b="1" dirty="0" smtClean="0"/>
              <a:t>rzeczy materialne oraz prawa</a:t>
            </a:r>
            <a:r>
              <a:rPr lang="pl-PL" dirty="0" smtClean="0"/>
              <a:t>. </a:t>
            </a:r>
            <a:r>
              <a:rPr lang="pl-PL" b="1" dirty="0" smtClean="0">
                <a:solidFill>
                  <a:srgbClr val="FF0000"/>
                </a:solidFill>
              </a:rPr>
              <a:t>Przedmiotem najmu nie mogą być prawa.</a:t>
            </a:r>
            <a:r>
              <a:rPr lang="pl-PL" dirty="0" smtClean="0">
                <a:solidFill>
                  <a:srgbClr val="FF0000"/>
                </a:solidFill>
              </a:rPr>
              <a:t> </a:t>
            </a:r>
            <a:endParaRPr lang="pl-PL" b="1" dirty="0">
              <a:solidFill>
                <a:srgbClr val="FF0000"/>
              </a:solidFill>
            </a:endParaRPr>
          </a:p>
        </p:txBody>
      </p:sp>
    </p:spTree>
    <p:extLst>
      <p:ext uri="{BB962C8B-B14F-4D97-AF65-F5344CB8AC3E}">
        <p14:creationId xmlns="" xmlns:p14="http://schemas.microsoft.com/office/powerpoint/2010/main" val="3881268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Dzierżawa</a:t>
            </a:r>
            <a:br>
              <a:rPr lang="pl-PL" dirty="0" smtClean="0"/>
            </a:br>
            <a:r>
              <a:rPr lang="pl-PL" dirty="0" smtClean="0"/>
              <a:t>-czas obowiązywania umowy-</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Umowa dzierżawy może zostać zawarta </a:t>
            </a:r>
            <a:r>
              <a:rPr lang="pl-PL" b="1" dirty="0" smtClean="0"/>
              <a:t>na czas </a:t>
            </a:r>
            <a:r>
              <a:rPr lang="pl-PL" b="1" dirty="0" err="1" smtClean="0">
                <a:sym typeface="Wingdings" pitchFamily="2" charset="2"/>
              </a:rPr>
              <a:t></a:t>
            </a:r>
            <a:r>
              <a:rPr lang="pl-PL" b="1" dirty="0" err="1" smtClean="0"/>
              <a:t>określony</a:t>
            </a:r>
            <a:r>
              <a:rPr lang="pl-PL" b="1" dirty="0" smtClean="0"/>
              <a:t>, maksymalnie na 30 lat</a:t>
            </a:r>
            <a:r>
              <a:rPr lang="pl-PL" dirty="0" smtClean="0"/>
              <a:t> (art. 695 § 1 KC) albo </a:t>
            </a:r>
            <a:r>
              <a:rPr lang="pl-PL" dirty="0" err="1" smtClean="0">
                <a:sym typeface="Wingdings" pitchFamily="2" charset="2"/>
              </a:rPr>
              <a:t></a:t>
            </a:r>
            <a:r>
              <a:rPr lang="pl-PL" b="1" dirty="0" err="1" smtClean="0"/>
              <a:t>na</a:t>
            </a:r>
            <a:r>
              <a:rPr lang="pl-PL" b="1" dirty="0" smtClean="0"/>
              <a:t> czas nieokreślony</a:t>
            </a:r>
            <a:r>
              <a:rPr lang="pl-PL" dirty="0" smtClean="0"/>
              <a:t>. </a:t>
            </a:r>
          </a:p>
          <a:p>
            <a:pPr marL="0" indent="0">
              <a:buNone/>
            </a:pPr>
            <a:r>
              <a:rPr lang="pl-PL" dirty="0" smtClean="0"/>
              <a:t>Jeżeli umowa dzierżawy dotyczy nieruchomości i jest zawarta na czas określony dłuższy niż rok wymagana jest forma pisemna </a:t>
            </a:r>
            <a:r>
              <a:rPr lang="pl-PL" i="1" dirty="0" smtClean="0"/>
              <a:t>ad </a:t>
            </a:r>
            <a:r>
              <a:rPr lang="pl-PL" i="1" dirty="0" err="1" smtClean="0"/>
              <a:t>eventum</a:t>
            </a:r>
            <a:r>
              <a:rPr lang="pl-PL" dirty="0" smtClean="0"/>
              <a:t> (art. 660 w zw. z art. 694 KC).</a:t>
            </a:r>
            <a:endParaRPr lang="pl-PL" b="1" dirty="0" smtClean="0"/>
          </a:p>
          <a:p>
            <a:pPr marL="0" indent="0">
              <a:buNone/>
            </a:pPr>
            <a:endParaRPr lang="pl-PL" b="1" dirty="0" smtClean="0"/>
          </a:p>
          <a:p>
            <a:pPr marL="0" indent="0">
              <a:buNone/>
            </a:pPr>
            <a:r>
              <a:rPr lang="pl-PL" b="1" dirty="0" smtClean="0"/>
              <a:t>Art. 695. Domniemanie przedłużenia dzierżawy </a:t>
            </a:r>
          </a:p>
          <a:p>
            <a:pPr marL="0" indent="0">
              <a:buNone/>
            </a:pPr>
            <a:r>
              <a:rPr lang="pl-PL" dirty="0" smtClean="0"/>
              <a:t>§ 1. Dzierżawę </a:t>
            </a:r>
            <a:r>
              <a:rPr lang="pl-PL" dirty="0" smtClean="0">
                <a:solidFill>
                  <a:srgbClr val="FF0000"/>
                </a:solidFill>
              </a:rPr>
              <a:t>zawartą na czas dłuższy niż lat trzydzieści poczytuje się po upływie tego terminu za zawartą na czas nie oznaczony</a:t>
            </a:r>
            <a:r>
              <a:rPr lang="pl-PL" dirty="0" smtClean="0"/>
              <a:t>.</a:t>
            </a:r>
            <a:br>
              <a:rPr lang="pl-PL" dirty="0" smtClean="0"/>
            </a:br>
            <a:r>
              <a:rPr lang="pl-PL" dirty="0" smtClean="0"/>
              <a:t>§ 2. (uchylony)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b="1" dirty="0"/>
              <a:t>Art. 696. Sposób wykonywania dzierżawy </a:t>
            </a:r>
          </a:p>
          <a:p>
            <a:pPr marL="0" indent="0">
              <a:buNone/>
            </a:pPr>
            <a:r>
              <a:rPr lang="pl-PL" dirty="0"/>
              <a:t>Dzierżawca powinien wykonywać swoje prawo zgodnie z wymaganiami prawidłowej gospodarki i </a:t>
            </a:r>
            <a:r>
              <a:rPr lang="pl-PL" b="1" dirty="0">
                <a:solidFill>
                  <a:srgbClr val="FF0000"/>
                </a:solidFill>
              </a:rPr>
              <a:t>nie może zmieniać przeznaczenia przedmiotu dzierżawy bez zgody wydzierżawiającego</a:t>
            </a:r>
            <a:r>
              <a:rPr lang="pl-PL" dirty="0"/>
              <a:t>. </a:t>
            </a:r>
          </a:p>
          <a:p>
            <a:pPr marL="0" indent="0">
              <a:buNone/>
            </a:pPr>
            <a:r>
              <a:rPr lang="pl-PL" b="1" dirty="0"/>
              <a:t>Art. 697. Obowiązek dokonywania niezbędnych napraw </a:t>
            </a:r>
          </a:p>
          <a:p>
            <a:pPr marL="0" indent="0">
              <a:buNone/>
            </a:pPr>
            <a:r>
              <a:rPr lang="pl-PL" dirty="0"/>
              <a:t>Dzierżawca ma obowiązek dokonywania napraw niezbędnych do </a:t>
            </a:r>
            <a:r>
              <a:rPr lang="pl-PL" b="1" dirty="0">
                <a:solidFill>
                  <a:srgbClr val="FF0000"/>
                </a:solidFill>
              </a:rPr>
              <a:t>zachowania przedmiotu dzierżawy w stanie nie pogorszonym</a:t>
            </a:r>
            <a:r>
              <a:rPr lang="pl-PL" dirty="0"/>
              <a:t>. </a:t>
            </a:r>
          </a:p>
          <a:p>
            <a:endParaRPr lang="pl-PL" dirty="0"/>
          </a:p>
        </p:txBody>
      </p:sp>
    </p:spTree>
    <p:extLst>
      <p:ext uri="{BB962C8B-B14F-4D97-AF65-F5344CB8AC3E}">
        <p14:creationId xmlns="" xmlns:p14="http://schemas.microsoft.com/office/powerpoint/2010/main" val="351246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b="1" dirty="0"/>
              <a:t>Art. 698. Zgoda na poddzierżawę i bezpłatne używanie </a:t>
            </a:r>
          </a:p>
          <a:p>
            <a:pPr marL="0" indent="0">
              <a:buNone/>
            </a:pPr>
            <a:r>
              <a:rPr lang="pl-PL" dirty="0"/>
              <a:t>§ 1. Bez zgody wydzierżawiającego dzierżawca </a:t>
            </a:r>
            <a:r>
              <a:rPr lang="pl-PL" b="1" dirty="0"/>
              <a:t>nie może oddawać przedmiotu dzierżawy osobie trzeciej do bezpłatnego używania ani go poddzierżawiać</a:t>
            </a:r>
            <a:r>
              <a:rPr lang="pl-PL" dirty="0"/>
              <a:t>.</a:t>
            </a:r>
            <a:br>
              <a:rPr lang="pl-PL" dirty="0"/>
            </a:br>
            <a:r>
              <a:rPr lang="pl-PL" dirty="0"/>
              <a:t>§ 2. W razie naruszenia powyższego obowiązku wydzierżawiający może dzierżawę wypowiedzieć bez zachowania terminów wypowiedzenia.</a:t>
            </a:r>
          </a:p>
          <a:p>
            <a:endParaRPr lang="pl-PL" dirty="0"/>
          </a:p>
        </p:txBody>
      </p:sp>
    </p:spTree>
    <p:extLst>
      <p:ext uri="{BB962C8B-B14F-4D97-AF65-F5344CB8AC3E}">
        <p14:creationId xmlns="" xmlns:p14="http://schemas.microsoft.com/office/powerpoint/2010/main" val="15407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Dzierżawa</a:t>
            </a:r>
            <a:endParaRPr lang="pl-PL" dirty="0"/>
          </a:p>
        </p:txBody>
      </p:sp>
      <p:sp>
        <p:nvSpPr>
          <p:cNvPr id="3" name="Symbol zastępczy zawartości 2"/>
          <p:cNvSpPr>
            <a:spLocks noGrp="1"/>
          </p:cNvSpPr>
          <p:nvPr>
            <p:ph idx="1"/>
          </p:nvPr>
        </p:nvSpPr>
        <p:spPr>
          <a:xfrm>
            <a:off x="395536" y="1628800"/>
            <a:ext cx="8229600" cy="4525963"/>
          </a:xfrm>
        </p:spPr>
        <p:txBody>
          <a:bodyPr>
            <a:noAutofit/>
          </a:bodyPr>
          <a:lstStyle/>
          <a:p>
            <a:pPr marL="0" indent="0">
              <a:buNone/>
            </a:pPr>
            <a:r>
              <a:rPr lang="pl-PL" sz="2200" b="1" dirty="0"/>
              <a:t>Art. 699. Termin do zapłaty czynszu </a:t>
            </a:r>
          </a:p>
          <a:p>
            <a:pPr marL="0" indent="0">
              <a:buNone/>
            </a:pPr>
            <a:r>
              <a:rPr lang="pl-PL" sz="2200" dirty="0"/>
              <a:t>Jeżeli termin płatności czynszu nie jest w umowie oznaczony, </a:t>
            </a:r>
            <a:r>
              <a:rPr lang="pl-PL" sz="2200" b="1" dirty="0"/>
              <a:t>czynsz jest płatny z dołu w terminie zwyczajowo przyjętym, a w braku takiego zwyczaju - półrocznie z dołu. </a:t>
            </a:r>
          </a:p>
          <a:p>
            <a:pPr marL="0" indent="0">
              <a:buNone/>
            </a:pPr>
            <a:r>
              <a:rPr lang="pl-PL" sz="2200" b="1" dirty="0" smtClean="0"/>
              <a:t>Art. </a:t>
            </a:r>
            <a:r>
              <a:rPr lang="pl-PL" sz="2200" b="1" dirty="0"/>
              <a:t>700. Obniżenie czynszu z powodu okoliczności </a:t>
            </a:r>
          </a:p>
          <a:p>
            <a:pPr marL="0" indent="0">
              <a:buNone/>
            </a:pPr>
            <a:r>
              <a:rPr lang="pl-PL" sz="2200" dirty="0"/>
              <a:t>Jeżeli wskutek okoliczności, za które dzierżawca odpowiedzialności nie ponosi i które nie dotyczą jego osoby, zwykły przychód z przedmiotu dzierżawy uległ znacznemu zmniejszeniu, </a:t>
            </a:r>
            <a:r>
              <a:rPr lang="pl-PL" sz="2200" b="1" dirty="0"/>
              <a:t>dzierżawca może żądać obniżenia czynszu przypadającego za dany okres gospodarczy. </a:t>
            </a:r>
          </a:p>
          <a:p>
            <a:pPr marL="0" indent="0">
              <a:buNone/>
            </a:pPr>
            <a:r>
              <a:rPr lang="pl-PL" sz="2200" b="1" dirty="0"/>
              <a:t>Art. 701. Ustawowe prawo zastawu wydzierżawiającego </a:t>
            </a:r>
          </a:p>
          <a:p>
            <a:pPr marL="0" indent="0">
              <a:buNone/>
            </a:pPr>
            <a:r>
              <a:rPr lang="pl-PL" sz="2200" dirty="0"/>
              <a:t>Do rzeczy ruchomych objętych ustawowym prawem zastawu wydzierżawiającego </a:t>
            </a:r>
            <a:r>
              <a:rPr lang="pl-PL" sz="2200" dirty="0">
                <a:solidFill>
                  <a:srgbClr val="FF0000"/>
                </a:solidFill>
              </a:rPr>
              <a:t>należą także rzeczy służące do prowadzenia gospodarstwa lub przedsiębiorstwa, jeżeli </a:t>
            </a:r>
            <a:r>
              <a:rPr lang="pl-PL" sz="2200" dirty="0" smtClean="0">
                <a:solidFill>
                  <a:srgbClr val="FF0000"/>
                </a:solidFill>
              </a:rPr>
              <a:t>znajdują </a:t>
            </a:r>
            <a:r>
              <a:rPr lang="pl-PL" sz="2200" dirty="0">
                <a:solidFill>
                  <a:srgbClr val="FF0000"/>
                </a:solidFill>
              </a:rPr>
              <a:t>się w obrębie przedmiotu dzierżawy. </a:t>
            </a:r>
          </a:p>
          <a:p>
            <a:endParaRPr lang="pl-PL" sz="2200" dirty="0"/>
          </a:p>
        </p:txBody>
      </p:sp>
    </p:spTree>
    <p:extLst>
      <p:ext uri="{BB962C8B-B14F-4D97-AF65-F5344CB8AC3E}">
        <p14:creationId xmlns="" xmlns:p14="http://schemas.microsoft.com/office/powerpoint/2010/main" val="235420820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2254</Words>
  <PresentationFormat>Pokaz na ekranie (4:3)</PresentationFormat>
  <Paragraphs>173</Paragraphs>
  <Slides>30</Slides>
  <Notes>1</Notes>
  <HiddenSlides>0</HiddenSlides>
  <MMClips>0</MMClips>
  <ScaleCrop>false</ScaleCrop>
  <HeadingPairs>
    <vt:vector size="4" baseType="variant">
      <vt:variant>
        <vt:lpstr>Motyw</vt:lpstr>
      </vt:variant>
      <vt:variant>
        <vt:i4>1</vt:i4>
      </vt:variant>
      <vt:variant>
        <vt:lpstr>Tytuły slajdów</vt:lpstr>
      </vt:variant>
      <vt:variant>
        <vt:i4>30</vt:i4>
      </vt:variant>
    </vt:vector>
  </HeadingPairs>
  <TitlesOfParts>
    <vt:vector size="31" baseType="lpstr">
      <vt:lpstr>Motyw pakietu Office</vt:lpstr>
      <vt:lpstr>Umowy dotyczące korzystania z rzeczy </vt:lpstr>
      <vt:lpstr>Dzierżawa</vt:lpstr>
      <vt:lpstr>Dzierżawa</vt:lpstr>
      <vt:lpstr>Dzierżawa</vt:lpstr>
      <vt:lpstr>Dzierżawa</vt:lpstr>
      <vt:lpstr>Dzierżawa -czas obowiązywania umowy-</vt:lpstr>
      <vt:lpstr>Dzierżawa</vt:lpstr>
      <vt:lpstr>Dzierżawa</vt:lpstr>
      <vt:lpstr>Dzierżawa</vt:lpstr>
      <vt:lpstr>Dzierżawa</vt:lpstr>
      <vt:lpstr>Dzierżawa</vt:lpstr>
      <vt:lpstr>Dzierżawa</vt:lpstr>
      <vt:lpstr>Użyczenie</vt:lpstr>
      <vt:lpstr>użyczenie</vt:lpstr>
      <vt:lpstr>Użyczenia</vt:lpstr>
      <vt:lpstr>Użyczenie</vt:lpstr>
      <vt:lpstr>użyczenie</vt:lpstr>
      <vt:lpstr>Użyczenie</vt:lpstr>
      <vt:lpstr>pożyczka</vt:lpstr>
      <vt:lpstr>pożyczka</vt:lpstr>
      <vt:lpstr>pożyczka</vt:lpstr>
      <vt:lpstr>pożyczka</vt:lpstr>
      <vt:lpstr>pożyczka</vt:lpstr>
      <vt:lpstr>pożyczka</vt:lpstr>
      <vt:lpstr>pożyczka</vt:lpstr>
      <vt:lpstr>pożyczka a kredyt bankowy</vt:lpstr>
      <vt:lpstr>Kazus 1</vt:lpstr>
      <vt:lpstr>Kazus 2</vt:lpstr>
      <vt:lpstr>Kazus 3</vt:lpstr>
      <vt:lpstr>Kazus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dotyczące korzystania z rzeczy </dc:title>
  <dc:creator>Agata</dc:creator>
  <cp:lastModifiedBy>Agata</cp:lastModifiedBy>
  <cp:revision>14</cp:revision>
  <dcterms:created xsi:type="dcterms:W3CDTF">2018-04-21T07:36:01Z</dcterms:created>
  <dcterms:modified xsi:type="dcterms:W3CDTF">2018-04-21T08:42:37Z</dcterms:modified>
</cp:coreProperties>
</file>