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7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7" r:id="rId14"/>
    <p:sldId id="348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595"/>
  </p:normalViewPr>
  <p:slideViewPr>
    <p:cSldViewPr>
      <p:cViewPr varScale="1">
        <p:scale>
          <a:sx n="96" d="100"/>
          <a:sy n="96" d="100"/>
        </p:scale>
        <p:origin x="3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3412752"/>
        <c:axId val="2132605696"/>
      </c:barChart>
      <c:catAx>
        <c:axId val="213341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2605696"/>
        <c:crosses val="autoZero"/>
        <c:auto val="1"/>
        <c:lblAlgn val="ctr"/>
        <c:lblOffset val="100"/>
        <c:noMultiLvlLbl val="0"/>
      </c:catAx>
      <c:valAx>
        <c:axId val="2132605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3412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21264224"/>
        <c:axId val="-2121263584"/>
      </c:barChart>
      <c:catAx>
        <c:axId val="-212126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1263584"/>
        <c:crosses val="autoZero"/>
        <c:auto val="1"/>
        <c:lblAlgn val="ctr"/>
        <c:lblOffset val="100"/>
        <c:noMultiLvlLbl val="0"/>
      </c:catAx>
      <c:valAx>
        <c:axId val="-2121263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21264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2992640"/>
        <c:axId val="-2146490032"/>
      </c:barChart>
      <c:catAx>
        <c:axId val="-2142992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6490032"/>
        <c:crosses val="autoZero"/>
        <c:auto val="1"/>
        <c:lblAlgn val="ctr"/>
        <c:lblOffset val="100"/>
        <c:noMultiLvlLbl val="0"/>
      </c:catAx>
      <c:valAx>
        <c:axId val="-2146490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2992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9245296"/>
        <c:axId val="-2139243888"/>
      </c:barChart>
      <c:catAx>
        <c:axId val="-213924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9243888"/>
        <c:crosses val="autoZero"/>
        <c:auto val="1"/>
        <c:lblAlgn val="ctr"/>
        <c:lblOffset val="100"/>
        <c:noMultiLvlLbl val="0"/>
      </c:catAx>
      <c:valAx>
        <c:axId val="-2139243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9245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5525088"/>
        <c:axId val="2145601104"/>
      </c:barChart>
      <c:catAx>
        <c:axId val="214552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5601104"/>
        <c:crosses val="autoZero"/>
        <c:auto val="1"/>
        <c:lblAlgn val="ctr"/>
        <c:lblOffset val="100"/>
        <c:noMultiLvlLbl val="0"/>
      </c:catAx>
      <c:valAx>
        <c:axId val="2145601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45525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9729920"/>
        <c:axId val="-2142935408"/>
      </c:barChart>
      <c:catAx>
        <c:axId val="-211972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2935408"/>
        <c:crosses val="autoZero"/>
        <c:auto val="1"/>
        <c:lblAlgn val="ctr"/>
        <c:lblOffset val="100"/>
        <c:noMultiLvlLbl val="0"/>
      </c:catAx>
      <c:valAx>
        <c:axId val="-2142935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19729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2886912"/>
        <c:axId val="-2141263344"/>
      </c:barChart>
      <c:catAx>
        <c:axId val="-214288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1263344"/>
        <c:crosses val="autoZero"/>
        <c:auto val="1"/>
        <c:lblAlgn val="ctr"/>
        <c:lblOffset val="100"/>
        <c:noMultiLvlLbl val="0"/>
      </c:catAx>
      <c:valAx>
        <c:axId val="-2141263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2886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9678000"/>
        <c:axId val="-2121315440"/>
      </c:barChart>
      <c:catAx>
        <c:axId val="2139678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1315440"/>
        <c:crosses val="autoZero"/>
        <c:auto val="1"/>
        <c:lblAlgn val="ctr"/>
        <c:lblOffset val="100"/>
        <c:noMultiLvlLbl val="0"/>
      </c:catAx>
      <c:valAx>
        <c:axId val="-2121315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9678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6996544"/>
        <c:axId val="-2142066208"/>
      </c:barChart>
      <c:catAx>
        <c:axId val="-214699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2066208"/>
        <c:crosses val="autoZero"/>
        <c:auto val="1"/>
        <c:lblAlgn val="ctr"/>
        <c:lblOffset val="100"/>
        <c:noMultiLvlLbl val="0"/>
      </c:catAx>
      <c:valAx>
        <c:axId val="-2142066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6996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9661840"/>
        <c:axId val="-2143024256"/>
      </c:barChart>
      <c:catAx>
        <c:axId val="-211966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3024256"/>
        <c:crosses val="autoZero"/>
        <c:auto val="1"/>
        <c:lblAlgn val="ctr"/>
        <c:lblOffset val="100"/>
        <c:noMultiLvlLbl val="0"/>
      </c:catAx>
      <c:valAx>
        <c:axId val="-2143024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1966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5173600"/>
        <c:axId val="2131384320"/>
      </c:barChart>
      <c:catAx>
        <c:axId val="205517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1384320"/>
        <c:crosses val="autoZero"/>
        <c:auto val="1"/>
        <c:lblAlgn val="ctr"/>
        <c:lblOffset val="100"/>
        <c:noMultiLvlLbl val="0"/>
      </c:catAx>
      <c:valAx>
        <c:axId val="2131384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5173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2414160"/>
        <c:axId val="-2121129136"/>
      </c:barChart>
      <c:catAx>
        <c:axId val="-214241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1129136"/>
        <c:crosses val="autoZero"/>
        <c:auto val="1"/>
        <c:lblAlgn val="ctr"/>
        <c:lblOffset val="100"/>
        <c:noMultiLvlLbl val="0"/>
      </c:catAx>
      <c:valAx>
        <c:axId val="-2121129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241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1810112"/>
        <c:axId val="-2139858032"/>
      </c:barChart>
      <c:catAx>
        <c:axId val="-214181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9858032"/>
        <c:crosses val="autoZero"/>
        <c:auto val="1"/>
        <c:lblAlgn val="ctr"/>
        <c:lblOffset val="100"/>
        <c:noMultiLvlLbl val="0"/>
      </c:catAx>
      <c:valAx>
        <c:axId val="-2139858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4181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0A-422C-9797-9902C596AAD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0A-422C-9797-9902C596AAD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0A-422C-9797-9902C596A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0965008"/>
        <c:axId val="2101073856"/>
      </c:barChart>
      <c:catAx>
        <c:axId val="2100965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1073856"/>
        <c:crosses val="autoZero"/>
        <c:auto val="1"/>
        <c:lblAlgn val="ctr"/>
        <c:lblOffset val="100"/>
        <c:noMultiLvlLbl val="0"/>
      </c:catAx>
      <c:valAx>
        <c:axId val="2101073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00965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83823C-0E7E-432D-AA0F-7022BB152996}" type="datetimeFigureOut">
              <a:rPr lang="pl-PL"/>
              <a:pPr>
                <a:defRPr/>
              </a:pPr>
              <a:t>09.10.2016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448250-6B4F-485B-88C7-392CF6A74EBE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958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6E79-B383-4D76-A7C9-2D7EAC3142F0}" type="datetime1">
              <a:rPr lang="pl-PL" smtClean="0"/>
              <a:t>09.10.2016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5B703-C24F-47E4-801F-C287DCE839CC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F5AA7-35B5-4F0D-9719-8CC948F11668}" type="datetime1">
              <a:rPr lang="pl-PL" smtClean="0"/>
              <a:t>09.10.2016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5F88-3A3B-4FAD-A7F5-BEA59CEF61D8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2CA1-8A26-4B0C-9F40-AC51A541D1F0}" type="datetime1">
              <a:rPr lang="pl-PL" smtClean="0"/>
              <a:t>09.10.2016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D914C-FFFF-4DEA-9999-B99FC1F32A3E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84094-0C93-4296-841D-9D01E0006475}" type="datetime1">
              <a:rPr lang="pl-PL" smtClean="0"/>
              <a:t>09.10.2016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01E3-1A5A-4394-9D07-B4CC53FCD3FD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EAFF0-5ABD-4216-B2F0-CAB4CB0112D1}" type="datetime1">
              <a:rPr lang="pl-PL" smtClean="0"/>
              <a:t>09.10.2016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076C-80AA-4A99-BB0F-CCCE9BB339F0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4E32-6EDE-44F8-AF38-082E840F2C6C}" type="datetime1">
              <a:rPr lang="pl-PL" smtClean="0"/>
              <a:t>09.10.2016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A1C4-8D2D-466A-A4A2-D5A995A464CA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B6FA-2069-4E03-9986-AEC07EDF8EB2}" type="datetime1">
              <a:rPr lang="pl-PL" smtClean="0"/>
              <a:t>09.10.2016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16B5-5B74-473A-BCA4-23D892CBCA8F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6EC2-C4FF-48AD-8D7D-9D4A732E9F1D}" type="datetime1">
              <a:rPr lang="pl-PL" smtClean="0"/>
              <a:t>09.10.2016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8635-A40F-4D15-A6A3-C3DC281AB012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CA62-9516-4980-9B37-86C9B963BB57}" type="datetime1">
              <a:rPr lang="pl-PL" smtClean="0"/>
              <a:t>09.10.2016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78EF-D45D-48AD-A14E-B48CD0125C24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6173-C4D3-45ED-81BD-4A1829FCAD17}" type="datetime1">
              <a:rPr lang="pl-PL" smtClean="0"/>
              <a:t>09.10.2016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30E0-D613-4C24-994D-078E1245120A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49D3F-D355-4559-A970-E18D8F51D0D0}" type="datetime1">
              <a:rPr lang="pl-PL" smtClean="0"/>
              <a:t>09.10.2016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8001-83CF-43DD-A41B-27525AAE32FD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0F9C60-DA21-41DD-8240-F276B07DC52A}" type="datetime1">
              <a:rPr lang="pl-PL" smtClean="0"/>
              <a:t>09.10.2016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1. Klasyfikacja ma charakter umowny; różni autorzy podają inną liczbę postępowań odrębnych.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C2DCFF-B8C2-4903-94BC-453F0E90427C}" type="slidenum">
              <a:rPr lang="pl-PL"/>
              <a:pPr>
                <a:defRPr/>
              </a:pPr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2891494"/>
            <a:ext cx="7273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ctr"/>
            <a:r>
              <a:rPr lang="pl-PL" sz="2800" b="1" dirty="0" smtClean="0"/>
              <a:t>e-Umowy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499992" y="4797152"/>
            <a:ext cx="414041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</a:t>
            </a:r>
            <a:r>
              <a:rPr lang="pl-PL" dirty="0" smtClean="0"/>
              <a:t>Damian Klimas</a:t>
            </a:r>
            <a:endParaRPr lang="pl-PL" dirty="0"/>
          </a:p>
          <a:p>
            <a:r>
              <a:rPr lang="pl-PL" altLang="pl-PL" dirty="0"/>
              <a:t>Centrum Badań Problemów Prawnych</a:t>
            </a:r>
          </a:p>
          <a:p>
            <a:r>
              <a:rPr lang="pl-PL" altLang="pl-PL" dirty="0"/>
              <a:t>i Ekonomicznych Komunikacji </a:t>
            </a:r>
            <a:r>
              <a:rPr lang="pl-PL" altLang="pl-PL" dirty="0" smtClean="0"/>
              <a:t>Elektronicznej</a:t>
            </a:r>
            <a:endParaRPr lang="pl-PL" dirty="0"/>
          </a:p>
          <a:p>
            <a:r>
              <a:rPr lang="pl-PL" sz="1400" dirty="0" err="1" smtClean="0"/>
              <a:t>damian.klimas@uwr.edu.pl</a:t>
            </a:r>
            <a:endParaRPr lang="pl-PL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194558"/>
            <a:ext cx="72730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400" dirty="0"/>
              <a:t>Brak świadomości lub swobody, błąd, podstęp, groźba;</a:t>
            </a:r>
          </a:p>
          <a:p>
            <a:r>
              <a:rPr lang="pl-PL" altLang="pl-PL" sz="2400" dirty="0"/>
              <a:t>Przypadkowe kliknięcie oraz podszywanie się – nie doszło do wyrażenia woli;</a:t>
            </a:r>
          </a:p>
          <a:p>
            <a:r>
              <a:rPr lang="pl-PL" altLang="pl-PL" sz="2400" dirty="0"/>
              <a:t>Błąd:</a:t>
            </a:r>
          </a:p>
          <a:p>
            <a:pPr>
              <a:buFont typeface="Wingdings" charset="2"/>
              <a:buNone/>
            </a:pPr>
            <a:r>
              <a:rPr lang="pl-PL" altLang="pl-PL" sz="2400" dirty="0"/>
              <a:t> - co do przedmiotu,</a:t>
            </a:r>
          </a:p>
          <a:p>
            <a:pPr>
              <a:buFont typeface="Wingdings" charset="2"/>
              <a:buNone/>
            </a:pPr>
            <a:r>
              <a:rPr lang="pl-PL" altLang="pl-PL" sz="2400" dirty="0"/>
              <a:t> - co do adresata,</a:t>
            </a:r>
          </a:p>
          <a:p>
            <a:pPr>
              <a:buFont typeface="Wingdings" charset="2"/>
              <a:buNone/>
            </a:pPr>
            <a:r>
              <a:rPr lang="pl-PL" altLang="pl-PL" sz="2400" dirty="0"/>
              <a:t> - art. 85 KC - ISP</a:t>
            </a:r>
            <a:endParaRPr lang="pl-PL" altLang="pl-PL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90154" y="1097757"/>
            <a:ext cx="8229600" cy="1371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mtClean="0"/>
              <a:t>Wady oświadczenia woli</a:t>
            </a: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181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591649"/>
            <a:ext cx="72730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/>
              <a:t>Art. 78</a:t>
            </a:r>
            <a:r>
              <a:rPr lang="pl-PL" sz="2400" b="1" baseline="30000" dirty="0"/>
              <a:t>1</a:t>
            </a:r>
            <a:r>
              <a:rPr lang="pl-PL" sz="2400" b="1" dirty="0"/>
              <a:t> </a:t>
            </a:r>
            <a:r>
              <a:rPr lang="pl-PL" sz="2400" b="1" dirty="0" smtClean="0"/>
              <a:t> </a:t>
            </a:r>
            <a:endParaRPr lang="pl-PL" sz="2400" dirty="0"/>
          </a:p>
          <a:p>
            <a:pPr algn="just"/>
            <a:r>
              <a:rPr lang="pl-PL" sz="2400" dirty="0"/>
              <a:t>§ 1. Do zachowania elektronicznej formy czynności prawnej wystarcza złożenie oświadczenia woli w postaci elektronicznej i opatrzenie go kwalifikowanym podpisem elektronicznym.</a:t>
            </a:r>
          </a:p>
          <a:p>
            <a:pPr algn="just"/>
            <a:r>
              <a:rPr lang="pl-PL" sz="2400" dirty="0"/>
              <a:t>§ 2. Oświadczenie woli złożone w formie elektronicznej jest równoważne z oświadczeniem woli złożonym w formie pisemnej.</a:t>
            </a:r>
            <a:endParaRPr lang="pl-PL" altLang="pl-PL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90154" y="1097757"/>
            <a:ext cx="8229600" cy="1371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 dirty="0"/>
              <a:t>Elektroniczna forma czynności prawnej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5852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28694" y="3177381"/>
            <a:ext cx="8229600" cy="1371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b="1" dirty="0"/>
              <a:t>Umowy elektroniczne</a:t>
            </a:r>
          </a:p>
        </p:txBody>
      </p:sp>
    </p:spTree>
    <p:extLst>
      <p:ext uri="{BB962C8B-B14F-4D97-AF65-F5344CB8AC3E}">
        <p14:creationId xmlns:p14="http://schemas.microsoft.com/office/powerpoint/2010/main" val="110536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132856"/>
            <a:ext cx="727305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dirty="0" smtClean="0"/>
              <a:t>B2B, B2C, C2C, A2B;</a:t>
            </a:r>
          </a:p>
          <a:p>
            <a:r>
              <a:rPr lang="pl-PL" altLang="pl-PL" sz="2800" dirty="0" smtClean="0"/>
              <a:t>Usługodawca ma obowiązek podać:</a:t>
            </a:r>
          </a:p>
          <a:p>
            <a:pPr>
              <a:buFont typeface="Wingdings" charset="2"/>
              <a:buNone/>
            </a:pPr>
            <a:r>
              <a:rPr lang="pl-PL" altLang="pl-PL" sz="2000" dirty="0" smtClean="0"/>
              <a:t>	- Kroki jakie trzeba podjąć by zawrzeć umowę</a:t>
            </a:r>
            <a:endParaRPr lang="en-US" altLang="pl-PL" sz="2000" dirty="0" smtClean="0"/>
          </a:p>
          <a:p>
            <a:pPr>
              <a:buFont typeface="Wingdings" charset="2"/>
              <a:buNone/>
            </a:pPr>
            <a:r>
              <a:rPr lang="pl-PL" altLang="pl-PL" sz="2000" dirty="0" smtClean="0"/>
              <a:t>	- Czy umowa będzie zapisana i możliwa do późniejszego przejrzenia</a:t>
            </a:r>
            <a:endParaRPr lang="en-US" altLang="pl-PL" sz="2000" dirty="0" smtClean="0"/>
          </a:p>
          <a:p>
            <a:pPr>
              <a:buFont typeface="Wingdings" charset="2"/>
              <a:buNone/>
            </a:pPr>
            <a:r>
              <a:rPr lang="pl-PL" altLang="pl-PL" sz="2000" dirty="0" smtClean="0"/>
              <a:t>	- Sposoby identyfikacji i poprawy błędów</a:t>
            </a:r>
          </a:p>
          <a:p>
            <a:pPr>
              <a:buFont typeface="Wingdings" charset="2"/>
              <a:buNone/>
            </a:pPr>
            <a:r>
              <a:rPr lang="pl-PL" altLang="pl-PL" sz="2000" dirty="0" smtClean="0"/>
              <a:t>	- Dostępne języki</a:t>
            </a:r>
            <a:endParaRPr lang="en-US" altLang="pl-PL" sz="2000" dirty="0" smtClean="0"/>
          </a:p>
          <a:p>
            <a:pPr>
              <a:buFont typeface="Wingdings" charset="2"/>
              <a:buNone/>
            </a:pPr>
            <a:r>
              <a:rPr lang="pl-PL" altLang="pl-PL" sz="2000" dirty="0" smtClean="0"/>
              <a:t>	- Informacje dotyczące czy dostawca uznaje jakieś kodeksy postępowania i gdzie można je przeczytać </a:t>
            </a:r>
          </a:p>
          <a:p>
            <a:pPr>
              <a:buFont typeface="Wingdings" charset="2"/>
              <a:buNone/>
            </a:pPr>
            <a:r>
              <a:rPr lang="pl-PL" altLang="pl-PL" sz="2000" dirty="0" smtClean="0"/>
              <a:t>	- Obowiązkowa możność zapisania warunków umowy i ogólnych postanowień umowy (zarówno dla B2B jak i B2C)</a:t>
            </a:r>
            <a:endParaRPr lang="pl-PL" altLang="pl-PL" sz="20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90154" y="1097757"/>
            <a:ext cx="8229600" cy="1371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dirty="0"/>
              <a:t>Zawarcie umowy elektronicznej</a:t>
            </a:r>
          </a:p>
        </p:txBody>
      </p:sp>
    </p:spTree>
    <p:extLst>
      <p:ext uri="{BB962C8B-B14F-4D97-AF65-F5344CB8AC3E}">
        <p14:creationId xmlns:p14="http://schemas.microsoft.com/office/powerpoint/2010/main" val="79446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132856"/>
            <a:ext cx="7273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l-PL" altLang="pl-PL" sz="2800" dirty="0"/>
              <a:t>Ofertowy;</a:t>
            </a:r>
          </a:p>
          <a:p>
            <a:pPr marL="457200" indent="-457200">
              <a:buFont typeface="Arial" charset="0"/>
              <a:buChar char="•"/>
            </a:pPr>
            <a:r>
              <a:rPr lang="pl-PL" altLang="pl-PL" sz="2800" dirty="0"/>
              <a:t>Negocjacyjny;</a:t>
            </a:r>
          </a:p>
          <a:p>
            <a:pPr marL="457200" indent="-457200">
              <a:buFont typeface="Arial" charset="0"/>
              <a:buChar char="•"/>
            </a:pPr>
            <a:r>
              <a:rPr lang="pl-PL" altLang="pl-PL" sz="2800" dirty="0"/>
              <a:t>Aukcja/Przetarg</a:t>
            </a:r>
            <a:endParaRPr lang="pl-PL" altLang="pl-PL" sz="28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90154" y="1097757"/>
            <a:ext cx="8229600" cy="1371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dirty="0"/>
              <a:t>Tryb zawierania umów</a:t>
            </a:r>
          </a:p>
        </p:txBody>
      </p:sp>
    </p:spTree>
    <p:extLst>
      <p:ext uri="{BB962C8B-B14F-4D97-AF65-F5344CB8AC3E}">
        <p14:creationId xmlns:p14="http://schemas.microsoft.com/office/powerpoint/2010/main" val="135743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523752"/>
            <a:ext cx="7273057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/>
              <a:t>Elektroniczna forma czynności prawnych</a:t>
            </a:r>
            <a:r>
              <a:rPr lang="pl-PL" altLang="pl-PL" sz="2400" dirty="0" smtClean="0"/>
              <a:t>;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 smtClean="0"/>
              <a:t>Forma dokumentowa;</a:t>
            </a:r>
            <a:endParaRPr lang="pl-PL" altLang="pl-PL" sz="2400" dirty="0"/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/>
              <a:t>Oświadczenie woli składane ze pośrednictwem środków komunikacji elektronicznej;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/>
              <a:t>Umowa elektroniczna;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i="1" dirty="0"/>
              <a:t>E – </a:t>
            </a:r>
            <a:r>
              <a:rPr lang="pl-PL" altLang="pl-PL" sz="2400" i="1" dirty="0" err="1"/>
              <a:t>commerce</a:t>
            </a:r>
            <a:r>
              <a:rPr lang="pl-PL" altLang="pl-PL" sz="2400" i="1" dirty="0"/>
              <a:t>. </a:t>
            </a:r>
            <a:r>
              <a:rPr lang="pl-PL" altLang="pl-PL" sz="2400" dirty="0"/>
              <a:t>Ochrona </a:t>
            </a:r>
            <a:r>
              <a:rPr lang="pl-PL" altLang="pl-PL" sz="2400" dirty="0" smtClean="0"/>
              <a:t>konsumenta </a:t>
            </a:r>
            <a:r>
              <a:rPr lang="pl-PL" altLang="pl-PL" sz="2400" dirty="0"/>
              <a:t>w sieci.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i="1" dirty="0"/>
              <a:t>E – banking. </a:t>
            </a:r>
            <a:r>
              <a:rPr lang="pl-PL" altLang="pl-PL" sz="2400" dirty="0"/>
              <a:t>Telepraca.</a:t>
            </a:r>
            <a:endParaRPr lang="pl-PL" alt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144626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523752"/>
            <a:ext cx="7273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Środki komunikacji elektronicznej;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System teleinformatyczny;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Informatyczny nośnik danych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Podpis elektroniczny;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Bezpieczny podpis elektroniczny;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Droga elektroniczna;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Umowa elektroniczna.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198512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523752"/>
            <a:ext cx="7273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None/>
            </a:pPr>
            <a:r>
              <a:rPr lang="pl-PL" altLang="pl-PL" sz="2400" b="1" dirty="0"/>
              <a:t>Art. 60.  </a:t>
            </a:r>
            <a:r>
              <a:rPr lang="pl-PL" altLang="pl-PL" sz="2400" dirty="0"/>
              <a:t>Z zastrzeżeniem wyjątków w ustawie przewidzianych, wola osoby dokonującej czynności prawnej może być wyrażona przez każde zachowanie się tej osoby, które ujawnia jej wolę w sposób dostateczny, </a:t>
            </a:r>
            <a:r>
              <a:rPr lang="pl-PL" altLang="pl-PL" sz="2400" b="1" dirty="0"/>
              <a:t>w tym również przez ujawnienie tej woli w postaci elektronicznej (oświadczenie woli).</a:t>
            </a:r>
            <a:r>
              <a:rPr lang="pl-PL" altLang="pl-PL" sz="2400" dirty="0"/>
              <a:t> 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4022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194558"/>
            <a:ext cx="727305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None/>
            </a:pPr>
            <a:r>
              <a:rPr lang="pl-PL" altLang="pl-PL" sz="2400" dirty="0"/>
              <a:t>		„Oświadczenie woli w postaci elektronicznej dokonywane on </a:t>
            </a:r>
            <a:r>
              <a:rPr lang="pl-PL" altLang="pl-PL" sz="2400" dirty="0" err="1"/>
              <a:t>line</a:t>
            </a:r>
            <a:r>
              <a:rPr lang="pl-PL" altLang="pl-PL" sz="2400" dirty="0"/>
              <a:t> zostaje złożone z chwilą </a:t>
            </a:r>
            <a:r>
              <a:rPr lang="pl-PL" altLang="pl-PL" sz="2400" u="sng" dirty="0"/>
              <a:t>jego przejścia do systemu informatycznego prowadzonego i kontrolowanego przez odbiorcę</a:t>
            </a:r>
            <a:r>
              <a:rPr lang="pl-PL" altLang="pl-PL" sz="2400" dirty="0"/>
              <a:t>, to jest w momencie przyjęcia oświadczenia przez serwer odbiorcy i zarejestrowania na nim odpowiednich danych" </a:t>
            </a:r>
          </a:p>
          <a:p>
            <a:pPr>
              <a:buFont typeface="Wingdings" charset="2"/>
              <a:buNone/>
            </a:pPr>
            <a:endParaRPr lang="pl-PL" altLang="pl-PL" sz="1600" dirty="0"/>
          </a:p>
          <a:p>
            <a:pPr>
              <a:buFont typeface="Wingdings" charset="2"/>
              <a:buNone/>
            </a:pPr>
            <a:r>
              <a:rPr lang="pl-PL" altLang="pl-PL" sz="2400" b="1" dirty="0"/>
              <a:t>		Postanowienie </a:t>
            </a:r>
            <a:r>
              <a:rPr lang="pl-PL" altLang="pl-PL" sz="2400" dirty="0"/>
              <a:t>Sądu Najwyższego</a:t>
            </a:r>
            <a:r>
              <a:rPr lang="pl-PL" altLang="pl-PL" sz="2400" b="1" dirty="0"/>
              <a:t> </a:t>
            </a:r>
            <a:r>
              <a:rPr lang="pl-PL" altLang="pl-PL" sz="2400" dirty="0"/>
              <a:t>z dnia 10 grudnia 2003 r.  sygn. akt </a:t>
            </a:r>
            <a:r>
              <a:rPr lang="pl-PL" altLang="pl-PL" sz="2400" b="1" dirty="0"/>
              <a:t>V CZ 127/03</a:t>
            </a: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6986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2891494"/>
            <a:ext cx="7273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ctr"/>
            <a:r>
              <a:rPr lang="pl-PL" sz="2800" b="1" dirty="0" smtClean="0"/>
              <a:t>e-Umowy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499992" y="4797152"/>
            <a:ext cx="414041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</a:t>
            </a:r>
            <a:r>
              <a:rPr lang="pl-PL" dirty="0" smtClean="0"/>
              <a:t>Damian Klimas</a:t>
            </a:r>
            <a:endParaRPr lang="pl-PL" dirty="0"/>
          </a:p>
          <a:p>
            <a:r>
              <a:rPr lang="pl-PL" altLang="pl-PL" dirty="0"/>
              <a:t>Centrum Badań Problemów Prawnych</a:t>
            </a:r>
          </a:p>
          <a:p>
            <a:r>
              <a:rPr lang="pl-PL" altLang="pl-PL" dirty="0"/>
              <a:t>i Ekonomicznych Komunikacji </a:t>
            </a:r>
            <a:r>
              <a:rPr lang="pl-PL" altLang="pl-PL" dirty="0" smtClean="0"/>
              <a:t>Elektronicznej</a:t>
            </a:r>
            <a:endParaRPr lang="pl-PL" dirty="0"/>
          </a:p>
          <a:p>
            <a:r>
              <a:rPr lang="pl-PL" sz="1400" dirty="0" err="1" smtClean="0"/>
              <a:t>damian.klimas@uwr.edu.pl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66748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523752"/>
            <a:ext cx="7273057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/>
              <a:t>Elektroniczna forma czynności prawnych</a:t>
            </a:r>
            <a:r>
              <a:rPr lang="pl-PL" altLang="pl-PL" sz="2400" dirty="0" smtClean="0"/>
              <a:t>;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 smtClean="0"/>
              <a:t>Forma dokumentowa;</a:t>
            </a:r>
            <a:endParaRPr lang="pl-PL" altLang="pl-PL" sz="2400" dirty="0"/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/>
              <a:t>Oświadczenie woli składane ze pośrednictwem środków komunikacji elektronicznej;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dirty="0"/>
              <a:t>Umowa elektroniczna;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i="1" dirty="0"/>
              <a:t>E – </a:t>
            </a:r>
            <a:r>
              <a:rPr lang="pl-PL" altLang="pl-PL" sz="2400" i="1" dirty="0" err="1"/>
              <a:t>commerce</a:t>
            </a:r>
            <a:r>
              <a:rPr lang="pl-PL" altLang="pl-PL" sz="2400" i="1" dirty="0"/>
              <a:t>. </a:t>
            </a:r>
            <a:r>
              <a:rPr lang="pl-PL" altLang="pl-PL" sz="2400" dirty="0"/>
              <a:t>Ochrona </a:t>
            </a:r>
            <a:r>
              <a:rPr lang="pl-PL" altLang="pl-PL" sz="2400" dirty="0" smtClean="0"/>
              <a:t>konsumenta </a:t>
            </a:r>
            <a:r>
              <a:rPr lang="pl-PL" altLang="pl-PL" sz="2400" dirty="0"/>
              <a:t>w sieci.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pl-PL" altLang="pl-PL" sz="2400" i="1" dirty="0"/>
              <a:t>E – banking. </a:t>
            </a:r>
            <a:r>
              <a:rPr lang="pl-PL" altLang="pl-PL" sz="2400" dirty="0"/>
              <a:t>Telepraca.</a:t>
            </a:r>
            <a:endParaRPr lang="pl-PL" alt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69269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523752"/>
            <a:ext cx="7273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Środki komunikacji elektronicznej;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System teleinformatyczny;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Informatyczny nośnik danych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Podpis elektroniczny;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Bezpieczny podpis elektroniczny;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Droga elektroniczna;</a:t>
            </a:r>
          </a:p>
          <a:p>
            <a:pPr marL="342900" indent="-342900">
              <a:buFont typeface="Arial" charset="0"/>
              <a:buChar char="•"/>
            </a:pPr>
            <a:r>
              <a:rPr lang="pl-PL" altLang="pl-PL" sz="2400" dirty="0"/>
              <a:t>Umowa elektroniczna.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69532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139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627784" y="188640"/>
            <a:ext cx="6335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ctr"/>
            <a:r>
              <a:rPr lang="pl-PL" sz="2000" b="1" dirty="0" smtClean="0">
                <a:solidFill>
                  <a:schemeClr val="bg1"/>
                </a:solidFill>
              </a:rPr>
              <a:t>Techniki Informacji i Komunikacji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5590" y="1039574"/>
            <a:ext cx="553998" cy="57017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368426" y="2523752"/>
            <a:ext cx="7273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None/>
            </a:pPr>
            <a:r>
              <a:rPr lang="pl-PL" altLang="pl-PL" sz="2400" b="1" dirty="0"/>
              <a:t>Art. 60.  </a:t>
            </a:r>
            <a:r>
              <a:rPr lang="pl-PL" sz="2400" dirty="0"/>
              <a:t>Z zastrzeżeniem wyjątków w ustawie przewidzianych, wola osoby dokonującej czynności prawnej może być wyrażona przez każde zachowanie się tej osoby, które ujawnia jej wolę w sposób dostateczny, w tym również przez ujawnienie tej woli w postaci elektronicznej (oświadczenie woli).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189977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409</Words>
  <Application>Microsoft Macintosh PowerPoint</Application>
  <PresentationFormat>Pokaz na ekranie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Calibri</vt:lpstr>
      <vt:lpstr>Arial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Niewiadomski</dc:creator>
  <cp:lastModifiedBy>Użytkownik Microsoft Office</cp:lastModifiedBy>
  <cp:revision>253</cp:revision>
  <dcterms:created xsi:type="dcterms:W3CDTF">2014-01-18T14:20:26Z</dcterms:created>
  <dcterms:modified xsi:type="dcterms:W3CDTF">2016-10-09T10:51:38Z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1737184043</vt:i4>
  </property>
  <property fmtid="{D5CDD505-2E9C-101B-9397-08002B2CF9AE}" pid="3" name="_NewReviewCycle">
    <vt:lpwstr/>
  </property>
  <property fmtid="{D5CDD505-2E9C-101B-9397-08002B2CF9AE}" pid="4" name="_EmailSubject">
    <vt:lpwstr>prezentacja</vt:lpwstr>
  </property>
  <property fmtid="{D5CDD505-2E9C-101B-9397-08002B2CF9AE}" pid="5" name="_AuthorEmail">
    <vt:lpwstr>wiktor.buczek@credit-suisse.com</vt:lpwstr>
  </property>
  <property fmtid="{D5CDD505-2E9C-101B-9397-08002B2CF9AE}" pid="6" name="_AuthorEmailDisplayName">
    <vt:lpwstr>Buczek, Wiktor (KGRN 94)</vt:lpwstr>
  </property>
</Properties>
</file>