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2" r:id="rId4"/>
    <p:sldId id="258" r:id="rId5"/>
    <p:sldId id="259" r:id="rId6"/>
    <p:sldId id="260" r:id="rId7"/>
    <p:sldId id="276" r:id="rId8"/>
    <p:sldId id="261" r:id="rId9"/>
    <p:sldId id="262" r:id="rId10"/>
    <p:sldId id="277" r:id="rId11"/>
    <p:sldId id="274" r:id="rId12"/>
    <p:sldId id="263" r:id="rId13"/>
    <p:sldId id="264" r:id="rId14"/>
    <p:sldId id="275" r:id="rId15"/>
    <p:sldId id="265" r:id="rId16"/>
    <p:sldId id="268" r:id="rId17"/>
    <p:sldId id="267"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2856F8-16AB-B643-97E1-AB4266B3B94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0FA7C0F5-FA98-2743-8039-31BA54ADB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02A3566-8802-314C-8377-EB0913168A56}"/>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C268B16A-83C4-3044-AB91-3A332EB6E81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CA71B8F-F5E9-2047-AAAC-88DAABA6DF75}"/>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1263836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644188-2C49-224C-9EDE-5FAB94C19B1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1E7D9FB-4D16-674D-9FD8-35CC05DC7131}"/>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FB7047F-F482-EB4B-B860-E83D55EB4BA9}"/>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20B98AA9-A082-D144-9FF8-7401A4E5C76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70C781-E685-8A48-9CC4-2931EB1A9271}"/>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137231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1B247C8-7659-A440-B972-D937FD1E7E6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962B587-BA61-7A4A-A43D-E210155F3548}"/>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40B8B16-E496-7C49-A95C-84A9147B870D}"/>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9C98BFCE-F16F-814C-B802-EC35F3239A3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73F24FA-9026-C641-9C98-B384C7E8D630}"/>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3414356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6CEDD8-5AA0-3E4C-987B-5317E7C11DD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B668726-7E9F-C146-BC3A-12F6752D5416}"/>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53C9CAA-7A62-C64E-9019-DE48039A7816}"/>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1F902E6F-267C-9D4B-82D0-DC86CA0697B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FC7274C-D5E8-8C4A-B93B-EB4841475A9E}"/>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67399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83B80-FDCA-8F44-9229-34C9109971F2}"/>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79848F8-A426-B34B-94FA-C5008E9560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853C91BA-E669-A048-97FE-C714A1B1C9BA}"/>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301CC4B2-91BC-324C-9BF9-8455D38868F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9C37201-08FF-C841-AD72-5F75DC2C174F}"/>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3734923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0B0BC7-AD52-3648-BB4F-DDB8789E987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30A3CDB-BDF7-8F45-AB7D-04D4C4410BC9}"/>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4BE33A2-954D-3248-A92D-0636BE9AB9D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9D2E833-4BAC-F344-A314-CBCFF4CB222F}"/>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6" name="Symbol zastępczy stopki 5">
            <a:extLst>
              <a:ext uri="{FF2B5EF4-FFF2-40B4-BE49-F238E27FC236}">
                <a16:creationId xmlns:a16="http://schemas.microsoft.com/office/drawing/2014/main" id="{2F354536-116D-D74F-9709-BA2BD366363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8D78A73-0511-BC43-898B-93C0FB28A927}"/>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285661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801999-DF65-DF49-9DDD-04C0FF52DD6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53E160A-2A14-8445-9A3C-24629848B1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209F8801-7F0D-DC4D-A486-D302B8FB80C4}"/>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73B9F77-977B-0D4E-88F2-C990C2DC86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61E077A8-5F66-BB48-8939-09EA00E5402D}"/>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121024BA-5CAF-3547-9B22-C71BAA45ABA9}"/>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8" name="Symbol zastępczy stopki 7">
            <a:extLst>
              <a:ext uri="{FF2B5EF4-FFF2-40B4-BE49-F238E27FC236}">
                <a16:creationId xmlns:a16="http://schemas.microsoft.com/office/drawing/2014/main" id="{F647EA82-DC4B-4A4A-864E-971E6B9DBEF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300A877-4DDA-A64D-B260-AB868A8FB6A4}"/>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314983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6E251F-FE84-CA41-A1CC-CFF6B6A284E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203F7EE-F615-884B-B85E-7559BC1C33D0}"/>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4" name="Symbol zastępczy stopki 3">
            <a:extLst>
              <a:ext uri="{FF2B5EF4-FFF2-40B4-BE49-F238E27FC236}">
                <a16:creationId xmlns:a16="http://schemas.microsoft.com/office/drawing/2014/main" id="{923EDDE9-3701-0849-BC28-1C333F706F4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4543E21-B901-534B-B9D6-C4940AE862AA}"/>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26587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53DA5FD-9575-EC4B-B392-C438ACE57F59}"/>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3" name="Symbol zastępczy stopki 2">
            <a:extLst>
              <a:ext uri="{FF2B5EF4-FFF2-40B4-BE49-F238E27FC236}">
                <a16:creationId xmlns:a16="http://schemas.microsoft.com/office/drawing/2014/main" id="{DA9C1E76-B36D-2540-8067-2EA74AC5F7B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10C6941-DDB7-174A-997A-862DF8D89162}"/>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3116716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77B809-5951-DD45-B8C4-621476365F0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90C6129-765C-DD4F-8892-BE26037D79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1007DAD-23F5-AB46-B59B-588FD3729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C96E3BD2-7C7B-A94E-8DD9-9E2584B13E2E}"/>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6" name="Symbol zastępczy stopki 5">
            <a:extLst>
              <a:ext uri="{FF2B5EF4-FFF2-40B4-BE49-F238E27FC236}">
                <a16:creationId xmlns:a16="http://schemas.microsoft.com/office/drawing/2014/main" id="{D00DE2D6-7346-B249-BD23-A750CC93ABB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AE89C8B-E041-9448-88A5-1A4738ABFAC9}"/>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239230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86CAE2-5927-1543-9055-45516410EF6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59BD9F0F-4180-674F-97FE-AEAA3C859E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2420DFB4-16F5-6E4A-9B0F-EB9153AA8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18466218-D8EA-EC46-9765-20DA00F625D0}"/>
              </a:ext>
            </a:extLst>
          </p:cNvPr>
          <p:cNvSpPr>
            <a:spLocks noGrp="1"/>
          </p:cNvSpPr>
          <p:nvPr>
            <p:ph type="dt" sz="half" idx="10"/>
          </p:nvPr>
        </p:nvSpPr>
        <p:spPr/>
        <p:txBody>
          <a:bodyPr/>
          <a:lstStyle/>
          <a:p>
            <a:fld id="{A546754C-9387-D24D-9823-122B75756390}" type="datetimeFigureOut">
              <a:rPr lang="pl-PL" smtClean="0"/>
              <a:t>21.11.2018</a:t>
            </a:fld>
            <a:endParaRPr lang="pl-PL"/>
          </a:p>
        </p:txBody>
      </p:sp>
      <p:sp>
        <p:nvSpPr>
          <p:cNvPr id="6" name="Symbol zastępczy stopki 5">
            <a:extLst>
              <a:ext uri="{FF2B5EF4-FFF2-40B4-BE49-F238E27FC236}">
                <a16:creationId xmlns:a16="http://schemas.microsoft.com/office/drawing/2014/main" id="{A46E0E89-3320-504B-8F21-E457DA1B387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E47095F-45FF-4441-8D46-94AA5AC97ABF}"/>
              </a:ext>
            </a:extLst>
          </p:cNvPr>
          <p:cNvSpPr>
            <a:spLocks noGrp="1"/>
          </p:cNvSpPr>
          <p:nvPr>
            <p:ph type="sldNum" sz="quarter" idx="12"/>
          </p:nvPr>
        </p:nvSpPr>
        <p:spPr/>
        <p:txBody>
          <a:bodyPr/>
          <a:lstStyle/>
          <a:p>
            <a:fld id="{570207B7-EE5B-0E43-BC82-196AD5A04305}" type="slidenum">
              <a:rPr lang="pl-PL" smtClean="0"/>
              <a:t>‹#›</a:t>
            </a:fld>
            <a:endParaRPr lang="pl-PL"/>
          </a:p>
        </p:txBody>
      </p:sp>
    </p:spTree>
    <p:extLst>
      <p:ext uri="{BB962C8B-B14F-4D97-AF65-F5344CB8AC3E}">
        <p14:creationId xmlns:p14="http://schemas.microsoft.com/office/powerpoint/2010/main" val="3232557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C24D666-405A-D24D-B44A-AB909F53A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57FC779-1AA8-6D4A-B3CA-B02AE8154C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6B9A0F9-1D49-D24D-BC60-531372237C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6754C-9387-D24D-9823-122B75756390}" type="datetimeFigureOut">
              <a:rPr lang="pl-PL" smtClean="0"/>
              <a:t>21.11.2018</a:t>
            </a:fld>
            <a:endParaRPr lang="pl-PL"/>
          </a:p>
        </p:txBody>
      </p:sp>
      <p:sp>
        <p:nvSpPr>
          <p:cNvPr id="5" name="Symbol zastępczy stopki 4">
            <a:extLst>
              <a:ext uri="{FF2B5EF4-FFF2-40B4-BE49-F238E27FC236}">
                <a16:creationId xmlns:a16="http://schemas.microsoft.com/office/drawing/2014/main" id="{A3E1318B-F8ED-DA41-BF0F-365CF3C29F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4062A80F-C8E5-0544-9F35-E178D686CD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207B7-EE5B-0E43-BC82-196AD5A04305}" type="slidenum">
              <a:rPr lang="pl-PL" smtClean="0"/>
              <a:t>‹#›</a:t>
            </a:fld>
            <a:endParaRPr lang="pl-PL"/>
          </a:p>
        </p:txBody>
      </p:sp>
    </p:spTree>
    <p:extLst>
      <p:ext uri="{BB962C8B-B14F-4D97-AF65-F5344CB8AC3E}">
        <p14:creationId xmlns:p14="http://schemas.microsoft.com/office/powerpoint/2010/main" val="3056763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046C50-541D-5E49-A83E-53AD2C6DAD97}"/>
              </a:ext>
            </a:extLst>
          </p:cNvPr>
          <p:cNvSpPr>
            <a:spLocks noGrp="1"/>
          </p:cNvSpPr>
          <p:nvPr>
            <p:ph type="ctrTitle"/>
          </p:nvPr>
        </p:nvSpPr>
        <p:spPr/>
        <p:txBody>
          <a:bodyPr/>
          <a:lstStyle/>
          <a:p>
            <a:r>
              <a:rPr lang="pl-PL" b="1" dirty="0"/>
              <a:t>Formy stadialne</a:t>
            </a:r>
          </a:p>
        </p:txBody>
      </p:sp>
      <p:sp>
        <p:nvSpPr>
          <p:cNvPr id="3" name="Podtytuł 2">
            <a:extLst>
              <a:ext uri="{FF2B5EF4-FFF2-40B4-BE49-F238E27FC236}">
                <a16:creationId xmlns:a16="http://schemas.microsoft.com/office/drawing/2014/main" id="{93996B59-4E1B-2449-9D3A-09EADB4CE45F}"/>
              </a:ext>
            </a:extLst>
          </p:cNvPr>
          <p:cNvSpPr>
            <a:spLocks noGrp="1"/>
          </p:cNvSpPr>
          <p:nvPr>
            <p:ph type="subTitle" idx="1"/>
          </p:nvPr>
        </p:nvSpPr>
        <p:spPr/>
        <p:txBody>
          <a:bodyPr/>
          <a:lstStyle/>
          <a:p>
            <a:pPr algn="r"/>
            <a:r>
              <a:rPr lang="pl-PL" i="1" dirty="0"/>
              <a:t>mgr Katarzyna Piątkowska</a:t>
            </a:r>
          </a:p>
          <a:p>
            <a:pPr algn="r"/>
            <a:r>
              <a:rPr lang="pl-PL" i="1" dirty="0"/>
              <a:t>Katedra Prawa Karnego Materialnego</a:t>
            </a:r>
          </a:p>
        </p:txBody>
      </p:sp>
    </p:spTree>
    <p:extLst>
      <p:ext uri="{BB962C8B-B14F-4D97-AF65-F5344CB8AC3E}">
        <p14:creationId xmlns:p14="http://schemas.microsoft.com/office/powerpoint/2010/main" val="1914240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D2E6A52-AB1E-BE42-A2BC-BCFDDC967C50}"/>
              </a:ext>
            </a:extLst>
          </p:cNvPr>
          <p:cNvSpPr>
            <a:spLocks noGrp="1"/>
          </p:cNvSpPr>
          <p:nvPr>
            <p:ph idx="1"/>
          </p:nvPr>
        </p:nvSpPr>
        <p:spPr>
          <a:xfrm>
            <a:off x="838200" y="828675"/>
            <a:ext cx="10515600" cy="5348288"/>
          </a:xfrm>
        </p:spPr>
        <p:txBody>
          <a:bodyPr>
            <a:normAutofit/>
          </a:bodyPr>
          <a:lstStyle/>
          <a:p>
            <a:pPr marL="0" indent="0" algn="just">
              <a:buNone/>
            </a:pPr>
            <a:r>
              <a:rPr lang="pl-PL" dirty="0"/>
              <a:t>Wyrok Sądu Najwyższego  z dnia 11 września 2002 r. V KKN 9/01 </a:t>
            </a:r>
          </a:p>
          <a:p>
            <a:pPr marL="0" indent="0" algn="just">
              <a:buNone/>
            </a:pPr>
            <a:r>
              <a:rPr lang="pl-PL" dirty="0"/>
              <a:t>„1. Określenie "środek nie nadający się do popełnienia czynu zabronionego", użyte w art. 13 § 2 k.k., odnosi się do całokształtu warunków charakteryzujących sposób działania sprawcy, ukierunkowanego na dokonanie takiego czynu. </a:t>
            </a:r>
          </a:p>
          <a:p>
            <a:pPr marL="0" indent="0" algn="just">
              <a:buNone/>
            </a:pPr>
            <a:r>
              <a:rPr lang="pl-PL" dirty="0"/>
              <a:t>2. Jeśli rzecz ruchoma chroniona jest zabezpieczeniem elektronicznym, które umożliwia dostęp do niej wyłącznie przez wprowadzenie prawidłowego kodu, to usiłowanie zaboru tej rzeczy przez zastosowanie innego kodu dostępu jest użyciem środka nie nadającego się do popełnienia kradzieży z włamaniem i przesądza o uznaniu takiego czynu za usiłowanie nieudolne w rozumieniu art. 13 § 2 k.k.”</a:t>
            </a:r>
          </a:p>
          <a:p>
            <a:endParaRPr lang="pl-PL" dirty="0"/>
          </a:p>
        </p:txBody>
      </p:sp>
    </p:spTree>
    <p:extLst>
      <p:ext uri="{BB962C8B-B14F-4D97-AF65-F5344CB8AC3E}">
        <p14:creationId xmlns:p14="http://schemas.microsoft.com/office/powerpoint/2010/main" val="3401117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ACC17C1-DE99-574B-9D51-7E9CF48E8922}"/>
              </a:ext>
            </a:extLst>
          </p:cNvPr>
          <p:cNvSpPr>
            <a:spLocks noGrp="1"/>
          </p:cNvSpPr>
          <p:nvPr>
            <p:ph idx="1"/>
          </p:nvPr>
        </p:nvSpPr>
        <p:spPr>
          <a:xfrm>
            <a:off x="838200" y="728663"/>
            <a:ext cx="10515600" cy="5448300"/>
          </a:xfrm>
        </p:spPr>
        <p:txBody>
          <a:bodyPr>
            <a:normAutofit/>
          </a:bodyPr>
          <a:lstStyle/>
          <a:p>
            <a:pPr algn="just"/>
            <a:r>
              <a:rPr lang="pl-PL" sz="3800" dirty="0"/>
              <a:t>uzasadnienie karalności usiłowania: realne zagrożenie dla dobra prawnego (dotyczy to usiłowania udolnego) oraz zamiar sprawcy nakierowany na dokonanie czynu zabronionego, a więc identycznie jak w wypadku dokonania czynu. Przy nieudolnym – zasadniczo chodzi o zamiar.</a:t>
            </a:r>
          </a:p>
          <a:p>
            <a:pPr algn="just"/>
            <a:r>
              <a:rPr lang="pl-PL" sz="3800" dirty="0"/>
              <a:t>czy karalne jest usiłowanie podżegania i pomocnictwa? Tak! SN uchwała 7 sędziów z dnia 21.10.2003 r., I KZP 11/03 </a:t>
            </a:r>
          </a:p>
        </p:txBody>
      </p:sp>
    </p:spTree>
    <p:extLst>
      <p:ext uri="{BB962C8B-B14F-4D97-AF65-F5344CB8AC3E}">
        <p14:creationId xmlns:p14="http://schemas.microsoft.com/office/powerpoint/2010/main" val="344366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23FF46-21E2-0249-BD4F-02C79EBA2229}"/>
              </a:ext>
            </a:extLst>
          </p:cNvPr>
          <p:cNvSpPr>
            <a:spLocks noGrp="1"/>
          </p:cNvSpPr>
          <p:nvPr>
            <p:ph type="title"/>
          </p:nvPr>
        </p:nvSpPr>
        <p:spPr>
          <a:xfrm>
            <a:off x="838200" y="365125"/>
            <a:ext cx="10515600" cy="1044575"/>
          </a:xfrm>
        </p:spPr>
        <p:txBody>
          <a:bodyPr/>
          <a:lstStyle/>
          <a:p>
            <a:pPr algn="ctr"/>
            <a:r>
              <a:rPr lang="pl-PL" dirty="0"/>
              <a:t>Usiłowanie ukończone i nieukończone</a:t>
            </a:r>
          </a:p>
        </p:txBody>
      </p:sp>
      <p:sp>
        <p:nvSpPr>
          <p:cNvPr id="3" name="Symbol zastępczy zawartości 2">
            <a:extLst>
              <a:ext uri="{FF2B5EF4-FFF2-40B4-BE49-F238E27FC236}">
                <a16:creationId xmlns:a16="http://schemas.microsoft.com/office/drawing/2014/main" id="{431539C2-4EA4-4E44-BE3A-344FD93D5728}"/>
              </a:ext>
            </a:extLst>
          </p:cNvPr>
          <p:cNvSpPr>
            <a:spLocks noGrp="1"/>
          </p:cNvSpPr>
          <p:nvPr>
            <p:ph idx="1"/>
          </p:nvPr>
        </p:nvSpPr>
        <p:spPr>
          <a:xfrm>
            <a:off x="838200" y="1498600"/>
            <a:ext cx="10515600" cy="5143499"/>
          </a:xfrm>
        </p:spPr>
        <p:txBody>
          <a:bodyPr>
            <a:normAutofit lnSpcReduction="10000"/>
          </a:bodyPr>
          <a:lstStyle/>
          <a:p>
            <a:pPr algn="just"/>
            <a:r>
              <a:rPr lang="pl-PL" b="1" dirty="0"/>
              <a:t>Usiłowanie ukończone </a:t>
            </a:r>
            <a:r>
              <a:rPr lang="pl-PL" dirty="0"/>
              <a:t>– sprawca wykonał wszystkie czynności mające prowadzić do pełnej realizacji znamion czynu zabronionego i – ze swej strony – nie musi już przedsiębrać czegokolwiek, a jedynie oczekiwać rezultatów swego zachowania, np. uruchomienie działające z opóźnieniem zapłonu materiału wybuchowego oraz oczekiwanie na eksplozję.</a:t>
            </a:r>
          </a:p>
          <a:p>
            <a:pPr algn="just"/>
            <a:r>
              <a:rPr lang="pl-PL" b="1" dirty="0"/>
              <a:t>Usiłowanie nieukończone </a:t>
            </a:r>
            <a:r>
              <a:rPr lang="pl-PL" dirty="0"/>
              <a:t>– sprawca zdołał wykonać jedynie część czynności, które miały prowadzić do zamierzonego celu, np. wymierzył do swej ofiary z broni palnej, lecz nie oddał strzału albo nie trafił (przestępstwo chybione)</a:t>
            </a:r>
          </a:p>
          <a:p>
            <a:pPr algn="just"/>
            <a:r>
              <a:rPr lang="pl-PL" dirty="0"/>
              <a:t>Przy przestępstwach skutkowych – wyrok SA w Łodzi z dnia 4 kwietnia 1996 r., II </a:t>
            </a:r>
            <a:r>
              <a:rPr lang="pl-PL" dirty="0" err="1"/>
              <a:t>Aka</a:t>
            </a:r>
            <a:r>
              <a:rPr lang="pl-PL" dirty="0"/>
              <a:t> 55/96, LEX nr 26258:</a:t>
            </a:r>
            <a:r>
              <a:rPr lang="pl-PL" b="1" dirty="0"/>
              <a:t> </a:t>
            </a:r>
            <a:r>
              <a:rPr lang="pl-PL" i="1" dirty="0"/>
              <a:t>„Nie ma usiłowania ukończonego do przestępstwa formalnego, gdyż z chwilą zakończenia akcji przez sprawcę przestępstwo jako </a:t>
            </a:r>
            <a:r>
              <a:rPr lang="pl-PL" i="1" dirty="0" err="1"/>
              <a:t>bezskutkowe</a:t>
            </a:r>
            <a:r>
              <a:rPr lang="pl-PL" i="1" dirty="0"/>
              <a:t> jest już dokonane”.</a:t>
            </a:r>
          </a:p>
          <a:p>
            <a:endParaRPr lang="pl-PL" dirty="0"/>
          </a:p>
        </p:txBody>
      </p:sp>
    </p:spTree>
    <p:extLst>
      <p:ext uri="{BB962C8B-B14F-4D97-AF65-F5344CB8AC3E}">
        <p14:creationId xmlns:p14="http://schemas.microsoft.com/office/powerpoint/2010/main" val="1377600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C8AE3D5-EBCC-E24C-9847-595E2B8114D4}"/>
              </a:ext>
            </a:extLst>
          </p:cNvPr>
          <p:cNvSpPr>
            <a:spLocks noGrp="1"/>
          </p:cNvSpPr>
          <p:nvPr>
            <p:ph idx="1"/>
          </p:nvPr>
        </p:nvSpPr>
        <p:spPr>
          <a:xfrm>
            <a:off x="838200" y="723900"/>
            <a:ext cx="10515600" cy="5453063"/>
          </a:xfrm>
        </p:spPr>
        <p:txBody>
          <a:bodyPr/>
          <a:lstStyle/>
          <a:p>
            <a:pPr marL="0" indent="0">
              <a:buNone/>
            </a:pPr>
            <a:r>
              <a:rPr lang="pl-PL" dirty="0"/>
              <a:t>art.  15 §  1.</a:t>
            </a:r>
            <a:r>
              <a:rPr lang="pl-PL" b="1" dirty="0"/>
              <a:t>  Nie podlega karze </a:t>
            </a:r>
            <a:r>
              <a:rPr lang="pl-PL" dirty="0"/>
              <a:t>za usiłowanie, kto </a:t>
            </a:r>
            <a:r>
              <a:rPr lang="pl-PL" b="1" dirty="0"/>
              <a:t>dobrowolnie odstąpił od dokonania lub zapobiegł skutkowi stanowiącemu znamię czynu zabronionego</a:t>
            </a:r>
            <a:r>
              <a:rPr lang="pl-PL" dirty="0"/>
              <a:t>.</a:t>
            </a:r>
          </a:p>
          <a:p>
            <a:pPr marL="0" indent="0">
              <a:buNone/>
            </a:pPr>
            <a:r>
              <a:rPr lang="pl-PL" dirty="0"/>
              <a:t>§  2.</a:t>
            </a:r>
            <a:r>
              <a:rPr lang="pl-PL" b="1" dirty="0"/>
              <a:t>  </a:t>
            </a:r>
            <a:r>
              <a:rPr lang="pl-PL" dirty="0"/>
              <a:t>Sąd może zastosować </a:t>
            </a:r>
            <a:r>
              <a:rPr lang="pl-PL" b="1" dirty="0"/>
              <a:t>nadzwyczajne złagodzenie kary </a:t>
            </a:r>
            <a:r>
              <a:rPr lang="pl-PL" dirty="0"/>
              <a:t>w stosunku do sprawcy, który </a:t>
            </a:r>
            <a:r>
              <a:rPr lang="pl-PL" b="1" dirty="0"/>
              <a:t>dobrowolnie starał się zapobiec skutkowi stanowiącemu znamię czynu zabronionego</a:t>
            </a:r>
            <a:r>
              <a:rPr lang="pl-PL" dirty="0"/>
              <a:t>.</a:t>
            </a:r>
          </a:p>
          <a:p>
            <a:endParaRPr lang="pl-PL" dirty="0"/>
          </a:p>
        </p:txBody>
      </p:sp>
    </p:spTree>
    <p:extLst>
      <p:ext uri="{BB962C8B-B14F-4D97-AF65-F5344CB8AC3E}">
        <p14:creationId xmlns:p14="http://schemas.microsoft.com/office/powerpoint/2010/main" val="276596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E1F9A2B-8518-C84D-AFEB-90300C4E275F}"/>
              </a:ext>
            </a:extLst>
          </p:cNvPr>
          <p:cNvSpPr>
            <a:spLocks noGrp="1"/>
          </p:cNvSpPr>
          <p:nvPr>
            <p:ph idx="1"/>
          </p:nvPr>
        </p:nvSpPr>
        <p:spPr>
          <a:xfrm>
            <a:off x="838200" y="928688"/>
            <a:ext cx="10515600" cy="5248275"/>
          </a:xfrm>
        </p:spPr>
        <p:txBody>
          <a:bodyPr/>
          <a:lstStyle/>
          <a:p>
            <a:pPr algn="just"/>
            <a:r>
              <a:rPr lang="pl-PL" sz="3200" dirty="0"/>
              <a:t>sprawca chce zabić X. podkłada bombę w jego samochodzie, która ma wybuchnąć po uruchomieniu stacyjki. X wsiada do samochodu, niespodziewanie dla sprawcy z drugą osobą Z. Mimo uruchomienia silnika bomba nie wybuchła. Sprawca odpowie za usiłowanie zabójstwa. Nie może odpowiadać za usiłowanie nieumyślnego spowodowania śmierci Z.</a:t>
            </a:r>
          </a:p>
          <a:p>
            <a:endParaRPr lang="pl-PL" dirty="0"/>
          </a:p>
        </p:txBody>
      </p:sp>
    </p:spTree>
    <p:extLst>
      <p:ext uri="{BB962C8B-B14F-4D97-AF65-F5344CB8AC3E}">
        <p14:creationId xmlns:p14="http://schemas.microsoft.com/office/powerpoint/2010/main" val="3151505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CCE130-F69A-0947-B0E4-08D14FE6D9EF}"/>
              </a:ext>
            </a:extLst>
          </p:cNvPr>
          <p:cNvSpPr>
            <a:spLocks noGrp="1"/>
          </p:cNvSpPr>
          <p:nvPr>
            <p:ph type="title"/>
          </p:nvPr>
        </p:nvSpPr>
        <p:spPr/>
        <p:txBody>
          <a:bodyPr/>
          <a:lstStyle/>
          <a:p>
            <a:pPr algn="ctr"/>
            <a:r>
              <a:rPr lang="pl-PL" dirty="0"/>
              <a:t>PRZYGOTOWANIE</a:t>
            </a:r>
          </a:p>
        </p:txBody>
      </p:sp>
      <p:sp>
        <p:nvSpPr>
          <p:cNvPr id="3" name="Symbol zastępczy zawartości 2">
            <a:extLst>
              <a:ext uri="{FF2B5EF4-FFF2-40B4-BE49-F238E27FC236}">
                <a16:creationId xmlns:a16="http://schemas.microsoft.com/office/drawing/2014/main" id="{2B075EEE-B9A3-AE45-BA47-1452AEB55B2D}"/>
              </a:ext>
            </a:extLst>
          </p:cNvPr>
          <p:cNvSpPr>
            <a:spLocks noGrp="1"/>
          </p:cNvSpPr>
          <p:nvPr>
            <p:ph idx="1"/>
          </p:nvPr>
        </p:nvSpPr>
        <p:spPr>
          <a:xfrm>
            <a:off x="838200" y="1825625"/>
            <a:ext cx="10337800" cy="4351338"/>
          </a:xfrm>
        </p:spPr>
        <p:txBody>
          <a:bodyPr/>
          <a:lstStyle/>
          <a:p>
            <a:pPr algn="just"/>
            <a:r>
              <a:rPr lang="pl-PL" dirty="0"/>
              <a:t>Przygotowanie zachodzi tylko wtedy, gdy </a:t>
            </a:r>
            <a:r>
              <a:rPr lang="pl-PL" b="1" dirty="0"/>
              <a:t>sprawca w celu popełnienia czynu zabronionego</a:t>
            </a:r>
            <a:r>
              <a:rPr lang="pl-PL" dirty="0"/>
              <a:t> podejmuje </a:t>
            </a:r>
            <a:r>
              <a:rPr lang="pl-PL" b="1" dirty="0"/>
              <a:t>czynności mające stworzyć warunki do przedsięwzięcia czynu zmierzającego bezpośrednio do jego dokonania</a:t>
            </a:r>
            <a:r>
              <a:rPr lang="pl-PL" dirty="0"/>
              <a:t>, w szczególności w tymże celu wchodzi w porozumienie z inną osobą, uzyskuje lub przysposabia środki, zbiera informacje lub sporządza plan działania.</a:t>
            </a:r>
          </a:p>
          <a:p>
            <a:pPr algn="just"/>
            <a:r>
              <a:rPr lang="pl-PL" dirty="0"/>
              <a:t>Przygotowanie jest karalne wyłącznie wówczas, gdy ustawa tak stanowi; np. art. 128 § 2 k.k. , art. 168 k.k., art. 270 § 3 k.k., art. 310 § 4 k.k.</a:t>
            </a:r>
          </a:p>
          <a:p>
            <a:pPr algn="just"/>
            <a:r>
              <a:rPr lang="pl-PL" dirty="0"/>
              <a:t>Przygotowanie zawsze jest występkiem.</a:t>
            </a:r>
          </a:p>
        </p:txBody>
      </p:sp>
    </p:spTree>
    <p:extLst>
      <p:ext uri="{BB962C8B-B14F-4D97-AF65-F5344CB8AC3E}">
        <p14:creationId xmlns:p14="http://schemas.microsoft.com/office/powerpoint/2010/main" val="1370078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E900D68-952B-2641-A427-6DDAC1CD805E}"/>
              </a:ext>
            </a:extLst>
          </p:cNvPr>
          <p:cNvSpPr>
            <a:spLocks noGrp="1"/>
          </p:cNvSpPr>
          <p:nvPr>
            <p:ph idx="1"/>
          </p:nvPr>
        </p:nvSpPr>
        <p:spPr>
          <a:xfrm>
            <a:off x="838200" y="774700"/>
            <a:ext cx="10515600" cy="5402263"/>
          </a:xfrm>
        </p:spPr>
        <p:txBody>
          <a:bodyPr>
            <a:normAutofit/>
          </a:bodyPr>
          <a:lstStyle/>
          <a:p>
            <a:pPr algn="just"/>
            <a:r>
              <a:rPr lang="pl-PL" sz="3200" dirty="0"/>
              <a:t>Środkiem w rozumieniu art. 16 k.k. jest to, co ze względu na swoje właściwości przedmiotowe oraz sposób użycia ułatwia lub umożliwia popełnienie w przyszłości określonego przestępstwa (np. amunicja, broń, materiał wybuchowy, nóż, substancja płynna). </a:t>
            </a:r>
          </a:p>
          <a:p>
            <a:pPr algn="just"/>
            <a:r>
              <a:rPr lang="pl-PL" sz="3200" dirty="0"/>
              <a:t>Nie jest natomiast środkiem sprawca, który sam siebie przysposabia do popełnienia czynu zabronionego, ani też żadna część jego ciała. Może zaś nim być przedmiot służący do ubrania tej części, np. nakładana na głowę dla zamaskowania twarzy kominiarka.</a:t>
            </a:r>
          </a:p>
        </p:txBody>
      </p:sp>
    </p:spTree>
    <p:extLst>
      <p:ext uri="{BB962C8B-B14F-4D97-AF65-F5344CB8AC3E}">
        <p14:creationId xmlns:p14="http://schemas.microsoft.com/office/powerpoint/2010/main" val="1030605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5D2C977-6BC5-054E-9C73-76E568442EB5}"/>
              </a:ext>
            </a:extLst>
          </p:cNvPr>
          <p:cNvSpPr>
            <a:spLocks noGrp="1"/>
          </p:cNvSpPr>
          <p:nvPr>
            <p:ph idx="1"/>
          </p:nvPr>
        </p:nvSpPr>
        <p:spPr>
          <a:xfrm>
            <a:off x="838200" y="977900"/>
            <a:ext cx="10515600" cy="5199063"/>
          </a:xfrm>
        </p:spPr>
        <p:txBody>
          <a:bodyPr/>
          <a:lstStyle/>
          <a:p>
            <a:pPr marL="0" indent="0" algn="just">
              <a:buNone/>
            </a:pPr>
            <a:r>
              <a:rPr lang="pl-PL" sz="3200" dirty="0"/>
              <a:t>Art.  17.    1.  Nie podlega karze za przygotowanie, kto dobrowolnie od niego odstąpił, w szczególności zniszczył przygotowane środki lub zapobiegł skorzystaniu z nich w przyszłości; w razie wejścia w porozumienie z inną osobą w celu popełnienia czynu zabronionego, nie podlega karze ten, kto nadto podjął istotne starania zmierzające do zapobieżenia dokonaniu.</a:t>
            </a:r>
          </a:p>
          <a:p>
            <a:pPr marL="0" indent="0" algn="just">
              <a:buNone/>
            </a:pPr>
            <a:r>
              <a:rPr lang="pl-PL" sz="3200" dirty="0"/>
              <a:t>§  2.  Nie podlega karze za przygotowanie osoba, do której stosuje się art. 15 § 1.</a:t>
            </a:r>
          </a:p>
          <a:p>
            <a:pPr algn="just"/>
            <a:endParaRPr lang="pl-PL" dirty="0"/>
          </a:p>
        </p:txBody>
      </p:sp>
    </p:spTree>
    <p:extLst>
      <p:ext uri="{BB962C8B-B14F-4D97-AF65-F5344CB8AC3E}">
        <p14:creationId xmlns:p14="http://schemas.microsoft.com/office/powerpoint/2010/main" val="2641700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129ECFD-5A97-A648-AEDB-F3D511C5E6B2}"/>
              </a:ext>
            </a:extLst>
          </p:cNvPr>
          <p:cNvSpPr>
            <a:spLocks noGrp="1"/>
          </p:cNvSpPr>
          <p:nvPr>
            <p:ph idx="1"/>
          </p:nvPr>
        </p:nvSpPr>
        <p:spPr>
          <a:xfrm>
            <a:off x="966788" y="885825"/>
            <a:ext cx="10515600" cy="5519738"/>
          </a:xfrm>
        </p:spPr>
        <p:txBody>
          <a:bodyPr/>
          <a:lstStyle/>
          <a:p>
            <a:pPr algn="just"/>
            <a:r>
              <a:rPr lang="pl-PL" sz="3400" dirty="0"/>
              <a:t>Formy stadialne – etapy realizacji przestępstwa</a:t>
            </a:r>
          </a:p>
          <a:p>
            <a:pPr algn="just"/>
            <a:r>
              <a:rPr lang="pl-PL" sz="3400" dirty="0"/>
              <a:t>Na czym polega popełnienie przestępstwa? </a:t>
            </a:r>
          </a:p>
          <a:p>
            <a:pPr algn="just"/>
            <a:r>
              <a:rPr lang="pl-PL" sz="3400" dirty="0"/>
              <a:t>Popełnienie a dokonanie przestępstwa; różnica przy przestępstwach formalnych i skutkowych</a:t>
            </a:r>
          </a:p>
          <a:p>
            <a:pPr algn="just"/>
            <a:r>
              <a:rPr lang="pl-PL" sz="3400" dirty="0"/>
              <a:t>Formy stadialne przy przestępstwach umyślnych i nieumyślnych</a:t>
            </a:r>
          </a:p>
          <a:p>
            <a:pPr algn="just"/>
            <a:r>
              <a:rPr lang="pl-PL" sz="3400" dirty="0"/>
              <a:t>Z punktu widzenia odpowiedzialności karnej istotne jest ostatnie zrealizowane stadium</a:t>
            </a:r>
          </a:p>
          <a:p>
            <a:endParaRPr lang="pl-PL" dirty="0"/>
          </a:p>
        </p:txBody>
      </p:sp>
    </p:spTree>
    <p:extLst>
      <p:ext uri="{BB962C8B-B14F-4D97-AF65-F5344CB8AC3E}">
        <p14:creationId xmlns:p14="http://schemas.microsoft.com/office/powerpoint/2010/main" val="428090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0EE397-777C-FF44-887D-BB340238AF7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ED81FDA-E687-3144-9CB4-5254D6BCBE76}"/>
              </a:ext>
            </a:extLst>
          </p:cNvPr>
          <p:cNvSpPr>
            <a:spLocks noGrp="1"/>
          </p:cNvSpPr>
          <p:nvPr>
            <p:ph idx="1"/>
          </p:nvPr>
        </p:nvSpPr>
        <p:spPr/>
        <p:txBody>
          <a:bodyPr/>
          <a:lstStyle/>
          <a:p>
            <a:pPr algn="just"/>
            <a:r>
              <a:rPr lang="pl-PL" sz="3400" dirty="0"/>
              <a:t>przygotowanie i usiłowanie zawsze w odniesieniu do danego typu przestępstwa i to znajduje swoje odzwierciedlenie w kwalifikacji prawnej; np. 13 § 1 w zw. z art. 148 § 1 k.k., przy przygotowaniu albo w zw. z 16 § 1 k.k. albo jako samodzielny typ: 130 § 3 k.k.</a:t>
            </a:r>
          </a:p>
          <a:p>
            <a:endParaRPr lang="pl-PL" dirty="0"/>
          </a:p>
        </p:txBody>
      </p:sp>
    </p:spTree>
    <p:extLst>
      <p:ext uri="{BB962C8B-B14F-4D97-AF65-F5344CB8AC3E}">
        <p14:creationId xmlns:p14="http://schemas.microsoft.com/office/powerpoint/2010/main" val="978445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CE6B49-9EFD-C345-A792-8FDF8ED914CA}"/>
              </a:ext>
            </a:extLst>
          </p:cNvPr>
          <p:cNvSpPr>
            <a:spLocks noGrp="1"/>
          </p:cNvSpPr>
          <p:nvPr>
            <p:ph type="title"/>
          </p:nvPr>
        </p:nvSpPr>
        <p:spPr>
          <a:xfrm>
            <a:off x="838200" y="365125"/>
            <a:ext cx="10515600" cy="892175"/>
          </a:xfrm>
        </p:spPr>
        <p:txBody>
          <a:bodyPr/>
          <a:lstStyle/>
          <a:p>
            <a:pPr algn="ctr"/>
            <a:r>
              <a:rPr lang="pl-PL" dirty="0"/>
              <a:t>USIŁOWANIE</a:t>
            </a:r>
          </a:p>
        </p:txBody>
      </p:sp>
      <p:sp>
        <p:nvSpPr>
          <p:cNvPr id="3" name="Symbol zastępczy zawartości 2">
            <a:extLst>
              <a:ext uri="{FF2B5EF4-FFF2-40B4-BE49-F238E27FC236}">
                <a16:creationId xmlns:a16="http://schemas.microsoft.com/office/drawing/2014/main" id="{CF544FF9-1E4C-854C-AC0A-CDA96D6048AC}"/>
              </a:ext>
            </a:extLst>
          </p:cNvPr>
          <p:cNvSpPr>
            <a:spLocks noGrp="1"/>
          </p:cNvSpPr>
          <p:nvPr>
            <p:ph idx="1"/>
          </p:nvPr>
        </p:nvSpPr>
        <p:spPr>
          <a:xfrm>
            <a:off x="838200" y="1357312"/>
            <a:ext cx="10515600" cy="5214937"/>
          </a:xfrm>
        </p:spPr>
        <p:txBody>
          <a:bodyPr>
            <a:normAutofit fontScale="92500" lnSpcReduction="20000"/>
          </a:bodyPr>
          <a:lstStyle/>
          <a:p>
            <a:r>
              <a:rPr lang="pl-PL" sz="3500" b="1" dirty="0">
                <a:solidFill>
                  <a:srgbClr val="C00000"/>
                </a:solidFill>
              </a:rPr>
              <a:t>3 przesłanki usiłowania:</a:t>
            </a:r>
          </a:p>
          <a:p>
            <a:pPr marL="0" indent="0">
              <a:buNone/>
            </a:pPr>
            <a:r>
              <a:rPr lang="pl-PL" sz="3500" b="1" dirty="0">
                <a:solidFill>
                  <a:srgbClr val="C00000"/>
                </a:solidFill>
              </a:rPr>
              <a:t>	-</a:t>
            </a:r>
            <a:r>
              <a:rPr lang="pl-PL" sz="3500" b="1" u="sng" dirty="0">
                <a:solidFill>
                  <a:srgbClr val="C00000"/>
                </a:solidFill>
              </a:rPr>
              <a:t>zamiar</a:t>
            </a:r>
            <a:r>
              <a:rPr lang="pl-PL" sz="3500" b="1" dirty="0">
                <a:solidFill>
                  <a:srgbClr val="C00000"/>
                </a:solidFill>
              </a:rPr>
              <a:t> (bezpośredni albo ewentualny) popełnienia 	czynu zabronionego,</a:t>
            </a:r>
          </a:p>
          <a:p>
            <a:pPr marL="0" indent="0">
              <a:buNone/>
            </a:pPr>
            <a:r>
              <a:rPr lang="pl-PL" sz="3500" b="1" dirty="0">
                <a:solidFill>
                  <a:srgbClr val="C00000"/>
                </a:solidFill>
              </a:rPr>
              <a:t>	-zachowanie (działanie albo zaniechanie) zmierzające 	</a:t>
            </a:r>
            <a:r>
              <a:rPr lang="pl-PL" sz="3500" b="1" u="sng" dirty="0">
                <a:solidFill>
                  <a:srgbClr val="C00000"/>
                </a:solidFill>
              </a:rPr>
              <a:t>bezpośrednio</a:t>
            </a:r>
            <a:r>
              <a:rPr lang="pl-PL" sz="3500" b="1" dirty="0">
                <a:solidFill>
                  <a:srgbClr val="C00000"/>
                </a:solidFill>
              </a:rPr>
              <a:t> do dokonania czynu zabronionego,</a:t>
            </a:r>
          </a:p>
          <a:p>
            <a:pPr marL="0" indent="0">
              <a:buNone/>
            </a:pPr>
            <a:r>
              <a:rPr lang="pl-PL" sz="3500" b="1" dirty="0">
                <a:solidFill>
                  <a:srgbClr val="C00000"/>
                </a:solidFill>
              </a:rPr>
              <a:t>	-brak dokonania.</a:t>
            </a:r>
          </a:p>
          <a:p>
            <a:pPr marL="0" indent="0">
              <a:buNone/>
            </a:pPr>
            <a:endParaRPr lang="pl-PL" b="1" dirty="0">
              <a:solidFill>
                <a:srgbClr val="C00000"/>
              </a:solidFill>
            </a:endParaRPr>
          </a:p>
          <a:p>
            <a:pPr marL="0" indent="0">
              <a:buNone/>
            </a:pPr>
            <a:endParaRPr lang="pl-PL" dirty="0"/>
          </a:p>
          <a:p>
            <a:r>
              <a:rPr lang="pl-PL" dirty="0"/>
              <a:t>Czy jest możliwe usiłowanie w zamiarze ewentualnym dokonania przestępstwa kradzieży?</a:t>
            </a:r>
          </a:p>
          <a:p>
            <a:r>
              <a:rPr lang="pl-PL" dirty="0"/>
              <a:t>Czy można usiłować dokonać ciężkiego uszczerbku na zdrowiu, którego nieumyślnym następstwem jest śmierć człowieka (art. 156 § 3 k.k.)?</a:t>
            </a:r>
          </a:p>
        </p:txBody>
      </p:sp>
    </p:spTree>
    <p:extLst>
      <p:ext uri="{BB962C8B-B14F-4D97-AF65-F5344CB8AC3E}">
        <p14:creationId xmlns:p14="http://schemas.microsoft.com/office/powerpoint/2010/main" val="345972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7793BC2-3CD5-E343-9E56-4A4F7F09CCB7}"/>
              </a:ext>
            </a:extLst>
          </p:cNvPr>
          <p:cNvSpPr>
            <a:spLocks noGrp="1"/>
          </p:cNvSpPr>
          <p:nvPr>
            <p:ph idx="1"/>
          </p:nvPr>
        </p:nvSpPr>
        <p:spPr>
          <a:xfrm>
            <a:off x="546100" y="669924"/>
            <a:ext cx="11023600" cy="5921375"/>
          </a:xfrm>
        </p:spPr>
        <p:txBody>
          <a:bodyPr/>
          <a:lstStyle/>
          <a:p>
            <a:pPr algn="just"/>
            <a:r>
              <a:rPr lang="pl-PL" sz="3200" dirty="0"/>
              <a:t>Co to znaczy, że zachowanie sprawcy zmierza bezpośrednio do dokonania?</a:t>
            </a:r>
          </a:p>
          <a:p>
            <a:pPr algn="just"/>
            <a:r>
              <a:rPr lang="pl-PL" sz="3200" dirty="0"/>
              <a:t>Koncepcje obiektywne – jeśli zachowanie wykroczą już poza stadium przygotowania, to należy je traktować jako bezpośrednie zmierzanie do dokonania.</a:t>
            </a:r>
          </a:p>
          <a:p>
            <a:pPr algn="just"/>
            <a:r>
              <a:rPr lang="pl-PL" sz="3200" dirty="0"/>
              <a:t>Koncepcje subiektywne – decydujące dla oceny bezpośredniości ma nastawienie psychiczne sprawcy, zwłaszcza jego przeświadczenie, że swoim zachowaniem zmierza wprost do dokonania czynu zabronionego.</a:t>
            </a:r>
          </a:p>
          <a:p>
            <a:pPr algn="just"/>
            <a:r>
              <a:rPr lang="pl-PL" sz="3200" dirty="0"/>
              <a:t>Koncepcje mieszane – teoria „planu działania sprawcy”</a:t>
            </a:r>
          </a:p>
          <a:p>
            <a:endParaRPr lang="pl-PL" dirty="0"/>
          </a:p>
        </p:txBody>
      </p:sp>
    </p:spTree>
    <p:extLst>
      <p:ext uri="{BB962C8B-B14F-4D97-AF65-F5344CB8AC3E}">
        <p14:creationId xmlns:p14="http://schemas.microsoft.com/office/powerpoint/2010/main" val="1659672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53B499-A8A9-C743-8821-1BEC7AD44CB9}"/>
              </a:ext>
            </a:extLst>
          </p:cNvPr>
          <p:cNvSpPr>
            <a:spLocks noGrp="1"/>
          </p:cNvSpPr>
          <p:nvPr>
            <p:ph type="title"/>
          </p:nvPr>
        </p:nvSpPr>
        <p:spPr/>
        <p:txBody>
          <a:bodyPr/>
          <a:lstStyle/>
          <a:p>
            <a:r>
              <a:rPr lang="pl-PL" dirty="0"/>
              <a:t>Społeczna szkodliwość czynu, wymiar kary</a:t>
            </a:r>
          </a:p>
        </p:txBody>
      </p:sp>
      <p:sp>
        <p:nvSpPr>
          <p:cNvPr id="3" name="Symbol zastępczy zawartości 2">
            <a:extLst>
              <a:ext uri="{FF2B5EF4-FFF2-40B4-BE49-F238E27FC236}">
                <a16:creationId xmlns:a16="http://schemas.microsoft.com/office/drawing/2014/main" id="{8EACA13E-88BD-CB4D-9B70-A9976E2B72CD}"/>
              </a:ext>
            </a:extLst>
          </p:cNvPr>
          <p:cNvSpPr>
            <a:spLocks noGrp="1"/>
          </p:cNvSpPr>
          <p:nvPr>
            <p:ph idx="1"/>
          </p:nvPr>
        </p:nvSpPr>
        <p:spPr>
          <a:xfrm>
            <a:off x="838200" y="2019300"/>
            <a:ext cx="10515600" cy="4614863"/>
          </a:xfrm>
        </p:spPr>
        <p:txBody>
          <a:bodyPr/>
          <a:lstStyle/>
          <a:p>
            <a:pPr marL="0" indent="0" algn="just">
              <a:buNone/>
            </a:pPr>
            <a:r>
              <a:rPr lang="pl-PL" sz="3200" dirty="0"/>
              <a:t>wyrok SN z dnia 6 lutego 1976 r., </a:t>
            </a:r>
            <a:r>
              <a:rPr lang="pl-PL" sz="3200" dirty="0" err="1"/>
              <a:t>Rw</a:t>
            </a:r>
            <a:r>
              <a:rPr lang="pl-PL" sz="3200" dirty="0"/>
              <a:t> 45/76, LEX nr 19119: „Kara wymierzona za usiłowanie popełnienia przestępstwa powinna być w zasadzie łagodniejsza niż za dokonanie przestępstwa”.</a:t>
            </a:r>
          </a:p>
          <a:p>
            <a:pPr marL="0" indent="0">
              <a:buNone/>
            </a:pPr>
            <a:r>
              <a:rPr lang="pl-PL" sz="3200" dirty="0"/>
              <a:t>art. 14 §  1 k.k.:</a:t>
            </a:r>
            <a:r>
              <a:rPr lang="pl-PL" sz="3200" b="1" dirty="0"/>
              <a:t>  </a:t>
            </a:r>
            <a:r>
              <a:rPr lang="pl-PL" sz="3200" i="1" dirty="0"/>
              <a:t>Sąd wymierza karę za usiłowanie w granicach zagrożenia przewidzianego dla danego przestępstwa.</a:t>
            </a:r>
          </a:p>
          <a:p>
            <a:pPr marL="0" indent="0">
              <a:buNone/>
            </a:pPr>
            <a:endParaRPr lang="pl-PL" b="1" dirty="0"/>
          </a:p>
        </p:txBody>
      </p:sp>
    </p:spTree>
    <p:extLst>
      <p:ext uri="{BB962C8B-B14F-4D97-AF65-F5344CB8AC3E}">
        <p14:creationId xmlns:p14="http://schemas.microsoft.com/office/powerpoint/2010/main" val="2825269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612AE10-67F6-5448-805B-35F3F4DF7CCA}"/>
              </a:ext>
            </a:extLst>
          </p:cNvPr>
          <p:cNvSpPr>
            <a:spLocks noGrp="1"/>
          </p:cNvSpPr>
          <p:nvPr>
            <p:ph idx="1"/>
          </p:nvPr>
        </p:nvSpPr>
        <p:spPr>
          <a:xfrm>
            <a:off x="838200" y="971550"/>
            <a:ext cx="10515600" cy="5205413"/>
          </a:xfrm>
        </p:spPr>
        <p:txBody>
          <a:bodyPr>
            <a:normAutofit/>
          </a:bodyPr>
          <a:lstStyle/>
          <a:p>
            <a:pPr algn="just"/>
            <a:r>
              <a:rPr lang="pl-PL" sz="4000" dirty="0"/>
              <a:t>sprawca chce zabić X. podkłada bombę w jego samochodzie, która ma wybuchnąć po uruchomieniu stacyjki. X wsiada do samochodu, niespodziewanie dla sprawcy z drugą osobą Z. Mimo uruchomienia silnika bomba nie wybuchła. Sprawca odpowie za usiłowanie zabójstwa. Nie może odpowiadać za usiłowanie nieumyślnego spowodowania śmierci Z.</a:t>
            </a:r>
          </a:p>
          <a:p>
            <a:endParaRPr lang="pl-PL" dirty="0"/>
          </a:p>
        </p:txBody>
      </p:sp>
    </p:spTree>
    <p:extLst>
      <p:ext uri="{BB962C8B-B14F-4D97-AF65-F5344CB8AC3E}">
        <p14:creationId xmlns:p14="http://schemas.microsoft.com/office/powerpoint/2010/main" val="3250945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2BE3B5-DD8F-C246-B3AA-157115241B0F}"/>
              </a:ext>
            </a:extLst>
          </p:cNvPr>
          <p:cNvSpPr>
            <a:spLocks noGrp="1"/>
          </p:cNvSpPr>
          <p:nvPr>
            <p:ph type="title"/>
          </p:nvPr>
        </p:nvSpPr>
        <p:spPr>
          <a:xfrm>
            <a:off x="838200" y="365125"/>
            <a:ext cx="10515600" cy="1196975"/>
          </a:xfrm>
        </p:spPr>
        <p:txBody>
          <a:bodyPr/>
          <a:lstStyle/>
          <a:p>
            <a:pPr algn="ctr"/>
            <a:r>
              <a:rPr lang="pl-PL" dirty="0"/>
              <a:t>Usiłowanie udolne i nieudolne</a:t>
            </a:r>
          </a:p>
        </p:txBody>
      </p:sp>
      <p:sp>
        <p:nvSpPr>
          <p:cNvPr id="3" name="Symbol zastępczy zawartości 2">
            <a:extLst>
              <a:ext uri="{FF2B5EF4-FFF2-40B4-BE49-F238E27FC236}">
                <a16:creationId xmlns:a16="http://schemas.microsoft.com/office/drawing/2014/main" id="{C63A5C8E-72F3-E842-9CC3-A2D24AD51CE8}"/>
              </a:ext>
            </a:extLst>
          </p:cNvPr>
          <p:cNvSpPr>
            <a:spLocks noGrp="1"/>
          </p:cNvSpPr>
          <p:nvPr>
            <p:ph idx="1"/>
          </p:nvPr>
        </p:nvSpPr>
        <p:spPr>
          <a:xfrm>
            <a:off x="838200" y="1562100"/>
            <a:ext cx="10515600" cy="5003800"/>
          </a:xfrm>
        </p:spPr>
        <p:txBody>
          <a:bodyPr>
            <a:normAutofit/>
          </a:bodyPr>
          <a:lstStyle/>
          <a:p>
            <a:pPr algn="just"/>
            <a:r>
              <a:rPr lang="pl-PL" sz="2600" dirty="0"/>
              <a:t>Usiłowanie udolne – gdy dokonanie było obiektywnie możliwe, czyli prawdopodobne</a:t>
            </a:r>
          </a:p>
          <a:p>
            <a:pPr algn="just"/>
            <a:r>
              <a:rPr lang="pl-PL" sz="2600" dirty="0"/>
              <a:t>Usiłowanie nieudolne(bezwzględnie lub względnie) – gdy dokonanie okaże się obiektywnie niemożliwe, co stanowiło konsekwencję:</a:t>
            </a:r>
          </a:p>
          <a:p>
            <a:pPr lvl="1" algn="just">
              <a:buFont typeface="Wingdings" pitchFamily="2" charset="2"/>
              <a:buChar char="Ø"/>
            </a:pPr>
            <a:r>
              <a:rPr lang="pl-PL" sz="2600" dirty="0"/>
              <a:t>braku przedmiotu nadającego się do popełnienia na nim czynu zabronionego (brak tzw. przedmiotu czynności wykonawczej) albo</a:t>
            </a:r>
          </a:p>
          <a:p>
            <a:pPr lvl="1" algn="just">
              <a:buFont typeface="Wingdings" pitchFamily="2" charset="2"/>
              <a:buChar char="Ø"/>
            </a:pPr>
            <a:r>
              <a:rPr lang="pl-PL" sz="2600" dirty="0"/>
              <a:t>użycia niewłaściwego środka, który nie nadaje się do osiągnięcia zamierzonego rezultatu</a:t>
            </a:r>
          </a:p>
          <a:p>
            <a:pPr lvl="1" algn="just"/>
            <a:r>
              <a:rPr lang="pl-PL" sz="2600" dirty="0"/>
              <a:t>art. 14 § 2 k.k.: „W wypadku określonym w art. 13 § 2 sąd może zastosować nadzwyczajne złagodzenie kary, a nawet odstąpić od jej wymierzenia”.</a:t>
            </a:r>
          </a:p>
          <a:p>
            <a:pPr lvl="1"/>
            <a:r>
              <a:rPr lang="pl-PL" sz="2600" dirty="0"/>
              <a:t>uchwała SN 7 sędziów z dnia 19 stycznia 2017 r., LEX nr 2188437</a:t>
            </a:r>
          </a:p>
          <a:p>
            <a:pPr lvl="1"/>
            <a:endParaRPr lang="pl-PL" dirty="0"/>
          </a:p>
          <a:p>
            <a:pPr lvl="1">
              <a:buFont typeface="Wingdings" pitchFamily="2" charset="2"/>
              <a:buChar char="Ø"/>
            </a:pPr>
            <a:endParaRPr lang="pl-PL" dirty="0"/>
          </a:p>
          <a:p>
            <a:endParaRPr lang="pl-PL" dirty="0"/>
          </a:p>
        </p:txBody>
      </p:sp>
    </p:spTree>
    <p:extLst>
      <p:ext uri="{BB962C8B-B14F-4D97-AF65-F5344CB8AC3E}">
        <p14:creationId xmlns:p14="http://schemas.microsoft.com/office/powerpoint/2010/main" val="204523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CF6A6DA-068A-A640-82B8-4A3BA21A11A6}"/>
              </a:ext>
            </a:extLst>
          </p:cNvPr>
          <p:cNvSpPr>
            <a:spLocks noGrp="1"/>
          </p:cNvSpPr>
          <p:nvPr>
            <p:ph idx="1"/>
          </p:nvPr>
        </p:nvSpPr>
        <p:spPr>
          <a:xfrm>
            <a:off x="711200" y="885824"/>
            <a:ext cx="10833100" cy="5362575"/>
          </a:xfrm>
        </p:spPr>
        <p:txBody>
          <a:bodyPr>
            <a:normAutofit/>
          </a:bodyPr>
          <a:lstStyle/>
          <a:p>
            <a:r>
              <a:rPr lang="pl-PL" dirty="0"/>
              <a:t>wyrok SN z dnia 29 listopada 1976 r., I KR 196/76, LEX nr 19265</a:t>
            </a:r>
          </a:p>
          <a:p>
            <a:pPr marL="0" indent="0">
              <a:buNone/>
            </a:pPr>
            <a:endParaRPr lang="pl-PL" dirty="0"/>
          </a:p>
          <a:p>
            <a:pPr marL="0" indent="0" algn="just">
              <a:buNone/>
            </a:pPr>
            <a:r>
              <a:rPr lang="pl-PL" i="1" dirty="0"/>
              <a:t>„Nie można mówić o usiłowaniu nieudolnym wówczas, gdy w momencie wszczęcia działania sprawcy dokonanie przestępstwa było obiektywnie możliwe (choćby nawet szanse realizacji zamiaru sprawcy były niewielkie), a dopiero później - w wyniku włączenia się nie sprzyjających okoliczności - realizacja zamiaru sprawcy okazała się niemożliwa ze względu na brak przedmiotu nadającego się do dokonania przestępstwa lub ze względu na to, że okazało się, iż sprawca użył środka nie nadającego się do wywołania zamierzonego skutku. W takim bowiem wypadku usiłowanie jest "udolne", a jedynie z przyczyn obiektywnych sprawcy nie udało się </a:t>
            </a:r>
            <a:r>
              <a:rPr lang="pl-PL" i="1" dirty="0" err="1"/>
              <a:t>zrealizowac</a:t>
            </a:r>
            <a:r>
              <a:rPr lang="pl-PL" i="1" dirty="0"/>
              <a:t> swojego zamiaru”.</a:t>
            </a:r>
          </a:p>
          <a:p>
            <a:endParaRPr lang="pl-PL" dirty="0"/>
          </a:p>
        </p:txBody>
      </p:sp>
    </p:spTree>
    <p:extLst>
      <p:ext uri="{BB962C8B-B14F-4D97-AF65-F5344CB8AC3E}">
        <p14:creationId xmlns:p14="http://schemas.microsoft.com/office/powerpoint/2010/main" val="33636417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788</Words>
  <Application>Microsoft Macintosh PowerPoint</Application>
  <PresentationFormat>Panoramiczny</PresentationFormat>
  <Paragraphs>57</Paragraphs>
  <Slides>17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17</vt:i4>
      </vt:variant>
    </vt:vector>
  </HeadingPairs>
  <TitlesOfParts>
    <vt:vector size="22" baseType="lpstr">
      <vt:lpstr>Arial</vt:lpstr>
      <vt:lpstr>Calibri</vt:lpstr>
      <vt:lpstr>Calibri Light</vt:lpstr>
      <vt:lpstr>Wingdings</vt:lpstr>
      <vt:lpstr>Motyw pakietu Office</vt:lpstr>
      <vt:lpstr>Formy stadialne</vt:lpstr>
      <vt:lpstr>Prezentacja programu PowerPoint</vt:lpstr>
      <vt:lpstr>Prezentacja programu PowerPoint</vt:lpstr>
      <vt:lpstr>USIŁOWANIE</vt:lpstr>
      <vt:lpstr>Prezentacja programu PowerPoint</vt:lpstr>
      <vt:lpstr>Społeczna szkodliwość czynu, wymiar kary</vt:lpstr>
      <vt:lpstr>Prezentacja programu PowerPoint</vt:lpstr>
      <vt:lpstr>Usiłowanie udolne i nieudolne</vt:lpstr>
      <vt:lpstr>Prezentacja programu PowerPoint</vt:lpstr>
      <vt:lpstr>Prezentacja programu PowerPoint</vt:lpstr>
      <vt:lpstr>Prezentacja programu PowerPoint</vt:lpstr>
      <vt:lpstr>Usiłowanie ukończone i nieukończone</vt:lpstr>
      <vt:lpstr>Prezentacja programu PowerPoint</vt:lpstr>
      <vt:lpstr>Prezentacja programu PowerPoint</vt:lpstr>
      <vt:lpstr>PRZYGOTOWANIE</vt:lpstr>
      <vt:lpstr>Prezentacja programu PowerPoint</vt:lpstr>
      <vt:lpstr>Prezentacja programu PowerPoint</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Formy stadialne</dc:title>
  <dc:creator>Katarzyna Piątkowska</dc:creator>
  <cp:lastModifiedBy>Katarzyna Piątkowska</cp:lastModifiedBy>
  <cp:revision>11</cp:revision>
  <dcterms:created xsi:type="dcterms:W3CDTF">2018-11-19T19:55:38Z</dcterms:created>
  <dcterms:modified xsi:type="dcterms:W3CDTF">2018-11-21T20:21:35Z</dcterms:modified>
</cp:coreProperties>
</file>