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1" r:id="rId20"/>
    <p:sldId id="279" r:id="rId21"/>
    <p:sldId id="282" r:id="rId2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25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53"/>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0CBE1B-5FF0-5A44-B586-9D8EC46019E9}"/>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5DF05B2D-5D18-4B47-B6FC-174F0692A5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28F39325-2EA0-5E4D-BA08-B73674F1A5B1}"/>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5" name="Symbol zastępczy stopki 4">
            <a:extLst>
              <a:ext uri="{FF2B5EF4-FFF2-40B4-BE49-F238E27FC236}">
                <a16:creationId xmlns:a16="http://schemas.microsoft.com/office/drawing/2014/main" id="{E3E7B775-618C-8A4F-B9B7-D8B8E3E0667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C0078AE-77C5-B244-A2C5-677CAED292F7}"/>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403932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B327A8-694F-8042-9578-AF1E6A15FAAC}"/>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FE044A32-0AF9-3849-A228-2E40B2DC16B6}"/>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5F99050-F3A6-CD40-B52F-5953FFC09A9A}"/>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5" name="Symbol zastępczy stopki 4">
            <a:extLst>
              <a:ext uri="{FF2B5EF4-FFF2-40B4-BE49-F238E27FC236}">
                <a16:creationId xmlns:a16="http://schemas.microsoft.com/office/drawing/2014/main" id="{BED6BD7D-ED8E-2643-BEB4-538DE01E779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D4B14AD-F201-974A-B5B0-D07F63D56C34}"/>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239461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5F98757-C54A-DB44-80B5-594E7BED9304}"/>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81E58CB0-5EFF-D444-B93C-05C52117AF8E}"/>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8DA7388-0D29-C24E-882A-5883B10652DA}"/>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5" name="Symbol zastępczy stopki 4">
            <a:extLst>
              <a:ext uri="{FF2B5EF4-FFF2-40B4-BE49-F238E27FC236}">
                <a16:creationId xmlns:a16="http://schemas.microsoft.com/office/drawing/2014/main" id="{228D5EB9-3A29-C147-AFBC-95F7E34BECE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D7EB6BC-0680-3844-9335-1B5654D02E4E}"/>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1683294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8DD98B-C0AF-C44E-9DD2-954CC3119D3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D49F331-AFA5-0C48-96E0-31EC03752DC7}"/>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2960772-D295-314A-9A05-51AB92A322FC}"/>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5" name="Symbol zastępczy stopki 4">
            <a:extLst>
              <a:ext uri="{FF2B5EF4-FFF2-40B4-BE49-F238E27FC236}">
                <a16:creationId xmlns:a16="http://schemas.microsoft.com/office/drawing/2014/main" id="{B816E72C-BA15-C243-964B-1FD08F6745A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F7CE339-18F9-9447-86CC-2177422D6ADD}"/>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3940992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F259EE-3BE9-8542-A4FE-CBD63621C5C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53BC8904-45ED-ED4F-BC2C-941B6EA42C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4D31C474-196E-9A40-8F04-34ADBE66BDFC}"/>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5" name="Symbol zastępczy stopki 4">
            <a:extLst>
              <a:ext uri="{FF2B5EF4-FFF2-40B4-BE49-F238E27FC236}">
                <a16:creationId xmlns:a16="http://schemas.microsoft.com/office/drawing/2014/main" id="{E25741EB-639B-284B-9344-AE7B0D99FFD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DD89CDA-9FE8-8C4E-B458-5A88D582AE03}"/>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294169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0973D3-DFF9-8B4B-8E54-ACD958C318F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2558B4E-F733-0C41-B231-7D3F59CF50BA}"/>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3E975770-28F9-BE4B-B9FA-DD0D52BEC21A}"/>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5E0198D-9737-AE4A-9729-B54DDB4628AF}"/>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6" name="Symbol zastępczy stopki 5">
            <a:extLst>
              <a:ext uri="{FF2B5EF4-FFF2-40B4-BE49-F238E27FC236}">
                <a16:creationId xmlns:a16="http://schemas.microsoft.com/office/drawing/2014/main" id="{5DF50563-7938-0A4B-AE3E-B1ACD8442F7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6ABA1A7-AD0B-7E4B-84F2-80ACDAFD9A61}"/>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27001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37208D-1DB8-C64A-864F-D93F9FBE22EB}"/>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F9B2309-131C-BF4C-BBB1-B95A0C7F4D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14D06229-D763-F44F-AB8C-E539671CE77C}"/>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44EDBDF-BA70-8F49-B5D1-8E62513FA9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0B6309CB-EC62-0F42-9ABD-9CA2D2E05437}"/>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BCB68D0-BEFF-344C-87D4-36F17017A37C}"/>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8" name="Symbol zastępczy stopki 7">
            <a:extLst>
              <a:ext uri="{FF2B5EF4-FFF2-40B4-BE49-F238E27FC236}">
                <a16:creationId xmlns:a16="http://schemas.microsoft.com/office/drawing/2014/main" id="{486493BC-B520-D945-95B8-65BAFC8784DD}"/>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9453B538-5380-A743-B0A0-FDF7B991FC82}"/>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1393775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4BB8EB-0E8B-E04B-A1E1-6A2F49617213}"/>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4CD23778-3EDF-BB42-BB7A-D151DAB027C6}"/>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4" name="Symbol zastępczy stopki 3">
            <a:extLst>
              <a:ext uri="{FF2B5EF4-FFF2-40B4-BE49-F238E27FC236}">
                <a16:creationId xmlns:a16="http://schemas.microsoft.com/office/drawing/2014/main" id="{EB6AE0F1-2242-D248-9F38-E62BC47E997B}"/>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DD1C55B6-8D44-B748-8A53-2D6BA0B5489C}"/>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375711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AAD59FD-DB3D-4646-8339-3AB63FB82F21}"/>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3" name="Symbol zastępczy stopki 2">
            <a:extLst>
              <a:ext uri="{FF2B5EF4-FFF2-40B4-BE49-F238E27FC236}">
                <a16:creationId xmlns:a16="http://schemas.microsoft.com/office/drawing/2014/main" id="{051B9ABF-519F-6D41-86FF-B4F42DAF6613}"/>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D60376E7-C2A3-D047-AEB4-C71274D1FB70}"/>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288185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0C0FA7-F7DC-F44F-876E-FE223B8A28E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A84820C-C06B-7D4B-8F2D-12E28654D5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131DD530-F517-7D48-B525-D7B9B2CF1F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EC81E648-0AA0-F349-8A4B-775BC3832148}"/>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6" name="Symbol zastępczy stopki 5">
            <a:extLst>
              <a:ext uri="{FF2B5EF4-FFF2-40B4-BE49-F238E27FC236}">
                <a16:creationId xmlns:a16="http://schemas.microsoft.com/office/drawing/2014/main" id="{0E0127B9-8A8E-0B49-BA7F-83F894D77AF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52B5A18-2548-5E45-A25B-F1ED2302883F}"/>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179261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724B9E-BB2F-BF49-AD19-B4178A84CE1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724995C-13D6-5848-8553-307EBAE646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807206BD-98BB-344B-A52B-5B6136073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592D0142-492D-CC46-A71E-A9D17327BB0A}"/>
              </a:ext>
            </a:extLst>
          </p:cNvPr>
          <p:cNvSpPr>
            <a:spLocks noGrp="1"/>
          </p:cNvSpPr>
          <p:nvPr>
            <p:ph type="dt" sz="half" idx="10"/>
          </p:nvPr>
        </p:nvSpPr>
        <p:spPr/>
        <p:txBody>
          <a:bodyPr/>
          <a:lstStyle/>
          <a:p>
            <a:fld id="{51BDD80E-CB51-1E49-A993-5A3FA6C007E9}" type="datetimeFigureOut">
              <a:rPr lang="pl-PL" smtClean="0"/>
              <a:t>21.11.2018</a:t>
            </a:fld>
            <a:endParaRPr lang="pl-PL"/>
          </a:p>
        </p:txBody>
      </p:sp>
      <p:sp>
        <p:nvSpPr>
          <p:cNvPr id="6" name="Symbol zastępczy stopki 5">
            <a:extLst>
              <a:ext uri="{FF2B5EF4-FFF2-40B4-BE49-F238E27FC236}">
                <a16:creationId xmlns:a16="http://schemas.microsoft.com/office/drawing/2014/main" id="{F6E42162-566B-E14C-A964-701961342A2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92F63A9-B123-8A46-AF8C-78EE8A01ED46}"/>
              </a:ext>
            </a:extLst>
          </p:cNvPr>
          <p:cNvSpPr>
            <a:spLocks noGrp="1"/>
          </p:cNvSpPr>
          <p:nvPr>
            <p:ph type="sldNum" sz="quarter" idx="12"/>
          </p:nvPr>
        </p:nvSpPr>
        <p:spPr/>
        <p:txBody>
          <a:bodyPr/>
          <a:lstStyle/>
          <a:p>
            <a:fld id="{4ADFD1E2-318C-5F4C-9860-700A91FC8761}" type="slidenum">
              <a:rPr lang="pl-PL" smtClean="0"/>
              <a:t>‹#›</a:t>
            </a:fld>
            <a:endParaRPr lang="pl-PL"/>
          </a:p>
        </p:txBody>
      </p:sp>
    </p:spTree>
    <p:extLst>
      <p:ext uri="{BB962C8B-B14F-4D97-AF65-F5344CB8AC3E}">
        <p14:creationId xmlns:p14="http://schemas.microsoft.com/office/powerpoint/2010/main" val="1749290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E1CE995-C5DE-8F44-B381-E4BE890F0E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57BE8F20-E538-CC47-9E44-E9EDE549BA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5FF584B-B629-324F-A737-CA3A1E5425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DD80E-CB51-1E49-A993-5A3FA6C007E9}" type="datetimeFigureOut">
              <a:rPr lang="pl-PL" smtClean="0"/>
              <a:t>21.11.2018</a:t>
            </a:fld>
            <a:endParaRPr lang="pl-PL"/>
          </a:p>
        </p:txBody>
      </p:sp>
      <p:sp>
        <p:nvSpPr>
          <p:cNvPr id="5" name="Symbol zastępczy stopki 4">
            <a:extLst>
              <a:ext uri="{FF2B5EF4-FFF2-40B4-BE49-F238E27FC236}">
                <a16:creationId xmlns:a16="http://schemas.microsoft.com/office/drawing/2014/main" id="{EF37865B-A3D2-0247-9336-3ACFE4F55F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4DB0573-B54C-C74C-83E5-EBBCD38BBC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FD1E2-318C-5F4C-9860-700A91FC8761}" type="slidenum">
              <a:rPr lang="pl-PL" smtClean="0"/>
              <a:t>‹#›</a:t>
            </a:fld>
            <a:endParaRPr lang="pl-PL"/>
          </a:p>
        </p:txBody>
      </p:sp>
    </p:spTree>
    <p:extLst>
      <p:ext uri="{BB962C8B-B14F-4D97-AF65-F5344CB8AC3E}">
        <p14:creationId xmlns:p14="http://schemas.microsoft.com/office/powerpoint/2010/main" val="1476263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7AAC3F-CFE4-BB4D-9F7A-91F0EE254ADE}"/>
              </a:ext>
            </a:extLst>
          </p:cNvPr>
          <p:cNvSpPr>
            <a:spLocks noGrp="1"/>
          </p:cNvSpPr>
          <p:nvPr>
            <p:ph type="ctrTitle"/>
          </p:nvPr>
        </p:nvSpPr>
        <p:spPr/>
        <p:txBody>
          <a:bodyPr/>
          <a:lstStyle/>
          <a:p>
            <a:r>
              <a:rPr lang="pl-PL" b="1" dirty="0"/>
              <a:t>FORMY WSPÓŁDZIAŁANIA PRZESTĘPNEGO</a:t>
            </a:r>
          </a:p>
        </p:txBody>
      </p:sp>
      <p:sp>
        <p:nvSpPr>
          <p:cNvPr id="3" name="Podtytuł 2">
            <a:extLst>
              <a:ext uri="{FF2B5EF4-FFF2-40B4-BE49-F238E27FC236}">
                <a16:creationId xmlns:a16="http://schemas.microsoft.com/office/drawing/2014/main" id="{283E7EC9-7131-AA44-AD55-A90F6D3A8684}"/>
              </a:ext>
            </a:extLst>
          </p:cNvPr>
          <p:cNvSpPr>
            <a:spLocks noGrp="1"/>
          </p:cNvSpPr>
          <p:nvPr>
            <p:ph type="subTitle" idx="1"/>
          </p:nvPr>
        </p:nvSpPr>
        <p:spPr/>
        <p:txBody>
          <a:bodyPr/>
          <a:lstStyle/>
          <a:p>
            <a:pPr algn="r"/>
            <a:r>
              <a:rPr lang="pl-PL" i="1" dirty="0"/>
              <a:t>mgr Katarzyna Piątkowska</a:t>
            </a:r>
          </a:p>
          <a:p>
            <a:pPr algn="r"/>
            <a:r>
              <a:rPr lang="pl-PL" i="1" dirty="0"/>
              <a:t>Katedra Prawa Karnego Materialnego</a:t>
            </a:r>
          </a:p>
        </p:txBody>
      </p:sp>
    </p:spTree>
    <p:extLst>
      <p:ext uri="{BB962C8B-B14F-4D97-AF65-F5344CB8AC3E}">
        <p14:creationId xmlns:p14="http://schemas.microsoft.com/office/powerpoint/2010/main" val="2197736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344B2A-6044-9E40-9B60-E12B2666D4D0}"/>
              </a:ext>
            </a:extLst>
          </p:cNvPr>
          <p:cNvSpPr>
            <a:spLocks noGrp="1"/>
          </p:cNvSpPr>
          <p:nvPr>
            <p:ph type="title"/>
          </p:nvPr>
        </p:nvSpPr>
        <p:spPr/>
        <p:txBody>
          <a:bodyPr/>
          <a:lstStyle/>
          <a:p>
            <a:pPr algn="ctr"/>
            <a:r>
              <a:rPr lang="pl-PL" dirty="0"/>
              <a:t>PODŻEGANIE</a:t>
            </a:r>
          </a:p>
        </p:txBody>
      </p:sp>
      <p:sp>
        <p:nvSpPr>
          <p:cNvPr id="3" name="Symbol zastępczy zawartości 2">
            <a:extLst>
              <a:ext uri="{FF2B5EF4-FFF2-40B4-BE49-F238E27FC236}">
                <a16:creationId xmlns:a16="http://schemas.microsoft.com/office/drawing/2014/main" id="{2FF6CA11-CA4F-2E47-AFC9-44F3E12E72CD}"/>
              </a:ext>
            </a:extLst>
          </p:cNvPr>
          <p:cNvSpPr>
            <a:spLocks noGrp="1"/>
          </p:cNvSpPr>
          <p:nvPr>
            <p:ph idx="1"/>
          </p:nvPr>
        </p:nvSpPr>
        <p:spPr/>
        <p:txBody>
          <a:bodyPr>
            <a:normAutofit fontScale="92500" lnSpcReduction="10000"/>
          </a:bodyPr>
          <a:lstStyle/>
          <a:p>
            <a:pPr algn="just"/>
            <a:r>
              <a:rPr lang="pl-PL" dirty="0"/>
              <a:t>odpowiada za podżeganie, kto </a:t>
            </a:r>
            <a:r>
              <a:rPr lang="pl-PL" b="1" dirty="0"/>
              <a:t>chcąc, aby inna osoba dokonała czynu zabronionego, nakłania ją do tego</a:t>
            </a:r>
            <a:r>
              <a:rPr lang="pl-PL" dirty="0"/>
              <a:t>.</a:t>
            </a:r>
          </a:p>
          <a:p>
            <a:pPr algn="just"/>
            <a:r>
              <a:rPr lang="pl-PL" dirty="0"/>
              <a:t>tylko w zamiarze bezpośrednim</a:t>
            </a:r>
          </a:p>
          <a:p>
            <a:pPr algn="just"/>
            <a:r>
              <a:rPr lang="pl-PL" dirty="0"/>
              <a:t>podżegacz nie jest sprawcą </a:t>
            </a:r>
            <a:r>
              <a:rPr lang="pl-PL" i="1" dirty="0"/>
              <a:t>sensu stricto</a:t>
            </a:r>
            <a:r>
              <a:rPr lang="pl-PL" dirty="0"/>
              <a:t>, nie uczestniczy w popełnieniu czynu, sprawca sensu largo</a:t>
            </a:r>
          </a:p>
          <a:p>
            <a:pPr algn="just"/>
            <a:r>
              <a:rPr lang="pl-PL" i="1" dirty="0"/>
              <a:t>„Podżeganie może być popełnione w formie usiłowania, i to zarówno wtedy, gdy usiłujący bezskutecznie nakłania do czynu zabronionego o znamionach określonych w przepisach części szczególnej kodeksu karnego jak i wtedy, gdy bezskutecznie nakłania do czynu zabronionego o znamionach podżegania” </a:t>
            </a:r>
            <a:r>
              <a:rPr lang="pl-PL" dirty="0"/>
              <a:t>(uchwała SN 7 sędziów z dnia 21 października 2003 r., I KZP 11/03)</a:t>
            </a:r>
          </a:p>
          <a:p>
            <a:endParaRPr lang="pl-PL" dirty="0"/>
          </a:p>
          <a:p>
            <a:endParaRPr lang="pl-PL" dirty="0"/>
          </a:p>
          <a:p>
            <a:endParaRPr lang="pl-PL" dirty="0"/>
          </a:p>
        </p:txBody>
      </p:sp>
    </p:spTree>
    <p:extLst>
      <p:ext uri="{BB962C8B-B14F-4D97-AF65-F5344CB8AC3E}">
        <p14:creationId xmlns:p14="http://schemas.microsoft.com/office/powerpoint/2010/main" val="1084476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5CAA5A-E25F-4F48-8465-0D89DFDBB0A3}"/>
              </a:ext>
            </a:extLst>
          </p:cNvPr>
          <p:cNvSpPr>
            <a:spLocks noGrp="1"/>
          </p:cNvSpPr>
          <p:nvPr>
            <p:ph type="title"/>
          </p:nvPr>
        </p:nvSpPr>
        <p:spPr/>
        <p:txBody>
          <a:bodyPr/>
          <a:lstStyle/>
          <a:p>
            <a:pPr algn="ctr"/>
            <a:r>
              <a:rPr lang="pl-PL" dirty="0"/>
              <a:t>POMOCNICTWO</a:t>
            </a:r>
          </a:p>
        </p:txBody>
      </p:sp>
      <p:sp>
        <p:nvSpPr>
          <p:cNvPr id="3" name="Symbol zastępczy zawartości 2">
            <a:extLst>
              <a:ext uri="{FF2B5EF4-FFF2-40B4-BE49-F238E27FC236}">
                <a16:creationId xmlns:a16="http://schemas.microsoft.com/office/drawing/2014/main" id="{5A3F6218-5F6D-CC49-8076-D7DCB3D7EA24}"/>
              </a:ext>
            </a:extLst>
          </p:cNvPr>
          <p:cNvSpPr>
            <a:spLocks noGrp="1"/>
          </p:cNvSpPr>
          <p:nvPr>
            <p:ph idx="1"/>
          </p:nvPr>
        </p:nvSpPr>
        <p:spPr/>
        <p:txBody>
          <a:bodyPr/>
          <a:lstStyle/>
          <a:p>
            <a:pPr marL="0" indent="0" algn="just">
              <a:buNone/>
            </a:pPr>
            <a:r>
              <a:rPr lang="pl-PL" b="1" dirty="0"/>
              <a:t>Odpowiada za pomocnictwo, kto w zamiarze, aby inna osoba dokonała czynu zabronionego, swoim zachowaniem ułatwia jego popełnienie</a:t>
            </a:r>
            <a:r>
              <a:rPr lang="pl-PL" dirty="0"/>
              <a:t>, w szczególności dostarczając narzędzie, środek przewozu, udzielając rady lub informacji; odpowiada za pomocnictwo także ten, kto wbrew prawnemu, szczególnemu obowiązkowi niedopuszczenia do popełnienia czynu zabronionego swoim zaniechaniem ułatwia innej osobie jego popełnienie.</a:t>
            </a:r>
          </a:p>
          <a:p>
            <a:pPr marL="0" indent="0" algn="just">
              <a:buNone/>
            </a:pPr>
            <a:endParaRPr lang="pl-PL" dirty="0"/>
          </a:p>
          <a:p>
            <a:pPr algn="just"/>
            <a:r>
              <a:rPr lang="pl-PL" dirty="0"/>
              <a:t>także pomocnictwo psychiczne</a:t>
            </a:r>
          </a:p>
        </p:txBody>
      </p:sp>
    </p:spTree>
    <p:extLst>
      <p:ext uri="{BB962C8B-B14F-4D97-AF65-F5344CB8AC3E}">
        <p14:creationId xmlns:p14="http://schemas.microsoft.com/office/powerpoint/2010/main" val="591603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CA68BE2-3907-8343-A2CF-1550FE6EF6D7}"/>
              </a:ext>
            </a:extLst>
          </p:cNvPr>
          <p:cNvSpPr>
            <a:spLocks noGrp="1"/>
          </p:cNvSpPr>
          <p:nvPr>
            <p:ph idx="1"/>
          </p:nvPr>
        </p:nvSpPr>
        <p:spPr>
          <a:xfrm>
            <a:off x="749300" y="796924"/>
            <a:ext cx="10515600" cy="5464175"/>
          </a:xfrm>
        </p:spPr>
        <p:txBody>
          <a:bodyPr>
            <a:normAutofit fontScale="92500" lnSpcReduction="10000"/>
          </a:bodyPr>
          <a:lstStyle/>
          <a:p>
            <a:pPr algn="just"/>
            <a:r>
              <a:rPr lang="pl-PL" sz="3800" dirty="0"/>
              <a:t>zamiar bezpośredni i ewentualny; nie stanowi przestępstwa niezamierzone (nieumyślne) udzielenie pomocy, nawet jeśli stwierdzimy, że pomagający przewidywał albo mógł przewidzieć, że swoim zachowaniem ułatwia innej osobie popełnienie czynu zabronionego</a:t>
            </a:r>
          </a:p>
          <a:p>
            <a:pPr algn="just"/>
            <a:r>
              <a:rPr lang="pl-PL" sz="3800" dirty="0"/>
              <a:t>pomocnictwo przez zaniechanie – 18 § 3 k.k.: odpowiada za pomocnictwo także ten, kto wbrew prawnemu, szczególnemu obowiązkowi niedopuszczenia do popełnienia czynu zabronionego swoim zaniechaniem ułatwia innej osobie jego popełnienie.</a:t>
            </a:r>
          </a:p>
          <a:p>
            <a:endParaRPr lang="pl-PL" dirty="0"/>
          </a:p>
        </p:txBody>
      </p:sp>
    </p:spTree>
    <p:extLst>
      <p:ext uri="{BB962C8B-B14F-4D97-AF65-F5344CB8AC3E}">
        <p14:creationId xmlns:p14="http://schemas.microsoft.com/office/powerpoint/2010/main" val="2181513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E3E6605-EAA3-CB4C-8B9E-8229933E3A47}"/>
              </a:ext>
            </a:extLst>
          </p:cNvPr>
          <p:cNvSpPr>
            <a:spLocks noGrp="1"/>
          </p:cNvSpPr>
          <p:nvPr>
            <p:ph idx="1"/>
          </p:nvPr>
        </p:nvSpPr>
        <p:spPr>
          <a:xfrm>
            <a:off x="838200" y="355600"/>
            <a:ext cx="10515600" cy="5821363"/>
          </a:xfrm>
        </p:spPr>
        <p:txBody>
          <a:bodyPr>
            <a:normAutofit fontScale="85000" lnSpcReduction="20000"/>
          </a:bodyPr>
          <a:lstStyle/>
          <a:p>
            <a:r>
              <a:rPr lang="pl-PL" dirty="0"/>
              <a:t>osoba „stojąca na czatach” – współsprawca czy pomocnik?</a:t>
            </a:r>
          </a:p>
          <a:p>
            <a:endParaRPr lang="pl-PL" dirty="0"/>
          </a:p>
          <a:p>
            <a:pPr marL="0" indent="0">
              <a:buNone/>
            </a:pPr>
            <a:r>
              <a:rPr lang="pl-PL" dirty="0"/>
              <a:t>„O tym, czy osoba stojąca na czatach popełnienia przestępstwo w formie sprawstwa (jako współsprawca) czy w formie pomocnictwa, decydują okoliczności konkretnego przypadku.</a:t>
            </a:r>
          </a:p>
          <a:p>
            <a:pPr marL="0" indent="0">
              <a:buNone/>
            </a:pPr>
            <a:r>
              <a:rPr lang="pl-PL" dirty="0"/>
              <a:t>Współsprawcą będzie wówczas gdy przypadająca jej rola osoby stojącej na czatach jest bardzo znacząca dla powodzenia całego przestępczego przedsięwzięcia; wręcz warunkująca jego skuteczność. Jeżeli natomiast znaczenia takiego nie ma ( wystawienie »czujki« na wszelki wypadek - z daleko idącej »ostrożności«), uzasadnionym jest przyjęcie pomocnictwa.</a:t>
            </a:r>
          </a:p>
          <a:p>
            <a:pPr marL="0" indent="0">
              <a:buNone/>
            </a:pPr>
            <a:r>
              <a:rPr lang="pl-PL" dirty="0"/>
              <a:t>W sytuacjach wątpliwych kryterium pomocniczym będą takie okoliczności jak wspólne planowanie przestępstwa i dokonywany wspólnie podział ról (z których jedną jest stanie na czatach) oraz późniejszy udział w podziale zysku. Jeżeli działanie osoby stojącej na czatach było wynikiem uzgodnionego przez sprawców podziału ról, to będzie to moment uzasadniający przyjęcie współsprawstwa. Jeżeli natomiast stojący na czatach wykonuje jedynie "zlecenie" sprawców, nie uczestniczy w podziale zysku, a tylko otrzymuje zapłatę za wykonaną »usługę«, to właściwą kwalifikacją pozostaje pomocnictwo” (wyrok SA we Wrocławiu z dnia 31 maja 1993 r., II Akr 121/93)</a:t>
            </a:r>
          </a:p>
          <a:p>
            <a:endParaRPr lang="pl-PL" dirty="0"/>
          </a:p>
        </p:txBody>
      </p:sp>
    </p:spTree>
    <p:extLst>
      <p:ext uri="{BB962C8B-B14F-4D97-AF65-F5344CB8AC3E}">
        <p14:creationId xmlns:p14="http://schemas.microsoft.com/office/powerpoint/2010/main" val="1104967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DF8A38C-4CCB-074C-A094-54D9D7D43B29}"/>
              </a:ext>
            </a:extLst>
          </p:cNvPr>
          <p:cNvSpPr>
            <a:spLocks noGrp="1"/>
          </p:cNvSpPr>
          <p:nvPr>
            <p:ph idx="1"/>
          </p:nvPr>
        </p:nvSpPr>
        <p:spPr>
          <a:xfrm>
            <a:off x="838200" y="889000"/>
            <a:ext cx="10515600" cy="5287963"/>
          </a:xfrm>
        </p:spPr>
        <p:txBody>
          <a:bodyPr>
            <a:noAutofit/>
          </a:bodyPr>
          <a:lstStyle/>
          <a:p>
            <a:pPr marL="0" indent="0" algn="just">
              <a:buNone/>
            </a:pPr>
            <a:r>
              <a:rPr lang="pl-PL" sz="3400" dirty="0"/>
              <a:t>Od strony obiektywnej współsprawstwem jest współdziałanie w samym wykonaniu przestępstwa, natomiast akty ułatwiające wykonanie, lecz je poprzedzające, stanowić będą pomocnictwo. Od strony subiektywnej współsprawcą jest ten, kto wspólnie z innym realizuje zespół znamion i uważa czyn za własne przedsięwzięcie, czyli działa </a:t>
            </a:r>
            <a:r>
              <a:rPr lang="pl-PL" sz="3400" i="1" dirty="0" err="1"/>
              <a:t>animo</a:t>
            </a:r>
            <a:r>
              <a:rPr lang="pl-PL" sz="3400" i="1" dirty="0"/>
              <a:t> </a:t>
            </a:r>
            <a:r>
              <a:rPr lang="pl-PL" sz="3400" i="1" dirty="0" err="1"/>
              <a:t>auctoris</a:t>
            </a:r>
            <a:r>
              <a:rPr lang="pl-PL" sz="3400" dirty="0"/>
              <a:t>, podczas gdy pomocnikiem jest ten, kto tylko zamierza ułatwić innemu popełnienie czynu zabronionego, uważając jednak ten czyn za cudze przedsięwzięcie, czyli działając </a:t>
            </a:r>
            <a:r>
              <a:rPr lang="pl-PL" sz="3400" i="1" dirty="0" err="1"/>
              <a:t>animo</a:t>
            </a:r>
            <a:r>
              <a:rPr lang="pl-PL" sz="3400" i="1" dirty="0"/>
              <a:t> </a:t>
            </a:r>
            <a:r>
              <a:rPr lang="pl-PL" sz="3400" i="1" dirty="0" err="1"/>
              <a:t>socii</a:t>
            </a:r>
            <a:r>
              <a:rPr lang="pl-PL" sz="3400" i="1" dirty="0"/>
              <a:t>.</a:t>
            </a:r>
          </a:p>
        </p:txBody>
      </p:sp>
    </p:spTree>
    <p:extLst>
      <p:ext uri="{BB962C8B-B14F-4D97-AF65-F5344CB8AC3E}">
        <p14:creationId xmlns:p14="http://schemas.microsoft.com/office/powerpoint/2010/main" val="2202764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D0F0C5E-B2F7-5146-9527-86FF058645A2}"/>
              </a:ext>
            </a:extLst>
          </p:cNvPr>
          <p:cNvSpPr>
            <a:spLocks noGrp="1"/>
          </p:cNvSpPr>
          <p:nvPr>
            <p:ph idx="1"/>
          </p:nvPr>
        </p:nvSpPr>
        <p:spPr>
          <a:xfrm>
            <a:off x="889000" y="1165225"/>
            <a:ext cx="10515600" cy="4351338"/>
          </a:xfrm>
        </p:spPr>
        <p:txBody>
          <a:bodyPr/>
          <a:lstStyle/>
          <a:p>
            <a:pPr marL="0" indent="0" algn="just">
              <a:buNone/>
            </a:pPr>
            <a:r>
              <a:rPr lang="pl-PL" dirty="0"/>
              <a:t>Art.  22.  §  1.  Jeżeli czynu zabronionego tylko usiłowano dokonać, podmiot określony w art. 18 § 2 i 3 odpowiada jak za usiłowanie.</a:t>
            </a:r>
          </a:p>
          <a:p>
            <a:pPr marL="0" indent="0" algn="just">
              <a:buNone/>
            </a:pPr>
            <a:r>
              <a:rPr lang="pl-PL" dirty="0"/>
              <a:t>§  2.  Jeżeli czynu zabronionego nie usiłowano dokonać, sąd może zastosować nadzwyczajne złagodzenie kary, a nawet odstąpić od jej wymierzenia.</a:t>
            </a:r>
          </a:p>
          <a:p>
            <a:endParaRPr lang="pl-PL" dirty="0"/>
          </a:p>
        </p:txBody>
      </p:sp>
    </p:spTree>
    <p:extLst>
      <p:ext uri="{BB962C8B-B14F-4D97-AF65-F5344CB8AC3E}">
        <p14:creationId xmlns:p14="http://schemas.microsoft.com/office/powerpoint/2010/main" val="3652620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B67C7DA-CFAD-024B-909B-533E8C3C1B6B}"/>
              </a:ext>
            </a:extLst>
          </p:cNvPr>
          <p:cNvSpPr>
            <a:spLocks noGrp="1"/>
          </p:cNvSpPr>
          <p:nvPr>
            <p:ph idx="1"/>
          </p:nvPr>
        </p:nvSpPr>
        <p:spPr>
          <a:xfrm>
            <a:off x="825674" y="1122123"/>
            <a:ext cx="10515600" cy="4740058"/>
          </a:xfrm>
        </p:spPr>
        <p:txBody>
          <a:bodyPr>
            <a:normAutofit/>
          </a:bodyPr>
          <a:lstStyle/>
          <a:p>
            <a:pPr marL="0" indent="0" algn="just">
              <a:buNone/>
            </a:pPr>
            <a:r>
              <a:rPr lang="pl-PL" dirty="0"/>
              <a:t>Art.  20.  Każdy ze współdziałających w popełnieniu czynu zabronionego odpowiada w granicach swojej umyślności lub nieumyślności niezależnie od odpowiedzialności pozostałych współdziałających.</a:t>
            </a:r>
          </a:p>
          <a:p>
            <a:pPr marL="0" indent="0" algn="just">
              <a:buNone/>
            </a:pPr>
            <a:endParaRPr lang="pl-PL" dirty="0"/>
          </a:p>
          <a:p>
            <a:pPr marL="0" indent="0" algn="just">
              <a:buNone/>
            </a:pPr>
            <a:r>
              <a:rPr lang="pl-PL" dirty="0"/>
              <a:t>Art.  23 §  1.  Nie podlega karze współdziałający, który dobrowolnie zapobiegł dokonaniu czynu zabronionego.</a:t>
            </a:r>
          </a:p>
          <a:p>
            <a:pPr marL="0" indent="0" algn="just">
              <a:buNone/>
            </a:pPr>
            <a:r>
              <a:rPr lang="pl-PL" dirty="0"/>
              <a:t>§  2.  Sąd może zastosować nadzwyczajne złagodzenie kary w stosunku do współdziałającego, który dobrowolnie starał się zapobiec dokonaniu czynu zabronionego.</a:t>
            </a:r>
          </a:p>
          <a:p>
            <a:endParaRPr lang="pl-PL" dirty="0"/>
          </a:p>
        </p:txBody>
      </p:sp>
    </p:spTree>
    <p:extLst>
      <p:ext uri="{BB962C8B-B14F-4D97-AF65-F5344CB8AC3E}">
        <p14:creationId xmlns:p14="http://schemas.microsoft.com/office/powerpoint/2010/main" val="135054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F1CADD-34BE-3440-AB53-0DFA02A6FE1B}"/>
              </a:ext>
            </a:extLst>
          </p:cNvPr>
          <p:cNvSpPr>
            <a:spLocks noGrp="1"/>
          </p:cNvSpPr>
          <p:nvPr>
            <p:ph type="title"/>
          </p:nvPr>
        </p:nvSpPr>
        <p:spPr>
          <a:xfrm>
            <a:off x="838200" y="365125"/>
            <a:ext cx="10515600" cy="1019175"/>
          </a:xfrm>
        </p:spPr>
        <p:txBody>
          <a:bodyPr/>
          <a:lstStyle/>
          <a:p>
            <a:pPr algn="ctr"/>
            <a:r>
              <a:rPr lang="pl-PL" dirty="0"/>
              <a:t>PROWOKACJA</a:t>
            </a:r>
          </a:p>
        </p:txBody>
      </p:sp>
      <p:sp>
        <p:nvSpPr>
          <p:cNvPr id="3" name="Symbol zastępczy zawartości 2">
            <a:extLst>
              <a:ext uri="{FF2B5EF4-FFF2-40B4-BE49-F238E27FC236}">
                <a16:creationId xmlns:a16="http://schemas.microsoft.com/office/drawing/2014/main" id="{13006A2C-F9E6-A945-B89A-0170557E2F18}"/>
              </a:ext>
            </a:extLst>
          </p:cNvPr>
          <p:cNvSpPr>
            <a:spLocks noGrp="1"/>
          </p:cNvSpPr>
          <p:nvPr>
            <p:ph idx="1"/>
          </p:nvPr>
        </p:nvSpPr>
        <p:spPr>
          <a:xfrm>
            <a:off x="838200" y="1524000"/>
            <a:ext cx="10515600" cy="4749800"/>
          </a:xfrm>
        </p:spPr>
        <p:txBody>
          <a:bodyPr>
            <a:normAutofit fontScale="92500" lnSpcReduction="10000"/>
          </a:bodyPr>
          <a:lstStyle/>
          <a:p>
            <a:pPr algn="just"/>
            <a:r>
              <a:rPr lang="pl-PL" b="1" dirty="0"/>
              <a:t>prowokacja</a:t>
            </a:r>
            <a:r>
              <a:rPr lang="pl-PL" dirty="0"/>
              <a:t> – prowokator odpowiada jak za podżeganie, nakłania inną osobę do popełnienia czynu zabronionego w celu skierowania przeciwko niej postępowania karnego, odpowiada jak za podżeganie, nawet jeśli czynu nie usiłowano dokonać, z uzasadnienia do projektu k.k.: „(…) prowokator odpowiada zawsze w graniach zagrożenia przewidzianego za dokonanie przestępstwa. Nie ma się tu bowiem do czynienia z formą zjawiskową popełnienia przestępstwa, a jedynie z przestępstwem </a:t>
            </a:r>
            <a:r>
              <a:rPr lang="pl-PL" i="1" dirty="0" err="1"/>
              <a:t>sui</a:t>
            </a:r>
            <a:r>
              <a:rPr lang="pl-PL" i="1" dirty="0"/>
              <a:t> </a:t>
            </a:r>
            <a:r>
              <a:rPr lang="pl-PL" i="1" dirty="0" err="1"/>
              <a:t>generis</a:t>
            </a:r>
            <a:r>
              <a:rPr lang="pl-PL" dirty="0"/>
              <a:t>, przy którym wysokość zagrożenia zależna jest od tego, do czego prowokator nakłaniał swoją ofiarę”.</a:t>
            </a:r>
          </a:p>
          <a:p>
            <a:pPr algn="just"/>
            <a:endParaRPr lang="pl-PL" dirty="0"/>
          </a:p>
          <a:p>
            <a:pPr algn="just"/>
            <a:r>
              <a:rPr lang="pl-PL" dirty="0"/>
              <a:t>art. 24 k.k.: </a:t>
            </a:r>
            <a:r>
              <a:rPr lang="pl-PL" i="1" dirty="0"/>
              <a:t>Odpowiada jak za podżeganie, kto w celu skierowania przeciwko innej osobie postępowania karnego nakłania ją do popełnienia czynu zabronionego; w tym wypadku nie stosuje się art. 22 i 23.</a:t>
            </a:r>
          </a:p>
        </p:txBody>
      </p:sp>
    </p:spTree>
    <p:extLst>
      <p:ext uri="{BB962C8B-B14F-4D97-AF65-F5344CB8AC3E}">
        <p14:creationId xmlns:p14="http://schemas.microsoft.com/office/powerpoint/2010/main" val="4152689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51CB61-9B2A-F44F-965F-A0812A033B84}"/>
              </a:ext>
            </a:extLst>
          </p:cNvPr>
          <p:cNvSpPr>
            <a:spLocks noGrp="1"/>
          </p:cNvSpPr>
          <p:nvPr>
            <p:ph type="title"/>
          </p:nvPr>
        </p:nvSpPr>
        <p:spPr>
          <a:xfrm>
            <a:off x="838200" y="365126"/>
            <a:ext cx="10515600" cy="1050316"/>
          </a:xfrm>
        </p:spPr>
        <p:txBody>
          <a:bodyPr>
            <a:normAutofit fontScale="90000"/>
          </a:bodyPr>
          <a:lstStyle/>
          <a:p>
            <a:pPr algn="ctr"/>
            <a:r>
              <a:rPr lang="pl-PL" sz="4000" dirty="0"/>
              <a:t>WSPÓŁDZIAŁANIE PRZY PRZESTĘPTWACH INDYWIDUALNYCH</a:t>
            </a:r>
          </a:p>
        </p:txBody>
      </p:sp>
      <p:sp>
        <p:nvSpPr>
          <p:cNvPr id="3" name="Symbol zastępczy zawartości 2">
            <a:extLst>
              <a:ext uri="{FF2B5EF4-FFF2-40B4-BE49-F238E27FC236}">
                <a16:creationId xmlns:a16="http://schemas.microsoft.com/office/drawing/2014/main" id="{A9403C1A-7F88-2443-8DF7-7F791AB257AA}"/>
              </a:ext>
            </a:extLst>
          </p:cNvPr>
          <p:cNvSpPr>
            <a:spLocks noGrp="1"/>
          </p:cNvSpPr>
          <p:nvPr>
            <p:ph idx="1"/>
          </p:nvPr>
        </p:nvSpPr>
        <p:spPr>
          <a:xfrm>
            <a:off x="838200" y="1678488"/>
            <a:ext cx="10515600" cy="4854075"/>
          </a:xfrm>
        </p:spPr>
        <p:txBody>
          <a:bodyPr>
            <a:normAutofit fontScale="70000" lnSpcReduction="20000"/>
          </a:bodyPr>
          <a:lstStyle/>
          <a:p>
            <a:pPr marL="0" indent="0" algn="just">
              <a:buNone/>
            </a:pPr>
            <a:r>
              <a:rPr lang="pl-PL" i="1" dirty="0"/>
              <a:t>Art.  21.  §  1.  Okoliczności osobiste, wyłączające lub łagodzące albo zaostrzające odpowiedzialność karną, uwzględnia się tylko co do osoby, której dotyczą.</a:t>
            </a:r>
          </a:p>
          <a:p>
            <a:pPr marL="0" indent="0" algn="just">
              <a:buNone/>
            </a:pPr>
            <a:r>
              <a:rPr lang="pl-PL" i="1" dirty="0"/>
              <a:t>§  2.  Jeżeli okoliczność osobista dotycząca sprawcy, wpływająca chociażby tylko na wyższą karalność, stanowi znamię czynu zabronionego, współdziałający podlega odpowiedzialności karnej przewidzianej za ten czyn zabroniony, gdy o tej okoliczności wiedział, chociażby go nie dotyczyła.</a:t>
            </a:r>
          </a:p>
          <a:p>
            <a:pPr marL="0" indent="0" algn="just">
              <a:buNone/>
            </a:pPr>
            <a:r>
              <a:rPr lang="pl-PL" i="1" dirty="0"/>
              <a:t>§  3.  Wobec współdziałającego, którego nie dotyczy okoliczność określona w § 2, sąd może zastosować nadzwyczajne złagodzenie kary.</a:t>
            </a:r>
          </a:p>
          <a:p>
            <a:pPr marL="0" indent="0" algn="just">
              <a:buNone/>
            </a:pPr>
            <a:endParaRPr lang="pl-PL" dirty="0"/>
          </a:p>
          <a:p>
            <a:pPr marL="0" indent="0" algn="just">
              <a:buNone/>
            </a:pPr>
            <a:endParaRPr lang="pl-PL" dirty="0"/>
          </a:p>
          <a:p>
            <a:pPr marL="0" indent="0" algn="just">
              <a:buNone/>
            </a:pPr>
            <a:r>
              <a:rPr lang="pl-PL" dirty="0"/>
              <a:t>Możliwe są trzy układy:</a:t>
            </a:r>
          </a:p>
          <a:p>
            <a:pPr marL="514350" indent="-514350" algn="just">
              <a:buAutoNum type="arabicParenR"/>
            </a:pPr>
            <a:r>
              <a:rPr lang="pl-PL" dirty="0"/>
              <a:t>zarówno podżegacz (pomocnik), jak i sprawca bezpośredni mają cechę podmiotu indywidualnego (są </a:t>
            </a:r>
            <a:r>
              <a:rPr lang="pl-PL" b="1" dirty="0" err="1"/>
              <a:t>intraneusami</a:t>
            </a:r>
            <a:r>
              <a:rPr lang="pl-PL" dirty="0"/>
              <a:t>),</a:t>
            </a:r>
          </a:p>
          <a:p>
            <a:pPr marL="514350" indent="-514350" algn="just">
              <a:buAutoNum type="arabicParenR"/>
            </a:pPr>
            <a:r>
              <a:rPr lang="pl-PL" dirty="0"/>
              <a:t>tylko sprawca bezpośredni ma cechę podmiotu indywidualnego, podżegacz (pomocnik) jest </a:t>
            </a:r>
            <a:r>
              <a:rPr lang="pl-PL" b="1" dirty="0" err="1"/>
              <a:t>ekstraneusem</a:t>
            </a:r>
            <a:r>
              <a:rPr lang="pl-PL" i="1" dirty="0"/>
              <a:t>,</a:t>
            </a:r>
            <a:endParaRPr lang="pl-PL" dirty="0"/>
          </a:p>
          <a:p>
            <a:pPr marL="514350" indent="-514350" algn="just">
              <a:buAutoNum type="arabicParenR"/>
            </a:pPr>
            <a:r>
              <a:rPr lang="pl-PL" dirty="0"/>
              <a:t>tylko podżegacz (pomocnik) ma cechę podmiotu indywidualnego, natomiast sprawca bezpośredni jest </a:t>
            </a:r>
            <a:r>
              <a:rPr lang="pl-PL" b="1" dirty="0" err="1"/>
              <a:t>ekstraneusem</a:t>
            </a:r>
            <a:r>
              <a:rPr lang="pl-PL" dirty="0"/>
              <a:t> </a:t>
            </a:r>
          </a:p>
          <a:p>
            <a:endParaRPr lang="pl-PL" dirty="0"/>
          </a:p>
        </p:txBody>
      </p:sp>
    </p:spTree>
    <p:extLst>
      <p:ext uri="{BB962C8B-B14F-4D97-AF65-F5344CB8AC3E}">
        <p14:creationId xmlns:p14="http://schemas.microsoft.com/office/powerpoint/2010/main" val="656170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B675109-F5ED-4443-A850-DF6AD96CA923}"/>
              </a:ext>
            </a:extLst>
          </p:cNvPr>
          <p:cNvSpPr>
            <a:spLocks noGrp="1"/>
          </p:cNvSpPr>
          <p:nvPr>
            <p:ph idx="1"/>
          </p:nvPr>
        </p:nvSpPr>
        <p:spPr>
          <a:xfrm>
            <a:off x="838200" y="551145"/>
            <a:ext cx="10515600" cy="5625818"/>
          </a:xfrm>
        </p:spPr>
        <p:txBody>
          <a:bodyPr/>
          <a:lstStyle/>
          <a:p>
            <a:pPr marL="0" indent="0" algn="just">
              <a:buNone/>
            </a:pPr>
            <a:r>
              <a:rPr lang="pl-PL" sz="3000" dirty="0">
                <a:solidFill>
                  <a:srgbClr val="582591"/>
                </a:solidFill>
              </a:rPr>
              <a:t>1) zarówno podżegacz (pomocnik), jak i sprawca bezpośredni mają cechę podmiotu indywidualnego (są </a:t>
            </a:r>
            <a:r>
              <a:rPr lang="pl-PL" sz="3000" b="1" dirty="0" err="1">
                <a:solidFill>
                  <a:srgbClr val="582591"/>
                </a:solidFill>
              </a:rPr>
              <a:t>intraneusami</a:t>
            </a:r>
            <a:r>
              <a:rPr lang="pl-PL" sz="3000" dirty="0">
                <a:solidFill>
                  <a:srgbClr val="582591"/>
                </a:solidFill>
              </a:rPr>
              <a:t>)</a:t>
            </a:r>
          </a:p>
          <a:p>
            <a:pPr marL="0" indent="0" algn="just">
              <a:buNone/>
            </a:pPr>
            <a:endParaRPr lang="pl-PL" sz="3000" dirty="0"/>
          </a:p>
          <a:p>
            <a:pPr marL="0" indent="0" algn="just">
              <a:buNone/>
            </a:pPr>
            <a:r>
              <a:rPr lang="pl-PL" sz="3000" dirty="0"/>
              <a:t>Obaj ponoszą odpowiedzialność na podstawie odpowiedniego typu przestępstwa indywidualnego właściwego lub niewłaściwego, przy czym – jeśli okoliczność osobista ma charakter kwalifikujący lub stanowi znamię przestępstwa indywidualnego właściwego – warunkiem odpowiedzialności nakłaniającego jest świadomość, że sprawcę bezpośredniego okoliczność ta dotyczy.</a:t>
            </a:r>
          </a:p>
          <a:p>
            <a:endParaRPr lang="pl-PL" dirty="0"/>
          </a:p>
        </p:txBody>
      </p:sp>
    </p:spTree>
    <p:extLst>
      <p:ext uri="{BB962C8B-B14F-4D97-AF65-F5344CB8AC3E}">
        <p14:creationId xmlns:p14="http://schemas.microsoft.com/office/powerpoint/2010/main" val="2174615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0D3E70-A89C-7548-A3D6-283F296096A7}"/>
              </a:ext>
            </a:extLst>
          </p:cNvPr>
          <p:cNvSpPr>
            <a:spLocks noGrp="1"/>
          </p:cNvSpPr>
          <p:nvPr>
            <p:ph type="title"/>
          </p:nvPr>
        </p:nvSpPr>
        <p:spPr>
          <a:xfrm>
            <a:off x="838200" y="500062"/>
            <a:ext cx="10515600" cy="1325563"/>
          </a:xfrm>
        </p:spPr>
        <p:txBody>
          <a:bodyPr/>
          <a:lstStyle/>
          <a:p>
            <a:pPr algn="ctr"/>
            <a:r>
              <a:rPr lang="pl-PL" b="1" dirty="0"/>
              <a:t>SPRAWCZE (wykonawcze i </a:t>
            </a:r>
            <a:r>
              <a:rPr lang="pl-PL" b="1" dirty="0" err="1"/>
              <a:t>niewykonawcze</a:t>
            </a:r>
            <a:r>
              <a:rPr lang="pl-PL" b="1" dirty="0"/>
              <a:t>) FORMY POPEŁNIENIA CZYNU ZABRONIONEGO</a:t>
            </a:r>
          </a:p>
        </p:txBody>
      </p:sp>
      <p:sp>
        <p:nvSpPr>
          <p:cNvPr id="3" name="Symbol zastępczy zawartości 2">
            <a:extLst>
              <a:ext uri="{FF2B5EF4-FFF2-40B4-BE49-F238E27FC236}">
                <a16:creationId xmlns:a16="http://schemas.microsoft.com/office/drawing/2014/main" id="{8D5FA5A8-9452-D246-BEBD-2FB390C3C1D2}"/>
              </a:ext>
            </a:extLst>
          </p:cNvPr>
          <p:cNvSpPr>
            <a:spLocks noGrp="1"/>
          </p:cNvSpPr>
          <p:nvPr>
            <p:ph idx="1"/>
          </p:nvPr>
        </p:nvSpPr>
        <p:spPr/>
        <p:txBody>
          <a:bodyPr>
            <a:normAutofit/>
          </a:bodyPr>
          <a:lstStyle/>
          <a:p>
            <a:pPr marL="0" indent="0">
              <a:buNone/>
            </a:pPr>
            <a:endParaRPr lang="pl-PL" sz="3800" dirty="0"/>
          </a:p>
          <a:p>
            <a:r>
              <a:rPr lang="pl-PL" sz="3800" dirty="0"/>
              <a:t>sprawstwo pojedyncze (</a:t>
            </a:r>
            <a:r>
              <a:rPr lang="pl-PL" sz="3800" dirty="0" err="1"/>
              <a:t>jednosprawstwo</a:t>
            </a:r>
            <a:r>
              <a:rPr lang="pl-PL" sz="3800" dirty="0"/>
              <a:t>),</a:t>
            </a:r>
          </a:p>
          <a:p>
            <a:r>
              <a:rPr lang="pl-PL" sz="3800" dirty="0"/>
              <a:t>współsprawstwo,</a:t>
            </a:r>
          </a:p>
          <a:p>
            <a:r>
              <a:rPr lang="pl-PL" sz="3800" dirty="0"/>
              <a:t>sprawstwo kierownicze,</a:t>
            </a:r>
          </a:p>
          <a:p>
            <a:r>
              <a:rPr lang="pl-PL" sz="3800" dirty="0"/>
              <a:t>sprawstwo polecające</a:t>
            </a:r>
          </a:p>
        </p:txBody>
      </p:sp>
    </p:spTree>
    <p:extLst>
      <p:ext uri="{BB962C8B-B14F-4D97-AF65-F5344CB8AC3E}">
        <p14:creationId xmlns:p14="http://schemas.microsoft.com/office/powerpoint/2010/main" val="2963481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4B997DE3-7FC5-1A4C-92FE-14F2A2CE63D8}"/>
              </a:ext>
            </a:extLst>
          </p:cNvPr>
          <p:cNvSpPr>
            <a:spLocks noGrp="1"/>
          </p:cNvSpPr>
          <p:nvPr>
            <p:ph idx="1"/>
          </p:nvPr>
        </p:nvSpPr>
        <p:spPr>
          <a:xfrm>
            <a:off x="562627" y="450937"/>
            <a:ext cx="10923740" cy="6263014"/>
          </a:xfrm>
        </p:spPr>
        <p:txBody>
          <a:bodyPr>
            <a:normAutofit fontScale="92500" lnSpcReduction="20000"/>
          </a:bodyPr>
          <a:lstStyle/>
          <a:p>
            <a:pPr marL="0" indent="0" algn="just">
              <a:buNone/>
            </a:pPr>
            <a:r>
              <a:rPr lang="pl-PL" sz="3000" dirty="0">
                <a:solidFill>
                  <a:srgbClr val="582591"/>
                </a:solidFill>
              </a:rPr>
              <a:t>2) tylko sprawca bezpośredni ma cechę podmiotu indywidualnego, podżegacz (pomocnik) jest </a:t>
            </a:r>
            <a:r>
              <a:rPr lang="pl-PL" sz="3000" b="1" dirty="0" err="1">
                <a:solidFill>
                  <a:srgbClr val="582591"/>
                </a:solidFill>
              </a:rPr>
              <a:t>ekstraneusem</a:t>
            </a:r>
            <a:endParaRPr lang="pl-PL" sz="3000" i="1" dirty="0">
              <a:solidFill>
                <a:srgbClr val="582591"/>
              </a:solidFill>
            </a:endParaRPr>
          </a:p>
          <a:p>
            <a:pPr marL="0" indent="0" algn="just">
              <a:buNone/>
            </a:pPr>
            <a:endParaRPr lang="pl-PL" sz="3000" i="1" dirty="0"/>
          </a:p>
          <a:p>
            <a:pPr marL="514350" indent="-514350" algn="just">
              <a:buFont typeface="Arial" panose="020B0604020202020204" pitchFamily="34" charset="0"/>
              <a:buAutoNum type="alphaLcParenR"/>
            </a:pPr>
            <a:r>
              <a:rPr lang="pl-PL" sz="3000" dirty="0"/>
              <a:t>podżegacz </a:t>
            </a:r>
            <a:r>
              <a:rPr lang="pl-PL" sz="3000" dirty="0" err="1"/>
              <a:t>ekstraneus</a:t>
            </a:r>
            <a:r>
              <a:rPr lang="pl-PL" sz="3000" dirty="0"/>
              <a:t> nakłania do p-</a:t>
            </a:r>
            <a:r>
              <a:rPr lang="pl-PL" sz="3000" dirty="0" err="1"/>
              <a:t>stwa</a:t>
            </a:r>
            <a:r>
              <a:rPr lang="pl-PL" sz="3000" dirty="0"/>
              <a:t> indywidualnego właściwego lub p-</a:t>
            </a:r>
            <a:r>
              <a:rPr lang="pl-PL" sz="3000" dirty="0" err="1"/>
              <a:t>stwa</a:t>
            </a:r>
            <a:r>
              <a:rPr lang="pl-PL" sz="3000" dirty="0"/>
              <a:t> indywidualnego niewłaściwego typu kwalifikowanego, czyli np. osoba niebędąca funkcjonariuszem publicznym nakłania funkcjonariusza publicznego do p-</a:t>
            </a:r>
            <a:r>
              <a:rPr lang="pl-PL" sz="3000" dirty="0" err="1"/>
              <a:t>stwa</a:t>
            </a:r>
            <a:r>
              <a:rPr lang="pl-PL" sz="3000" dirty="0"/>
              <a:t> z art. 231 § 1 k.k. Podżegacz będzie odpowiadać za podżeganie do p-</a:t>
            </a:r>
            <a:r>
              <a:rPr lang="pl-PL" sz="3000" dirty="0" err="1"/>
              <a:t>stwa</a:t>
            </a:r>
            <a:r>
              <a:rPr lang="pl-PL" sz="3000" dirty="0"/>
              <a:t> z art. 231 § 1 k.k., o ile wiedział o dotyczącej sprawcy okoliczności indywidualizującej, czyli wiedział, że nakłaniany jest funkcjonariuszem publicznym. Namawiając inną osobę do opuszczenia jednostki wojskowej, </a:t>
            </a:r>
            <a:r>
              <a:rPr lang="pl-PL" sz="3000" dirty="0" err="1"/>
              <a:t>ekstraneus</a:t>
            </a:r>
            <a:r>
              <a:rPr lang="pl-PL" sz="3000" dirty="0"/>
              <a:t> będzie odpowiadał  za podżeganie do 339 § 1 k.k. (dezercja) tylko wtedy, gdy wiedział, że osoba nakłaniania jest żołnierzem.</a:t>
            </a:r>
          </a:p>
          <a:p>
            <a:pPr marL="514350" indent="-514350" algn="just">
              <a:buAutoNum type="alphaLcParenR"/>
            </a:pPr>
            <a:r>
              <a:rPr lang="pl-PL" sz="3000" dirty="0"/>
              <a:t>podżegacz </a:t>
            </a:r>
            <a:r>
              <a:rPr lang="pl-PL" sz="3000" dirty="0" err="1"/>
              <a:t>ekstraneus</a:t>
            </a:r>
            <a:r>
              <a:rPr lang="pl-PL" sz="3000" dirty="0"/>
              <a:t> nakłania do p-</a:t>
            </a:r>
            <a:r>
              <a:rPr lang="pl-PL" sz="3000" dirty="0" err="1"/>
              <a:t>stwa</a:t>
            </a:r>
            <a:r>
              <a:rPr lang="pl-PL" sz="3000" dirty="0"/>
              <a:t> indywidualnego niewłaściwego typu uprzywilejowanego, np. ojciec nakłaniający matkę w okresie porodu do dzieciobójstwa (art. 149 k.k.) odpowie za podżeganie do zabójstwa z art. 148 § 1 k.k. (typ podstawowy).</a:t>
            </a:r>
          </a:p>
          <a:p>
            <a:endParaRPr lang="pl-PL" dirty="0"/>
          </a:p>
        </p:txBody>
      </p:sp>
    </p:spTree>
    <p:extLst>
      <p:ext uri="{BB962C8B-B14F-4D97-AF65-F5344CB8AC3E}">
        <p14:creationId xmlns:p14="http://schemas.microsoft.com/office/powerpoint/2010/main" val="3395235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a:extLst>
              <a:ext uri="{FF2B5EF4-FFF2-40B4-BE49-F238E27FC236}">
                <a16:creationId xmlns:a16="http://schemas.microsoft.com/office/drawing/2014/main" id="{5CE339E7-0A9A-FF4C-A203-55DDAC306D4D}"/>
              </a:ext>
            </a:extLst>
          </p:cNvPr>
          <p:cNvSpPr>
            <a:spLocks noGrp="1"/>
          </p:cNvSpPr>
          <p:nvPr>
            <p:ph idx="1"/>
          </p:nvPr>
        </p:nvSpPr>
        <p:spPr>
          <a:xfrm>
            <a:off x="838200" y="488514"/>
            <a:ext cx="10515600" cy="6369485"/>
          </a:xfrm>
        </p:spPr>
        <p:txBody>
          <a:bodyPr>
            <a:normAutofit lnSpcReduction="10000"/>
          </a:bodyPr>
          <a:lstStyle/>
          <a:p>
            <a:pPr marL="0" indent="0" algn="just">
              <a:buNone/>
            </a:pPr>
            <a:r>
              <a:rPr lang="pl-PL" dirty="0">
                <a:solidFill>
                  <a:srgbClr val="582591"/>
                </a:solidFill>
              </a:rPr>
              <a:t>3) tylko podżegacz (pomocnik) ma cechę podmiotu indywidualnego, natomiast sprawca bezpośredni jest </a:t>
            </a:r>
            <a:r>
              <a:rPr lang="pl-PL" b="1" dirty="0" err="1">
                <a:solidFill>
                  <a:srgbClr val="582591"/>
                </a:solidFill>
              </a:rPr>
              <a:t>ekstraneusem</a:t>
            </a:r>
            <a:r>
              <a:rPr lang="pl-PL" dirty="0">
                <a:solidFill>
                  <a:srgbClr val="582591"/>
                </a:solidFill>
              </a:rPr>
              <a:t> </a:t>
            </a:r>
          </a:p>
          <a:p>
            <a:pPr algn="just"/>
            <a:endParaRPr lang="pl-PL" dirty="0"/>
          </a:p>
          <a:p>
            <a:pPr marL="514350" indent="-514350" algn="just">
              <a:buAutoNum type="alphaLcParenR"/>
            </a:pPr>
            <a:r>
              <a:rPr lang="pl-PL" dirty="0"/>
              <a:t>funkcjonariusz publiczny nakłania osobę niebędącą funkcjonariuszem publicznym do podjęcia zachowania określonego w art. 231 § 1 k.k. – nie mamy w tym przypadku do czynienia z popełnieniem przestępstwa przez nakłanianego (nie może być podmiotem przestępstwa z art. 231 § 1 k.k.) ani przez nakłaniającego (podżeganie to nakłanianie do popełnienia czynu zabronionego).</a:t>
            </a:r>
          </a:p>
          <a:p>
            <a:pPr marL="514350" indent="-514350" algn="just">
              <a:buAutoNum type="alphaLcParenR"/>
            </a:pPr>
            <a:r>
              <a:rPr lang="pl-PL" dirty="0"/>
              <a:t>Podżegacz </a:t>
            </a:r>
            <a:r>
              <a:rPr lang="pl-PL" dirty="0" err="1"/>
              <a:t>ekstraneus</a:t>
            </a:r>
            <a:r>
              <a:rPr lang="pl-PL" dirty="0"/>
              <a:t> nakłania sprawce do narażenia człowieka na bezpośrednie niebezpieczeństwo utraty życia, przy czym na podżegaczu – a nie sprawcy – ciąży obowiązek opieki nad osobą narażoną – art. 160 § 2 k.k.; wydaje się, że podżegacz będzie odpowiadał za podżeganie do p-</a:t>
            </a:r>
            <a:r>
              <a:rPr lang="pl-PL" dirty="0" err="1"/>
              <a:t>stwa</a:t>
            </a:r>
            <a:r>
              <a:rPr lang="pl-PL" dirty="0"/>
              <a:t> indywidualnego, sprawca bezpośredni – za popełnienie p-</a:t>
            </a:r>
            <a:r>
              <a:rPr lang="pl-PL" dirty="0" err="1"/>
              <a:t>stwa</a:t>
            </a:r>
            <a:r>
              <a:rPr lang="pl-PL" dirty="0"/>
              <a:t> typu podstawowego.</a:t>
            </a:r>
          </a:p>
          <a:p>
            <a:pPr marL="514350" indent="-514350">
              <a:buAutoNum type="alphaLcParenR"/>
            </a:pPr>
            <a:endParaRPr lang="pl-PL" dirty="0"/>
          </a:p>
        </p:txBody>
      </p:sp>
    </p:spTree>
    <p:extLst>
      <p:ext uri="{BB962C8B-B14F-4D97-AF65-F5344CB8AC3E}">
        <p14:creationId xmlns:p14="http://schemas.microsoft.com/office/powerpoint/2010/main" val="2405752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C3AD64-7362-684A-AA77-B8CA0C86A5A6}"/>
              </a:ext>
            </a:extLst>
          </p:cNvPr>
          <p:cNvSpPr>
            <a:spLocks noGrp="1"/>
          </p:cNvSpPr>
          <p:nvPr>
            <p:ph type="title"/>
          </p:nvPr>
        </p:nvSpPr>
        <p:spPr>
          <a:xfrm>
            <a:off x="838200" y="365125"/>
            <a:ext cx="10515600" cy="1031875"/>
          </a:xfrm>
        </p:spPr>
        <p:txBody>
          <a:bodyPr/>
          <a:lstStyle/>
          <a:p>
            <a:pPr algn="ctr"/>
            <a:r>
              <a:rPr lang="pl-PL" dirty="0"/>
              <a:t>WSPÓŁSPRAWSTWO</a:t>
            </a:r>
          </a:p>
        </p:txBody>
      </p:sp>
      <p:sp>
        <p:nvSpPr>
          <p:cNvPr id="3" name="Symbol zastępczy zawartości 2">
            <a:extLst>
              <a:ext uri="{FF2B5EF4-FFF2-40B4-BE49-F238E27FC236}">
                <a16:creationId xmlns:a16="http://schemas.microsoft.com/office/drawing/2014/main" id="{E7964777-0C46-0D46-9F8B-C57EDCA4DA59}"/>
              </a:ext>
            </a:extLst>
          </p:cNvPr>
          <p:cNvSpPr>
            <a:spLocks noGrp="1"/>
          </p:cNvSpPr>
          <p:nvPr>
            <p:ph idx="1"/>
          </p:nvPr>
        </p:nvSpPr>
        <p:spPr>
          <a:xfrm>
            <a:off x="838200" y="1397000"/>
            <a:ext cx="10769600" cy="5308599"/>
          </a:xfrm>
        </p:spPr>
        <p:txBody>
          <a:bodyPr>
            <a:normAutofit fontScale="85000" lnSpcReduction="20000"/>
          </a:bodyPr>
          <a:lstStyle/>
          <a:p>
            <a:r>
              <a:rPr lang="pl-PL" b="1" dirty="0">
                <a:solidFill>
                  <a:srgbClr val="582591"/>
                </a:solidFill>
              </a:rPr>
              <a:t>element obiektywny </a:t>
            </a:r>
            <a:r>
              <a:rPr lang="pl-PL" dirty="0"/>
              <a:t>i </a:t>
            </a:r>
            <a:r>
              <a:rPr lang="pl-PL" b="1" dirty="0">
                <a:solidFill>
                  <a:srgbClr val="582591"/>
                </a:solidFill>
              </a:rPr>
              <a:t>element subiektywny</a:t>
            </a:r>
          </a:p>
          <a:p>
            <a:pPr algn="just"/>
            <a:r>
              <a:rPr lang="pl-PL" i="1" dirty="0"/>
              <a:t>„Istotą współsprawstwa jest oparte na porozumieniu wspólne działanie co najmniej dwóch osób, z których każda obejmuje swym zamiarem urzeczywistnienie wszystkich określonych przedmiotowych znamion czynu przestępnego. </a:t>
            </a:r>
            <a:r>
              <a:rPr lang="pl-PL" b="1" i="1" dirty="0"/>
              <a:t>Obiektywnym elementem </a:t>
            </a:r>
            <a:r>
              <a:rPr lang="pl-PL" i="1" dirty="0"/>
              <a:t>współsprawstwa jest nie tylko wspólna (w sensie przedmiotowym) realizacja znamion określonej w odpowiednim przepisie tzw. czynności czasownikowej, lecz także taka sytuacja, która charakteryzuje </a:t>
            </a:r>
            <a:r>
              <a:rPr lang="pl-PL" i="1" dirty="0" err="1"/>
              <a:t>sie</a:t>
            </a:r>
            <a:r>
              <a:rPr lang="pl-PL" i="1" dirty="0"/>
              <a:t> tym, że czyn jednego współsprawcy stanowi dopełnienie czynu drugiego współsprawcy albo popełnione przestępstwo jest wynikiem czynności </a:t>
            </a:r>
            <a:r>
              <a:rPr lang="pl-PL" i="1" dirty="0" err="1"/>
              <a:t>przedsięsięwziętych</a:t>
            </a:r>
            <a:r>
              <a:rPr lang="pl-PL" i="1" dirty="0"/>
              <a:t> przez współsprawców w ramach dokonanego przez nich podziału ról w przestępnej akcji. Natomiast </a:t>
            </a:r>
            <a:r>
              <a:rPr lang="pl-PL" b="1" i="1" dirty="0"/>
              <a:t>subiektywnym elementem</a:t>
            </a:r>
            <a:r>
              <a:rPr lang="pl-PL" i="1" dirty="0"/>
              <a:t>, a zarazem warunkiem koniecznym współsprawstwa jest porozumienie, oznaczające nie tylko wzajemne uzgodnienie przez wszystkich współsprawców woli popełnienia przestępstwa, lecz także świadome współdziałanie co najmniej dwóch osób w akcji przestępnej. Porozumienie to jest tym czynnikiem podmiotowym, który łączy w jedną całość wzajemnie dopełniające się przestępne działania kilku osób, co w konsekwencji pozwala przypisać każdej z nich również i tę czynność sprawczą, która przedsięwzięła inna osoba współdziałająca świadomie w popełnieniu przestępstwa” </a:t>
            </a:r>
            <a:r>
              <a:rPr lang="pl-PL" dirty="0"/>
              <a:t>(wyrok SN z 24.05.1976 r., </a:t>
            </a:r>
            <a:r>
              <a:rPr lang="pl-PL" dirty="0" err="1"/>
              <a:t>Rw</a:t>
            </a:r>
            <a:r>
              <a:rPr lang="pl-PL" dirty="0"/>
              <a:t> 189/76)</a:t>
            </a:r>
          </a:p>
          <a:p>
            <a:endParaRPr lang="pl-PL" dirty="0"/>
          </a:p>
        </p:txBody>
      </p:sp>
    </p:spTree>
    <p:extLst>
      <p:ext uri="{BB962C8B-B14F-4D97-AF65-F5344CB8AC3E}">
        <p14:creationId xmlns:p14="http://schemas.microsoft.com/office/powerpoint/2010/main" val="3422703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CC57036-399B-5744-AA55-A70496B3E162}"/>
              </a:ext>
            </a:extLst>
          </p:cNvPr>
          <p:cNvSpPr>
            <a:spLocks noGrp="1"/>
          </p:cNvSpPr>
          <p:nvPr>
            <p:ph idx="1"/>
          </p:nvPr>
        </p:nvSpPr>
        <p:spPr>
          <a:xfrm>
            <a:off x="838200" y="609600"/>
            <a:ext cx="10515600" cy="5981700"/>
          </a:xfrm>
        </p:spPr>
        <p:txBody>
          <a:bodyPr>
            <a:normAutofit fontScale="92500" lnSpcReduction="10000"/>
          </a:bodyPr>
          <a:lstStyle/>
          <a:p>
            <a:pPr marL="0" indent="0" algn="just">
              <a:buNone/>
            </a:pPr>
            <a:r>
              <a:rPr lang="pl-PL" dirty="0"/>
              <a:t>„Do przyjęcia współsprawstwa nie jest konieczne, aby każda z osób działających w porozumieniu realizowała niejako własnoręcznie znamię czynu zabronionego, zwane w teorii prawa czynnością czasownikową (w danym wypadku: „zabija"), lecz wystarcza, że osoba taka – dążąc do realizacji zaplanowanego wspólnie czynu – działa w ramach uzgodnionego podziału ról, ułatwiając co najmniej bezpośredniemu sprawcy wykonanie wspólnie zamierzonego celu” (wyrok SN z 19.06.1978 r., I KR 120/78)</a:t>
            </a:r>
          </a:p>
          <a:p>
            <a:pPr marL="0" indent="0" algn="just">
              <a:buNone/>
            </a:pPr>
            <a:endParaRPr lang="pl-PL" dirty="0"/>
          </a:p>
          <a:p>
            <a:pPr marL="0" indent="0" algn="just">
              <a:buNone/>
            </a:pPr>
            <a:r>
              <a:rPr lang="pl-PL" dirty="0"/>
              <a:t>„Do przyjęcia współsprawstwa konieczne jest ustalenie porozumienia osób współdziałających ze sobą w realizacji ustawowych znamion określonego przestępstwa oraz określony współudział każdej z tych osób w jego dokonaniu. Każdy ze współsprawców odpowiada jednak w granicach swego zamiaru i nie może ponosić odpowiedzialności za eksces innego współsprawcy, a więc za takie jego zachowanie i skutek, które nie były objęte jego zamiarem i którego nie mógł przewidzieć” (wyrok SN z 11.04.1985 r., II KR 60/85)</a:t>
            </a:r>
          </a:p>
          <a:p>
            <a:pPr marL="0" indent="0" algn="just">
              <a:buNone/>
            </a:pPr>
            <a:endParaRPr lang="pl-PL" dirty="0"/>
          </a:p>
          <a:p>
            <a:endParaRPr lang="pl-PL" dirty="0"/>
          </a:p>
        </p:txBody>
      </p:sp>
    </p:spTree>
    <p:extLst>
      <p:ext uri="{BB962C8B-B14F-4D97-AF65-F5344CB8AC3E}">
        <p14:creationId xmlns:p14="http://schemas.microsoft.com/office/powerpoint/2010/main" val="583448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63417B4-4D4E-B448-B8E6-BC61ECDC383B}"/>
              </a:ext>
            </a:extLst>
          </p:cNvPr>
          <p:cNvSpPr>
            <a:spLocks noGrp="1"/>
          </p:cNvSpPr>
          <p:nvPr>
            <p:ph idx="1"/>
          </p:nvPr>
        </p:nvSpPr>
        <p:spPr>
          <a:xfrm>
            <a:off x="838200" y="622300"/>
            <a:ext cx="10515600" cy="5554663"/>
          </a:xfrm>
        </p:spPr>
        <p:txBody>
          <a:bodyPr/>
          <a:lstStyle/>
          <a:p>
            <a:r>
              <a:rPr lang="pl-PL" dirty="0"/>
              <a:t>Czy możliwe jest współsprawstwo przy przestępstwach nieumyślnych?</a:t>
            </a:r>
          </a:p>
          <a:p>
            <a:endParaRPr lang="pl-PL" dirty="0"/>
          </a:p>
          <a:p>
            <a:endParaRPr lang="pl-PL" dirty="0"/>
          </a:p>
          <a:p>
            <a:endParaRPr lang="pl-PL" dirty="0"/>
          </a:p>
          <a:p>
            <a:r>
              <a:rPr lang="pl-PL" b="1" dirty="0"/>
              <a:t>sprawstwo sukcesywne</a:t>
            </a:r>
            <a:r>
              <a:rPr lang="pl-PL" dirty="0"/>
              <a:t> – w trakcie wykonywania czynu przez jednego dołącza się co najmniej jeden i od tego momentu działają wspólnie i w porozumieniu</a:t>
            </a:r>
          </a:p>
          <a:p>
            <a:r>
              <a:rPr lang="pl-PL" b="1" dirty="0"/>
              <a:t>sprawstwo równoległe </a:t>
            </a:r>
            <a:r>
              <a:rPr lang="pl-PL" dirty="0"/>
              <a:t>(tramwaj)</a:t>
            </a:r>
          </a:p>
          <a:p>
            <a:endParaRPr lang="pl-PL" dirty="0"/>
          </a:p>
        </p:txBody>
      </p:sp>
    </p:spTree>
    <p:extLst>
      <p:ext uri="{BB962C8B-B14F-4D97-AF65-F5344CB8AC3E}">
        <p14:creationId xmlns:p14="http://schemas.microsoft.com/office/powerpoint/2010/main" val="3168786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9AEB5D-F672-B741-AC5F-63042C1B7E3B}"/>
              </a:ext>
            </a:extLst>
          </p:cNvPr>
          <p:cNvSpPr>
            <a:spLocks noGrp="1"/>
          </p:cNvSpPr>
          <p:nvPr>
            <p:ph type="title"/>
          </p:nvPr>
        </p:nvSpPr>
        <p:spPr/>
        <p:txBody>
          <a:bodyPr/>
          <a:lstStyle/>
          <a:p>
            <a:pPr algn="ctr"/>
            <a:r>
              <a:rPr lang="pl-PL" dirty="0"/>
              <a:t>SPRAWSTWO KIEROWNICZE</a:t>
            </a:r>
          </a:p>
        </p:txBody>
      </p:sp>
      <p:sp>
        <p:nvSpPr>
          <p:cNvPr id="3" name="Symbol zastępczy zawartości 2">
            <a:extLst>
              <a:ext uri="{FF2B5EF4-FFF2-40B4-BE49-F238E27FC236}">
                <a16:creationId xmlns:a16="http://schemas.microsoft.com/office/drawing/2014/main" id="{1FC6BF7D-C6A5-4347-AC01-8CE31FC4EF6D}"/>
              </a:ext>
            </a:extLst>
          </p:cNvPr>
          <p:cNvSpPr>
            <a:spLocks noGrp="1"/>
          </p:cNvSpPr>
          <p:nvPr>
            <p:ph idx="1"/>
          </p:nvPr>
        </p:nvSpPr>
        <p:spPr/>
        <p:txBody>
          <a:bodyPr/>
          <a:lstStyle/>
          <a:p>
            <a:pPr algn="just"/>
            <a:r>
              <a:rPr lang="pl-PL" dirty="0"/>
              <a:t>kierowanie wykonaniem czynu zabronionego, możność sprawowania faktycznej kontroli nad wykonywaniem tego czynu, w szczególności w  zakresie podjęcia decyzji o rozpoczęciu, przerwaniu czy też zakończeniu czynu; możliwe przy nieumyślnych</a:t>
            </a:r>
          </a:p>
          <a:p>
            <a:pPr algn="just"/>
            <a:r>
              <a:rPr lang="pl-PL" dirty="0"/>
              <a:t>! ponieważ sprawstwo kierownicze polega na tym, że bezpośrednim wykonawcą czyny jest ktoś inny – ten kto dokonuje przestępstwo, to wówczas, gdy takiego dokonania brak, można mówić co najwyżej o usiłowaniu. Warunkiem odpowiedzialności za dokonanie sprawstwa kierowniczego jest więc wypełnienie przez sprawcę bezpośredniego wszystkich znamion typu czynu zabronionego (dokonanie).</a:t>
            </a:r>
          </a:p>
          <a:p>
            <a:endParaRPr lang="pl-PL" dirty="0"/>
          </a:p>
        </p:txBody>
      </p:sp>
    </p:spTree>
    <p:extLst>
      <p:ext uri="{BB962C8B-B14F-4D97-AF65-F5344CB8AC3E}">
        <p14:creationId xmlns:p14="http://schemas.microsoft.com/office/powerpoint/2010/main" val="1950529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25560EE-7288-9B46-B815-EF84A9DF30B6}"/>
              </a:ext>
            </a:extLst>
          </p:cNvPr>
          <p:cNvSpPr>
            <a:spLocks noGrp="1"/>
          </p:cNvSpPr>
          <p:nvPr>
            <p:ph idx="1"/>
          </p:nvPr>
        </p:nvSpPr>
        <p:spPr>
          <a:xfrm>
            <a:off x="838200" y="736600"/>
            <a:ext cx="10515600" cy="5440363"/>
          </a:xfrm>
        </p:spPr>
        <p:txBody>
          <a:bodyPr>
            <a:normAutofit/>
          </a:bodyPr>
          <a:lstStyle/>
          <a:p>
            <a:pPr marL="0" indent="0" algn="just">
              <a:buNone/>
            </a:pPr>
            <a:r>
              <a:rPr lang="pl-PL" i="1" dirty="0"/>
              <a:t>„Nie ma żadnych racjonalnych powodów, aby odmówić statusu sprawcy kierowniczego w rozumieniu art. 18 k.k. osobie, która poweźmie zamysł realizacji akcji przestępczej, wyznaczy listę celów ataku, przygotuje plan działania, wyszuka wykonawców poszczególnych ról, przygotuje dla nich narzędzia lub środki działania, rozdzieli zadania, wyznaczy czas i wskaże miejsce popełnienia czynu zabronionego. W tej postaci sprawstwa kierowniczego - czynności przygotowawcze, oraz nakłonienie bezpośrednich wykonawców do udziału w przestępstwie, są jedynie fragmentami szerszego i daleko bardziej złożonego zachowania. Sprawca kierowniczy realizuje swój własny zamiar popełnienia czynu zabronionego tyle tylko, że bezpośrednie czynności wykonawcze podejmują osoby specjalnie w tym celu zaangażowane” </a:t>
            </a:r>
            <a:r>
              <a:rPr lang="pl-PL" dirty="0"/>
              <a:t>(postanowienie Sądu Najwyższego  z dnia 14 czerwca 2010 r.  V KK 94/10)</a:t>
            </a:r>
          </a:p>
          <a:p>
            <a:endParaRPr lang="pl-PL" dirty="0"/>
          </a:p>
          <a:p>
            <a:endParaRPr lang="pl-PL" dirty="0"/>
          </a:p>
        </p:txBody>
      </p:sp>
    </p:spTree>
    <p:extLst>
      <p:ext uri="{BB962C8B-B14F-4D97-AF65-F5344CB8AC3E}">
        <p14:creationId xmlns:p14="http://schemas.microsoft.com/office/powerpoint/2010/main" val="144435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71BC70-C4E5-EB4E-B0A9-061E72E6988A}"/>
              </a:ext>
            </a:extLst>
          </p:cNvPr>
          <p:cNvSpPr>
            <a:spLocks noGrp="1"/>
          </p:cNvSpPr>
          <p:nvPr>
            <p:ph type="title"/>
          </p:nvPr>
        </p:nvSpPr>
        <p:spPr>
          <a:xfrm>
            <a:off x="838200" y="160337"/>
            <a:ext cx="10515600" cy="1325563"/>
          </a:xfrm>
        </p:spPr>
        <p:txBody>
          <a:bodyPr/>
          <a:lstStyle/>
          <a:p>
            <a:pPr algn="ctr"/>
            <a:r>
              <a:rPr lang="pl-PL" dirty="0"/>
              <a:t>SPRAWSTWO POLECAJĄCE</a:t>
            </a:r>
          </a:p>
        </p:txBody>
      </p:sp>
      <p:sp>
        <p:nvSpPr>
          <p:cNvPr id="3" name="Symbol zastępczy zawartości 2">
            <a:extLst>
              <a:ext uri="{FF2B5EF4-FFF2-40B4-BE49-F238E27FC236}">
                <a16:creationId xmlns:a16="http://schemas.microsoft.com/office/drawing/2014/main" id="{1219A2C0-02C3-444E-95D9-3EE42A8360CC}"/>
              </a:ext>
            </a:extLst>
          </p:cNvPr>
          <p:cNvSpPr>
            <a:spLocks noGrp="1"/>
          </p:cNvSpPr>
          <p:nvPr>
            <p:ph idx="1"/>
          </p:nvPr>
        </p:nvSpPr>
        <p:spPr>
          <a:xfrm>
            <a:off x="838200" y="1485900"/>
            <a:ext cx="10515600" cy="4691063"/>
          </a:xfrm>
        </p:spPr>
        <p:txBody>
          <a:bodyPr>
            <a:normAutofit lnSpcReduction="10000"/>
          </a:bodyPr>
          <a:lstStyle/>
          <a:p>
            <a:pPr algn="just"/>
            <a:r>
              <a:rPr lang="pl-PL" dirty="0"/>
              <a:t>coś więcej niż podżeganie, bo również </a:t>
            </a:r>
            <a:r>
              <a:rPr lang="pl-PL" b="1" dirty="0">
                <a:solidFill>
                  <a:srgbClr val="582591"/>
                </a:solidFill>
              </a:rPr>
              <a:t>wykorzystanie stosunku zależności</a:t>
            </a:r>
            <a:r>
              <a:rPr lang="pl-PL" b="1" dirty="0"/>
              <a:t>,</a:t>
            </a:r>
          </a:p>
          <a:p>
            <a:pPr algn="just"/>
            <a:r>
              <a:rPr lang="pl-PL" dirty="0"/>
              <a:t>wykorzystanie uzależnienia innej osoby od siebie i polecenie jej wykonanie czynu zabronionego,</a:t>
            </a:r>
          </a:p>
          <a:p>
            <a:pPr algn="just"/>
            <a:r>
              <a:rPr lang="pl-PL" dirty="0"/>
              <a:t>możliwe usiłowanie: sprawca sporządził maila zawierającego polecenie wykonania czynu zabronionego zabójstwa. Z uwagi na błędy w przekazie informacji mail ten nie dotarł do adresata. Sprawca może ponosić odpowiedzialność za usiłowanie zabójstwa w formie sprawstwa polecającego,</a:t>
            </a:r>
          </a:p>
          <a:p>
            <a:pPr algn="just"/>
            <a:r>
              <a:rPr lang="pl-PL" dirty="0"/>
              <a:t>dokonanie sprawstwa polecającego – w chwili zrealizowania przez sprawcę wykonawczego wszystkich znamion czynu zabronionego</a:t>
            </a:r>
          </a:p>
          <a:p>
            <a:endParaRPr lang="pl-PL" dirty="0"/>
          </a:p>
        </p:txBody>
      </p:sp>
    </p:spTree>
    <p:extLst>
      <p:ext uri="{BB962C8B-B14F-4D97-AF65-F5344CB8AC3E}">
        <p14:creationId xmlns:p14="http://schemas.microsoft.com/office/powerpoint/2010/main" val="2353720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D80A19-11F6-B649-B1BF-E2D84F3AD6D5}"/>
              </a:ext>
            </a:extLst>
          </p:cNvPr>
          <p:cNvSpPr>
            <a:spLocks noGrp="1"/>
          </p:cNvSpPr>
          <p:nvPr>
            <p:ph type="title"/>
          </p:nvPr>
        </p:nvSpPr>
        <p:spPr>
          <a:xfrm>
            <a:off x="875952" y="956458"/>
            <a:ext cx="10515600" cy="1325563"/>
          </a:xfrm>
        </p:spPr>
        <p:txBody>
          <a:bodyPr>
            <a:noAutofit/>
          </a:bodyPr>
          <a:lstStyle/>
          <a:p>
            <a:pPr algn="ctr"/>
            <a:r>
              <a:rPr lang="pl-PL" sz="5000" b="1" dirty="0"/>
              <a:t>NIESPRAWCZE FORMY POPEŁNIENIA CZYNU ZABRONIONEGO</a:t>
            </a:r>
          </a:p>
        </p:txBody>
      </p:sp>
      <p:sp>
        <p:nvSpPr>
          <p:cNvPr id="3" name="Symbol zastępczy zawartości 2">
            <a:extLst>
              <a:ext uri="{FF2B5EF4-FFF2-40B4-BE49-F238E27FC236}">
                <a16:creationId xmlns:a16="http://schemas.microsoft.com/office/drawing/2014/main" id="{2571A6B1-EF71-8E43-9F74-7A39D5AA3960}"/>
              </a:ext>
            </a:extLst>
          </p:cNvPr>
          <p:cNvSpPr>
            <a:spLocks noGrp="1"/>
          </p:cNvSpPr>
          <p:nvPr>
            <p:ph idx="1"/>
          </p:nvPr>
        </p:nvSpPr>
        <p:spPr>
          <a:xfrm>
            <a:off x="1181100" y="3146425"/>
            <a:ext cx="10515600" cy="2416175"/>
          </a:xfrm>
        </p:spPr>
        <p:txBody>
          <a:bodyPr>
            <a:normAutofit/>
          </a:bodyPr>
          <a:lstStyle/>
          <a:p>
            <a:pPr marL="0" indent="0" algn="ctr">
              <a:buNone/>
            </a:pPr>
            <a:r>
              <a:rPr lang="pl-PL" sz="4800" dirty="0"/>
              <a:t>podżeganie i pomocnictwo</a:t>
            </a:r>
          </a:p>
        </p:txBody>
      </p:sp>
    </p:spTree>
    <p:extLst>
      <p:ext uri="{BB962C8B-B14F-4D97-AF65-F5344CB8AC3E}">
        <p14:creationId xmlns:p14="http://schemas.microsoft.com/office/powerpoint/2010/main" val="60263532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1432</Words>
  <Application>Microsoft Macintosh PowerPoint</Application>
  <PresentationFormat>Panoramiczny</PresentationFormat>
  <Paragraphs>81</Paragraphs>
  <Slides>21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21</vt:i4>
      </vt:variant>
    </vt:vector>
  </HeadingPairs>
  <TitlesOfParts>
    <vt:vector size="25" baseType="lpstr">
      <vt:lpstr>Arial</vt:lpstr>
      <vt:lpstr>Calibri</vt:lpstr>
      <vt:lpstr>Calibri Light</vt:lpstr>
      <vt:lpstr>Motyw pakietu Office</vt:lpstr>
      <vt:lpstr>FORMY WSPÓŁDZIAŁANIA PRZESTĘPNEGO</vt:lpstr>
      <vt:lpstr>SPRAWCZE (wykonawcze i niewykonawcze) FORMY POPEŁNIENIA CZYNU ZABRONIONEGO</vt:lpstr>
      <vt:lpstr>WSPÓŁSPRAWSTWO</vt:lpstr>
      <vt:lpstr>Prezentacja programu PowerPoint</vt:lpstr>
      <vt:lpstr>Prezentacja programu PowerPoint</vt:lpstr>
      <vt:lpstr>SPRAWSTWO KIEROWNICZE</vt:lpstr>
      <vt:lpstr>Prezentacja programu PowerPoint</vt:lpstr>
      <vt:lpstr>SPRAWSTWO POLECAJĄCE</vt:lpstr>
      <vt:lpstr>NIESPRAWCZE FORMY POPEŁNIENIA CZYNU ZABRONIONEGO</vt:lpstr>
      <vt:lpstr>PODŻEGANIE</vt:lpstr>
      <vt:lpstr>POMOCNICTWO</vt:lpstr>
      <vt:lpstr>Prezentacja programu PowerPoint</vt:lpstr>
      <vt:lpstr>Prezentacja programu PowerPoint</vt:lpstr>
      <vt:lpstr>Prezentacja programu PowerPoint</vt:lpstr>
      <vt:lpstr>Prezentacja programu PowerPoint</vt:lpstr>
      <vt:lpstr>Prezentacja programu PowerPoint</vt:lpstr>
      <vt:lpstr>PROWOKACJA</vt:lpstr>
      <vt:lpstr>WSPÓŁDZIAŁANIE PRZY PRZESTĘPTWACH INDYWIDUALNYCH</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FORMY WSPÓŁDZIAŁANIA PRZESTĘPNEGO</dc:title>
  <dc:creator>Katarzyna Piątkowska</dc:creator>
  <cp:lastModifiedBy>Katarzyna Piątkowska</cp:lastModifiedBy>
  <cp:revision>16</cp:revision>
  <dcterms:created xsi:type="dcterms:W3CDTF">2018-11-19T21:10:49Z</dcterms:created>
  <dcterms:modified xsi:type="dcterms:W3CDTF">2018-11-21T20:22:05Z</dcterms:modified>
</cp:coreProperties>
</file>