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0" r:id="rId2"/>
    <p:sldId id="367" r:id="rId3"/>
    <p:sldId id="369" r:id="rId4"/>
    <p:sldId id="368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26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BD1"/>
    <a:srgbClr val="E68054"/>
    <a:srgbClr val="00A2AD"/>
    <a:srgbClr val="DCE4E7"/>
    <a:srgbClr val="96C3C9"/>
    <a:srgbClr val="1D62A5"/>
    <a:srgbClr val="014656"/>
    <a:srgbClr val="1D6EA5"/>
    <a:srgbClr val="447584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3837" autoAdjust="0"/>
  </p:normalViewPr>
  <p:slideViewPr>
    <p:cSldViewPr snapToGrid="0">
      <p:cViewPr varScale="1">
        <p:scale>
          <a:sx n="62" d="100"/>
          <a:sy n="62" d="100"/>
        </p:scale>
        <p:origin x="1060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FCD5-BAB8-44AE-8DA3-39CCA1E70B16}" type="datetimeFigureOut">
              <a:rPr lang="pl-PL" smtClean="0"/>
              <a:t>08.12.2019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67DF-108C-4D85-8905-FF28D22F6F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01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67DF-108C-4D85-8905-FF28D22F6F4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46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08.12.2019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5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08.12.2019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4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08.12.2019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1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08.12.2019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0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08.12.2019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08.12.2019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2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08.12.2019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1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08.12.2019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5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08.12.2019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8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08.12.2019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08.12.2019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8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E58C-751E-4F02-A8DE-1FA936D79869}" type="datetimeFigureOut">
              <a:rPr lang="pl-PL" smtClean="0"/>
              <a:t>08.12.2019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91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4336"/>
            <a:ext cx="12193057" cy="8126672"/>
          </a:xfrm>
          <a:prstGeom prst="rect">
            <a:avLst/>
          </a:prstGeom>
        </p:spPr>
      </p:pic>
      <p:sp>
        <p:nvSpPr>
          <p:cNvPr id="9" name="Prostokąt 8"/>
          <p:cNvSpPr>
            <a:spLocks noChangeAspect="1"/>
          </p:cNvSpPr>
          <p:nvPr/>
        </p:nvSpPr>
        <p:spPr>
          <a:xfrm>
            <a:off x="-127491" y="-1187408"/>
            <a:ext cx="1558727" cy="2475659"/>
          </a:xfrm>
          <a:prstGeom prst="rect">
            <a:avLst/>
          </a:prstGeom>
          <a:solidFill>
            <a:srgbClr val="4475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>
            <a:spLocks noChangeAspect="1"/>
          </p:cNvSpPr>
          <p:nvPr/>
        </p:nvSpPr>
        <p:spPr>
          <a:xfrm>
            <a:off x="1431237" y="-1181382"/>
            <a:ext cx="2880000" cy="2469633"/>
          </a:xfrm>
          <a:prstGeom prst="rect">
            <a:avLst/>
          </a:prstGeom>
          <a:solidFill>
            <a:srgbClr val="96C3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>
            <a:spLocks noChangeAspect="1"/>
          </p:cNvSpPr>
          <p:nvPr/>
        </p:nvSpPr>
        <p:spPr>
          <a:xfrm>
            <a:off x="-127491" y="1282225"/>
            <a:ext cx="1558728" cy="2880000"/>
          </a:xfrm>
          <a:prstGeom prst="rect">
            <a:avLst/>
          </a:prstGeom>
          <a:solidFill>
            <a:srgbClr val="E6805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>
            <a:spLocks noChangeAspect="1"/>
          </p:cNvSpPr>
          <p:nvPr/>
        </p:nvSpPr>
        <p:spPr>
          <a:xfrm>
            <a:off x="711236" y="568250"/>
            <a:ext cx="5384764" cy="6924086"/>
          </a:xfrm>
          <a:prstGeom prst="rect">
            <a:avLst/>
          </a:prstGeom>
          <a:solidFill>
            <a:srgbClr val="DCE4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90" y="630885"/>
            <a:ext cx="3690710" cy="170525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844DF5F-B1D0-46EF-BEB7-0E1A3A4FD2E2}"/>
              </a:ext>
            </a:extLst>
          </p:cNvPr>
          <p:cNvSpPr txBox="1"/>
          <p:nvPr/>
        </p:nvSpPr>
        <p:spPr>
          <a:xfrm>
            <a:off x="927117" y="2142057"/>
            <a:ext cx="49530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</a:t>
            </a: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endParaRPr lang="pl-PL" sz="28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endParaRPr lang="pl-PL" sz="2800" dirty="0">
              <a:solidFill>
                <a:srgbClr val="E68054"/>
              </a:solidFill>
              <a:latin typeface="Century Gothic" panose="020B0502020202020204" pitchFamily="34" charset="0"/>
            </a:endParaRPr>
          </a:p>
          <a:p>
            <a:r>
              <a:rPr lang="pl-PL" sz="2800" dirty="0">
                <a:solidFill>
                  <a:srgbClr val="E68054"/>
                </a:solidFill>
                <a:latin typeface="Century Gothic" panose="020B0502020202020204" pitchFamily="34" charset="0"/>
              </a:rPr>
              <a:t>Dr Konrad Lipiński</a:t>
            </a:r>
          </a:p>
          <a:p>
            <a:r>
              <a:rPr lang="pl-PL" sz="2000" dirty="0">
                <a:latin typeface="Century Gothic" panose="020B0502020202020204" pitchFamily="34" charset="0"/>
              </a:rPr>
              <a:t>Katedra Prawa Karnego Materialnego</a:t>
            </a:r>
            <a:endParaRPr lang="pl-PL" sz="1400" dirty="0">
              <a:latin typeface="Century Gothic" panose="020B0502020202020204" pitchFamily="34" charset="0"/>
            </a:endParaRP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Formy współdziałania przestępnego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Współdziałanie przestępne w kodeksie karnym z 1997 r.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Sprawcze formy współdziałania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podział na formy wykonawcze i </a:t>
            </a:r>
            <a:r>
              <a:rPr lang="pl-PL" sz="2600" dirty="0" err="1">
                <a:latin typeface="Century Gothic" panose="020B0502020202020204" pitchFamily="34" charset="0"/>
              </a:rPr>
              <a:t>niewykonawcze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niezależność odpowiedzialności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problematyka ekscesu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akcesoryjność </a:t>
            </a:r>
            <a:r>
              <a:rPr lang="pl-PL" sz="2600" dirty="0" err="1">
                <a:latin typeface="Century Gothic" panose="020B0502020202020204" pitchFamily="34" charset="0"/>
              </a:rPr>
              <a:t>niewykonawczych</a:t>
            </a:r>
            <a:r>
              <a:rPr lang="pl-PL" sz="2600" dirty="0">
                <a:latin typeface="Century Gothic" panose="020B0502020202020204" pitchFamily="34" charset="0"/>
              </a:rPr>
              <a:t> form współdziałania przestępnego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co ze sprawstwem polecającym?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usiłowanie popełnienia czynu zabronionego przez sprawcę kierowniczego i polecającego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Formy współdziałania przestępnego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Współdziałanie przestępne w kodeksie karnym z 1997 r.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Niesprawcze formy współdziałania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podżeganie i pomocnictwo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odrębne typy czynów zabronionych – znamiona określone w: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art. 18 par. 2 (podżeganie) lub 3 (pomocnictwo) k.k. i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przepisie typizującym z części szczególnej lub ustawy pozakodeksowej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brak podżegania / pomocnictwa </a:t>
            </a:r>
            <a:r>
              <a:rPr lang="pl-PL" sz="2600" i="1" dirty="0">
                <a:latin typeface="Century Gothic" panose="020B0502020202020204" pitchFamily="34" charset="0"/>
              </a:rPr>
              <a:t>ad </a:t>
            </a:r>
            <a:r>
              <a:rPr lang="pl-PL" sz="2600" i="1" dirty="0" err="1">
                <a:latin typeface="Century Gothic" panose="020B0502020202020204" pitchFamily="34" charset="0"/>
              </a:rPr>
              <a:t>incertam</a:t>
            </a:r>
            <a:r>
              <a:rPr lang="pl-PL" sz="2600" i="1" dirty="0">
                <a:latin typeface="Century Gothic" panose="020B0502020202020204" pitchFamily="34" charset="0"/>
              </a:rPr>
              <a:t> personam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konstrukcje łańcuszkowe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abstrakcyjne narażenie na niebezpieczeństwo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1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Formy współdziałania przestępnego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Współdziałanie przestępne w kodeksie karnym z 1997 r.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Podżeganie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konkretyzacja przedmiotowa i podmiotowa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wyłącznie działanie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strona podmiotowa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problem skutkowego lub </a:t>
            </a:r>
            <a:r>
              <a:rPr lang="pl-PL" sz="2600" dirty="0" err="1">
                <a:latin typeface="Century Gothic" panose="020B0502020202020204" pitchFamily="34" charset="0"/>
              </a:rPr>
              <a:t>bezskutkowego</a:t>
            </a:r>
            <a:r>
              <a:rPr lang="pl-PL" sz="2600" dirty="0">
                <a:latin typeface="Century Gothic" panose="020B0502020202020204" pitchFamily="34" charset="0"/>
              </a:rPr>
              <a:t> charakteru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właściwe / niewłaściwe podżeganie do przestępstw nieumyślnych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9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Formy współdziałania przestępnego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Współdziałanie przestępne w kodeksie karnym z 1997 r.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Pomocnictwo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konkretyzacja przedmiotowa i podmiotowa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działanie lub zaniechanie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pomocnictwo psychiczne („duchowe”)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strona podmiotowa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co z pomocnictwem do przestępstw kierunkowych i pomocnictwem przez zaniechanie?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obiektywne ułatwienie popełnienia czynu zabronionego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nie musi jednak być skuteczne (wykorzystane)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poprzedza czyn bezpośredniego wykonawcy </a:t>
            </a:r>
            <a:r>
              <a:rPr lang="pl-PL" sz="2200">
                <a:latin typeface="Century Gothic" panose="020B0502020202020204" pitchFamily="34" charset="0"/>
              </a:rPr>
              <a:t>(zasadniczo)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pomocnictwo a współsprawstwo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/>
          <p:cNvSpPr/>
          <p:nvPr/>
        </p:nvSpPr>
        <p:spPr>
          <a:xfrm>
            <a:off x="771525" y="2864490"/>
            <a:ext cx="6910135" cy="2847120"/>
          </a:xfrm>
          <a:prstGeom prst="rect">
            <a:avLst/>
          </a:prstGeom>
          <a:solidFill>
            <a:srgbClr val="96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1539618" y="724364"/>
            <a:ext cx="6910135" cy="2503199"/>
          </a:xfrm>
          <a:prstGeom prst="rect">
            <a:avLst/>
          </a:prstGeom>
          <a:solidFill>
            <a:srgbClr val="00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447584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53" y="0"/>
            <a:ext cx="3740727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051429" y="1089976"/>
            <a:ext cx="6184710" cy="86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sz="4800" kern="150" dirty="0">
              <a:solidFill>
                <a:schemeClr val="bg1"/>
              </a:solidFill>
              <a:latin typeface="Century Gothic" panose="020B0502020202020204" pitchFamily="34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BD838F9-0E27-4BD6-BB0B-1EB75A601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089" y="0"/>
            <a:ext cx="3135510" cy="144872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DBD9352-B3C4-4015-9FD5-F814265FAD8D}"/>
              </a:ext>
            </a:extLst>
          </p:cNvPr>
          <p:cNvSpPr txBox="1"/>
          <p:nvPr/>
        </p:nvSpPr>
        <p:spPr>
          <a:xfrm>
            <a:off x="1276090" y="3170994"/>
            <a:ext cx="6405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pPr algn="just"/>
            <a:endParaRPr lang="pl-PL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Formy współdziałania przestępnego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Postaci zjawiskowe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formy sprawcze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sprawstwo pojedyncze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współsprawstwo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sprawstwo kierownicze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sprawstwo polecające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formy niesprawcze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podżeganie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pomocnictwo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Formy współdziałania przestępnego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Modele odpowiedzialności za przestępne współdziałanie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ujęcie formalno-obiektywne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ujęcie materialno-obiektywne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koncepcje subiektywne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animus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auctoris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teoria interesu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teoria władztwa nad czynem</a:t>
            </a:r>
          </a:p>
          <a:p>
            <a:pPr algn="just"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Formy współdziałania przestępnego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Teoretyczne koncepcje współdziałania przestępnego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koncepcja udziału w cudzym przestępstwie (</a:t>
            </a:r>
            <a:r>
              <a:rPr lang="pl-PL" sz="2600" i="1" dirty="0" err="1">
                <a:latin typeface="Century Gothic" panose="020B0502020202020204" pitchFamily="34" charset="0"/>
              </a:rPr>
              <a:t>Teilnahme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wąskie rozumienie sprawstwa,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akcesoryjność,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wszyscy współdziałający popełniają jedno przestępstwo;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koncepcja jednolitego sprawstwa (</a:t>
            </a:r>
            <a:r>
              <a:rPr lang="pl-PL" sz="2600" i="1" dirty="0" err="1">
                <a:latin typeface="Century Gothic" panose="020B0502020202020204" pitchFamily="34" charset="0"/>
              </a:rPr>
              <a:t>Einheitstaetersystem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uznanie wszystkich form współuczestnictwa w przestępstwie za sprawstwo,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uniezależnienie odpowiedzialności współdziałających od odpowiedzialności sprawcy głównego,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każdy ze współdziałających popełnia własne przestępstwo,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możliwe usiłowanie poszczególnych odmian sprawstwa,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koncepcja form zjawiskowych popełnienia przestępstwa (J. Makarewicz)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Formy współdziałania przestępnego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Współdziałanie przestępne w kodeksie karnym z 1997 r.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Sprawstwo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sprawstwo pojedyncze a współsprawstwo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węższe i szersze znaczenie „sprawstwa” (sprawstwo </a:t>
            </a:r>
            <a:r>
              <a:rPr lang="pl-PL" sz="2600" i="1" dirty="0">
                <a:latin typeface="Century Gothic" panose="020B0502020202020204" pitchFamily="34" charset="0"/>
              </a:rPr>
              <a:t>sensu stricto </a:t>
            </a:r>
            <a:r>
              <a:rPr lang="pl-PL" sz="2600" dirty="0">
                <a:latin typeface="Century Gothic" panose="020B0502020202020204" pitchFamily="34" charset="0"/>
              </a:rPr>
              <a:t>/ sprawstwo </a:t>
            </a:r>
            <a:r>
              <a:rPr lang="pl-PL" sz="2600" i="1" dirty="0">
                <a:latin typeface="Century Gothic" panose="020B0502020202020204" pitchFamily="34" charset="0"/>
              </a:rPr>
              <a:t>sensu largo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art. 18 par. 1 k.k. jako podstawa rozszerzenia karalności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postaci sprawstwa jako techniczne sposoby realizacji czynności wykonawczej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5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Formy współdziałania przestępnego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Współdziałanie przestępne w kodeksie karnym z 1997 r.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Sprawstwo pojedyncze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jednosprawstwo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samodzielna realizacja znamienia czynnościowego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„sam”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3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Formy współdziałania przestępnego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Współdziałanie przestępne w kodeksie karnym z 1997 r.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Współsprawstwo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wykonanie czynu zabronionego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„wspólnie”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współsprawstwo równoległe / dopełniające (właściwe)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różnice między koncepcją formalno-obiektywną i materialno-obiektywną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„w porozumieniu”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porozumienie ≠ zamiar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(wzajemna) akceptacja wspólnej realizacji znamion (stworzenia niebezpieczeństwa)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dowolna forma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eksces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przypisanie realizacji kompletu znamion wszystkim współdziałającym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Formy współdziałania przestępnego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Współdziałanie przestępne w kodeksie karnym z 1997 r.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Sprawstwo kierownicze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faktyczne panowanie nad realizacją czynu zabronionego wykonywanego przez inne osoby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władztwo nad zachowaniem, niekoniecznie nad osobą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„co najmniej potencjalne władztwo” – funkcja organizatora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etapy aktywności sprawcy kierowniczego: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decyzja o podjęciu akcji przestępnej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decyzja o sposobie jej prowadzenia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decyzja o jej zakończeniu lub przerwaniu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forma sprawcza, ale </a:t>
            </a:r>
            <a:r>
              <a:rPr lang="pl-PL" sz="2600" dirty="0" err="1">
                <a:latin typeface="Century Gothic" panose="020B0502020202020204" pitchFamily="34" charset="0"/>
              </a:rPr>
              <a:t>niewykonawcza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Formy współdziałania przestępnego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Współdziałanie przestępne w kodeksie karnym z 1997 r.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Sprawstwo polecające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stosunek zależności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uzasadnia wysokie prawdopodobieństwo wykonania czynu objętego poleceniem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swoisty przymus wykonania polecenia po stronie bezpośredniego wykonawcy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wydanie kategorycznego polecenia w ramach tego stosunku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władztwo nad wykonawcą, ale nie nad jego czynem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forma sprawcza, ale </a:t>
            </a:r>
            <a:r>
              <a:rPr lang="pl-PL" sz="2600" dirty="0" err="1">
                <a:latin typeface="Century Gothic" panose="020B0502020202020204" pitchFamily="34" charset="0"/>
              </a:rPr>
              <a:t>niewykonawcza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7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9649</TotalTime>
  <Words>584</Words>
  <Application>Microsoft Office PowerPoint</Application>
  <PresentationFormat>Panoramiczny</PresentationFormat>
  <Paragraphs>121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Motyw pakietu Office</vt:lpstr>
      <vt:lpstr>Prezentacja programu PowerPoint</vt:lpstr>
      <vt:lpstr>Formy współdziałania przestępnego</vt:lpstr>
      <vt:lpstr>Formy współdziałania przestępnego</vt:lpstr>
      <vt:lpstr>Formy współdziałania przestępnego</vt:lpstr>
      <vt:lpstr>Formy współdziałania przestępnego</vt:lpstr>
      <vt:lpstr>Formy współdziałania przestępnego</vt:lpstr>
      <vt:lpstr>Formy współdziałania przestępnego</vt:lpstr>
      <vt:lpstr>Formy współdziałania przestępnego</vt:lpstr>
      <vt:lpstr>Formy współdziałania przestępnego</vt:lpstr>
      <vt:lpstr>Formy współdziałania przestępnego</vt:lpstr>
      <vt:lpstr>Formy współdziałania przestępnego</vt:lpstr>
      <vt:lpstr>Formy współdziałania przestępnego</vt:lpstr>
      <vt:lpstr>Formy współdziałania przestępnego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Draus</dc:creator>
  <cp:lastModifiedBy>Konrad Lipiński</cp:lastModifiedBy>
  <cp:revision>680</cp:revision>
  <dcterms:created xsi:type="dcterms:W3CDTF">2018-10-22T06:25:53Z</dcterms:created>
  <dcterms:modified xsi:type="dcterms:W3CDTF">2019-12-08T23:03:11Z</dcterms:modified>
</cp:coreProperties>
</file>