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7" r:id="rId11"/>
    <p:sldId id="268" r:id="rId12"/>
    <p:sldId id="266" r:id="rId13"/>
    <p:sldId id="270" r:id="rId14"/>
    <p:sldId id="271" r:id="rId15"/>
    <p:sldId id="272" r:id="rId16"/>
    <p:sldId id="273" r:id="rId17"/>
    <p:sldId id="274" r:id="rId18"/>
    <p:sldId id="275"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3F31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en-GB"/>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GB"/>
          </a:p>
        </p:txBody>
      </p:sp>
      <p:sp>
        <p:nvSpPr>
          <p:cNvPr id="4" name="Symbol zastępczy daty 3"/>
          <p:cNvSpPr>
            <a:spLocks noGrp="1"/>
          </p:cNvSpPr>
          <p:nvPr>
            <p:ph type="dt" sz="half" idx="10"/>
          </p:nvPr>
        </p:nvSpPr>
        <p:spPr/>
        <p:txBody>
          <a:bodyPr/>
          <a:lstStyle/>
          <a:p>
            <a:fld id="{17FA795A-D1EA-4539-8CD9-E906BCBA377F}" type="datetimeFigureOut">
              <a:rPr lang="en-GB" smtClean="0"/>
              <a:t>22/03/2015</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0CE8CB86-9EEA-4620-80B6-733730C6AF3E}" type="slidenum">
              <a:rPr lang="en-GB" smtClean="0"/>
              <a:t>‹#›</a:t>
            </a:fld>
            <a:endParaRPr lang="en-GB"/>
          </a:p>
        </p:txBody>
      </p:sp>
    </p:spTree>
    <p:extLst>
      <p:ext uri="{BB962C8B-B14F-4D97-AF65-F5344CB8AC3E}">
        <p14:creationId xmlns:p14="http://schemas.microsoft.com/office/powerpoint/2010/main" val="264084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GB"/>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daty 3"/>
          <p:cNvSpPr>
            <a:spLocks noGrp="1"/>
          </p:cNvSpPr>
          <p:nvPr>
            <p:ph type="dt" sz="half" idx="10"/>
          </p:nvPr>
        </p:nvSpPr>
        <p:spPr/>
        <p:txBody>
          <a:bodyPr/>
          <a:lstStyle/>
          <a:p>
            <a:fld id="{17FA795A-D1EA-4539-8CD9-E906BCBA377F}" type="datetimeFigureOut">
              <a:rPr lang="en-GB" smtClean="0"/>
              <a:t>22/03/2015</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0CE8CB86-9EEA-4620-80B6-733730C6AF3E}" type="slidenum">
              <a:rPr lang="en-GB" smtClean="0"/>
              <a:t>‹#›</a:t>
            </a:fld>
            <a:endParaRPr lang="en-GB"/>
          </a:p>
        </p:txBody>
      </p:sp>
    </p:spTree>
    <p:extLst>
      <p:ext uri="{BB962C8B-B14F-4D97-AF65-F5344CB8AC3E}">
        <p14:creationId xmlns:p14="http://schemas.microsoft.com/office/powerpoint/2010/main" val="3186133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en-GB"/>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daty 3"/>
          <p:cNvSpPr>
            <a:spLocks noGrp="1"/>
          </p:cNvSpPr>
          <p:nvPr>
            <p:ph type="dt" sz="half" idx="10"/>
          </p:nvPr>
        </p:nvSpPr>
        <p:spPr/>
        <p:txBody>
          <a:bodyPr/>
          <a:lstStyle/>
          <a:p>
            <a:fld id="{17FA795A-D1EA-4539-8CD9-E906BCBA377F}" type="datetimeFigureOut">
              <a:rPr lang="en-GB" smtClean="0"/>
              <a:t>22/03/2015</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0CE8CB86-9EEA-4620-80B6-733730C6AF3E}" type="slidenum">
              <a:rPr lang="en-GB" smtClean="0"/>
              <a:t>‹#›</a:t>
            </a:fld>
            <a:endParaRPr lang="en-GB"/>
          </a:p>
        </p:txBody>
      </p:sp>
    </p:spTree>
    <p:extLst>
      <p:ext uri="{BB962C8B-B14F-4D97-AF65-F5344CB8AC3E}">
        <p14:creationId xmlns:p14="http://schemas.microsoft.com/office/powerpoint/2010/main" val="736222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GB"/>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daty 3"/>
          <p:cNvSpPr>
            <a:spLocks noGrp="1"/>
          </p:cNvSpPr>
          <p:nvPr>
            <p:ph type="dt" sz="half" idx="10"/>
          </p:nvPr>
        </p:nvSpPr>
        <p:spPr/>
        <p:txBody>
          <a:bodyPr/>
          <a:lstStyle/>
          <a:p>
            <a:fld id="{17FA795A-D1EA-4539-8CD9-E906BCBA377F}" type="datetimeFigureOut">
              <a:rPr lang="en-GB" smtClean="0"/>
              <a:t>22/03/2015</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0CE8CB86-9EEA-4620-80B6-733730C6AF3E}" type="slidenum">
              <a:rPr lang="en-GB" smtClean="0"/>
              <a:t>‹#›</a:t>
            </a:fld>
            <a:endParaRPr lang="en-GB"/>
          </a:p>
        </p:txBody>
      </p:sp>
    </p:spTree>
    <p:extLst>
      <p:ext uri="{BB962C8B-B14F-4D97-AF65-F5344CB8AC3E}">
        <p14:creationId xmlns:p14="http://schemas.microsoft.com/office/powerpoint/2010/main" val="114943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en-GB"/>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17FA795A-D1EA-4539-8CD9-E906BCBA377F}" type="datetimeFigureOut">
              <a:rPr lang="en-GB" smtClean="0"/>
              <a:t>22/03/2015</a:t>
            </a:fld>
            <a:endParaRPr lang="en-GB"/>
          </a:p>
        </p:txBody>
      </p:sp>
      <p:sp>
        <p:nvSpPr>
          <p:cNvPr id="5" name="Symbol zastępczy stopki 4"/>
          <p:cNvSpPr>
            <a:spLocks noGrp="1"/>
          </p:cNvSpPr>
          <p:nvPr>
            <p:ph type="ftr" sz="quarter" idx="11"/>
          </p:nvPr>
        </p:nvSpPr>
        <p:spPr/>
        <p:txBody>
          <a:bodyPr/>
          <a:lstStyle/>
          <a:p>
            <a:endParaRPr lang="en-GB"/>
          </a:p>
        </p:txBody>
      </p:sp>
      <p:sp>
        <p:nvSpPr>
          <p:cNvPr id="6" name="Symbol zastępczy numeru slajdu 5"/>
          <p:cNvSpPr>
            <a:spLocks noGrp="1"/>
          </p:cNvSpPr>
          <p:nvPr>
            <p:ph type="sldNum" sz="quarter" idx="12"/>
          </p:nvPr>
        </p:nvSpPr>
        <p:spPr/>
        <p:txBody>
          <a:bodyPr/>
          <a:lstStyle/>
          <a:p>
            <a:fld id="{0CE8CB86-9EEA-4620-80B6-733730C6AF3E}" type="slidenum">
              <a:rPr lang="en-GB" smtClean="0"/>
              <a:t>‹#›</a:t>
            </a:fld>
            <a:endParaRPr lang="en-GB"/>
          </a:p>
        </p:txBody>
      </p:sp>
    </p:spTree>
    <p:extLst>
      <p:ext uri="{BB962C8B-B14F-4D97-AF65-F5344CB8AC3E}">
        <p14:creationId xmlns:p14="http://schemas.microsoft.com/office/powerpoint/2010/main" val="1650552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GB"/>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5" name="Symbol zastępczy daty 4"/>
          <p:cNvSpPr>
            <a:spLocks noGrp="1"/>
          </p:cNvSpPr>
          <p:nvPr>
            <p:ph type="dt" sz="half" idx="10"/>
          </p:nvPr>
        </p:nvSpPr>
        <p:spPr/>
        <p:txBody>
          <a:bodyPr/>
          <a:lstStyle/>
          <a:p>
            <a:fld id="{17FA795A-D1EA-4539-8CD9-E906BCBA377F}" type="datetimeFigureOut">
              <a:rPr lang="en-GB" smtClean="0"/>
              <a:t>22/03/2015</a:t>
            </a:fld>
            <a:endParaRPr lang="en-GB"/>
          </a:p>
        </p:txBody>
      </p:sp>
      <p:sp>
        <p:nvSpPr>
          <p:cNvPr id="6" name="Symbol zastępczy stopki 5"/>
          <p:cNvSpPr>
            <a:spLocks noGrp="1"/>
          </p:cNvSpPr>
          <p:nvPr>
            <p:ph type="ftr" sz="quarter" idx="11"/>
          </p:nvPr>
        </p:nvSpPr>
        <p:spPr/>
        <p:txBody>
          <a:bodyPr/>
          <a:lstStyle/>
          <a:p>
            <a:endParaRPr lang="en-GB"/>
          </a:p>
        </p:txBody>
      </p:sp>
      <p:sp>
        <p:nvSpPr>
          <p:cNvPr id="7" name="Symbol zastępczy numeru slajdu 6"/>
          <p:cNvSpPr>
            <a:spLocks noGrp="1"/>
          </p:cNvSpPr>
          <p:nvPr>
            <p:ph type="sldNum" sz="quarter" idx="12"/>
          </p:nvPr>
        </p:nvSpPr>
        <p:spPr/>
        <p:txBody>
          <a:bodyPr/>
          <a:lstStyle/>
          <a:p>
            <a:fld id="{0CE8CB86-9EEA-4620-80B6-733730C6AF3E}" type="slidenum">
              <a:rPr lang="en-GB" smtClean="0"/>
              <a:t>‹#›</a:t>
            </a:fld>
            <a:endParaRPr lang="en-GB"/>
          </a:p>
        </p:txBody>
      </p:sp>
    </p:spTree>
    <p:extLst>
      <p:ext uri="{BB962C8B-B14F-4D97-AF65-F5344CB8AC3E}">
        <p14:creationId xmlns:p14="http://schemas.microsoft.com/office/powerpoint/2010/main" val="3299725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en-GB"/>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7" name="Symbol zastępczy daty 6"/>
          <p:cNvSpPr>
            <a:spLocks noGrp="1"/>
          </p:cNvSpPr>
          <p:nvPr>
            <p:ph type="dt" sz="half" idx="10"/>
          </p:nvPr>
        </p:nvSpPr>
        <p:spPr/>
        <p:txBody>
          <a:bodyPr/>
          <a:lstStyle/>
          <a:p>
            <a:fld id="{17FA795A-D1EA-4539-8CD9-E906BCBA377F}" type="datetimeFigureOut">
              <a:rPr lang="en-GB" smtClean="0"/>
              <a:t>22/03/2015</a:t>
            </a:fld>
            <a:endParaRPr lang="en-GB"/>
          </a:p>
        </p:txBody>
      </p:sp>
      <p:sp>
        <p:nvSpPr>
          <p:cNvPr id="8" name="Symbol zastępczy stopki 7"/>
          <p:cNvSpPr>
            <a:spLocks noGrp="1"/>
          </p:cNvSpPr>
          <p:nvPr>
            <p:ph type="ftr" sz="quarter" idx="11"/>
          </p:nvPr>
        </p:nvSpPr>
        <p:spPr/>
        <p:txBody>
          <a:bodyPr/>
          <a:lstStyle/>
          <a:p>
            <a:endParaRPr lang="en-GB"/>
          </a:p>
        </p:txBody>
      </p:sp>
      <p:sp>
        <p:nvSpPr>
          <p:cNvPr id="9" name="Symbol zastępczy numeru slajdu 8"/>
          <p:cNvSpPr>
            <a:spLocks noGrp="1"/>
          </p:cNvSpPr>
          <p:nvPr>
            <p:ph type="sldNum" sz="quarter" idx="12"/>
          </p:nvPr>
        </p:nvSpPr>
        <p:spPr/>
        <p:txBody>
          <a:bodyPr/>
          <a:lstStyle/>
          <a:p>
            <a:fld id="{0CE8CB86-9EEA-4620-80B6-733730C6AF3E}" type="slidenum">
              <a:rPr lang="en-GB" smtClean="0"/>
              <a:t>‹#›</a:t>
            </a:fld>
            <a:endParaRPr lang="en-GB"/>
          </a:p>
        </p:txBody>
      </p:sp>
    </p:spTree>
    <p:extLst>
      <p:ext uri="{BB962C8B-B14F-4D97-AF65-F5344CB8AC3E}">
        <p14:creationId xmlns:p14="http://schemas.microsoft.com/office/powerpoint/2010/main" val="729217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GB"/>
          </a:p>
        </p:txBody>
      </p:sp>
      <p:sp>
        <p:nvSpPr>
          <p:cNvPr id="3" name="Symbol zastępczy daty 2"/>
          <p:cNvSpPr>
            <a:spLocks noGrp="1"/>
          </p:cNvSpPr>
          <p:nvPr>
            <p:ph type="dt" sz="half" idx="10"/>
          </p:nvPr>
        </p:nvSpPr>
        <p:spPr/>
        <p:txBody>
          <a:bodyPr/>
          <a:lstStyle/>
          <a:p>
            <a:fld id="{17FA795A-D1EA-4539-8CD9-E906BCBA377F}" type="datetimeFigureOut">
              <a:rPr lang="en-GB" smtClean="0"/>
              <a:t>22/03/2015</a:t>
            </a:fld>
            <a:endParaRPr lang="en-GB"/>
          </a:p>
        </p:txBody>
      </p:sp>
      <p:sp>
        <p:nvSpPr>
          <p:cNvPr id="4" name="Symbol zastępczy stopki 3"/>
          <p:cNvSpPr>
            <a:spLocks noGrp="1"/>
          </p:cNvSpPr>
          <p:nvPr>
            <p:ph type="ftr" sz="quarter" idx="11"/>
          </p:nvPr>
        </p:nvSpPr>
        <p:spPr/>
        <p:txBody>
          <a:bodyPr/>
          <a:lstStyle/>
          <a:p>
            <a:endParaRPr lang="en-GB"/>
          </a:p>
        </p:txBody>
      </p:sp>
      <p:sp>
        <p:nvSpPr>
          <p:cNvPr id="5" name="Symbol zastępczy numeru slajdu 4"/>
          <p:cNvSpPr>
            <a:spLocks noGrp="1"/>
          </p:cNvSpPr>
          <p:nvPr>
            <p:ph type="sldNum" sz="quarter" idx="12"/>
          </p:nvPr>
        </p:nvSpPr>
        <p:spPr/>
        <p:txBody>
          <a:bodyPr/>
          <a:lstStyle/>
          <a:p>
            <a:fld id="{0CE8CB86-9EEA-4620-80B6-733730C6AF3E}" type="slidenum">
              <a:rPr lang="en-GB" smtClean="0"/>
              <a:t>‹#›</a:t>
            </a:fld>
            <a:endParaRPr lang="en-GB"/>
          </a:p>
        </p:txBody>
      </p:sp>
    </p:spTree>
    <p:extLst>
      <p:ext uri="{BB962C8B-B14F-4D97-AF65-F5344CB8AC3E}">
        <p14:creationId xmlns:p14="http://schemas.microsoft.com/office/powerpoint/2010/main" val="3202600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7FA795A-D1EA-4539-8CD9-E906BCBA377F}" type="datetimeFigureOut">
              <a:rPr lang="en-GB" smtClean="0"/>
              <a:t>22/03/2015</a:t>
            </a:fld>
            <a:endParaRPr lang="en-GB"/>
          </a:p>
        </p:txBody>
      </p:sp>
      <p:sp>
        <p:nvSpPr>
          <p:cNvPr id="3" name="Symbol zastępczy stopki 2"/>
          <p:cNvSpPr>
            <a:spLocks noGrp="1"/>
          </p:cNvSpPr>
          <p:nvPr>
            <p:ph type="ftr" sz="quarter" idx="11"/>
          </p:nvPr>
        </p:nvSpPr>
        <p:spPr/>
        <p:txBody>
          <a:bodyPr/>
          <a:lstStyle/>
          <a:p>
            <a:endParaRPr lang="en-GB"/>
          </a:p>
        </p:txBody>
      </p:sp>
      <p:sp>
        <p:nvSpPr>
          <p:cNvPr id="4" name="Symbol zastępczy numeru slajdu 3"/>
          <p:cNvSpPr>
            <a:spLocks noGrp="1"/>
          </p:cNvSpPr>
          <p:nvPr>
            <p:ph type="sldNum" sz="quarter" idx="12"/>
          </p:nvPr>
        </p:nvSpPr>
        <p:spPr/>
        <p:txBody>
          <a:bodyPr/>
          <a:lstStyle/>
          <a:p>
            <a:fld id="{0CE8CB86-9EEA-4620-80B6-733730C6AF3E}" type="slidenum">
              <a:rPr lang="en-GB" smtClean="0"/>
              <a:t>‹#›</a:t>
            </a:fld>
            <a:endParaRPr lang="en-GB"/>
          </a:p>
        </p:txBody>
      </p:sp>
    </p:spTree>
    <p:extLst>
      <p:ext uri="{BB962C8B-B14F-4D97-AF65-F5344CB8AC3E}">
        <p14:creationId xmlns:p14="http://schemas.microsoft.com/office/powerpoint/2010/main" val="3992562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en-GB"/>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7FA795A-D1EA-4539-8CD9-E906BCBA377F}" type="datetimeFigureOut">
              <a:rPr lang="en-GB" smtClean="0"/>
              <a:t>22/03/2015</a:t>
            </a:fld>
            <a:endParaRPr lang="en-GB"/>
          </a:p>
        </p:txBody>
      </p:sp>
      <p:sp>
        <p:nvSpPr>
          <p:cNvPr id="6" name="Symbol zastępczy stopki 5"/>
          <p:cNvSpPr>
            <a:spLocks noGrp="1"/>
          </p:cNvSpPr>
          <p:nvPr>
            <p:ph type="ftr" sz="quarter" idx="11"/>
          </p:nvPr>
        </p:nvSpPr>
        <p:spPr/>
        <p:txBody>
          <a:bodyPr/>
          <a:lstStyle/>
          <a:p>
            <a:endParaRPr lang="en-GB"/>
          </a:p>
        </p:txBody>
      </p:sp>
      <p:sp>
        <p:nvSpPr>
          <p:cNvPr id="7" name="Symbol zastępczy numeru slajdu 6"/>
          <p:cNvSpPr>
            <a:spLocks noGrp="1"/>
          </p:cNvSpPr>
          <p:nvPr>
            <p:ph type="sldNum" sz="quarter" idx="12"/>
          </p:nvPr>
        </p:nvSpPr>
        <p:spPr/>
        <p:txBody>
          <a:bodyPr/>
          <a:lstStyle/>
          <a:p>
            <a:fld id="{0CE8CB86-9EEA-4620-80B6-733730C6AF3E}" type="slidenum">
              <a:rPr lang="en-GB" smtClean="0"/>
              <a:t>‹#›</a:t>
            </a:fld>
            <a:endParaRPr lang="en-GB"/>
          </a:p>
        </p:txBody>
      </p:sp>
    </p:spTree>
    <p:extLst>
      <p:ext uri="{BB962C8B-B14F-4D97-AF65-F5344CB8AC3E}">
        <p14:creationId xmlns:p14="http://schemas.microsoft.com/office/powerpoint/2010/main" val="1523552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en-GB"/>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7FA795A-D1EA-4539-8CD9-E906BCBA377F}" type="datetimeFigureOut">
              <a:rPr lang="en-GB" smtClean="0"/>
              <a:t>22/03/2015</a:t>
            </a:fld>
            <a:endParaRPr lang="en-GB"/>
          </a:p>
        </p:txBody>
      </p:sp>
      <p:sp>
        <p:nvSpPr>
          <p:cNvPr id="6" name="Symbol zastępczy stopki 5"/>
          <p:cNvSpPr>
            <a:spLocks noGrp="1"/>
          </p:cNvSpPr>
          <p:nvPr>
            <p:ph type="ftr" sz="quarter" idx="11"/>
          </p:nvPr>
        </p:nvSpPr>
        <p:spPr/>
        <p:txBody>
          <a:bodyPr/>
          <a:lstStyle/>
          <a:p>
            <a:endParaRPr lang="en-GB"/>
          </a:p>
        </p:txBody>
      </p:sp>
      <p:sp>
        <p:nvSpPr>
          <p:cNvPr id="7" name="Symbol zastępczy numeru slajdu 6"/>
          <p:cNvSpPr>
            <a:spLocks noGrp="1"/>
          </p:cNvSpPr>
          <p:nvPr>
            <p:ph type="sldNum" sz="quarter" idx="12"/>
          </p:nvPr>
        </p:nvSpPr>
        <p:spPr/>
        <p:txBody>
          <a:bodyPr/>
          <a:lstStyle/>
          <a:p>
            <a:fld id="{0CE8CB86-9EEA-4620-80B6-733730C6AF3E}" type="slidenum">
              <a:rPr lang="en-GB" smtClean="0"/>
              <a:t>‹#›</a:t>
            </a:fld>
            <a:endParaRPr lang="en-GB"/>
          </a:p>
        </p:txBody>
      </p:sp>
    </p:spTree>
    <p:extLst>
      <p:ext uri="{BB962C8B-B14F-4D97-AF65-F5344CB8AC3E}">
        <p14:creationId xmlns:p14="http://schemas.microsoft.com/office/powerpoint/2010/main" val="935189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F31FB">
            <a:alpha val="82000"/>
          </a:srgbClr>
        </a:soli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en-GB"/>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FA795A-D1EA-4539-8CD9-E906BCBA377F}" type="datetimeFigureOut">
              <a:rPr lang="en-GB" smtClean="0"/>
              <a:t>22/03/2015</a:t>
            </a:fld>
            <a:endParaRPr lang="en-GB"/>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E8CB86-9EEA-4620-80B6-733730C6AF3E}" type="slidenum">
              <a:rPr lang="en-GB" smtClean="0"/>
              <a:t>‹#›</a:t>
            </a:fld>
            <a:endParaRPr lang="en-GB"/>
          </a:p>
        </p:txBody>
      </p:sp>
    </p:spTree>
    <p:extLst>
      <p:ext uri="{BB962C8B-B14F-4D97-AF65-F5344CB8AC3E}">
        <p14:creationId xmlns:p14="http://schemas.microsoft.com/office/powerpoint/2010/main" val="1926491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51520" y="1196752"/>
            <a:ext cx="8280920" cy="1508105"/>
          </a:xfrm>
          <a:prstGeom prst="rect">
            <a:avLst/>
          </a:prstGeom>
          <a:noFill/>
        </p:spPr>
        <p:txBody>
          <a:bodyPr wrap="square" rtlCol="0">
            <a:spAutoFit/>
          </a:bodyPr>
          <a:lstStyle/>
          <a:p>
            <a:endParaRPr lang="pl-PL" sz="4400" b="1" dirty="0">
              <a:solidFill>
                <a:srgbClr val="FF0000"/>
              </a:solidFill>
              <a:effectLst>
                <a:outerShdw blurRad="38100" dist="38100" dir="2700000" algn="tl">
                  <a:srgbClr val="000000">
                    <a:alpha val="43137"/>
                  </a:srgbClr>
                </a:outerShdw>
              </a:effectLst>
              <a:latin typeface="Batang" panose="02030600000101010101" pitchFamily="18" charset="-127"/>
              <a:ea typeface="Batang" panose="02030600000101010101" pitchFamily="18" charset="-127"/>
            </a:endParaRPr>
          </a:p>
          <a:p>
            <a:pPr algn="just"/>
            <a:r>
              <a:rPr lang="pl-PL" sz="4800" b="1" dirty="0" smtClean="0">
                <a:solidFill>
                  <a:srgbClr val="FF0000"/>
                </a:solidFill>
                <a:effectLst>
                  <a:outerShdw blurRad="38100" dist="38100" dir="2700000" algn="tl">
                    <a:srgbClr val="000000">
                      <a:alpha val="43137"/>
                    </a:srgbClr>
                  </a:outerShdw>
                </a:effectLst>
                <a:latin typeface="Batang" panose="02030600000101010101" pitchFamily="18" charset="-127"/>
                <a:ea typeface="Batang" panose="02030600000101010101" pitchFamily="18" charset="-127"/>
              </a:rPr>
              <a:t>Forma czynności prawnych</a:t>
            </a:r>
            <a:endParaRPr lang="en-GB" sz="4800" b="1" dirty="0">
              <a:solidFill>
                <a:srgbClr val="FF0000"/>
              </a:solidFill>
              <a:effectLst>
                <a:outerShdw blurRad="38100" dist="38100" dir="2700000" algn="tl">
                  <a:srgbClr val="000000">
                    <a:alpha val="43137"/>
                  </a:srgbClr>
                </a:outerShdw>
              </a:effectLst>
              <a:latin typeface="Batang" panose="02030600000101010101" pitchFamily="18" charset="-127"/>
              <a:ea typeface="Batang" panose="02030600000101010101" pitchFamily="18" charset="-127"/>
            </a:endParaRPr>
          </a:p>
        </p:txBody>
      </p:sp>
      <p:sp>
        <p:nvSpPr>
          <p:cNvPr id="5" name="Tytuł 4"/>
          <p:cNvSpPr>
            <a:spLocks noGrp="1"/>
          </p:cNvSpPr>
          <p:nvPr>
            <p:ph type="title"/>
          </p:nvPr>
        </p:nvSpPr>
        <p:spPr>
          <a:xfrm>
            <a:off x="254255" y="4293096"/>
            <a:ext cx="8229600" cy="1143000"/>
          </a:xfrm>
        </p:spPr>
        <p:txBody>
          <a:bodyPr>
            <a:normAutofit/>
          </a:bodyPr>
          <a:lstStyle/>
          <a:p>
            <a:r>
              <a:rPr lang="pl-PL" sz="1200" i="1" dirty="0" smtClean="0"/>
              <a:t>Przygotowała mgr Małgorzata Wilczyńska</a:t>
            </a:r>
            <a:endParaRPr lang="pl-PL" sz="1200" i="1" dirty="0"/>
          </a:p>
        </p:txBody>
      </p:sp>
    </p:spTree>
    <p:extLst>
      <p:ext uri="{BB962C8B-B14F-4D97-AF65-F5344CB8AC3E}">
        <p14:creationId xmlns:p14="http://schemas.microsoft.com/office/powerpoint/2010/main" val="3725600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1560" y="260648"/>
            <a:ext cx="7920880" cy="6186309"/>
          </a:xfrm>
          <a:prstGeom prst="rect">
            <a:avLst/>
          </a:prstGeom>
        </p:spPr>
        <p:txBody>
          <a:bodyPr wrap="square">
            <a:spAutoFit/>
          </a:bodyPr>
          <a:lstStyle/>
          <a:p>
            <a:pPr marL="342900" marR="0" lvl="0" indent="-342900" algn="just" defTabSz="914400" eaLnBrk="1" fontAlgn="auto" latinLnBrk="0" hangingPunct="1">
              <a:lnSpc>
                <a:spcPct val="100000"/>
              </a:lnSpc>
              <a:spcBef>
                <a:spcPct val="20000"/>
              </a:spcBef>
              <a:spcAft>
                <a:spcPts val="0"/>
              </a:spcAft>
              <a:buClrTx/>
              <a:buSzTx/>
              <a:buFontTx/>
              <a:buNone/>
              <a:tabLst/>
              <a:defRPr/>
            </a:pPr>
            <a:r>
              <a:rPr kumimoji="0" lang="pl-PL" sz="2000" b="1" i="0" u="none" strike="noStrike" kern="0" cap="none" spc="0" normalizeH="0" baseline="0" noProof="0" dirty="0" smtClean="0">
                <a:ln>
                  <a:noFill/>
                </a:ln>
                <a:solidFill>
                  <a:schemeClr val="accent5">
                    <a:lumMod val="20000"/>
                    <a:lumOff val="80000"/>
                  </a:schemeClr>
                </a:solidFill>
                <a:effectLst/>
                <a:uLnTx/>
                <a:uFillTx/>
              </a:rPr>
              <a:t>Art. 92 § 1 </a:t>
            </a:r>
            <a:r>
              <a:rPr kumimoji="0" lang="pl-PL" sz="2000" b="0" i="0" u="none" strike="noStrike" kern="0" cap="none" spc="0" normalizeH="0" baseline="0" noProof="0" dirty="0" smtClean="0">
                <a:ln>
                  <a:noFill/>
                </a:ln>
                <a:solidFill>
                  <a:schemeClr val="accent5">
                    <a:lumMod val="20000"/>
                    <a:lumOff val="80000"/>
                  </a:schemeClr>
                </a:solidFill>
                <a:effectLst/>
                <a:uLnTx/>
                <a:uFillTx/>
              </a:rPr>
              <a:t>Akt notarialny powinien zawierać:</a:t>
            </a:r>
          </a:p>
          <a:p>
            <a:pPr marL="342900" marR="0" lvl="0" indent="-342900" algn="just" defTabSz="914400" eaLnBrk="1" fontAlgn="auto" latinLnBrk="0" hangingPunct="1">
              <a:lnSpc>
                <a:spcPct val="100000"/>
              </a:lnSpc>
              <a:spcBef>
                <a:spcPct val="20000"/>
              </a:spcBef>
              <a:spcAft>
                <a:spcPts val="0"/>
              </a:spcAft>
              <a:buClrTx/>
              <a:buSzTx/>
              <a:buFontTx/>
              <a:buNone/>
              <a:tabLst/>
              <a:defRPr/>
            </a:pPr>
            <a:r>
              <a:rPr kumimoji="0" lang="pl-PL" sz="2000" b="1" i="0" u="none" strike="noStrike" kern="0" cap="none" spc="0" normalizeH="0" baseline="0" noProof="0" dirty="0" smtClean="0">
                <a:ln>
                  <a:noFill/>
                </a:ln>
                <a:solidFill>
                  <a:schemeClr val="accent5">
                    <a:lumMod val="20000"/>
                    <a:lumOff val="80000"/>
                  </a:schemeClr>
                </a:solidFill>
                <a:effectLst/>
                <a:uLnTx/>
                <a:uFillTx/>
              </a:rPr>
              <a:t>1) </a:t>
            </a:r>
            <a:r>
              <a:rPr kumimoji="0" lang="pl-PL" sz="2000" b="0" i="0" u="none" strike="noStrike" kern="0" cap="none" spc="0" normalizeH="0" baseline="0" noProof="0" dirty="0" smtClean="0">
                <a:ln>
                  <a:noFill/>
                </a:ln>
                <a:solidFill>
                  <a:schemeClr val="accent5">
                    <a:lumMod val="20000"/>
                    <a:lumOff val="80000"/>
                  </a:schemeClr>
                </a:solidFill>
                <a:effectLst/>
                <a:uLnTx/>
                <a:uFillTx/>
              </a:rPr>
              <a:t>dzień, miesiąc i rok sporządzenia aktu, a w razie potrzeby lub na żądanie strony - godzinę i minutę rozpoczęcia i podpisania aktu;</a:t>
            </a:r>
          </a:p>
          <a:p>
            <a:pPr marL="342900" marR="0" lvl="0" indent="-342900" algn="just" defTabSz="914400" eaLnBrk="1" fontAlgn="auto" latinLnBrk="0" hangingPunct="1">
              <a:lnSpc>
                <a:spcPct val="100000"/>
              </a:lnSpc>
              <a:spcBef>
                <a:spcPct val="20000"/>
              </a:spcBef>
              <a:spcAft>
                <a:spcPts val="0"/>
              </a:spcAft>
              <a:buClrTx/>
              <a:buSzTx/>
              <a:buFontTx/>
              <a:buNone/>
              <a:tabLst/>
              <a:defRPr/>
            </a:pPr>
            <a:r>
              <a:rPr kumimoji="0" lang="pl-PL" sz="2000" b="1" i="0" u="none" strike="noStrike" kern="0" cap="none" spc="0" normalizeH="0" baseline="0" noProof="0" dirty="0" smtClean="0">
                <a:ln>
                  <a:noFill/>
                </a:ln>
                <a:solidFill>
                  <a:schemeClr val="accent5">
                    <a:lumMod val="20000"/>
                    <a:lumOff val="80000"/>
                  </a:schemeClr>
                </a:solidFill>
                <a:effectLst/>
                <a:uLnTx/>
                <a:uFillTx/>
              </a:rPr>
              <a:t>2) </a:t>
            </a:r>
            <a:r>
              <a:rPr kumimoji="0" lang="pl-PL" sz="2000" b="0" i="0" u="none" strike="noStrike" kern="0" cap="none" spc="0" normalizeH="0" baseline="0" noProof="0" dirty="0" smtClean="0">
                <a:ln>
                  <a:noFill/>
                </a:ln>
                <a:solidFill>
                  <a:schemeClr val="accent5">
                    <a:lumMod val="20000"/>
                    <a:lumOff val="80000"/>
                  </a:schemeClr>
                </a:solidFill>
                <a:effectLst/>
                <a:uLnTx/>
                <a:uFillTx/>
              </a:rPr>
              <a:t>miejsce sporządzenia aktu;</a:t>
            </a:r>
          </a:p>
          <a:p>
            <a:pPr marL="342900" marR="0" lvl="0" indent="-342900" algn="just" defTabSz="914400" eaLnBrk="1" fontAlgn="auto" latinLnBrk="0" hangingPunct="1">
              <a:lnSpc>
                <a:spcPct val="100000"/>
              </a:lnSpc>
              <a:spcBef>
                <a:spcPct val="20000"/>
              </a:spcBef>
              <a:spcAft>
                <a:spcPts val="0"/>
              </a:spcAft>
              <a:buClrTx/>
              <a:buSzTx/>
              <a:buFontTx/>
              <a:buNone/>
              <a:tabLst/>
              <a:defRPr/>
            </a:pPr>
            <a:r>
              <a:rPr kumimoji="0" lang="pl-PL" sz="2000" b="1" i="0" u="none" strike="noStrike" kern="0" cap="none" spc="0" normalizeH="0" baseline="0" noProof="0" dirty="0" smtClean="0">
                <a:ln>
                  <a:noFill/>
                </a:ln>
                <a:solidFill>
                  <a:schemeClr val="accent5">
                    <a:lumMod val="20000"/>
                    <a:lumOff val="80000"/>
                  </a:schemeClr>
                </a:solidFill>
                <a:effectLst/>
                <a:uLnTx/>
                <a:uFillTx/>
              </a:rPr>
              <a:t>3) </a:t>
            </a:r>
            <a:r>
              <a:rPr kumimoji="0" lang="pl-PL" sz="2000" b="0" i="0" u="none" strike="noStrike" kern="0" cap="none" spc="0" normalizeH="0" baseline="0" noProof="0" dirty="0" smtClean="0">
                <a:ln>
                  <a:noFill/>
                </a:ln>
                <a:solidFill>
                  <a:schemeClr val="accent5">
                    <a:lumMod val="20000"/>
                    <a:lumOff val="80000"/>
                  </a:schemeClr>
                </a:solidFill>
                <a:effectLst/>
                <a:uLnTx/>
                <a:uFillTx/>
              </a:rPr>
              <a:t>imię, nazwisko i siedzibę kancelarii notariusza</a:t>
            </a:r>
          </a:p>
          <a:p>
            <a:pPr marL="342900" marR="0" lvl="0" indent="-342900" algn="just" defTabSz="914400" eaLnBrk="1" fontAlgn="auto" latinLnBrk="0" hangingPunct="1">
              <a:lnSpc>
                <a:spcPct val="100000"/>
              </a:lnSpc>
              <a:spcBef>
                <a:spcPct val="20000"/>
              </a:spcBef>
              <a:spcAft>
                <a:spcPts val="0"/>
              </a:spcAft>
              <a:buClrTx/>
              <a:buSzTx/>
              <a:buFontTx/>
              <a:buNone/>
              <a:tabLst/>
              <a:defRPr/>
            </a:pPr>
            <a:r>
              <a:rPr kumimoji="0" lang="pl-PL" sz="2000" b="1" i="0" u="none" strike="noStrike" kern="0" cap="none" spc="0" normalizeH="0" baseline="0" noProof="0" dirty="0" smtClean="0">
                <a:ln>
                  <a:noFill/>
                </a:ln>
                <a:solidFill>
                  <a:schemeClr val="accent5">
                    <a:lumMod val="20000"/>
                    <a:lumOff val="80000"/>
                  </a:schemeClr>
                </a:solidFill>
                <a:effectLst/>
                <a:uLnTx/>
                <a:uFillTx/>
              </a:rPr>
              <a:t>4) </a:t>
            </a:r>
            <a:r>
              <a:rPr kumimoji="0" lang="pl-PL" sz="2000" b="0" i="0" u="none" strike="noStrike" kern="0" cap="none" spc="0" normalizeH="0" baseline="0" noProof="0" dirty="0" smtClean="0">
                <a:ln>
                  <a:noFill/>
                </a:ln>
                <a:solidFill>
                  <a:schemeClr val="accent5">
                    <a:lumMod val="20000"/>
                    <a:lumOff val="80000"/>
                  </a:schemeClr>
                </a:solidFill>
                <a:effectLst/>
                <a:uLnTx/>
                <a:uFillTx/>
              </a:rPr>
              <a:t>imiona, nazwiska, imiona rodziców i miejsce zamieszkania osób fizycznych, nazwę i siedzibę osób prawnych lub innych podmiotów biorących udział w akcie, imiona, nazwiska i miejsce zamieszkania osób działających w imieniu osób prawnych, ich przedstawicieli lub pełnomocników, a także innych osób obecnych przy sporządzaniu aktu;</a:t>
            </a:r>
          </a:p>
          <a:p>
            <a:pPr marL="342900" marR="0" lvl="0" indent="-342900" algn="just" defTabSz="914400" eaLnBrk="1" fontAlgn="auto" latinLnBrk="0" hangingPunct="1">
              <a:lnSpc>
                <a:spcPct val="100000"/>
              </a:lnSpc>
              <a:spcBef>
                <a:spcPct val="20000"/>
              </a:spcBef>
              <a:spcAft>
                <a:spcPts val="0"/>
              </a:spcAft>
              <a:buClrTx/>
              <a:buSzTx/>
              <a:buFontTx/>
              <a:buNone/>
              <a:tabLst/>
              <a:defRPr/>
            </a:pPr>
            <a:r>
              <a:rPr kumimoji="0" lang="pl-PL" sz="2000" b="1" i="0" u="none" strike="noStrike" kern="0" cap="none" spc="0" normalizeH="0" baseline="0" noProof="0" dirty="0" smtClean="0">
                <a:ln>
                  <a:noFill/>
                </a:ln>
                <a:solidFill>
                  <a:schemeClr val="accent5">
                    <a:lumMod val="20000"/>
                    <a:lumOff val="80000"/>
                  </a:schemeClr>
                </a:solidFill>
                <a:effectLst/>
                <a:uLnTx/>
                <a:uFillTx/>
              </a:rPr>
              <a:t>5) </a:t>
            </a:r>
            <a:r>
              <a:rPr kumimoji="0" lang="pl-PL" sz="2000" b="0" i="0" u="none" strike="noStrike" kern="0" cap="none" spc="0" normalizeH="0" baseline="0" noProof="0" dirty="0" smtClean="0">
                <a:ln>
                  <a:noFill/>
                </a:ln>
                <a:solidFill>
                  <a:schemeClr val="accent5">
                    <a:lumMod val="20000"/>
                    <a:lumOff val="80000"/>
                  </a:schemeClr>
                </a:solidFill>
                <a:effectLst/>
                <a:uLnTx/>
                <a:uFillTx/>
              </a:rPr>
              <a:t>oświadczenia stron, z powołaniem się w razie potrzeby na okazane przy akcie dokumenty;</a:t>
            </a:r>
          </a:p>
          <a:p>
            <a:pPr marL="342900" marR="0" lvl="0" indent="-342900" algn="just" defTabSz="914400" eaLnBrk="1" fontAlgn="auto" latinLnBrk="0" hangingPunct="1">
              <a:lnSpc>
                <a:spcPct val="100000"/>
              </a:lnSpc>
              <a:spcBef>
                <a:spcPct val="20000"/>
              </a:spcBef>
              <a:spcAft>
                <a:spcPts val="0"/>
              </a:spcAft>
              <a:buClrTx/>
              <a:buSzTx/>
              <a:buFontTx/>
              <a:buNone/>
              <a:tabLst/>
              <a:defRPr/>
            </a:pPr>
            <a:r>
              <a:rPr kumimoji="0" lang="pl-PL" sz="2000" b="1" i="0" u="none" strike="noStrike" kern="0" cap="none" spc="0" normalizeH="0" baseline="0" noProof="0" dirty="0" smtClean="0">
                <a:ln>
                  <a:noFill/>
                </a:ln>
                <a:solidFill>
                  <a:schemeClr val="accent5">
                    <a:lumMod val="20000"/>
                    <a:lumOff val="80000"/>
                  </a:schemeClr>
                </a:solidFill>
                <a:effectLst/>
                <a:uLnTx/>
                <a:uFillTx/>
              </a:rPr>
              <a:t>6) </a:t>
            </a:r>
            <a:r>
              <a:rPr kumimoji="0" lang="pl-PL" sz="2000" b="0" i="0" u="none" strike="noStrike" kern="0" cap="none" spc="0" normalizeH="0" baseline="0" noProof="0" dirty="0" smtClean="0">
                <a:ln>
                  <a:noFill/>
                </a:ln>
                <a:solidFill>
                  <a:schemeClr val="accent5">
                    <a:lumMod val="20000"/>
                    <a:lumOff val="80000"/>
                  </a:schemeClr>
                </a:solidFill>
                <a:effectLst/>
                <a:uLnTx/>
                <a:uFillTx/>
              </a:rPr>
              <a:t>stwierdzenie, na żądanie stron, faktów i istotnych okoliczności, które zaszły przy spisywaniu aktu;</a:t>
            </a:r>
          </a:p>
          <a:p>
            <a:pPr marL="342900" marR="0" lvl="0" indent="-342900" algn="just" defTabSz="914400" eaLnBrk="1" fontAlgn="auto" latinLnBrk="0" hangingPunct="1">
              <a:lnSpc>
                <a:spcPct val="100000"/>
              </a:lnSpc>
              <a:spcBef>
                <a:spcPct val="20000"/>
              </a:spcBef>
              <a:spcAft>
                <a:spcPts val="0"/>
              </a:spcAft>
              <a:buClrTx/>
              <a:buSzTx/>
              <a:buFontTx/>
              <a:buNone/>
              <a:tabLst/>
              <a:defRPr/>
            </a:pPr>
            <a:r>
              <a:rPr kumimoji="0" lang="pl-PL" sz="2000" b="1" i="0" u="none" strike="noStrike" kern="0" cap="none" spc="0" normalizeH="0" baseline="0" noProof="0" dirty="0" smtClean="0">
                <a:ln>
                  <a:noFill/>
                </a:ln>
                <a:solidFill>
                  <a:schemeClr val="accent5">
                    <a:lumMod val="20000"/>
                    <a:lumOff val="80000"/>
                  </a:schemeClr>
                </a:solidFill>
                <a:effectLst/>
                <a:uLnTx/>
                <a:uFillTx/>
              </a:rPr>
              <a:t>7) </a:t>
            </a:r>
            <a:r>
              <a:rPr kumimoji="0" lang="pl-PL" sz="2000" b="0" i="0" u="none" strike="noStrike" kern="0" cap="none" spc="0" normalizeH="0" baseline="0" noProof="0" dirty="0" smtClean="0">
                <a:ln>
                  <a:noFill/>
                </a:ln>
                <a:solidFill>
                  <a:schemeClr val="accent5">
                    <a:lumMod val="20000"/>
                    <a:lumOff val="80000"/>
                  </a:schemeClr>
                </a:solidFill>
                <a:effectLst/>
                <a:uLnTx/>
                <a:uFillTx/>
              </a:rPr>
              <a:t>stwierdzenie, że akt został odczytany, przyjęty i podpisany;</a:t>
            </a:r>
          </a:p>
          <a:p>
            <a:pPr marL="342900" marR="0" lvl="0" indent="-342900" algn="just" defTabSz="914400" eaLnBrk="1" fontAlgn="auto" latinLnBrk="0" hangingPunct="1">
              <a:lnSpc>
                <a:spcPct val="100000"/>
              </a:lnSpc>
              <a:spcBef>
                <a:spcPct val="20000"/>
              </a:spcBef>
              <a:spcAft>
                <a:spcPts val="0"/>
              </a:spcAft>
              <a:buClrTx/>
              <a:buSzTx/>
              <a:buFontTx/>
              <a:buNone/>
              <a:tabLst/>
              <a:defRPr/>
            </a:pPr>
            <a:r>
              <a:rPr kumimoji="0" lang="pl-PL" sz="2000" b="1" i="0" u="none" strike="noStrike" kern="0" cap="none" spc="0" normalizeH="0" baseline="0" noProof="0" dirty="0" smtClean="0">
                <a:ln>
                  <a:noFill/>
                </a:ln>
                <a:solidFill>
                  <a:schemeClr val="accent5">
                    <a:lumMod val="20000"/>
                    <a:lumOff val="80000"/>
                  </a:schemeClr>
                </a:solidFill>
                <a:effectLst/>
                <a:uLnTx/>
                <a:uFillTx/>
              </a:rPr>
              <a:t>8) </a:t>
            </a:r>
            <a:r>
              <a:rPr kumimoji="0" lang="pl-PL" sz="2000" b="0" i="0" u="none" strike="noStrike" kern="0" cap="none" spc="0" normalizeH="0" baseline="0" noProof="0" dirty="0" smtClean="0">
                <a:ln>
                  <a:noFill/>
                </a:ln>
                <a:solidFill>
                  <a:schemeClr val="accent5">
                    <a:lumMod val="20000"/>
                    <a:lumOff val="80000"/>
                  </a:schemeClr>
                </a:solidFill>
                <a:effectLst/>
                <a:uLnTx/>
                <a:uFillTx/>
              </a:rPr>
              <a:t>podpisy biorących udział w akcie oraz osób obecnych przy sporządzaniu aktu;</a:t>
            </a:r>
          </a:p>
          <a:p>
            <a:pPr marL="342900" marR="0" lvl="0" indent="-342900" algn="just" defTabSz="914400" eaLnBrk="1" fontAlgn="auto" latinLnBrk="0" hangingPunct="1">
              <a:lnSpc>
                <a:spcPct val="100000"/>
              </a:lnSpc>
              <a:spcBef>
                <a:spcPct val="20000"/>
              </a:spcBef>
              <a:spcAft>
                <a:spcPts val="0"/>
              </a:spcAft>
              <a:buClrTx/>
              <a:buSzTx/>
              <a:buFontTx/>
              <a:buNone/>
              <a:tabLst/>
              <a:defRPr/>
            </a:pPr>
            <a:r>
              <a:rPr kumimoji="0" lang="pl-PL" sz="2000" b="1" i="0" u="none" strike="noStrike" kern="0" cap="none" spc="0" normalizeH="0" baseline="0" noProof="0" dirty="0" smtClean="0">
                <a:ln>
                  <a:noFill/>
                </a:ln>
                <a:solidFill>
                  <a:schemeClr val="accent5">
                    <a:lumMod val="20000"/>
                    <a:lumOff val="80000"/>
                  </a:schemeClr>
                </a:solidFill>
                <a:effectLst/>
                <a:uLnTx/>
                <a:uFillTx/>
              </a:rPr>
              <a:t>9) </a:t>
            </a:r>
            <a:r>
              <a:rPr kumimoji="0" lang="pl-PL" sz="2000" b="0" i="0" u="none" strike="noStrike" kern="0" cap="none" spc="0" normalizeH="0" baseline="0" noProof="0" dirty="0" smtClean="0">
                <a:ln>
                  <a:noFill/>
                </a:ln>
                <a:solidFill>
                  <a:schemeClr val="accent5">
                    <a:lumMod val="20000"/>
                    <a:lumOff val="80000"/>
                  </a:schemeClr>
                </a:solidFill>
                <a:effectLst/>
                <a:uLnTx/>
                <a:uFillTx/>
              </a:rPr>
              <a:t>podpis notariusza.</a:t>
            </a:r>
          </a:p>
        </p:txBody>
      </p:sp>
    </p:spTree>
    <p:extLst>
      <p:ext uri="{BB962C8B-B14F-4D97-AF65-F5344CB8AC3E}">
        <p14:creationId xmlns:p14="http://schemas.microsoft.com/office/powerpoint/2010/main" val="1699623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50493" y="764704"/>
            <a:ext cx="8352928" cy="5780044"/>
          </a:xfrm>
          <a:prstGeom prst="rect">
            <a:avLst/>
          </a:prstGeom>
        </p:spPr>
        <p:txBody>
          <a:bodyPr wrap="square">
            <a:spAutoFit/>
          </a:bodyPr>
          <a:lstStyle/>
          <a:p>
            <a:pPr marL="342900" marR="0" lvl="0" indent="-342900" algn="just" defTabSz="914400" eaLnBrk="1" fontAlgn="auto" latinLnBrk="0" hangingPunct="1">
              <a:lnSpc>
                <a:spcPct val="100000"/>
              </a:lnSpc>
              <a:spcBef>
                <a:spcPct val="20000"/>
              </a:spcBef>
              <a:spcAft>
                <a:spcPts val="0"/>
              </a:spcAft>
              <a:buClrTx/>
              <a:buSzTx/>
              <a:buFontTx/>
              <a:buNone/>
              <a:tabLst/>
              <a:defRPr/>
            </a:pPr>
            <a:r>
              <a:rPr kumimoji="0" lang="pl-PL" sz="2400" b="1" i="0"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rPr>
              <a:t>Art.94</a:t>
            </a:r>
            <a:r>
              <a:rPr kumimoji="0" lang="pl-PL" sz="2400" b="1" i="0" u="none" strike="noStrike" kern="0" cap="none" spc="0" normalizeH="0" baseline="0" noProof="0" dirty="0" smtClean="0">
                <a:ln>
                  <a:noFill/>
                </a:ln>
                <a:solidFill>
                  <a:schemeClr val="accent5">
                    <a:lumMod val="20000"/>
                    <a:lumOff val="80000"/>
                  </a:schemeClr>
                </a:solidFill>
                <a:effectLst>
                  <a:outerShdw blurRad="38100" dist="38100" dir="2700000" algn="tl">
                    <a:srgbClr val="000000">
                      <a:alpha val="43137"/>
                    </a:srgbClr>
                  </a:outerShdw>
                </a:effectLst>
                <a:uLnTx/>
                <a:uFillTx/>
              </a:rPr>
              <a:t> </a:t>
            </a:r>
            <a:r>
              <a:rPr kumimoji="0" lang="pl-PL" sz="2400" b="0" i="0" u="none" strike="noStrike" kern="0" cap="none" spc="0" normalizeH="0" baseline="0" noProof="0" dirty="0" smtClean="0">
                <a:ln>
                  <a:noFill/>
                </a:ln>
                <a:solidFill>
                  <a:schemeClr val="accent5">
                    <a:lumMod val="20000"/>
                    <a:lumOff val="80000"/>
                  </a:schemeClr>
                </a:solidFill>
                <a:effectLst>
                  <a:outerShdw blurRad="38100" dist="38100" dir="2700000" algn="tl">
                    <a:srgbClr val="000000">
                      <a:alpha val="43137"/>
                    </a:srgbClr>
                  </a:outerShdw>
                </a:effectLst>
                <a:uLnTx/>
                <a:uFillTx/>
              </a:rPr>
              <a:t>§ 1. Akt notarialny przed podpisaniem powinien być odczytany przez notariusza lub przez inną osobę w jego obecności. </a:t>
            </a:r>
          </a:p>
          <a:p>
            <a:pPr marL="342900" marR="0" lvl="0" indent="-342900" algn="just" defTabSz="914400" eaLnBrk="1" fontAlgn="auto" latinLnBrk="0" hangingPunct="1">
              <a:lnSpc>
                <a:spcPct val="100000"/>
              </a:lnSpc>
              <a:spcBef>
                <a:spcPct val="20000"/>
              </a:spcBef>
              <a:spcAft>
                <a:spcPts val="0"/>
              </a:spcAft>
              <a:buClrTx/>
              <a:buSzTx/>
              <a:buFontTx/>
              <a:buNone/>
              <a:tabLst/>
              <a:defRPr/>
            </a:pPr>
            <a:r>
              <a:rPr kumimoji="0" lang="pl-PL" sz="2400" b="0" i="0" u="none" strike="noStrike" kern="0" cap="none" spc="0" normalizeH="0" baseline="0" noProof="0" dirty="0" smtClean="0">
                <a:ln>
                  <a:noFill/>
                </a:ln>
                <a:solidFill>
                  <a:schemeClr val="accent5">
                    <a:lumMod val="20000"/>
                    <a:lumOff val="80000"/>
                  </a:schemeClr>
                </a:solidFill>
                <a:effectLst>
                  <a:outerShdw blurRad="38100" dist="38100" dir="2700000" algn="tl">
                    <a:srgbClr val="000000">
                      <a:alpha val="43137"/>
                    </a:srgbClr>
                  </a:outerShdw>
                </a:effectLst>
                <a:uLnTx/>
                <a:uFillTx/>
              </a:rPr>
              <a:t>	§ 2. Wszelkie wywabiania i wyskrobywania są niedopuszczalne; wolne miejsca powinny być przekreślone, a poprawki należy omówić na końcu aktu przed złożeniem podpisu przez osoby biorące udział w czynności lub przed złożeniem podpisu przez notariusza, jeżeli poprawka dotyczy aktu niepodpisywanego przez strony. Zbędne wyrazy albo ich części powinny być przekreślone w ten sposób, aby można je było odczytać, a przekreślenia te należy na końcu aktu omówić przed złożeniem podpisów. Przekreślenia nieomówione uważa się za niedokonane.</a:t>
            </a:r>
          </a:p>
          <a:p>
            <a:pPr marL="342900" marR="0" lvl="0" indent="-342900" algn="just" defTabSz="914400" eaLnBrk="1" fontAlgn="auto" latinLnBrk="0" hangingPunct="1">
              <a:lnSpc>
                <a:spcPct val="100000"/>
              </a:lnSpc>
              <a:spcBef>
                <a:spcPct val="20000"/>
              </a:spcBef>
              <a:spcAft>
                <a:spcPts val="0"/>
              </a:spcAft>
              <a:buClrTx/>
              <a:buSzTx/>
              <a:buFontTx/>
              <a:buNone/>
              <a:tabLst/>
              <a:defRPr/>
            </a:pPr>
            <a:r>
              <a:rPr kumimoji="0" lang="pl-PL" sz="2400" b="1" i="0"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rPr>
              <a:t>Art. 95 </a:t>
            </a:r>
            <a:r>
              <a:rPr kumimoji="0" lang="pl-PL" sz="2400" b="1" i="0" u="none" strike="noStrike" kern="0" cap="none" spc="0" normalizeH="0" baseline="0" noProof="0" dirty="0" smtClean="0">
                <a:ln>
                  <a:noFill/>
                </a:ln>
                <a:solidFill>
                  <a:schemeClr val="accent5">
                    <a:lumMod val="20000"/>
                    <a:lumOff val="80000"/>
                  </a:schemeClr>
                </a:solidFill>
                <a:effectLst>
                  <a:outerShdw blurRad="38100" dist="38100" dir="2700000" algn="tl">
                    <a:srgbClr val="000000">
                      <a:alpha val="43137"/>
                    </a:srgbClr>
                  </a:outerShdw>
                </a:effectLst>
                <a:uLnTx/>
                <a:uFillTx/>
              </a:rPr>
              <a:t>Oryginały</a:t>
            </a:r>
            <a:r>
              <a:rPr kumimoji="0" lang="pl-PL" sz="2400" b="0" i="0" u="none" strike="noStrike" kern="0" cap="none" spc="0" normalizeH="0" baseline="0" noProof="0" dirty="0" smtClean="0">
                <a:ln>
                  <a:noFill/>
                </a:ln>
                <a:solidFill>
                  <a:schemeClr val="accent5">
                    <a:lumMod val="20000"/>
                    <a:lumOff val="80000"/>
                  </a:schemeClr>
                </a:solidFill>
                <a:effectLst>
                  <a:outerShdw blurRad="38100" dist="38100" dir="2700000" algn="tl">
                    <a:srgbClr val="000000">
                      <a:alpha val="43137"/>
                    </a:srgbClr>
                  </a:outerShdw>
                </a:effectLst>
                <a:uLnTx/>
                <a:uFillTx/>
              </a:rPr>
              <a:t> aktów notarialnych nie mogą być wydawane poza miejsce ich przechowywania.</a:t>
            </a:r>
          </a:p>
        </p:txBody>
      </p:sp>
    </p:spTree>
    <p:extLst>
      <p:ext uri="{BB962C8B-B14F-4D97-AF65-F5344CB8AC3E}">
        <p14:creationId xmlns:p14="http://schemas.microsoft.com/office/powerpoint/2010/main" val="1624137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82000"/>
          </a:schemeClr>
        </a:solidFill>
        <a:effectLst/>
      </p:bgPr>
    </p:bg>
    <p:spTree>
      <p:nvGrpSpPr>
        <p:cNvPr id="1" name=""/>
        <p:cNvGrpSpPr/>
        <p:nvPr/>
      </p:nvGrpSpPr>
      <p:grpSpPr>
        <a:xfrm>
          <a:off x="0" y="0"/>
          <a:ext cx="0" cy="0"/>
          <a:chOff x="0" y="0"/>
          <a:chExt cx="0" cy="0"/>
        </a:xfrm>
      </p:grpSpPr>
      <p:sp>
        <p:nvSpPr>
          <p:cNvPr id="2" name="Prostokąt 1"/>
          <p:cNvSpPr/>
          <p:nvPr/>
        </p:nvSpPr>
        <p:spPr>
          <a:xfrm>
            <a:off x="395536" y="2745736"/>
            <a:ext cx="8352928" cy="1549783"/>
          </a:xfrm>
          <a:prstGeom prst="rect">
            <a:avLst/>
          </a:prstGeom>
        </p:spPr>
        <p:txBody>
          <a:bodyPr wrap="square">
            <a:spAutoFit/>
          </a:bodyPr>
          <a:lstStyle/>
          <a:p>
            <a:pPr marL="457200" algn="just">
              <a:lnSpc>
                <a:spcPct val="115000"/>
              </a:lnSpc>
              <a:spcAft>
                <a:spcPts val="1000"/>
              </a:spcAft>
            </a:pPr>
            <a:r>
              <a:rPr lang="pl-PL" sz="2800" dirty="0">
                <a:solidFill>
                  <a:srgbClr val="FF0000"/>
                </a:solidFill>
                <a:ea typeface="Calibri"/>
                <a:cs typeface="Times New Roman"/>
              </a:rPr>
              <a:t>Uwaga! </a:t>
            </a:r>
            <a:r>
              <a:rPr lang="pl-PL" sz="2800" dirty="0">
                <a:effectLst>
                  <a:outerShdw blurRad="38100" dist="38100" dir="2700000" algn="tl">
                    <a:srgbClr val="000000">
                      <a:alpha val="43137"/>
                    </a:srgbClr>
                  </a:outerShdw>
                </a:effectLst>
                <a:ea typeface="Calibri"/>
                <a:cs typeface="Times New Roman"/>
              </a:rPr>
              <a:t>Zastosowanie którejkolwiek z form pisemnych kwalifikowanych wyczerpuje wymóg złożenia oświadczenia w formie pisemnej zwykłej.</a:t>
            </a:r>
            <a:endParaRPr lang="en-GB" sz="2400" dirty="0">
              <a:effectLst>
                <a:outerShdw blurRad="38100" dist="38100" dir="2700000" algn="tl">
                  <a:srgbClr val="000000">
                    <a:alpha val="43137"/>
                  </a:srgbClr>
                </a:outerShdw>
              </a:effectLst>
              <a:ea typeface="Calibri"/>
              <a:cs typeface="Times New Roman"/>
            </a:endParaRPr>
          </a:p>
        </p:txBody>
      </p:sp>
    </p:spTree>
    <p:extLst>
      <p:ext uri="{BB962C8B-B14F-4D97-AF65-F5344CB8AC3E}">
        <p14:creationId xmlns:p14="http://schemas.microsoft.com/office/powerpoint/2010/main" val="36573150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82000"/>
          </a:schemeClr>
        </a:solid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57302"/>
            <a:ext cx="8352927" cy="6541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4688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39552" y="1374335"/>
            <a:ext cx="8208912" cy="4402937"/>
          </a:xfrm>
          <a:prstGeom prst="rect">
            <a:avLst/>
          </a:prstGeom>
        </p:spPr>
        <p:txBody>
          <a:bodyPr wrap="square">
            <a:spAutoFit/>
          </a:bodyPr>
          <a:lstStyle/>
          <a:p>
            <a:pPr algn="just">
              <a:lnSpc>
                <a:spcPct val="115000"/>
              </a:lnSpc>
              <a:spcAft>
                <a:spcPts val="1000"/>
              </a:spcAft>
            </a:pPr>
            <a:r>
              <a:rPr lang="pl-PL" sz="2400" b="1" u="sng" dirty="0">
                <a:solidFill>
                  <a:schemeClr val="accent5">
                    <a:lumMod val="20000"/>
                    <a:lumOff val="80000"/>
                  </a:schemeClr>
                </a:solidFill>
                <a:ea typeface="Calibri"/>
                <a:cs typeface="Times New Roman"/>
              </a:rPr>
              <a:t>=&gt; skutki niezachowania formy szczególnej</a:t>
            </a:r>
            <a:endParaRPr lang="en-GB" sz="2400" dirty="0">
              <a:solidFill>
                <a:schemeClr val="accent5">
                  <a:lumMod val="20000"/>
                  <a:lumOff val="80000"/>
                </a:schemeClr>
              </a:solidFill>
              <a:ea typeface="Calibri"/>
              <a:cs typeface="Times New Roman"/>
            </a:endParaRPr>
          </a:p>
          <a:p>
            <a:pPr algn="just">
              <a:lnSpc>
                <a:spcPct val="115000"/>
              </a:lnSpc>
              <a:spcAft>
                <a:spcPts val="1000"/>
              </a:spcAft>
            </a:pPr>
            <a:r>
              <a:rPr lang="pl-PL" sz="2400" dirty="0">
                <a:solidFill>
                  <a:schemeClr val="accent5">
                    <a:lumMod val="20000"/>
                    <a:lumOff val="80000"/>
                  </a:schemeClr>
                </a:solidFill>
                <a:ea typeface="Calibri"/>
                <a:cs typeface="Times New Roman"/>
              </a:rPr>
              <a:t>Ze względu </a:t>
            </a:r>
            <a:r>
              <a:rPr lang="pl-PL" sz="2400" b="1" dirty="0">
                <a:solidFill>
                  <a:schemeClr val="accent5">
                    <a:lumMod val="20000"/>
                    <a:lumOff val="80000"/>
                  </a:schemeClr>
                </a:solidFill>
                <a:ea typeface="Calibri"/>
                <a:cs typeface="Times New Roman"/>
              </a:rPr>
              <a:t>na konsekwencje niezachowania </a:t>
            </a:r>
            <a:r>
              <a:rPr lang="pl-PL" sz="2400" dirty="0">
                <a:solidFill>
                  <a:schemeClr val="accent5">
                    <a:lumMod val="20000"/>
                    <a:lumOff val="80000"/>
                  </a:schemeClr>
                </a:solidFill>
                <a:ea typeface="Calibri"/>
                <a:cs typeface="Times New Roman"/>
              </a:rPr>
              <a:t>wskazanego przez ustawodawcę albo strony czynności prawnej </a:t>
            </a:r>
            <a:r>
              <a:rPr lang="pl-PL" sz="2400" b="1" dirty="0">
                <a:solidFill>
                  <a:schemeClr val="accent5">
                    <a:lumMod val="20000"/>
                    <a:lumOff val="80000"/>
                  </a:schemeClr>
                </a:solidFill>
                <a:ea typeface="Calibri"/>
                <a:cs typeface="Times New Roman"/>
              </a:rPr>
              <a:t>sposobu</a:t>
            </a:r>
            <a:r>
              <a:rPr lang="pl-PL" sz="2400" dirty="0">
                <a:solidFill>
                  <a:schemeClr val="accent5">
                    <a:lumMod val="20000"/>
                    <a:lumOff val="80000"/>
                  </a:schemeClr>
                </a:solidFill>
                <a:ea typeface="Calibri"/>
                <a:cs typeface="Times New Roman"/>
              </a:rPr>
              <a:t> jej dokonania wyróżnia się następujące  jej formy:</a:t>
            </a:r>
            <a:endParaRPr lang="en-GB" sz="2400" dirty="0">
              <a:solidFill>
                <a:schemeClr val="accent5">
                  <a:lumMod val="20000"/>
                  <a:lumOff val="80000"/>
                </a:schemeClr>
              </a:solidFill>
              <a:ea typeface="Calibri"/>
              <a:cs typeface="Times New Roman"/>
            </a:endParaRPr>
          </a:p>
          <a:p>
            <a:pPr algn="just">
              <a:lnSpc>
                <a:spcPct val="115000"/>
              </a:lnSpc>
              <a:spcAft>
                <a:spcPts val="1000"/>
              </a:spcAft>
            </a:pPr>
            <a:r>
              <a:rPr lang="pl-PL" sz="2400" dirty="0">
                <a:solidFill>
                  <a:schemeClr val="accent5">
                    <a:lumMod val="20000"/>
                    <a:lumOff val="80000"/>
                  </a:schemeClr>
                </a:solidFill>
                <a:ea typeface="Calibri"/>
                <a:cs typeface="Times New Roman"/>
              </a:rPr>
              <a:t>- forma zastrzeżona pod rygorem nieważności </a:t>
            </a:r>
            <a:r>
              <a:rPr lang="pl-PL" sz="2400" i="1" dirty="0">
                <a:solidFill>
                  <a:schemeClr val="accent5">
                    <a:lumMod val="20000"/>
                    <a:lumOff val="80000"/>
                  </a:schemeClr>
                </a:solidFill>
                <a:ea typeface="Calibri"/>
                <a:cs typeface="Times New Roman"/>
              </a:rPr>
              <a:t>(ad solemnitatem),</a:t>
            </a:r>
            <a:endParaRPr lang="en-GB" sz="2400" dirty="0">
              <a:solidFill>
                <a:schemeClr val="accent5">
                  <a:lumMod val="20000"/>
                  <a:lumOff val="80000"/>
                </a:schemeClr>
              </a:solidFill>
              <a:ea typeface="Calibri"/>
              <a:cs typeface="Times New Roman"/>
            </a:endParaRPr>
          </a:p>
          <a:p>
            <a:pPr algn="just">
              <a:lnSpc>
                <a:spcPct val="115000"/>
              </a:lnSpc>
              <a:spcAft>
                <a:spcPts val="1000"/>
              </a:spcAft>
            </a:pPr>
            <a:r>
              <a:rPr lang="pl-PL" sz="2400" dirty="0">
                <a:solidFill>
                  <a:schemeClr val="accent5">
                    <a:lumMod val="20000"/>
                    <a:lumOff val="80000"/>
                  </a:schemeClr>
                </a:solidFill>
                <a:ea typeface="Calibri"/>
                <a:cs typeface="Times New Roman"/>
              </a:rPr>
              <a:t>- forma zastrzeżona dla celów dowodowych </a:t>
            </a:r>
            <a:r>
              <a:rPr lang="pl-PL" sz="2400" i="1" dirty="0">
                <a:solidFill>
                  <a:schemeClr val="accent5">
                    <a:lumMod val="20000"/>
                    <a:lumOff val="80000"/>
                  </a:schemeClr>
                </a:solidFill>
                <a:ea typeface="Calibri"/>
                <a:cs typeface="Times New Roman"/>
              </a:rPr>
              <a:t>(ad </a:t>
            </a:r>
            <a:r>
              <a:rPr lang="pl-PL" sz="2400" i="1" dirty="0" err="1">
                <a:solidFill>
                  <a:schemeClr val="accent5">
                    <a:lumMod val="20000"/>
                    <a:lumOff val="80000"/>
                  </a:schemeClr>
                </a:solidFill>
                <a:ea typeface="Calibri"/>
                <a:cs typeface="Times New Roman"/>
              </a:rPr>
              <a:t>probatiotem</a:t>
            </a:r>
            <a:r>
              <a:rPr lang="pl-PL" sz="2400" i="1" dirty="0">
                <a:solidFill>
                  <a:schemeClr val="accent5">
                    <a:lumMod val="20000"/>
                    <a:lumOff val="80000"/>
                  </a:schemeClr>
                </a:solidFill>
                <a:ea typeface="Calibri"/>
                <a:cs typeface="Times New Roman"/>
              </a:rPr>
              <a:t>)</a:t>
            </a:r>
            <a:endParaRPr lang="en-GB" sz="2400" dirty="0">
              <a:solidFill>
                <a:schemeClr val="accent5">
                  <a:lumMod val="20000"/>
                  <a:lumOff val="80000"/>
                </a:schemeClr>
              </a:solidFill>
              <a:ea typeface="Calibri"/>
              <a:cs typeface="Times New Roman"/>
            </a:endParaRPr>
          </a:p>
          <a:p>
            <a:pPr algn="just">
              <a:lnSpc>
                <a:spcPct val="115000"/>
              </a:lnSpc>
              <a:spcAft>
                <a:spcPts val="1000"/>
              </a:spcAft>
            </a:pPr>
            <a:r>
              <a:rPr lang="pl-PL" sz="2400" dirty="0">
                <a:solidFill>
                  <a:schemeClr val="accent5">
                    <a:lumMod val="20000"/>
                    <a:lumOff val="80000"/>
                  </a:schemeClr>
                </a:solidFill>
                <a:ea typeface="Calibri"/>
                <a:cs typeface="Times New Roman"/>
              </a:rPr>
              <a:t>- forma dla wywołania oznaczonych skutków prawych </a:t>
            </a:r>
            <a:r>
              <a:rPr lang="pl-PL" sz="2400" i="1" dirty="0">
                <a:solidFill>
                  <a:schemeClr val="accent5">
                    <a:lumMod val="20000"/>
                    <a:lumOff val="80000"/>
                  </a:schemeClr>
                </a:solidFill>
                <a:ea typeface="Calibri"/>
                <a:cs typeface="Times New Roman"/>
              </a:rPr>
              <a:t>(ad </a:t>
            </a:r>
            <a:r>
              <a:rPr lang="pl-PL" sz="2400" i="1" dirty="0" err="1">
                <a:solidFill>
                  <a:schemeClr val="accent5">
                    <a:lumMod val="20000"/>
                    <a:lumOff val="80000"/>
                  </a:schemeClr>
                </a:solidFill>
                <a:ea typeface="Calibri"/>
                <a:cs typeface="Times New Roman"/>
              </a:rPr>
              <a:t>eventum</a:t>
            </a:r>
            <a:r>
              <a:rPr lang="pl-PL" sz="2400" i="1" dirty="0">
                <a:solidFill>
                  <a:schemeClr val="accent5">
                    <a:lumMod val="20000"/>
                    <a:lumOff val="80000"/>
                  </a:schemeClr>
                </a:solidFill>
                <a:ea typeface="Calibri"/>
                <a:cs typeface="Times New Roman"/>
              </a:rPr>
              <a:t>)</a:t>
            </a:r>
            <a:endParaRPr lang="en-GB" sz="2400" dirty="0">
              <a:solidFill>
                <a:schemeClr val="accent5">
                  <a:lumMod val="20000"/>
                  <a:lumOff val="80000"/>
                </a:schemeClr>
              </a:solidFill>
              <a:ea typeface="Calibri"/>
              <a:cs typeface="Times New Roman"/>
            </a:endParaRPr>
          </a:p>
        </p:txBody>
      </p:sp>
    </p:spTree>
    <p:extLst>
      <p:ext uri="{BB962C8B-B14F-4D97-AF65-F5344CB8AC3E}">
        <p14:creationId xmlns:p14="http://schemas.microsoft.com/office/powerpoint/2010/main" val="22417629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9512" y="260648"/>
            <a:ext cx="8424936" cy="5277342"/>
          </a:xfrm>
          <a:prstGeom prst="rect">
            <a:avLst/>
          </a:prstGeom>
        </p:spPr>
        <p:txBody>
          <a:bodyPr wrap="square">
            <a:spAutoFit/>
          </a:bodyPr>
          <a:lstStyle/>
          <a:p>
            <a:pPr marL="342900" lvl="0" indent="-342900" algn="just">
              <a:lnSpc>
                <a:spcPct val="115000"/>
              </a:lnSpc>
              <a:spcAft>
                <a:spcPts val="1000"/>
              </a:spcAft>
              <a:buFont typeface="Wingdings"/>
              <a:buChar char=""/>
            </a:pPr>
            <a:r>
              <a:rPr lang="pl-PL" sz="2400" b="1" u="sng" dirty="0">
                <a:solidFill>
                  <a:schemeClr val="accent5">
                    <a:lumMod val="20000"/>
                    <a:lumOff val="80000"/>
                  </a:schemeClr>
                </a:solidFill>
                <a:ea typeface="Calibri"/>
                <a:cs typeface="Times New Roman"/>
              </a:rPr>
              <a:t>FORMA ZASTRZEŻONA POD RYGOREM NIEWAŻNOŚCI </a:t>
            </a:r>
            <a:r>
              <a:rPr lang="pl-PL" sz="2400" b="1" i="1" u="sng" dirty="0">
                <a:solidFill>
                  <a:schemeClr val="accent5">
                    <a:lumMod val="20000"/>
                    <a:lumOff val="80000"/>
                  </a:schemeClr>
                </a:solidFill>
                <a:ea typeface="Calibri"/>
                <a:cs typeface="Times New Roman"/>
              </a:rPr>
              <a:t>(ad solemnitatem):</a:t>
            </a:r>
            <a:endParaRPr lang="en-GB" sz="1600" dirty="0">
              <a:solidFill>
                <a:schemeClr val="accent5">
                  <a:lumMod val="20000"/>
                  <a:lumOff val="80000"/>
                </a:schemeClr>
              </a:solidFill>
              <a:ea typeface="Calibri"/>
              <a:cs typeface="Times New Roman"/>
            </a:endParaRPr>
          </a:p>
          <a:p>
            <a:pPr marL="342900" lvl="0" indent="-342900" algn="just">
              <a:lnSpc>
                <a:spcPct val="115000"/>
              </a:lnSpc>
              <a:spcAft>
                <a:spcPts val="1000"/>
              </a:spcAft>
              <a:buFont typeface="Symbol"/>
              <a:buChar char=""/>
            </a:pPr>
            <a:r>
              <a:rPr lang="pl-PL" dirty="0">
                <a:solidFill>
                  <a:schemeClr val="accent5">
                    <a:lumMod val="20000"/>
                    <a:lumOff val="80000"/>
                  </a:schemeClr>
                </a:solidFill>
                <a:ea typeface="Calibri"/>
                <a:cs typeface="Times New Roman"/>
              </a:rPr>
              <a:t>Niezachowanie tej formy skutkuje bezwzględną nieważność czynności prawnej,</a:t>
            </a:r>
            <a:endParaRPr lang="en-GB" sz="1600" dirty="0">
              <a:solidFill>
                <a:schemeClr val="accent5">
                  <a:lumMod val="20000"/>
                  <a:lumOff val="80000"/>
                </a:schemeClr>
              </a:solidFill>
              <a:ea typeface="Calibri"/>
              <a:cs typeface="Times New Roman"/>
            </a:endParaRPr>
          </a:p>
          <a:p>
            <a:pPr marL="342900" lvl="0" indent="-342900" algn="just">
              <a:lnSpc>
                <a:spcPct val="115000"/>
              </a:lnSpc>
              <a:spcAft>
                <a:spcPts val="1000"/>
              </a:spcAft>
              <a:buFont typeface="Symbol"/>
              <a:buChar char=""/>
            </a:pPr>
            <a:r>
              <a:rPr lang="pl-PL" dirty="0">
                <a:solidFill>
                  <a:schemeClr val="accent5">
                    <a:lumMod val="20000"/>
                    <a:lumOff val="80000"/>
                  </a:schemeClr>
                </a:solidFill>
                <a:ea typeface="Calibri"/>
                <a:cs typeface="Times New Roman"/>
              </a:rPr>
              <a:t>Jeżeli ustawa zastrzega dla czynności prawnej formę pisemną, czynność dokonana bez zachowania zastrzeżonej formy jest nieważna tylko wtedy, gdy ustawa przewiduje rygor nieważności (art. 73 § 1 k.c.),</a:t>
            </a:r>
            <a:endParaRPr lang="en-GB" sz="1600" dirty="0">
              <a:solidFill>
                <a:schemeClr val="accent5">
                  <a:lumMod val="20000"/>
                  <a:lumOff val="80000"/>
                </a:schemeClr>
              </a:solidFill>
              <a:ea typeface="Calibri"/>
              <a:cs typeface="Times New Roman"/>
            </a:endParaRPr>
          </a:p>
          <a:p>
            <a:pPr marL="342900" lvl="0" indent="-342900" algn="just">
              <a:lnSpc>
                <a:spcPct val="115000"/>
              </a:lnSpc>
              <a:spcAft>
                <a:spcPts val="1000"/>
              </a:spcAft>
              <a:buFont typeface="Symbol"/>
              <a:buChar char=""/>
            </a:pPr>
            <a:r>
              <a:rPr lang="pl-PL" dirty="0">
                <a:solidFill>
                  <a:schemeClr val="accent5">
                    <a:lumMod val="20000"/>
                    <a:lumOff val="80000"/>
                  </a:schemeClr>
                </a:solidFill>
                <a:ea typeface="Calibri"/>
                <a:cs typeface="Times New Roman"/>
              </a:rPr>
              <a:t>Jeżeli ustawa zastrzega dla czynności prawnej inną formę szczególną, czynność dokonana bez zachowania tej formy jest NIEWAŻNA, nie dotyczy to jednak wypadków gdy zachowanie formy szczególnej jest zastrzeżone jedynie dla wywołania określonych skutków czynności prawnej (art. 73 § 2 k.c.),</a:t>
            </a:r>
            <a:endParaRPr lang="en-GB" sz="1600" dirty="0">
              <a:solidFill>
                <a:schemeClr val="accent5">
                  <a:lumMod val="20000"/>
                  <a:lumOff val="80000"/>
                </a:schemeClr>
              </a:solidFill>
              <a:ea typeface="Calibri"/>
              <a:cs typeface="Times New Roman"/>
            </a:endParaRPr>
          </a:p>
          <a:p>
            <a:pPr marL="342900" lvl="0" indent="-342900" algn="just">
              <a:lnSpc>
                <a:spcPct val="115000"/>
              </a:lnSpc>
              <a:spcAft>
                <a:spcPts val="1000"/>
              </a:spcAft>
              <a:buFont typeface="Symbol"/>
              <a:buChar char=""/>
            </a:pPr>
            <a:r>
              <a:rPr lang="pl-PL" dirty="0">
                <a:solidFill>
                  <a:schemeClr val="accent5">
                    <a:lumMod val="20000"/>
                    <a:lumOff val="80000"/>
                  </a:schemeClr>
                </a:solidFill>
                <a:ea typeface="Calibri"/>
                <a:cs typeface="Times New Roman"/>
              </a:rPr>
              <a:t>Jeżeli strony zastrzegły dokonanie czynności w zwykłej formie pisemnej, zachowanie tej formy jest warunkiem skuteczności danej czynności tylko wówczas, gdy z oświadczeń woli stron wynika jednoznacznie zastrzeżenie sankcji nieważności (art. 76 k.c.)</a:t>
            </a:r>
            <a:endParaRPr lang="en-GB" sz="1600" dirty="0">
              <a:solidFill>
                <a:schemeClr val="accent5">
                  <a:lumMod val="20000"/>
                  <a:lumOff val="80000"/>
                </a:schemeClr>
              </a:solidFill>
              <a:ea typeface="Calibri"/>
              <a:cs typeface="Times New Roman"/>
            </a:endParaRPr>
          </a:p>
        </p:txBody>
      </p:sp>
    </p:spTree>
    <p:extLst>
      <p:ext uri="{BB962C8B-B14F-4D97-AF65-F5344CB8AC3E}">
        <p14:creationId xmlns:p14="http://schemas.microsoft.com/office/powerpoint/2010/main" val="262326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82000"/>
          </a:schemeClr>
        </a:solidFill>
        <a:effectLst/>
      </p:bgPr>
    </p:bg>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133350"/>
            <a:ext cx="8568952" cy="659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9432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alpha val="82000"/>
          </a:schemeClr>
        </a:solidFill>
        <a:effectLst/>
      </p:bgPr>
    </p:bg>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404664"/>
            <a:ext cx="9136865"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24922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alpha val="82000"/>
          </a:schemeClr>
        </a:solidFill>
        <a:effectLst/>
      </p:bgPr>
    </p:bg>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492373"/>
            <a:ext cx="7920880" cy="6365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3887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alpha val="82000"/>
          </a:schemeClr>
        </a:solidFill>
        <a:effectLst/>
      </p:bgPr>
    </p:bg>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8568952" cy="5364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4942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1502574"/>
            <a:ext cx="8352928" cy="4808496"/>
          </a:xfrm>
          <a:prstGeom prst="rect">
            <a:avLst/>
          </a:prstGeom>
        </p:spPr>
        <p:txBody>
          <a:bodyPr wrap="square">
            <a:spAutoFit/>
          </a:bodyPr>
          <a:lstStyle/>
          <a:p>
            <a:pPr marL="342900" lvl="0" indent="-342900" algn="just">
              <a:lnSpc>
                <a:spcPct val="115000"/>
              </a:lnSpc>
              <a:spcAft>
                <a:spcPts val="1000"/>
              </a:spcAft>
              <a:buFont typeface="Wingdings"/>
              <a:buChar char=""/>
            </a:pPr>
            <a:r>
              <a:rPr lang="pl-PL" sz="2800" b="1" u="sng" dirty="0">
                <a:solidFill>
                  <a:schemeClr val="accent5">
                    <a:lumMod val="60000"/>
                    <a:lumOff val="40000"/>
                  </a:schemeClr>
                </a:solidFill>
                <a:ea typeface="Calibri"/>
                <a:cs typeface="Times New Roman"/>
              </a:rPr>
              <a:t>FORMA CZYNNOŚCI PRAWNYCH (Art. 71-81 k.c.)</a:t>
            </a:r>
            <a:endParaRPr lang="en-GB" sz="2400" dirty="0">
              <a:solidFill>
                <a:schemeClr val="accent5">
                  <a:lumMod val="60000"/>
                  <a:lumOff val="40000"/>
                </a:schemeClr>
              </a:solidFill>
              <a:ea typeface="Calibri"/>
              <a:cs typeface="Times New Roman"/>
            </a:endParaRPr>
          </a:p>
          <a:p>
            <a:pPr marL="228600" algn="just">
              <a:lnSpc>
                <a:spcPct val="115000"/>
              </a:lnSpc>
              <a:spcAft>
                <a:spcPts val="1000"/>
              </a:spcAft>
            </a:pPr>
            <a:r>
              <a:rPr lang="pl-PL" sz="2800" dirty="0">
                <a:solidFill>
                  <a:schemeClr val="accent5">
                    <a:lumMod val="60000"/>
                    <a:lumOff val="40000"/>
                  </a:schemeClr>
                </a:solidFill>
                <a:ea typeface="Calibri"/>
                <a:cs typeface="Times New Roman"/>
              </a:rPr>
              <a:t>Forma czynności prawnej </a:t>
            </a:r>
            <a:r>
              <a:rPr lang="pl-PL" sz="2800" u="sng" dirty="0">
                <a:solidFill>
                  <a:schemeClr val="accent5">
                    <a:lumMod val="60000"/>
                    <a:lumOff val="40000"/>
                  </a:schemeClr>
                </a:solidFill>
                <a:ea typeface="Calibri"/>
                <a:cs typeface="Times New Roman"/>
              </a:rPr>
              <a:t>to sposób złożenia oświadczenia woli przez podmiot dokonujący czynności prawnej.</a:t>
            </a:r>
            <a:endParaRPr lang="en-GB" sz="2400" dirty="0">
              <a:solidFill>
                <a:schemeClr val="accent5">
                  <a:lumMod val="60000"/>
                  <a:lumOff val="40000"/>
                </a:schemeClr>
              </a:solidFill>
              <a:ea typeface="Calibri"/>
              <a:cs typeface="Times New Roman"/>
            </a:endParaRPr>
          </a:p>
          <a:p>
            <a:pPr marL="228600" algn="just">
              <a:lnSpc>
                <a:spcPct val="115000"/>
              </a:lnSpc>
              <a:spcAft>
                <a:spcPts val="1000"/>
              </a:spcAft>
            </a:pPr>
            <a:r>
              <a:rPr lang="pl-PL" sz="2800" dirty="0">
                <a:solidFill>
                  <a:schemeClr val="accent5">
                    <a:lumMod val="60000"/>
                    <a:lumOff val="40000"/>
                  </a:schemeClr>
                </a:solidFill>
                <a:ea typeface="Calibri"/>
                <a:cs typeface="Times New Roman"/>
              </a:rPr>
              <a:t>- zasadą jest, że czynność prawna może być dokonana w dowolnej formie (Art. 60 k.c.). Jednak w pewnych wypadkach ustawodawca ze względu na funkcje, jakie pełni taka czynność wymaga zachowania określonej formy.</a:t>
            </a:r>
            <a:endParaRPr lang="en-GB" sz="2400" dirty="0">
              <a:solidFill>
                <a:schemeClr val="accent5">
                  <a:lumMod val="60000"/>
                  <a:lumOff val="40000"/>
                </a:schemeClr>
              </a:solidFill>
              <a:ea typeface="Calibri"/>
              <a:cs typeface="Times New Roman"/>
            </a:endParaRPr>
          </a:p>
        </p:txBody>
      </p:sp>
    </p:spTree>
    <p:extLst>
      <p:ext uri="{BB962C8B-B14F-4D97-AF65-F5344CB8AC3E}">
        <p14:creationId xmlns:p14="http://schemas.microsoft.com/office/powerpoint/2010/main" val="1615112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82000"/>
          </a:schemeClr>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4543" y="260649"/>
            <a:ext cx="9001000"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0578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51520" y="1438454"/>
            <a:ext cx="8424936" cy="4274696"/>
          </a:xfrm>
          <a:prstGeom prst="rect">
            <a:avLst/>
          </a:prstGeom>
        </p:spPr>
        <p:txBody>
          <a:bodyPr wrap="square">
            <a:spAutoFit/>
          </a:bodyPr>
          <a:lstStyle/>
          <a:p>
            <a:pPr marL="457200" algn="just">
              <a:lnSpc>
                <a:spcPct val="115000"/>
              </a:lnSpc>
              <a:spcAft>
                <a:spcPts val="1000"/>
              </a:spcAft>
            </a:pPr>
            <a:r>
              <a:rPr lang="pl-PL" sz="2400" b="1" u="sng" dirty="0">
                <a:solidFill>
                  <a:schemeClr val="accent5">
                    <a:lumMod val="40000"/>
                    <a:lumOff val="60000"/>
                  </a:schemeClr>
                </a:solidFill>
                <a:ea typeface="Calibri"/>
                <a:cs typeface="Times New Roman"/>
              </a:rPr>
              <a:t>POJECIE PRZEDSIĘBIORCY </a:t>
            </a:r>
            <a:endParaRPr lang="en-GB" sz="2400" dirty="0">
              <a:solidFill>
                <a:schemeClr val="accent5">
                  <a:lumMod val="40000"/>
                  <a:lumOff val="60000"/>
                </a:schemeClr>
              </a:solidFill>
              <a:ea typeface="Calibri"/>
              <a:cs typeface="Times New Roman"/>
            </a:endParaRPr>
          </a:p>
          <a:p>
            <a:pPr marL="457200" algn="just">
              <a:lnSpc>
                <a:spcPct val="115000"/>
              </a:lnSpc>
              <a:spcAft>
                <a:spcPts val="1000"/>
              </a:spcAft>
            </a:pPr>
            <a:r>
              <a:rPr lang="pl-PL" sz="2400" b="1" dirty="0">
                <a:solidFill>
                  <a:schemeClr val="accent5">
                    <a:lumMod val="40000"/>
                    <a:lumOff val="60000"/>
                  </a:schemeClr>
                </a:solidFill>
                <a:ea typeface="Calibri"/>
                <a:cs typeface="Times New Roman"/>
              </a:rPr>
              <a:t>Art. 43</a:t>
            </a:r>
            <a:r>
              <a:rPr lang="pl-PL" sz="2400" b="1" baseline="30000" dirty="0">
                <a:solidFill>
                  <a:schemeClr val="accent5">
                    <a:lumMod val="40000"/>
                    <a:lumOff val="60000"/>
                  </a:schemeClr>
                </a:solidFill>
                <a:ea typeface="Calibri"/>
                <a:cs typeface="Times New Roman"/>
              </a:rPr>
              <a:t>1</a:t>
            </a:r>
            <a:r>
              <a:rPr lang="pl-PL" sz="2400" b="1" dirty="0">
                <a:solidFill>
                  <a:schemeClr val="accent5">
                    <a:lumMod val="40000"/>
                    <a:lumOff val="60000"/>
                  </a:schemeClr>
                </a:solidFill>
                <a:ea typeface="Calibri"/>
                <a:cs typeface="Times New Roman"/>
              </a:rPr>
              <a:t>.</a:t>
            </a:r>
            <a:r>
              <a:rPr lang="pl-PL" sz="2400" dirty="0">
                <a:solidFill>
                  <a:schemeClr val="accent5">
                    <a:lumMod val="40000"/>
                    <a:lumOff val="60000"/>
                  </a:schemeClr>
                </a:solidFill>
                <a:ea typeface="Calibri"/>
                <a:cs typeface="Times New Roman"/>
              </a:rPr>
              <a:t> Przedsiębiorcą jest osoba fizyczna, osoba prawna i jednostka organizacyjna, o której mowa w art. 33</a:t>
            </a:r>
            <a:r>
              <a:rPr lang="pl-PL" sz="2400" baseline="30000" dirty="0">
                <a:solidFill>
                  <a:schemeClr val="accent5">
                    <a:lumMod val="40000"/>
                    <a:lumOff val="60000"/>
                  </a:schemeClr>
                </a:solidFill>
                <a:ea typeface="Calibri"/>
                <a:cs typeface="Times New Roman"/>
              </a:rPr>
              <a:t>1</a:t>
            </a:r>
            <a:r>
              <a:rPr lang="pl-PL" sz="2400" dirty="0">
                <a:solidFill>
                  <a:schemeClr val="accent5">
                    <a:lumMod val="40000"/>
                    <a:lumOff val="60000"/>
                  </a:schemeClr>
                </a:solidFill>
                <a:ea typeface="Calibri"/>
                <a:cs typeface="Times New Roman"/>
              </a:rPr>
              <a:t> § 1, prowadząca we własnym imieniu działalność gospodarczą lub zawodową.</a:t>
            </a:r>
            <a:endParaRPr lang="en-GB" sz="2400" dirty="0">
              <a:solidFill>
                <a:schemeClr val="accent5">
                  <a:lumMod val="40000"/>
                  <a:lumOff val="60000"/>
                </a:schemeClr>
              </a:solidFill>
              <a:ea typeface="Calibri"/>
              <a:cs typeface="Times New Roman"/>
            </a:endParaRPr>
          </a:p>
          <a:p>
            <a:pPr marL="457200" algn="just">
              <a:lnSpc>
                <a:spcPct val="115000"/>
              </a:lnSpc>
              <a:spcAft>
                <a:spcPts val="1000"/>
              </a:spcAft>
            </a:pPr>
            <a:r>
              <a:rPr lang="pl-PL" sz="2400" b="1" u="sng" dirty="0">
                <a:solidFill>
                  <a:schemeClr val="accent5">
                    <a:lumMod val="40000"/>
                    <a:lumOff val="60000"/>
                  </a:schemeClr>
                </a:solidFill>
                <a:ea typeface="Calibri"/>
                <a:cs typeface="Times New Roman"/>
              </a:rPr>
              <a:t>POJĘCIE KONSUMENTA </a:t>
            </a:r>
            <a:endParaRPr lang="en-GB" sz="2400" dirty="0">
              <a:solidFill>
                <a:schemeClr val="accent5">
                  <a:lumMod val="40000"/>
                  <a:lumOff val="60000"/>
                </a:schemeClr>
              </a:solidFill>
              <a:ea typeface="Calibri"/>
              <a:cs typeface="Times New Roman"/>
            </a:endParaRPr>
          </a:p>
          <a:p>
            <a:pPr marL="457200" algn="just">
              <a:lnSpc>
                <a:spcPct val="115000"/>
              </a:lnSpc>
              <a:spcAft>
                <a:spcPts val="1000"/>
              </a:spcAft>
            </a:pPr>
            <a:r>
              <a:rPr lang="pl-PL" sz="2400" b="1" dirty="0">
                <a:solidFill>
                  <a:schemeClr val="accent5">
                    <a:lumMod val="40000"/>
                    <a:lumOff val="60000"/>
                  </a:schemeClr>
                </a:solidFill>
                <a:ea typeface="Calibri"/>
                <a:cs typeface="Times New Roman"/>
              </a:rPr>
              <a:t>Art. 22</a:t>
            </a:r>
            <a:r>
              <a:rPr lang="pl-PL" sz="2400" b="1" baseline="30000" dirty="0">
                <a:solidFill>
                  <a:schemeClr val="accent5">
                    <a:lumMod val="40000"/>
                    <a:lumOff val="60000"/>
                  </a:schemeClr>
                </a:solidFill>
                <a:ea typeface="Calibri"/>
                <a:cs typeface="Times New Roman"/>
              </a:rPr>
              <a:t>1</a:t>
            </a:r>
            <a:r>
              <a:rPr lang="pl-PL" sz="2400" b="1" dirty="0">
                <a:solidFill>
                  <a:schemeClr val="accent5">
                    <a:lumMod val="40000"/>
                    <a:lumOff val="60000"/>
                  </a:schemeClr>
                </a:solidFill>
                <a:ea typeface="Calibri"/>
                <a:cs typeface="Times New Roman"/>
              </a:rPr>
              <a:t>.</a:t>
            </a:r>
            <a:r>
              <a:rPr lang="pl-PL" sz="2400" dirty="0">
                <a:solidFill>
                  <a:schemeClr val="accent5">
                    <a:lumMod val="40000"/>
                    <a:lumOff val="60000"/>
                  </a:schemeClr>
                </a:solidFill>
                <a:ea typeface="Calibri"/>
                <a:cs typeface="Times New Roman"/>
              </a:rPr>
              <a:t>  Za konsumenta uważa się osobę fizyczną dokonującą czynności prawnej niezwiązanej bezpośrednio z jej działalnością gospodarczą lub zawodową.</a:t>
            </a:r>
            <a:endParaRPr lang="en-GB" sz="2400" dirty="0">
              <a:solidFill>
                <a:schemeClr val="accent5">
                  <a:lumMod val="40000"/>
                  <a:lumOff val="60000"/>
                </a:schemeClr>
              </a:solidFill>
              <a:ea typeface="Calibri"/>
              <a:cs typeface="Times New Roman"/>
            </a:endParaRPr>
          </a:p>
        </p:txBody>
      </p:sp>
    </p:spTree>
    <p:extLst>
      <p:ext uri="{BB962C8B-B14F-4D97-AF65-F5344CB8AC3E}">
        <p14:creationId xmlns:p14="http://schemas.microsoft.com/office/powerpoint/2010/main" val="202364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82000"/>
          </a:schemeClr>
        </a:solid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34975"/>
            <a:ext cx="8964487" cy="6234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3435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82000"/>
          </a:schemeClr>
        </a:solidFill>
        <a:effectLst/>
      </p:bgPr>
    </p:bg>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352" y="476672"/>
            <a:ext cx="8721111" cy="5588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9958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82000"/>
          </a:schemeClr>
        </a:solidFill>
        <a:effectLst/>
      </p:bgPr>
    </p:bg>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452436"/>
            <a:ext cx="8688339" cy="4270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1643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alpha val="82000"/>
          </a:schemeClr>
        </a:solidFill>
        <a:effectLst/>
      </p:bgPr>
    </p:bg>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536" y="404664"/>
            <a:ext cx="8873281" cy="5616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0707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36073" y="1052736"/>
            <a:ext cx="7776864" cy="4721292"/>
          </a:xfrm>
          <a:prstGeom prst="rect">
            <a:avLst/>
          </a:prstGeom>
        </p:spPr>
        <p:txBody>
          <a:bodyPr wrap="square">
            <a:spAutoFit/>
          </a:bodyPr>
          <a:lstStyle/>
          <a:p>
            <a:pPr marL="342900" marR="0" lvl="0" indent="-342900" algn="just" defTabSz="914400" eaLnBrk="1" fontAlgn="auto" latinLnBrk="0" hangingPunct="1">
              <a:lnSpc>
                <a:spcPct val="100000"/>
              </a:lnSpc>
              <a:spcBef>
                <a:spcPct val="20000"/>
              </a:spcBef>
              <a:spcAft>
                <a:spcPts val="0"/>
              </a:spcAft>
              <a:buClrTx/>
              <a:buSzTx/>
              <a:buFont typeface="Arial" pitchFamily="34" charset="0"/>
              <a:buChar char="•"/>
              <a:tabLst/>
              <a:defRPr/>
            </a:pPr>
            <a:r>
              <a:rPr kumimoji="0" lang="pl-PL" sz="3200" b="0" i="0" u="none" strike="noStrike" kern="0" cap="none" spc="0" normalizeH="0" baseline="0" noProof="0" dirty="0" smtClean="0">
                <a:ln>
                  <a:noFill/>
                </a:ln>
                <a:solidFill>
                  <a:schemeClr val="accent5">
                    <a:lumMod val="20000"/>
                    <a:lumOff val="80000"/>
                  </a:schemeClr>
                </a:solidFill>
                <a:effectLst/>
                <a:uLnTx/>
                <a:uFillTx/>
              </a:rPr>
              <a:t>Ustawa z dnia 14 lutego 1991r. Prawo o notariacie</a:t>
            </a:r>
          </a:p>
          <a:p>
            <a:pPr marL="342900" marR="0" lvl="0" indent="-342900" algn="just" defTabSz="914400" eaLnBrk="1" fontAlgn="auto" latinLnBrk="0" hangingPunct="1">
              <a:lnSpc>
                <a:spcPct val="100000"/>
              </a:lnSpc>
              <a:spcBef>
                <a:spcPct val="20000"/>
              </a:spcBef>
              <a:spcAft>
                <a:spcPts val="0"/>
              </a:spcAft>
              <a:buClrTx/>
              <a:buSzTx/>
              <a:buFont typeface="Arial" pitchFamily="34" charset="0"/>
              <a:buChar char="•"/>
              <a:tabLst/>
              <a:defRPr/>
            </a:pPr>
            <a:r>
              <a:rPr kumimoji="0" lang="pl-PL" sz="3200" b="0" i="0" u="none" strike="noStrike" kern="0" cap="none" spc="0" normalizeH="0" baseline="0" noProof="0" dirty="0" smtClean="0">
                <a:ln>
                  <a:noFill/>
                </a:ln>
                <a:solidFill>
                  <a:schemeClr val="accent5">
                    <a:lumMod val="20000"/>
                    <a:lumOff val="80000"/>
                  </a:schemeClr>
                </a:solidFill>
                <a:effectLst/>
                <a:uLnTx/>
                <a:uFillTx/>
              </a:rPr>
              <a:t>Jedynie notariusz, w przypadkach przewidzianych także zastępca notarialny lub aplikant notarialny</a:t>
            </a:r>
          </a:p>
          <a:p>
            <a:pPr marL="342900" marR="0" lvl="0" indent="-342900" algn="just" defTabSz="914400" eaLnBrk="1" fontAlgn="auto" latinLnBrk="0" hangingPunct="1">
              <a:lnSpc>
                <a:spcPct val="100000"/>
              </a:lnSpc>
              <a:spcBef>
                <a:spcPct val="20000"/>
              </a:spcBef>
              <a:spcAft>
                <a:spcPts val="0"/>
              </a:spcAft>
              <a:buClrTx/>
              <a:buSzTx/>
              <a:buFont typeface="Arial" pitchFamily="34" charset="0"/>
              <a:buChar char="•"/>
              <a:tabLst/>
              <a:defRPr/>
            </a:pPr>
            <a:r>
              <a:rPr kumimoji="0" lang="pl-PL" sz="3200" b="0" i="0" u="none" strike="noStrike" kern="0" cap="none" spc="0" normalizeH="0" baseline="0" noProof="0" dirty="0" smtClean="0">
                <a:ln>
                  <a:noFill/>
                </a:ln>
                <a:solidFill>
                  <a:schemeClr val="accent5">
                    <a:lumMod val="20000"/>
                    <a:lumOff val="80000"/>
                  </a:schemeClr>
                </a:solidFill>
                <a:effectLst/>
                <a:uLnTx/>
                <a:uFillTx/>
              </a:rPr>
              <a:t>Co do zasady w Kancelarii Notarialnej, także w innym miejscu jeśli przemawia za tym charakter tej czynności/szczególne okoliczności</a:t>
            </a:r>
          </a:p>
        </p:txBody>
      </p:sp>
    </p:spTree>
    <p:extLst>
      <p:ext uri="{BB962C8B-B14F-4D97-AF65-F5344CB8AC3E}">
        <p14:creationId xmlns:p14="http://schemas.microsoft.com/office/powerpoint/2010/main" val="2750875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353</Words>
  <Application>Microsoft Office PowerPoint</Application>
  <PresentationFormat>Pokaz na ekranie (4:3)</PresentationFormat>
  <Paragraphs>37</Paragraphs>
  <Slides>19</Slides>
  <Notes>0</Notes>
  <HiddenSlides>0</HiddenSlides>
  <MMClips>0</MMClips>
  <ScaleCrop>false</ScaleCrop>
  <HeadingPairs>
    <vt:vector size="4" baseType="variant">
      <vt:variant>
        <vt:lpstr>Motyw</vt:lpstr>
      </vt:variant>
      <vt:variant>
        <vt:i4>1</vt:i4>
      </vt:variant>
      <vt:variant>
        <vt:lpstr>Tytuły slajdów</vt:lpstr>
      </vt:variant>
      <vt:variant>
        <vt:i4>19</vt:i4>
      </vt:variant>
    </vt:vector>
  </HeadingPairs>
  <TitlesOfParts>
    <vt:vector size="20" baseType="lpstr">
      <vt:lpstr>Motyw pakietu Office</vt:lpstr>
      <vt:lpstr>Przygotowała mgr Małgorzata Wilczyńska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Gosia</dc:creator>
  <cp:lastModifiedBy>Gosia</cp:lastModifiedBy>
  <cp:revision>7</cp:revision>
  <dcterms:created xsi:type="dcterms:W3CDTF">2014-03-19T21:36:31Z</dcterms:created>
  <dcterms:modified xsi:type="dcterms:W3CDTF">2015-03-22T21:33:23Z</dcterms:modified>
</cp:coreProperties>
</file>