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theme/theme9.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 id="2147483720" r:id="rId6"/>
    <p:sldMasterId id="2147483732" r:id="rId7"/>
    <p:sldMasterId id="2147483744" r:id="rId8"/>
    <p:sldMasterId id="2147483822" r:id="rId9"/>
  </p:sldMasterIdLst>
  <p:sldIdLst>
    <p:sldId id="256" r:id="rId10"/>
    <p:sldId id="267" r:id="rId11"/>
    <p:sldId id="258" r:id="rId12"/>
    <p:sldId id="298" r:id="rId13"/>
    <p:sldId id="259" r:id="rId14"/>
    <p:sldId id="297" r:id="rId15"/>
    <p:sldId id="293" r:id="rId16"/>
    <p:sldId id="300" r:id="rId17"/>
    <p:sldId id="301" r:id="rId18"/>
    <p:sldId id="292" r:id="rId19"/>
    <p:sldId id="302" r:id="rId20"/>
    <p:sldId id="299" r:id="rId21"/>
    <p:sldId id="260" r:id="rId22"/>
    <p:sldId id="304" r:id="rId23"/>
    <p:sldId id="305" r:id="rId24"/>
    <p:sldId id="306" r:id="rId25"/>
    <p:sldId id="303" r:id="rId26"/>
    <p:sldId id="307" r:id="rId27"/>
    <p:sldId id="308" r:id="rId28"/>
    <p:sldId id="309" r:id="rId29"/>
    <p:sldId id="310" r:id="rId30"/>
    <p:sldId id="263" r:id="rId31"/>
    <p:sldId id="264" r:id="rId32"/>
    <p:sldId id="294" r:id="rId33"/>
    <p:sldId id="261" r:id="rId34"/>
    <p:sldId id="262" r:id="rId35"/>
    <p:sldId id="296" r:id="rId36"/>
    <p:sldId id="265" r:id="rId37"/>
    <p:sldId id="295" r:id="rId38"/>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9"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2.xml"/><Relationship Id="rId34" Type="http://schemas.openxmlformats.org/officeDocument/2006/relationships/slide" Target="slides/slide25.xml"/><Relationship Id="rId42"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slide" Target="slides/slide20.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slide" Target="slides/slide28.xml"/><Relationship Id="rId40"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slide" Target="slides/slide22.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62A6E54-6498-465F-A5B7-56242C66938D}" type="doc">
      <dgm:prSet loTypeId="urn:microsoft.com/office/officeart/2005/8/layout/vList2" loCatId="list" qsTypeId="urn:microsoft.com/office/officeart/2005/8/quickstyle/simple1" qsCatId="simple" csTypeId="urn:microsoft.com/office/officeart/2005/8/colors/colorful3" csCatId="colorful" phldr="1"/>
      <dgm:spPr/>
      <dgm:t>
        <a:bodyPr/>
        <a:lstStyle/>
        <a:p>
          <a:endParaRPr lang="pl-PL"/>
        </a:p>
      </dgm:t>
    </dgm:pt>
    <dgm:pt modelId="{CC4D6457-EEB6-47CE-BB53-C59441CBF79F}">
      <dgm:prSet phldrT="[Tekst]"/>
      <dgm:spPr/>
      <dgm:t>
        <a:bodyPr/>
        <a:lstStyle/>
        <a:p>
          <a:r>
            <a:rPr lang="pl-PL" dirty="0"/>
            <a:t>Na podstawie jednostronnej czynności prawnej</a:t>
          </a:r>
        </a:p>
      </dgm:t>
    </dgm:pt>
    <dgm:pt modelId="{8DCE5F5A-90B8-44AE-AF07-9A93AC954030}" type="parTrans" cxnId="{9BBBC811-7573-4E35-9FBC-4C5E9BD128EA}">
      <dgm:prSet/>
      <dgm:spPr/>
      <dgm:t>
        <a:bodyPr/>
        <a:lstStyle/>
        <a:p>
          <a:endParaRPr lang="pl-PL"/>
        </a:p>
      </dgm:t>
    </dgm:pt>
    <dgm:pt modelId="{000A695E-EEB7-44AF-80AE-BB389B3454BC}" type="sibTrans" cxnId="{9BBBC811-7573-4E35-9FBC-4C5E9BD128EA}">
      <dgm:prSet/>
      <dgm:spPr/>
      <dgm:t>
        <a:bodyPr/>
        <a:lstStyle/>
        <a:p>
          <a:endParaRPr lang="pl-PL"/>
        </a:p>
      </dgm:t>
    </dgm:pt>
    <dgm:pt modelId="{1825BBB0-1052-4BB6-9DE9-DFD46238DBC9}">
      <dgm:prSet phldrT="[Tekst]"/>
      <dgm:spPr/>
      <dgm:t>
        <a:bodyPr/>
        <a:lstStyle/>
        <a:p>
          <a:r>
            <a:rPr lang="pl-PL" dirty="0"/>
            <a:t>Dokonywana przez właściciela nieruchomości </a:t>
          </a:r>
          <a:r>
            <a:rPr lang="pl-PL" dirty="0">
              <a:sym typeface="Wingdings" panose="05000000000000000000" pitchFamily="2" charset="2"/>
            </a:rPr>
            <a:t> dotyczy wierzytelności z tytułu obligacji – art. 30-31 ustawy z dn. 15.01.2015r. o obligacjach</a:t>
          </a:r>
          <a:endParaRPr lang="pl-PL" dirty="0"/>
        </a:p>
      </dgm:t>
    </dgm:pt>
    <dgm:pt modelId="{2DEE38EF-C793-4CA2-B18D-9F34EFF6D413}" type="parTrans" cxnId="{64C5D274-7F72-4F7D-81BF-D0E06172823F}">
      <dgm:prSet/>
      <dgm:spPr/>
      <dgm:t>
        <a:bodyPr/>
        <a:lstStyle/>
        <a:p>
          <a:endParaRPr lang="pl-PL"/>
        </a:p>
      </dgm:t>
    </dgm:pt>
    <dgm:pt modelId="{26B9EC14-424B-4C0B-9E8A-5BB50E97A744}" type="sibTrans" cxnId="{64C5D274-7F72-4F7D-81BF-D0E06172823F}">
      <dgm:prSet/>
      <dgm:spPr/>
      <dgm:t>
        <a:bodyPr/>
        <a:lstStyle/>
        <a:p>
          <a:endParaRPr lang="pl-PL"/>
        </a:p>
      </dgm:t>
    </dgm:pt>
    <dgm:pt modelId="{407E397C-E0B0-44EC-B8D7-DA42F61B6E92}">
      <dgm:prSet phldrT="[Tekst]"/>
      <dgm:spPr/>
      <dgm:t>
        <a:bodyPr/>
        <a:lstStyle/>
        <a:p>
          <a:r>
            <a:rPr lang="pl-PL" dirty="0"/>
            <a:t>Z mocy ustawy</a:t>
          </a:r>
        </a:p>
      </dgm:t>
    </dgm:pt>
    <dgm:pt modelId="{9FB733EC-3FD1-4B06-AC16-B42F88ADD9B0}" type="parTrans" cxnId="{5698BFD4-5B1A-4982-AC9A-97AA6AC1342B}">
      <dgm:prSet/>
      <dgm:spPr/>
      <dgm:t>
        <a:bodyPr/>
        <a:lstStyle/>
        <a:p>
          <a:endParaRPr lang="pl-PL"/>
        </a:p>
      </dgm:t>
    </dgm:pt>
    <dgm:pt modelId="{76394C35-8A31-4A2C-91CF-12878D66C93A}" type="sibTrans" cxnId="{5698BFD4-5B1A-4982-AC9A-97AA6AC1342B}">
      <dgm:prSet/>
      <dgm:spPr/>
      <dgm:t>
        <a:bodyPr/>
        <a:lstStyle/>
        <a:p>
          <a:endParaRPr lang="pl-PL"/>
        </a:p>
      </dgm:t>
    </dgm:pt>
    <dgm:pt modelId="{28DF6E52-A704-4BCC-8221-7421F3318E7C}">
      <dgm:prSet phldrT="[Tekst]"/>
      <dgm:spPr/>
      <dgm:t>
        <a:bodyPr/>
        <a:lstStyle/>
        <a:p>
          <a:r>
            <a:rPr lang="pl-PL" dirty="0"/>
            <a:t>Art. 1037 par. 3 k.p.c. oraz 115d par. 3 </a:t>
          </a:r>
          <a:r>
            <a:rPr lang="pl-PL" dirty="0" err="1"/>
            <a:t>u.p.e.a</a:t>
          </a:r>
          <a:r>
            <a:rPr lang="pl-PL" dirty="0"/>
            <a:t>. – zabezpieczenie na nabytej w drodze egzekucji nieruchomości określonych w tych przepisach roszczeń wobec nabywcy,</a:t>
          </a:r>
        </a:p>
      </dgm:t>
    </dgm:pt>
    <dgm:pt modelId="{6F08AA88-7EC5-4D20-B5F8-CBC7F43D566A}" type="parTrans" cxnId="{92908917-6468-4761-A686-58C3C24CA73F}">
      <dgm:prSet/>
      <dgm:spPr/>
      <dgm:t>
        <a:bodyPr/>
        <a:lstStyle/>
        <a:p>
          <a:endParaRPr lang="pl-PL"/>
        </a:p>
      </dgm:t>
    </dgm:pt>
    <dgm:pt modelId="{5908AC2D-7342-476F-B71C-CA1D547C6DBF}" type="sibTrans" cxnId="{92908917-6468-4761-A686-58C3C24CA73F}">
      <dgm:prSet/>
      <dgm:spPr/>
      <dgm:t>
        <a:bodyPr/>
        <a:lstStyle/>
        <a:p>
          <a:endParaRPr lang="pl-PL"/>
        </a:p>
      </dgm:t>
    </dgm:pt>
    <dgm:pt modelId="{80BCD8A2-1BC5-4118-8D19-F0685F6BDCC2}">
      <dgm:prSet/>
      <dgm:spPr/>
      <dgm:t>
        <a:bodyPr/>
        <a:lstStyle/>
        <a:p>
          <a:r>
            <a:rPr lang="pl-PL" dirty="0"/>
            <a:t>Na podstawie orzeczenia sądu/prokuratora/organu administracji</a:t>
          </a:r>
        </a:p>
      </dgm:t>
    </dgm:pt>
    <dgm:pt modelId="{E524E73A-A392-4AB6-80DA-25E94F2DDB4D}" type="parTrans" cxnId="{8591D609-A5B4-4B50-AB72-84158CF9E499}">
      <dgm:prSet/>
      <dgm:spPr/>
      <dgm:t>
        <a:bodyPr/>
        <a:lstStyle/>
        <a:p>
          <a:endParaRPr lang="pl-PL"/>
        </a:p>
      </dgm:t>
    </dgm:pt>
    <dgm:pt modelId="{E774ADD9-05F2-4927-888D-AC6027753916}" type="sibTrans" cxnId="{8591D609-A5B4-4B50-AB72-84158CF9E499}">
      <dgm:prSet/>
      <dgm:spPr/>
      <dgm:t>
        <a:bodyPr/>
        <a:lstStyle/>
        <a:p>
          <a:endParaRPr lang="pl-PL"/>
        </a:p>
      </dgm:t>
    </dgm:pt>
    <dgm:pt modelId="{EA5A1480-8FFD-49C7-8FD0-F83FE90FC231}">
      <dgm:prSet/>
      <dgm:spPr/>
      <dgm:t>
        <a:bodyPr/>
        <a:lstStyle/>
        <a:p>
          <a:r>
            <a:rPr lang="pl-PL" dirty="0"/>
            <a:t>W wyniku zawarcia umowy </a:t>
          </a:r>
        </a:p>
      </dgm:t>
    </dgm:pt>
    <dgm:pt modelId="{E5AE9163-ECF9-4CF4-BF0D-6333DFE9B18D}" type="parTrans" cxnId="{8686CA71-3EF9-4F3B-9B9E-4FA93C4B175B}">
      <dgm:prSet/>
      <dgm:spPr/>
      <dgm:t>
        <a:bodyPr/>
        <a:lstStyle/>
        <a:p>
          <a:endParaRPr lang="pl-PL"/>
        </a:p>
      </dgm:t>
    </dgm:pt>
    <dgm:pt modelId="{6C8E428D-443C-4779-B16A-C1BFE46FF12E}" type="sibTrans" cxnId="{8686CA71-3EF9-4F3B-9B9E-4FA93C4B175B}">
      <dgm:prSet/>
      <dgm:spPr/>
      <dgm:t>
        <a:bodyPr/>
        <a:lstStyle/>
        <a:p>
          <a:endParaRPr lang="pl-PL"/>
        </a:p>
      </dgm:t>
    </dgm:pt>
    <dgm:pt modelId="{DE9C8CE3-215C-4D60-B7B5-4BA6981ED51F}" type="pres">
      <dgm:prSet presAssocID="{A62A6E54-6498-465F-A5B7-56242C66938D}" presName="linear" presStyleCnt="0">
        <dgm:presLayoutVars>
          <dgm:animLvl val="lvl"/>
          <dgm:resizeHandles val="exact"/>
        </dgm:presLayoutVars>
      </dgm:prSet>
      <dgm:spPr/>
    </dgm:pt>
    <dgm:pt modelId="{FE395B3E-3F00-4EF3-9A97-76141D1A3E8E}" type="pres">
      <dgm:prSet presAssocID="{EA5A1480-8FFD-49C7-8FD0-F83FE90FC231}" presName="parentText" presStyleLbl="node1" presStyleIdx="0" presStyleCnt="4" custLinFactY="-88592" custLinFactNeighborX="47" custLinFactNeighborY="-100000">
        <dgm:presLayoutVars>
          <dgm:chMax val="0"/>
          <dgm:bulletEnabled val="1"/>
        </dgm:presLayoutVars>
      </dgm:prSet>
      <dgm:spPr/>
    </dgm:pt>
    <dgm:pt modelId="{061AE556-4B84-4BF2-B2CB-856E554C296E}" type="pres">
      <dgm:prSet presAssocID="{6C8E428D-443C-4779-B16A-C1BFE46FF12E}" presName="spacer" presStyleCnt="0"/>
      <dgm:spPr/>
    </dgm:pt>
    <dgm:pt modelId="{A13E1EEB-4142-43BF-B6D1-C8E3305330F4}" type="pres">
      <dgm:prSet presAssocID="{CC4D6457-EEB6-47CE-BB53-C59441CBF79F}" presName="parentText" presStyleLbl="node1" presStyleIdx="1" presStyleCnt="4">
        <dgm:presLayoutVars>
          <dgm:chMax val="0"/>
          <dgm:bulletEnabled val="1"/>
        </dgm:presLayoutVars>
      </dgm:prSet>
      <dgm:spPr/>
    </dgm:pt>
    <dgm:pt modelId="{4409FA8B-EF41-4FCE-B275-3622CE14145C}" type="pres">
      <dgm:prSet presAssocID="{CC4D6457-EEB6-47CE-BB53-C59441CBF79F}" presName="childText" presStyleLbl="revTx" presStyleIdx="0" presStyleCnt="2">
        <dgm:presLayoutVars>
          <dgm:bulletEnabled val="1"/>
        </dgm:presLayoutVars>
      </dgm:prSet>
      <dgm:spPr/>
    </dgm:pt>
    <dgm:pt modelId="{E9AD69B1-8D2F-4031-AB8F-DB84F11133F9}" type="pres">
      <dgm:prSet presAssocID="{407E397C-E0B0-44EC-B8D7-DA42F61B6E92}" presName="parentText" presStyleLbl="node1" presStyleIdx="2" presStyleCnt="4">
        <dgm:presLayoutVars>
          <dgm:chMax val="0"/>
          <dgm:bulletEnabled val="1"/>
        </dgm:presLayoutVars>
      </dgm:prSet>
      <dgm:spPr/>
    </dgm:pt>
    <dgm:pt modelId="{B27B5750-D5DD-4BBC-9592-445F3D8D3E1A}" type="pres">
      <dgm:prSet presAssocID="{407E397C-E0B0-44EC-B8D7-DA42F61B6E92}" presName="childText" presStyleLbl="revTx" presStyleIdx="1" presStyleCnt="2">
        <dgm:presLayoutVars>
          <dgm:bulletEnabled val="1"/>
        </dgm:presLayoutVars>
      </dgm:prSet>
      <dgm:spPr/>
    </dgm:pt>
    <dgm:pt modelId="{20376139-82DA-42C9-B609-B84E92020212}" type="pres">
      <dgm:prSet presAssocID="{80BCD8A2-1BC5-4118-8D19-F0685F6BDCC2}" presName="parentText" presStyleLbl="node1" presStyleIdx="3" presStyleCnt="4">
        <dgm:presLayoutVars>
          <dgm:chMax val="0"/>
          <dgm:bulletEnabled val="1"/>
        </dgm:presLayoutVars>
      </dgm:prSet>
      <dgm:spPr/>
    </dgm:pt>
  </dgm:ptLst>
  <dgm:cxnLst>
    <dgm:cxn modelId="{5D334B01-9855-4982-90B3-B0B4AE7EA07E}" type="presOf" srcId="{CC4D6457-EEB6-47CE-BB53-C59441CBF79F}" destId="{A13E1EEB-4142-43BF-B6D1-C8E3305330F4}" srcOrd="0" destOrd="0" presId="urn:microsoft.com/office/officeart/2005/8/layout/vList2"/>
    <dgm:cxn modelId="{8591D609-A5B4-4B50-AB72-84158CF9E499}" srcId="{A62A6E54-6498-465F-A5B7-56242C66938D}" destId="{80BCD8A2-1BC5-4118-8D19-F0685F6BDCC2}" srcOrd="3" destOrd="0" parTransId="{E524E73A-A392-4AB6-80DA-25E94F2DDB4D}" sibTransId="{E774ADD9-05F2-4927-888D-AC6027753916}"/>
    <dgm:cxn modelId="{4A46BE0D-CEBA-494C-B38B-081380232A7A}" type="presOf" srcId="{A62A6E54-6498-465F-A5B7-56242C66938D}" destId="{DE9C8CE3-215C-4D60-B7B5-4BA6981ED51F}" srcOrd="0" destOrd="0" presId="urn:microsoft.com/office/officeart/2005/8/layout/vList2"/>
    <dgm:cxn modelId="{9BBBC811-7573-4E35-9FBC-4C5E9BD128EA}" srcId="{A62A6E54-6498-465F-A5B7-56242C66938D}" destId="{CC4D6457-EEB6-47CE-BB53-C59441CBF79F}" srcOrd="1" destOrd="0" parTransId="{8DCE5F5A-90B8-44AE-AF07-9A93AC954030}" sibTransId="{000A695E-EEB7-44AF-80AE-BB389B3454BC}"/>
    <dgm:cxn modelId="{92908917-6468-4761-A686-58C3C24CA73F}" srcId="{407E397C-E0B0-44EC-B8D7-DA42F61B6E92}" destId="{28DF6E52-A704-4BCC-8221-7421F3318E7C}" srcOrd="0" destOrd="0" parTransId="{6F08AA88-7EC5-4D20-B5F8-CBC7F43D566A}" sibTransId="{5908AC2D-7342-476F-B71C-CA1D547C6DBF}"/>
    <dgm:cxn modelId="{67EC3C47-6D91-46BF-9790-8AF6541A21A4}" type="presOf" srcId="{1825BBB0-1052-4BB6-9DE9-DFD46238DBC9}" destId="{4409FA8B-EF41-4FCE-B275-3622CE14145C}" srcOrd="0" destOrd="0" presId="urn:microsoft.com/office/officeart/2005/8/layout/vList2"/>
    <dgm:cxn modelId="{5905524B-E5C6-4CD3-A9CD-297CCD914D4F}" type="presOf" srcId="{EA5A1480-8FFD-49C7-8FD0-F83FE90FC231}" destId="{FE395B3E-3F00-4EF3-9A97-76141D1A3E8E}" srcOrd="0" destOrd="0" presId="urn:microsoft.com/office/officeart/2005/8/layout/vList2"/>
    <dgm:cxn modelId="{8686CA71-3EF9-4F3B-9B9E-4FA93C4B175B}" srcId="{A62A6E54-6498-465F-A5B7-56242C66938D}" destId="{EA5A1480-8FFD-49C7-8FD0-F83FE90FC231}" srcOrd="0" destOrd="0" parTransId="{E5AE9163-ECF9-4CF4-BF0D-6333DFE9B18D}" sibTransId="{6C8E428D-443C-4779-B16A-C1BFE46FF12E}"/>
    <dgm:cxn modelId="{64C5D274-7F72-4F7D-81BF-D0E06172823F}" srcId="{CC4D6457-EEB6-47CE-BB53-C59441CBF79F}" destId="{1825BBB0-1052-4BB6-9DE9-DFD46238DBC9}" srcOrd="0" destOrd="0" parTransId="{2DEE38EF-C793-4CA2-B18D-9F34EFF6D413}" sibTransId="{26B9EC14-424B-4C0B-9E8A-5BB50E97A744}"/>
    <dgm:cxn modelId="{F91F4881-A64C-457B-85FF-CCAC58049871}" type="presOf" srcId="{28DF6E52-A704-4BCC-8221-7421F3318E7C}" destId="{B27B5750-D5DD-4BBC-9592-445F3D8D3E1A}" srcOrd="0" destOrd="0" presId="urn:microsoft.com/office/officeart/2005/8/layout/vList2"/>
    <dgm:cxn modelId="{64910AA4-9454-4AB4-AE65-C180DF6F2E00}" type="presOf" srcId="{80BCD8A2-1BC5-4118-8D19-F0685F6BDCC2}" destId="{20376139-82DA-42C9-B609-B84E92020212}" srcOrd="0" destOrd="0" presId="urn:microsoft.com/office/officeart/2005/8/layout/vList2"/>
    <dgm:cxn modelId="{5698BFD4-5B1A-4982-AC9A-97AA6AC1342B}" srcId="{A62A6E54-6498-465F-A5B7-56242C66938D}" destId="{407E397C-E0B0-44EC-B8D7-DA42F61B6E92}" srcOrd="2" destOrd="0" parTransId="{9FB733EC-3FD1-4B06-AC16-B42F88ADD9B0}" sibTransId="{76394C35-8A31-4A2C-91CF-12878D66C93A}"/>
    <dgm:cxn modelId="{A9F188E9-1706-4C69-8F80-E077CDE38225}" type="presOf" srcId="{407E397C-E0B0-44EC-B8D7-DA42F61B6E92}" destId="{E9AD69B1-8D2F-4031-AB8F-DB84F11133F9}" srcOrd="0" destOrd="0" presId="urn:microsoft.com/office/officeart/2005/8/layout/vList2"/>
    <dgm:cxn modelId="{FA122DB6-015D-4514-B55F-F157CDF48E11}" type="presParOf" srcId="{DE9C8CE3-215C-4D60-B7B5-4BA6981ED51F}" destId="{FE395B3E-3F00-4EF3-9A97-76141D1A3E8E}" srcOrd="0" destOrd="0" presId="urn:microsoft.com/office/officeart/2005/8/layout/vList2"/>
    <dgm:cxn modelId="{5C419436-AA2A-495E-AA87-F919003C3CA4}" type="presParOf" srcId="{DE9C8CE3-215C-4D60-B7B5-4BA6981ED51F}" destId="{061AE556-4B84-4BF2-B2CB-856E554C296E}" srcOrd="1" destOrd="0" presId="urn:microsoft.com/office/officeart/2005/8/layout/vList2"/>
    <dgm:cxn modelId="{67675C5D-7BFA-4611-BADD-0B58126BB4E2}" type="presParOf" srcId="{DE9C8CE3-215C-4D60-B7B5-4BA6981ED51F}" destId="{A13E1EEB-4142-43BF-B6D1-C8E3305330F4}" srcOrd="2" destOrd="0" presId="urn:microsoft.com/office/officeart/2005/8/layout/vList2"/>
    <dgm:cxn modelId="{9F951792-6978-4281-9987-95DD3FC698B9}" type="presParOf" srcId="{DE9C8CE3-215C-4D60-B7B5-4BA6981ED51F}" destId="{4409FA8B-EF41-4FCE-B275-3622CE14145C}" srcOrd="3" destOrd="0" presId="urn:microsoft.com/office/officeart/2005/8/layout/vList2"/>
    <dgm:cxn modelId="{E05769DC-FFB7-4280-9823-E3042BF2E68B}" type="presParOf" srcId="{DE9C8CE3-215C-4D60-B7B5-4BA6981ED51F}" destId="{E9AD69B1-8D2F-4031-AB8F-DB84F11133F9}" srcOrd="4" destOrd="0" presId="urn:microsoft.com/office/officeart/2005/8/layout/vList2"/>
    <dgm:cxn modelId="{ED706530-F950-4576-BF38-E90F6EA2110B}" type="presParOf" srcId="{DE9C8CE3-215C-4D60-B7B5-4BA6981ED51F}" destId="{B27B5750-D5DD-4BBC-9592-445F3D8D3E1A}" srcOrd="5" destOrd="0" presId="urn:microsoft.com/office/officeart/2005/8/layout/vList2"/>
    <dgm:cxn modelId="{B5F725E3-3914-465A-8757-E83E784D3B3E}" type="presParOf" srcId="{DE9C8CE3-215C-4D60-B7B5-4BA6981ED51F}" destId="{20376139-82DA-42C9-B609-B84E92020212}"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78B6373-BF56-4F36-BE05-C161B127DDE9}"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pl-PL"/>
        </a:p>
      </dgm:t>
    </dgm:pt>
    <dgm:pt modelId="{388A9030-2C83-4BF2-A6B4-3DEAD3BC6B7F}">
      <dgm:prSet phldrT="[Tekst]"/>
      <dgm:spPr/>
      <dgm:t>
        <a:bodyPr/>
        <a:lstStyle/>
        <a:p>
          <a:r>
            <a:rPr lang="pl-PL" dirty="0"/>
            <a:t>Umowna (zwykła)</a:t>
          </a:r>
        </a:p>
      </dgm:t>
    </dgm:pt>
    <dgm:pt modelId="{F6335CD6-4E0F-417D-98D3-B3514F841850}" type="parTrans" cxnId="{1695BD0D-A416-4CEC-A26E-456B7D2C9565}">
      <dgm:prSet/>
      <dgm:spPr/>
      <dgm:t>
        <a:bodyPr/>
        <a:lstStyle/>
        <a:p>
          <a:endParaRPr lang="pl-PL"/>
        </a:p>
      </dgm:t>
    </dgm:pt>
    <dgm:pt modelId="{50BFDE37-F1A2-4AD0-8754-D1ED9F716386}" type="sibTrans" cxnId="{1695BD0D-A416-4CEC-A26E-456B7D2C9565}">
      <dgm:prSet/>
      <dgm:spPr/>
      <dgm:t>
        <a:bodyPr/>
        <a:lstStyle/>
        <a:p>
          <a:endParaRPr lang="pl-PL"/>
        </a:p>
      </dgm:t>
    </dgm:pt>
    <dgm:pt modelId="{53AA3165-21B0-46AB-AD90-B57E468FF9BE}">
      <dgm:prSet phldrT="[Tekst]"/>
      <dgm:spPr/>
      <dgm:t>
        <a:bodyPr/>
        <a:lstStyle/>
        <a:p>
          <a:r>
            <a:rPr lang="pl-PL" dirty="0"/>
            <a:t>Przymusowa </a:t>
          </a:r>
        </a:p>
      </dgm:t>
    </dgm:pt>
    <dgm:pt modelId="{D2C9266B-24C9-40A1-BD27-F2AF0B92D3FF}" type="parTrans" cxnId="{AAC1A7C2-351F-4286-8065-7AA1B66E1E10}">
      <dgm:prSet/>
      <dgm:spPr/>
      <dgm:t>
        <a:bodyPr/>
        <a:lstStyle/>
        <a:p>
          <a:endParaRPr lang="pl-PL"/>
        </a:p>
      </dgm:t>
    </dgm:pt>
    <dgm:pt modelId="{D3CC7C25-0148-4936-99F7-5BC961034344}" type="sibTrans" cxnId="{AAC1A7C2-351F-4286-8065-7AA1B66E1E10}">
      <dgm:prSet/>
      <dgm:spPr/>
      <dgm:t>
        <a:bodyPr/>
        <a:lstStyle/>
        <a:p>
          <a:endParaRPr lang="pl-PL"/>
        </a:p>
      </dgm:t>
    </dgm:pt>
    <dgm:pt modelId="{123F5C9C-CF42-43A7-B996-AD419E9B30D5}">
      <dgm:prSet phldrT="[Tekst]"/>
      <dgm:spPr/>
      <dgm:t>
        <a:bodyPr/>
        <a:lstStyle/>
        <a:p>
          <a:r>
            <a:rPr lang="pl-PL" dirty="0"/>
            <a:t>Ustawowa </a:t>
          </a:r>
        </a:p>
      </dgm:t>
    </dgm:pt>
    <dgm:pt modelId="{D7979AF1-07EE-44AF-97CC-B0E7D38501E1}" type="parTrans" cxnId="{2239955E-FA53-4DC9-9C71-C42663F11C4A}">
      <dgm:prSet/>
      <dgm:spPr/>
      <dgm:t>
        <a:bodyPr/>
        <a:lstStyle/>
        <a:p>
          <a:endParaRPr lang="pl-PL"/>
        </a:p>
      </dgm:t>
    </dgm:pt>
    <dgm:pt modelId="{D3792526-563D-4639-BCE9-51FC6EA92293}" type="sibTrans" cxnId="{2239955E-FA53-4DC9-9C71-C42663F11C4A}">
      <dgm:prSet/>
      <dgm:spPr/>
      <dgm:t>
        <a:bodyPr/>
        <a:lstStyle/>
        <a:p>
          <a:endParaRPr lang="pl-PL"/>
        </a:p>
      </dgm:t>
    </dgm:pt>
    <dgm:pt modelId="{98F9C041-C8F4-41DC-8A9A-1FE2FD2A8DAC}" type="pres">
      <dgm:prSet presAssocID="{878B6373-BF56-4F36-BE05-C161B127DDE9}" presName="linear" presStyleCnt="0">
        <dgm:presLayoutVars>
          <dgm:dir/>
          <dgm:animLvl val="lvl"/>
          <dgm:resizeHandles val="exact"/>
        </dgm:presLayoutVars>
      </dgm:prSet>
      <dgm:spPr/>
    </dgm:pt>
    <dgm:pt modelId="{EDA867BF-16A3-4AF1-8AA5-28A09AE73E0A}" type="pres">
      <dgm:prSet presAssocID="{388A9030-2C83-4BF2-A6B4-3DEAD3BC6B7F}" presName="parentLin" presStyleCnt="0"/>
      <dgm:spPr/>
    </dgm:pt>
    <dgm:pt modelId="{B3A674C7-7166-4430-9195-7DBF3893917E}" type="pres">
      <dgm:prSet presAssocID="{388A9030-2C83-4BF2-A6B4-3DEAD3BC6B7F}" presName="parentLeftMargin" presStyleLbl="node1" presStyleIdx="0" presStyleCnt="3"/>
      <dgm:spPr/>
    </dgm:pt>
    <dgm:pt modelId="{EEF5FECC-7FC3-4C10-AC15-4A2B923A863C}" type="pres">
      <dgm:prSet presAssocID="{388A9030-2C83-4BF2-A6B4-3DEAD3BC6B7F}" presName="parentText" presStyleLbl="node1" presStyleIdx="0" presStyleCnt="3">
        <dgm:presLayoutVars>
          <dgm:chMax val="0"/>
          <dgm:bulletEnabled val="1"/>
        </dgm:presLayoutVars>
      </dgm:prSet>
      <dgm:spPr/>
    </dgm:pt>
    <dgm:pt modelId="{FBF059CA-BE69-47AC-8635-B63C950D0166}" type="pres">
      <dgm:prSet presAssocID="{388A9030-2C83-4BF2-A6B4-3DEAD3BC6B7F}" presName="negativeSpace" presStyleCnt="0"/>
      <dgm:spPr/>
    </dgm:pt>
    <dgm:pt modelId="{FE28CFD9-7A13-47EC-AC2D-366604C16750}" type="pres">
      <dgm:prSet presAssocID="{388A9030-2C83-4BF2-A6B4-3DEAD3BC6B7F}" presName="childText" presStyleLbl="conFgAcc1" presStyleIdx="0" presStyleCnt="3">
        <dgm:presLayoutVars>
          <dgm:bulletEnabled val="1"/>
        </dgm:presLayoutVars>
      </dgm:prSet>
      <dgm:spPr/>
    </dgm:pt>
    <dgm:pt modelId="{46C656FC-3F2E-4F29-84AF-5F3047D74E33}" type="pres">
      <dgm:prSet presAssocID="{50BFDE37-F1A2-4AD0-8754-D1ED9F716386}" presName="spaceBetweenRectangles" presStyleCnt="0"/>
      <dgm:spPr/>
    </dgm:pt>
    <dgm:pt modelId="{7558E0D4-90F1-4489-AAC1-B2DF48A98746}" type="pres">
      <dgm:prSet presAssocID="{53AA3165-21B0-46AB-AD90-B57E468FF9BE}" presName="parentLin" presStyleCnt="0"/>
      <dgm:spPr/>
    </dgm:pt>
    <dgm:pt modelId="{66E157A7-6AC7-46B3-AC97-F45F064C60DC}" type="pres">
      <dgm:prSet presAssocID="{53AA3165-21B0-46AB-AD90-B57E468FF9BE}" presName="parentLeftMargin" presStyleLbl="node1" presStyleIdx="0" presStyleCnt="3"/>
      <dgm:spPr/>
    </dgm:pt>
    <dgm:pt modelId="{39558DB7-18BA-45C8-B4A8-ABEDDDC831BE}" type="pres">
      <dgm:prSet presAssocID="{53AA3165-21B0-46AB-AD90-B57E468FF9BE}" presName="parentText" presStyleLbl="node1" presStyleIdx="1" presStyleCnt="3">
        <dgm:presLayoutVars>
          <dgm:chMax val="0"/>
          <dgm:bulletEnabled val="1"/>
        </dgm:presLayoutVars>
      </dgm:prSet>
      <dgm:spPr/>
    </dgm:pt>
    <dgm:pt modelId="{9D9A9995-2BBA-450D-BBC0-6830DF0641DD}" type="pres">
      <dgm:prSet presAssocID="{53AA3165-21B0-46AB-AD90-B57E468FF9BE}" presName="negativeSpace" presStyleCnt="0"/>
      <dgm:spPr/>
    </dgm:pt>
    <dgm:pt modelId="{5E5AAF58-186E-449F-B048-C6B773051E2F}" type="pres">
      <dgm:prSet presAssocID="{53AA3165-21B0-46AB-AD90-B57E468FF9BE}" presName="childText" presStyleLbl="conFgAcc1" presStyleIdx="1" presStyleCnt="3">
        <dgm:presLayoutVars>
          <dgm:bulletEnabled val="1"/>
        </dgm:presLayoutVars>
      </dgm:prSet>
      <dgm:spPr/>
    </dgm:pt>
    <dgm:pt modelId="{A50AFBAA-2946-453B-B6E9-10C10AF31569}" type="pres">
      <dgm:prSet presAssocID="{D3CC7C25-0148-4936-99F7-5BC961034344}" presName="spaceBetweenRectangles" presStyleCnt="0"/>
      <dgm:spPr/>
    </dgm:pt>
    <dgm:pt modelId="{7C28D956-0226-4833-8B66-C020F7227885}" type="pres">
      <dgm:prSet presAssocID="{123F5C9C-CF42-43A7-B996-AD419E9B30D5}" presName="parentLin" presStyleCnt="0"/>
      <dgm:spPr/>
    </dgm:pt>
    <dgm:pt modelId="{52BB2186-6621-469A-98AA-D62313F86D7F}" type="pres">
      <dgm:prSet presAssocID="{123F5C9C-CF42-43A7-B996-AD419E9B30D5}" presName="parentLeftMargin" presStyleLbl="node1" presStyleIdx="1" presStyleCnt="3"/>
      <dgm:spPr/>
    </dgm:pt>
    <dgm:pt modelId="{FD47DF82-4DAB-427D-A37D-3A980F93A28D}" type="pres">
      <dgm:prSet presAssocID="{123F5C9C-CF42-43A7-B996-AD419E9B30D5}" presName="parentText" presStyleLbl="node1" presStyleIdx="2" presStyleCnt="3">
        <dgm:presLayoutVars>
          <dgm:chMax val="0"/>
          <dgm:bulletEnabled val="1"/>
        </dgm:presLayoutVars>
      </dgm:prSet>
      <dgm:spPr/>
    </dgm:pt>
    <dgm:pt modelId="{124FE534-AD52-4E78-89AA-836557E7DA44}" type="pres">
      <dgm:prSet presAssocID="{123F5C9C-CF42-43A7-B996-AD419E9B30D5}" presName="negativeSpace" presStyleCnt="0"/>
      <dgm:spPr/>
    </dgm:pt>
    <dgm:pt modelId="{CE42477F-2A87-439F-91F9-9014F2379A84}" type="pres">
      <dgm:prSet presAssocID="{123F5C9C-CF42-43A7-B996-AD419E9B30D5}" presName="childText" presStyleLbl="conFgAcc1" presStyleIdx="2" presStyleCnt="3">
        <dgm:presLayoutVars>
          <dgm:bulletEnabled val="1"/>
        </dgm:presLayoutVars>
      </dgm:prSet>
      <dgm:spPr/>
    </dgm:pt>
  </dgm:ptLst>
  <dgm:cxnLst>
    <dgm:cxn modelId="{1695BD0D-A416-4CEC-A26E-456B7D2C9565}" srcId="{878B6373-BF56-4F36-BE05-C161B127DDE9}" destId="{388A9030-2C83-4BF2-A6B4-3DEAD3BC6B7F}" srcOrd="0" destOrd="0" parTransId="{F6335CD6-4E0F-417D-98D3-B3514F841850}" sibTransId="{50BFDE37-F1A2-4AD0-8754-D1ED9F716386}"/>
    <dgm:cxn modelId="{2239955E-FA53-4DC9-9C71-C42663F11C4A}" srcId="{878B6373-BF56-4F36-BE05-C161B127DDE9}" destId="{123F5C9C-CF42-43A7-B996-AD419E9B30D5}" srcOrd="2" destOrd="0" parTransId="{D7979AF1-07EE-44AF-97CC-B0E7D38501E1}" sibTransId="{D3792526-563D-4639-BCE9-51FC6EA92293}"/>
    <dgm:cxn modelId="{559B957F-1074-4FA0-99F4-C057FA390BDC}" type="presOf" srcId="{878B6373-BF56-4F36-BE05-C161B127DDE9}" destId="{98F9C041-C8F4-41DC-8A9A-1FE2FD2A8DAC}" srcOrd="0" destOrd="0" presId="urn:microsoft.com/office/officeart/2005/8/layout/list1"/>
    <dgm:cxn modelId="{2D3E2288-F221-48CF-8166-CD970BFAFC70}" type="presOf" srcId="{388A9030-2C83-4BF2-A6B4-3DEAD3BC6B7F}" destId="{EEF5FECC-7FC3-4C10-AC15-4A2B923A863C}" srcOrd="1" destOrd="0" presId="urn:microsoft.com/office/officeart/2005/8/layout/list1"/>
    <dgm:cxn modelId="{583DED8D-9200-4240-AB65-E60F8C452F16}" type="presOf" srcId="{123F5C9C-CF42-43A7-B996-AD419E9B30D5}" destId="{FD47DF82-4DAB-427D-A37D-3A980F93A28D}" srcOrd="1" destOrd="0" presId="urn:microsoft.com/office/officeart/2005/8/layout/list1"/>
    <dgm:cxn modelId="{AAC1A7C2-351F-4286-8065-7AA1B66E1E10}" srcId="{878B6373-BF56-4F36-BE05-C161B127DDE9}" destId="{53AA3165-21B0-46AB-AD90-B57E468FF9BE}" srcOrd="1" destOrd="0" parTransId="{D2C9266B-24C9-40A1-BD27-F2AF0B92D3FF}" sibTransId="{D3CC7C25-0148-4936-99F7-5BC961034344}"/>
    <dgm:cxn modelId="{A7ADC8D4-754C-47A6-8A84-32D4619C8358}" type="presOf" srcId="{53AA3165-21B0-46AB-AD90-B57E468FF9BE}" destId="{39558DB7-18BA-45C8-B4A8-ABEDDDC831BE}" srcOrd="1" destOrd="0" presId="urn:microsoft.com/office/officeart/2005/8/layout/list1"/>
    <dgm:cxn modelId="{B85664DC-C815-4E48-86F2-CE0938AC9BB1}" type="presOf" srcId="{123F5C9C-CF42-43A7-B996-AD419E9B30D5}" destId="{52BB2186-6621-469A-98AA-D62313F86D7F}" srcOrd="0" destOrd="0" presId="urn:microsoft.com/office/officeart/2005/8/layout/list1"/>
    <dgm:cxn modelId="{06A963DF-4706-485E-8890-8E3345685167}" type="presOf" srcId="{53AA3165-21B0-46AB-AD90-B57E468FF9BE}" destId="{66E157A7-6AC7-46B3-AC97-F45F064C60DC}" srcOrd="0" destOrd="0" presId="urn:microsoft.com/office/officeart/2005/8/layout/list1"/>
    <dgm:cxn modelId="{D21131EE-668A-4A83-A1E4-5456577736AA}" type="presOf" srcId="{388A9030-2C83-4BF2-A6B4-3DEAD3BC6B7F}" destId="{B3A674C7-7166-4430-9195-7DBF3893917E}" srcOrd="0" destOrd="0" presId="urn:microsoft.com/office/officeart/2005/8/layout/list1"/>
    <dgm:cxn modelId="{52F068DD-17B5-40C7-A2F5-4CCE2D371F12}" type="presParOf" srcId="{98F9C041-C8F4-41DC-8A9A-1FE2FD2A8DAC}" destId="{EDA867BF-16A3-4AF1-8AA5-28A09AE73E0A}" srcOrd="0" destOrd="0" presId="urn:microsoft.com/office/officeart/2005/8/layout/list1"/>
    <dgm:cxn modelId="{7EB0D63B-1CA5-47BE-8D57-91AA184DE086}" type="presParOf" srcId="{EDA867BF-16A3-4AF1-8AA5-28A09AE73E0A}" destId="{B3A674C7-7166-4430-9195-7DBF3893917E}" srcOrd="0" destOrd="0" presId="urn:microsoft.com/office/officeart/2005/8/layout/list1"/>
    <dgm:cxn modelId="{6056E875-1E2F-4AAA-A6A3-22AC4A776451}" type="presParOf" srcId="{EDA867BF-16A3-4AF1-8AA5-28A09AE73E0A}" destId="{EEF5FECC-7FC3-4C10-AC15-4A2B923A863C}" srcOrd="1" destOrd="0" presId="urn:microsoft.com/office/officeart/2005/8/layout/list1"/>
    <dgm:cxn modelId="{38BFD0A5-9792-4AE2-93EF-451DAC9C1F84}" type="presParOf" srcId="{98F9C041-C8F4-41DC-8A9A-1FE2FD2A8DAC}" destId="{FBF059CA-BE69-47AC-8635-B63C950D0166}" srcOrd="1" destOrd="0" presId="urn:microsoft.com/office/officeart/2005/8/layout/list1"/>
    <dgm:cxn modelId="{23B1CD64-F3FA-48E7-BA8C-BDE0B76CAD8E}" type="presParOf" srcId="{98F9C041-C8F4-41DC-8A9A-1FE2FD2A8DAC}" destId="{FE28CFD9-7A13-47EC-AC2D-366604C16750}" srcOrd="2" destOrd="0" presId="urn:microsoft.com/office/officeart/2005/8/layout/list1"/>
    <dgm:cxn modelId="{52551BEC-4DB4-480C-94BE-E7F927274A87}" type="presParOf" srcId="{98F9C041-C8F4-41DC-8A9A-1FE2FD2A8DAC}" destId="{46C656FC-3F2E-4F29-84AF-5F3047D74E33}" srcOrd="3" destOrd="0" presId="urn:microsoft.com/office/officeart/2005/8/layout/list1"/>
    <dgm:cxn modelId="{BD887EDE-84BA-4D49-8C2C-F13444160181}" type="presParOf" srcId="{98F9C041-C8F4-41DC-8A9A-1FE2FD2A8DAC}" destId="{7558E0D4-90F1-4489-AAC1-B2DF48A98746}" srcOrd="4" destOrd="0" presId="urn:microsoft.com/office/officeart/2005/8/layout/list1"/>
    <dgm:cxn modelId="{E453CCFC-F29C-4500-83A0-D787CC051DA8}" type="presParOf" srcId="{7558E0D4-90F1-4489-AAC1-B2DF48A98746}" destId="{66E157A7-6AC7-46B3-AC97-F45F064C60DC}" srcOrd="0" destOrd="0" presId="urn:microsoft.com/office/officeart/2005/8/layout/list1"/>
    <dgm:cxn modelId="{05F78237-78A6-4721-AC6A-955F775D6BC2}" type="presParOf" srcId="{7558E0D4-90F1-4489-AAC1-B2DF48A98746}" destId="{39558DB7-18BA-45C8-B4A8-ABEDDDC831BE}" srcOrd="1" destOrd="0" presId="urn:microsoft.com/office/officeart/2005/8/layout/list1"/>
    <dgm:cxn modelId="{553FCCF5-F94F-4BAE-B7FF-52A24C52287B}" type="presParOf" srcId="{98F9C041-C8F4-41DC-8A9A-1FE2FD2A8DAC}" destId="{9D9A9995-2BBA-450D-BBC0-6830DF0641DD}" srcOrd="5" destOrd="0" presId="urn:microsoft.com/office/officeart/2005/8/layout/list1"/>
    <dgm:cxn modelId="{35A0B260-8B6C-485E-9454-EB2D96CD308B}" type="presParOf" srcId="{98F9C041-C8F4-41DC-8A9A-1FE2FD2A8DAC}" destId="{5E5AAF58-186E-449F-B048-C6B773051E2F}" srcOrd="6" destOrd="0" presId="urn:microsoft.com/office/officeart/2005/8/layout/list1"/>
    <dgm:cxn modelId="{47233955-0924-4FAC-AE71-AEBAA3A8C8F3}" type="presParOf" srcId="{98F9C041-C8F4-41DC-8A9A-1FE2FD2A8DAC}" destId="{A50AFBAA-2946-453B-B6E9-10C10AF31569}" srcOrd="7" destOrd="0" presId="urn:microsoft.com/office/officeart/2005/8/layout/list1"/>
    <dgm:cxn modelId="{0BBB2A4D-82B4-4749-B228-05F529277660}" type="presParOf" srcId="{98F9C041-C8F4-41DC-8A9A-1FE2FD2A8DAC}" destId="{7C28D956-0226-4833-8B66-C020F7227885}" srcOrd="8" destOrd="0" presId="urn:microsoft.com/office/officeart/2005/8/layout/list1"/>
    <dgm:cxn modelId="{3248E434-A884-4277-84AF-FA953C328F3D}" type="presParOf" srcId="{7C28D956-0226-4833-8B66-C020F7227885}" destId="{52BB2186-6621-469A-98AA-D62313F86D7F}" srcOrd="0" destOrd="0" presId="urn:microsoft.com/office/officeart/2005/8/layout/list1"/>
    <dgm:cxn modelId="{3EDF6B37-F0B3-4D89-B83B-BDD96480AC32}" type="presParOf" srcId="{7C28D956-0226-4833-8B66-C020F7227885}" destId="{FD47DF82-4DAB-427D-A37D-3A980F93A28D}" srcOrd="1" destOrd="0" presId="urn:microsoft.com/office/officeart/2005/8/layout/list1"/>
    <dgm:cxn modelId="{40E37EDD-60E9-43ED-A286-5A43D6355AE0}" type="presParOf" srcId="{98F9C041-C8F4-41DC-8A9A-1FE2FD2A8DAC}" destId="{124FE534-AD52-4E78-89AA-836557E7DA44}" srcOrd="9" destOrd="0" presId="urn:microsoft.com/office/officeart/2005/8/layout/list1"/>
    <dgm:cxn modelId="{F6822586-C414-430E-B0BB-06E77E066391}" type="presParOf" srcId="{98F9C041-C8F4-41DC-8A9A-1FE2FD2A8DAC}" destId="{CE42477F-2A87-439F-91F9-9014F2379A84}"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395B3E-3F00-4EF3-9A97-76141D1A3E8E}">
      <dsp:nvSpPr>
        <dsp:cNvPr id="0" name=""/>
        <dsp:cNvSpPr/>
      </dsp:nvSpPr>
      <dsp:spPr>
        <a:xfrm>
          <a:off x="0" y="0"/>
          <a:ext cx="8229600" cy="575639"/>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pl-PL" sz="2400" kern="1200" dirty="0"/>
            <a:t>W wyniku zawarcia umowy </a:t>
          </a:r>
        </a:p>
      </dsp:txBody>
      <dsp:txXfrm>
        <a:off x="28100" y="28100"/>
        <a:ext cx="8173400" cy="519439"/>
      </dsp:txXfrm>
    </dsp:sp>
    <dsp:sp modelId="{A13E1EEB-4142-43BF-B6D1-C8E3305330F4}">
      <dsp:nvSpPr>
        <dsp:cNvPr id="0" name=""/>
        <dsp:cNvSpPr/>
      </dsp:nvSpPr>
      <dsp:spPr>
        <a:xfrm>
          <a:off x="0" y="1217721"/>
          <a:ext cx="8229600" cy="575639"/>
        </a:xfrm>
        <a:prstGeom prst="roundRect">
          <a:avLst/>
        </a:prstGeom>
        <a:solidFill>
          <a:schemeClr val="accent3">
            <a:hueOff val="3750088"/>
            <a:satOff val="-5627"/>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pl-PL" sz="2400" kern="1200" dirty="0"/>
            <a:t>Na podstawie jednostronnej czynności prawnej</a:t>
          </a:r>
        </a:p>
      </dsp:txBody>
      <dsp:txXfrm>
        <a:off x="28100" y="1245821"/>
        <a:ext cx="8173400" cy="519439"/>
      </dsp:txXfrm>
    </dsp:sp>
    <dsp:sp modelId="{4409FA8B-EF41-4FCE-B275-3622CE14145C}">
      <dsp:nvSpPr>
        <dsp:cNvPr id="0" name=""/>
        <dsp:cNvSpPr/>
      </dsp:nvSpPr>
      <dsp:spPr>
        <a:xfrm>
          <a:off x="0" y="1793361"/>
          <a:ext cx="8229600" cy="596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pl-PL" sz="1900" kern="1200" dirty="0"/>
            <a:t>Dokonywana przez właściciela nieruchomości </a:t>
          </a:r>
          <a:r>
            <a:rPr lang="pl-PL" sz="1900" kern="1200" dirty="0">
              <a:sym typeface="Wingdings" panose="05000000000000000000" pitchFamily="2" charset="2"/>
            </a:rPr>
            <a:t> dotyczy wierzytelności z tytułu obligacji – art. 30-31 ustawy z dn. 15.01.2015r. o obligacjach</a:t>
          </a:r>
          <a:endParaRPr lang="pl-PL" sz="1900" kern="1200" dirty="0"/>
        </a:p>
      </dsp:txBody>
      <dsp:txXfrm>
        <a:off x="0" y="1793361"/>
        <a:ext cx="8229600" cy="596160"/>
      </dsp:txXfrm>
    </dsp:sp>
    <dsp:sp modelId="{E9AD69B1-8D2F-4031-AB8F-DB84F11133F9}">
      <dsp:nvSpPr>
        <dsp:cNvPr id="0" name=""/>
        <dsp:cNvSpPr/>
      </dsp:nvSpPr>
      <dsp:spPr>
        <a:xfrm>
          <a:off x="0" y="2389521"/>
          <a:ext cx="8229600" cy="575639"/>
        </a:xfrm>
        <a:prstGeom prst="roundRect">
          <a:avLst/>
        </a:prstGeom>
        <a:solidFill>
          <a:schemeClr val="accent3">
            <a:hueOff val="7500176"/>
            <a:satOff val="-11253"/>
            <a:lumOff val="-18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pl-PL" sz="2400" kern="1200" dirty="0"/>
            <a:t>Z mocy ustawy</a:t>
          </a:r>
        </a:p>
      </dsp:txBody>
      <dsp:txXfrm>
        <a:off x="28100" y="2417621"/>
        <a:ext cx="8173400" cy="519439"/>
      </dsp:txXfrm>
    </dsp:sp>
    <dsp:sp modelId="{B27B5750-D5DD-4BBC-9592-445F3D8D3E1A}">
      <dsp:nvSpPr>
        <dsp:cNvPr id="0" name=""/>
        <dsp:cNvSpPr/>
      </dsp:nvSpPr>
      <dsp:spPr>
        <a:xfrm>
          <a:off x="0" y="2965160"/>
          <a:ext cx="8229600" cy="869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pl-PL" sz="1900" kern="1200" dirty="0"/>
            <a:t>Art. 1037 par. 3 k.p.c. oraz 115d par. 3 </a:t>
          </a:r>
          <a:r>
            <a:rPr lang="pl-PL" sz="1900" kern="1200" dirty="0" err="1"/>
            <a:t>u.p.e.a</a:t>
          </a:r>
          <a:r>
            <a:rPr lang="pl-PL" sz="1900" kern="1200" dirty="0"/>
            <a:t>. – zabezpieczenie na nabytej w drodze egzekucji nieruchomości określonych w tych przepisach roszczeń wobec nabywcy,</a:t>
          </a:r>
        </a:p>
      </dsp:txBody>
      <dsp:txXfrm>
        <a:off x="0" y="2965160"/>
        <a:ext cx="8229600" cy="869400"/>
      </dsp:txXfrm>
    </dsp:sp>
    <dsp:sp modelId="{20376139-82DA-42C9-B609-B84E92020212}">
      <dsp:nvSpPr>
        <dsp:cNvPr id="0" name=""/>
        <dsp:cNvSpPr/>
      </dsp:nvSpPr>
      <dsp:spPr>
        <a:xfrm>
          <a:off x="0" y="3834561"/>
          <a:ext cx="8229600" cy="575639"/>
        </a:xfrm>
        <a:prstGeom prst="roundRect">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pl-PL" sz="2400" kern="1200" dirty="0"/>
            <a:t>Na podstawie orzeczenia sądu/prokuratora/organu administracji</a:t>
          </a:r>
        </a:p>
      </dsp:txBody>
      <dsp:txXfrm>
        <a:off x="28100" y="3862661"/>
        <a:ext cx="8173400" cy="5194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28CFD9-7A13-47EC-AC2D-366604C16750}">
      <dsp:nvSpPr>
        <dsp:cNvPr id="0" name=""/>
        <dsp:cNvSpPr/>
      </dsp:nvSpPr>
      <dsp:spPr>
        <a:xfrm>
          <a:off x="0" y="543261"/>
          <a:ext cx="8229600" cy="856800"/>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EF5FECC-7FC3-4C10-AC15-4A2B923A863C}">
      <dsp:nvSpPr>
        <dsp:cNvPr id="0" name=""/>
        <dsp:cNvSpPr/>
      </dsp:nvSpPr>
      <dsp:spPr>
        <a:xfrm>
          <a:off x="411480" y="41421"/>
          <a:ext cx="5760720" cy="100368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1511300">
            <a:lnSpc>
              <a:spcPct val="90000"/>
            </a:lnSpc>
            <a:spcBef>
              <a:spcPct val="0"/>
            </a:spcBef>
            <a:spcAft>
              <a:spcPct val="35000"/>
            </a:spcAft>
            <a:buNone/>
          </a:pPr>
          <a:r>
            <a:rPr lang="pl-PL" sz="3400" kern="1200" dirty="0"/>
            <a:t>Umowna (zwykła)</a:t>
          </a:r>
        </a:p>
      </dsp:txBody>
      <dsp:txXfrm>
        <a:off x="460476" y="90417"/>
        <a:ext cx="5662728" cy="905688"/>
      </dsp:txXfrm>
    </dsp:sp>
    <dsp:sp modelId="{5E5AAF58-186E-449F-B048-C6B773051E2F}">
      <dsp:nvSpPr>
        <dsp:cNvPr id="0" name=""/>
        <dsp:cNvSpPr/>
      </dsp:nvSpPr>
      <dsp:spPr>
        <a:xfrm>
          <a:off x="0" y="2085501"/>
          <a:ext cx="8229600" cy="856800"/>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9558DB7-18BA-45C8-B4A8-ABEDDDC831BE}">
      <dsp:nvSpPr>
        <dsp:cNvPr id="0" name=""/>
        <dsp:cNvSpPr/>
      </dsp:nvSpPr>
      <dsp:spPr>
        <a:xfrm>
          <a:off x="411480" y="1583661"/>
          <a:ext cx="5760720" cy="100368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1511300">
            <a:lnSpc>
              <a:spcPct val="90000"/>
            </a:lnSpc>
            <a:spcBef>
              <a:spcPct val="0"/>
            </a:spcBef>
            <a:spcAft>
              <a:spcPct val="35000"/>
            </a:spcAft>
            <a:buNone/>
          </a:pPr>
          <a:r>
            <a:rPr lang="pl-PL" sz="3400" kern="1200" dirty="0"/>
            <a:t>Przymusowa </a:t>
          </a:r>
        </a:p>
      </dsp:txBody>
      <dsp:txXfrm>
        <a:off x="460476" y="1632657"/>
        <a:ext cx="5662728" cy="905688"/>
      </dsp:txXfrm>
    </dsp:sp>
    <dsp:sp modelId="{CE42477F-2A87-439F-91F9-9014F2379A84}">
      <dsp:nvSpPr>
        <dsp:cNvPr id="0" name=""/>
        <dsp:cNvSpPr/>
      </dsp:nvSpPr>
      <dsp:spPr>
        <a:xfrm>
          <a:off x="0" y="3627741"/>
          <a:ext cx="8229600" cy="856800"/>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D47DF82-4DAB-427D-A37D-3A980F93A28D}">
      <dsp:nvSpPr>
        <dsp:cNvPr id="0" name=""/>
        <dsp:cNvSpPr/>
      </dsp:nvSpPr>
      <dsp:spPr>
        <a:xfrm>
          <a:off x="411480" y="3125901"/>
          <a:ext cx="5760720" cy="100368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1511300">
            <a:lnSpc>
              <a:spcPct val="90000"/>
            </a:lnSpc>
            <a:spcBef>
              <a:spcPct val="0"/>
            </a:spcBef>
            <a:spcAft>
              <a:spcPct val="35000"/>
            </a:spcAft>
            <a:buNone/>
          </a:pPr>
          <a:r>
            <a:rPr lang="pl-PL" sz="3400" kern="1200" dirty="0"/>
            <a:t>Ustawowa </a:t>
          </a:r>
        </a:p>
      </dsp:txBody>
      <dsp:txXfrm>
        <a:off x="460476" y="3174897"/>
        <a:ext cx="5662728" cy="90568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9.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20852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674576877"/>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showMasterSp="0" preserve="1">
  <p:cSld name="Oferta z podpisem">
    <p:spTree>
      <p:nvGrpSpPr>
        <p:cNvPr id="1" name=""/>
        <p:cNvGrpSpPr/>
        <p:nvPr/>
      </p:nvGrpSpPr>
      <p:grpSpPr>
        <a:xfrm>
          <a:off x="0" y="0"/>
          <a:ext cx="0" cy="0"/>
          <a:chOff x="0" y="0"/>
          <a:chExt cx="0" cy="0"/>
        </a:xfrm>
      </p:grpSpPr>
      <p:grpSp>
        <p:nvGrpSpPr>
          <p:cNvPr id="3" name="Group 2"/>
          <p:cNvGrpSpPr/>
          <p:nvPr/>
        </p:nvGrpSpPr>
        <p:grpSpPr>
          <a:xfrm>
            <a:off x="0" y="0"/>
            <a:ext cx="9144000" cy="6860799"/>
            <a:chOff x="0" y="0"/>
            <a:chExt cx="9144000" cy="6860799"/>
          </a:xfrm>
        </p:grpSpPr>
        <p:sp>
          <p:nvSpPr>
            <p:cNvPr id="14" name="Rectangle 13"/>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12"/>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3"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12" name="TextBox 11"/>
          <p:cNvSpPr txBox="1"/>
          <p:nvPr/>
        </p:nvSpPr>
        <p:spPr bwMode="gray">
          <a:xfrm>
            <a:off x="7033422" y="2898648"/>
            <a:ext cx="660550" cy="1323439"/>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8000" dirty="0"/>
              <a:t>”</a:t>
            </a:r>
          </a:p>
        </p:txBody>
      </p:sp>
      <p:sp>
        <p:nvSpPr>
          <p:cNvPr id="11" name="TextBox 10"/>
          <p:cNvSpPr txBox="1"/>
          <p:nvPr/>
        </p:nvSpPr>
        <p:spPr bwMode="gray">
          <a:xfrm>
            <a:off x="651683" y="589767"/>
            <a:ext cx="601591" cy="1323439"/>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8000" dirty="0"/>
              <a:t>“</a:t>
            </a:r>
          </a:p>
        </p:txBody>
      </p:sp>
      <p:sp>
        <p:nvSpPr>
          <p:cNvPr id="2" name="Title 1"/>
          <p:cNvSpPr>
            <a:spLocks noGrp="1"/>
          </p:cNvSpPr>
          <p:nvPr>
            <p:ph type="title"/>
          </p:nvPr>
        </p:nvSpPr>
        <p:spPr>
          <a:xfrm>
            <a:off x="1128058" y="903421"/>
            <a:ext cx="6160385" cy="2895658"/>
          </a:xfrm>
        </p:spPr>
        <p:txBody>
          <a:bodyPr/>
          <a:lstStyle>
            <a:lvl1pPr>
              <a:defRPr sz="3600"/>
            </a:lvl1pPr>
          </a:lstStyle>
          <a:p>
            <a:r>
              <a:rPr lang="pl-PL"/>
              <a:t>Kliknij, aby edytować styl</a:t>
            </a:r>
            <a:endParaRPr lang="en-US" dirty="0"/>
          </a:p>
        </p:txBody>
      </p:sp>
      <p:sp>
        <p:nvSpPr>
          <p:cNvPr id="17" name="Text Placeholder 3"/>
          <p:cNvSpPr>
            <a:spLocks noGrp="1"/>
          </p:cNvSpPr>
          <p:nvPr>
            <p:ph type="body" sz="half" idx="13"/>
          </p:nvPr>
        </p:nvSpPr>
        <p:spPr bwMode="gray">
          <a:xfrm>
            <a:off x="1387279" y="3809278"/>
            <a:ext cx="5646142" cy="333113"/>
          </a:xfrm>
        </p:spPr>
        <p:txBody>
          <a:bodyPr>
            <a:normAutofit/>
          </a:bodyPr>
          <a:lstStyle>
            <a:lvl1pPr marL="0" indent="0">
              <a:buNone/>
              <a:defRPr lang="en-US" sz="1400" b="0" i="0" kern="1200" cap="small" dirty="0">
                <a:solidFill>
                  <a:schemeClr val="accent1"/>
                </a:solidFill>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16" name="Text Placeholder 3"/>
          <p:cNvSpPr>
            <a:spLocks noGrp="1"/>
          </p:cNvSpPr>
          <p:nvPr>
            <p:ph type="body" sz="half" idx="2"/>
          </p:nvPr>
        </p:nvSpPr>
        <p:spPr>
          <a:xfrm>
            <a:off x="866440" y="5000815"/>
            <a:ext cx="6422005" cy="1024065"/>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4" name="Date Placeholder 3"/>
          <p:cNvSpPr>
            <a:spLocks noGrp="1"/>
          </p:cNvSpPr>
          <p:nvPr>
            <p:ph type="dt" sz="half" idx="10"/>
          </p:nvPr>
        </p:nvSpPr>
        <p:spPr/>
        <p:txBody>
          <a:bodyPr/>
          <a:lstStyle/>
          <a:p>
            <a:fld id="{EDD50BD9-C7C9-46CF-A0BA-3CA029949D37}" type="datetimeFigureOut">
              <a:rPr lang="pl-PL" smtClean="0"/>
              <a:t>18.12.2018</a:t>
            </a:fld>
            <a:endParaRPr lang="pl-PL"/>
          </a:p>
        </p:txBody>
      </p:sp>
      <p:sp>
        <p:nvSpPr>
          <p:cNvPr id="5" name="Footer Placeholder 4"/>
          <p:cNvSpPr>
            <a:spLocks noGrp="1"/>
          </p:cNvSpPr>
          <p:nvPr>
            <p:ph type="ftr" sz="quarter" idx="11"/>
          </p:nvPr>
        </p:nvSpPr>
        <p:spPr/>
        <p:txBody>
          <a:bodyPr/>
          <a:lstStyle/>
          <a:p>
            <a:endParaRPr lang="pl-PL"/>
          </a:p>
        </p:txBody>
      </p:sp>
      <p:sp>
        <p:nvSpPr>
          <p:cNvPr id="22" name="Rectangle 21"/>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66428" y="295730"/>
            <a:ext cx="628813" cy="767687"/>
          </a:xfrm>
          <a:prstGeom prst="rect">
            <a:avLst/>
          </a:prstGeom>
        </p:spPr>
        <p:txBody>
          <a:bodyPr/>
          <a:lstStyle/>
          <a:p>
            <a:fld id="{67D36023-54F5-47D3-BADA-6198269F7002}" type="slidenum">
              <a:rPr lang="pl-PL" smtClean="0"/>
              <a:t>‹#›</a:t>
            </a:fld>
            <a:endParaRPr lang="pl-PL"/>
          </a:p>
        </p:txBody>
      </p:sp>
    </p:spTree>
    <p:extLst>
      <p:ext uri="{BB962C8B-B14F-4D97-AF65-F5344CB8AC3E}">
        <p14:creationId xmlns:p14="http://schemas.microsoft.com/office/powerpoint/2010/main" val="2640341738"/>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showMasterSp="0" preserve="1">
  <p:cSld name="Karta nazwy">
    <p:spTree>
      <p:nvGrpSpPr>
        <p:cNvPr id="1" name=""/>
        <p:cNvGrpSpPr/>
        <p:nvPr/>
      </p:nvGrpSpPr>
      <p:grpSpPr>
        <a:xfrm>
          <a:off x="0" y="0"/>
          <a:ext cx="0" cy="0"/>
          <a:chOff x="0" y="0"/>
          <a:chExt cx="0" cy="0"/>
        </a:xfrm>
      </p:grpSpPr>
      <p:grpSp>
        <p:nvGrpSpPr>
          <p:cNvPr id="9" name="Group 8"/>
          <p:cNvGrpSpPr/>
          <p:nvPr/>
        </p:nvGrpSpPr>
        <p:grpSpPr>
          <a:xfrm>
            <a:off x="0" y="0"/>
            <a:ext cx="9144000" cy="6860799"/>
            <a:chOff x="0" y="0"/>
            <a:chExt cx="9144000" cy="6860799"/>
          </a:xfrm>
        </p:grpSpPr>
        <p:sp>
          <p:nvSpPr>
            <p:cNvPr id="10" name="Rectangle 9"/>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1" y="2057400"/>
            <a:ext cx="6422004" cy="2095500"/>
          </a:xfrm>
        </p:spPr>
        <p:txBody>
          <a:bodyPr anchor="b"/>
          <a:lstStyle>
            <a:lvl1pPr algn="l">
              <a:defRPr sz="3600" b="0" cap="none"/>
            </a:lvl1pPr>
          </a:lstStyle>
          <a:p>
            <a:r>
              <a:rPr lang="pl-PL"/>
              <a:t>Kliknij, aby edytować styl</a:t>
            </a:r>
            <a:endParaRPr lang="en-US" dirty="0"/>
          </a:p>
        </p:txBody>
      </p:sp>
      <p:sp>
        <p:nvSpPr>
          <p:cNvPr id="3" name="Text Placeholder 2"/>
          <p:cNvSpPr>
            <a:spLocks noGrp="1"/>
          </p:cNvSpPr>
          <p:nvPr>
            <p:ph type="body" idx="1"/>
          </p:nvPr>
        </p:nvSpPr>
        <p:spPr>
          <a:xfrm>
            <a:off x="866441" y="5024908"/>
            <a:ext cx="6422004" cy="994891"/>
          </a:xfrm>
        </p:spPr>
        <p:txBody>
          <a:bodyPr anchor="t">
            <a:normAutofit/>
          </a:bodyPr>
          <a:lstStyle>
            <a:lvl1pPr marL="0" indent="0" algn="l">
              <a:buNone/>
              <a:defRPr sz="18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EDD50BD9-C7C9-46CF-A0BA-3CA029949D37}" type="datetimeFigureOut">
              <a:rPr lang="pl-PL" smtClean="0"/>
              <a:t>18.12.2018</a:t>
            </a:fld>
            <a:endParaRPr lang="pl-PL"/>
          </a:p>
        </p:txBody>
      </p:sp>
      <p:sp>
        <p:nvSpPr>
          <p:cNvPr id="5" name="Footer Placeholder 4"/>
          <p:cNvSpPr>
            <a:spLocks noGrp="1"/>
          </p:cNvSpPr>
          <p:nvPr>
            <p:ph type="ftr" sz="quarter" idx="11"/>
          </p:nvPr>
        </p:nvSpPr>
        <p:spPr/>
        <p:txBody>
          <a:bodyPr/>
          <a:lstStyle/>
          <a:p>
            <a:endParaRPr lang="pl-PL"/>
          </a:p>
        </p:txBody>
      </p:sp>
      <p:sp>
        <p:nvSpPr>
          <p:cNvPr id="12" name="Rectangle 11"/>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66428" y="295730"/>
            <a:ext cx="628813" cy="767687"/>
          </a:xfrm>
          <a:prstGeom prst="rect">
            <a:avLst/>
          </a:prstGeom>
        </p:spPr>
        <p:txBody>
          <a:bodyPr/>
          <a:lstStyle/>
          <a:p>
            <a:fld id="{67D36023-54F5-47D3-BADA-6198269F7002}" type="slidenum">
              <a:rPr lang="pl-PL" smtClean="0"/>
              <a:t>‹#›</a:t>
            </a:fld>
            <a:endParaRPr lang="pl-PL"/>
          </a:p>
        </p:txBody>
      </p:sp>
    </p:spTree>
    <p:extLst>
      <p:ext uri="{BB962C8B-B14F-4D97-AF65-F5344CB8AC3E}">
        <p14:creationId xmlns:p14="http://schemas.microsoft.com/office/powerpoint/2010/main" val="1658306158"/>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sp>
        <p:nvSpPr>
          <p:cNvPr id="2" name="Title 1"/>
          <p:cNvSpPr>
            <a:spLocks noGrp="1"/>
          </p:cNvSpPr>
          <p:nvPr>
            <p:ph type="title"/>
          </p:nvPr>
        </p:nvSpPr>
        <p:spPr>
          <a:xfrm>
            <a:off x="866441" y="922305"/>
            <a:ext cx="6423592" cy="714660"/>
          </a:xfrm>
        </p:spPr>
        <p:txBody>
          <a:bodyPr/>
          <a:lstStyle>
            <a:lvl1pPr>
              <a:defRPr sz="3200"/>
            </a:lvl1pPr>
          </a:lstStyle>
          <a:p>
            <a:r>
              <a:rPr lang="pl-PL"/>
              <a:t>Kliknij, aby edytować styl</a:t>
            </a:r>
            <a:endParaRPr lang="en-US" dirty="0"/>
          </a:p>
        </p:txBody>
      </p:sp>
      <p:sp>
        <p:nvSpPr>
          <p:cNvPr id="3" name="Text Placeholder 2"/>
          <p:cNvSpPr>
            <a:spLocks noGrp="1"/>
          </p:cNvSpPr>
          <p:nvPr>
            <p:ph type="body" idx="1"/>
          </p:nvPr>
        </p:nvSpPr>
        <p:spPr>
          <a:xfrm>
            <a:off x="866441" y="2489200"/>
            <a:ext cx="2313433"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2" name="Text Placeholder 3"/>
          <p:cNvSpPr>
            <a:spLocks noGrp="1"/>
          </p:cNvSpPr>
          <p:nvPr>
            <p:ph type="body" sz="half" idx="15"/>
          </p:nvPr>
        </p:nvSpPr>
        <p:spPr>
          <a:xfrm>
            <a:off x="866440" y="3147165"/>
            <a:ext cx="2313432" cy="2877714"/>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Text Placeholder 4"/>
          <p:cNvSpPr>
            <a:spLocks noGrp="1"/>
          </p:cNvSpPr>
          <p:nvPr>
            <p:ph type="body" sz="quarter" idx="3"/>
          </p:nvPr>
        </p:nvSpPr>
        <p:spPr>
          <a:xfrm>
            <a:off x="3408472" y="2489200"/>
            <a:ext cx="2326750"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3" name="Text Placeholder 3"/>
          <p:cNvSpPr>
            <a:spLocks noGrp="1"/>
          </p:cNvSpPr>
          <p:nvPr>
            <p:ph type="body" sz="half" idx="16"/>
          </p:nvPr>
        </p:nvSpPr>
        <p:spPr>
          <a:xfrm>
            <a:off x="3408472" y="3147165"/>
            <a:ext cx="2326749" cy="2869878"/>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14" name="Text Placeholder 4"/>
          <p:cNvSpPr>
            <a:spLocks noGrp="1"/>
          </p:cNvSpPr>
          <p:nvPr>
            <p:ph type="body" sz="quarter" idx="13"/>
          </p:nvPr>
        </p:nvSpPr>
        <p:spPr>
          <a:xfrm>
            <a:off x="5963820" y="2489201"/>
            <a:ext cx="2313740"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4" name="Text Placeholder 3"/>
          <p:cNvSpPr>
            <a:spLocks noGrp="1"/>
          </p:cNvSpPr>
          <p:nvPr>
            <p:ph type="body" sz="half" idx="17"/>
          </p:nvPr>
        </p:nvSpPr>
        <p:spPr>
          <a:xfrm>
            <a:off x="5963821" y="3147164"/>
            <a:ext cx="2313740"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cxnSp>
        <p:nvCxnSpPr>
          <p:cNvPr id="19" name="Straight Connector 18"/>
          <p:cNvCxnSpPr/>
          <p:nvPr/>
        </p:nvCxnSpPr>
        <p:spPr>
          <a:xfrm>
            <a:off x="3294530"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DD50BD9-C7C9-46CF-A0BA-3CA029949D37}" type="datetimeFigureOut">
              <a:rPr lang="pl-PL" smtClean="0"/>
              <a:t>18.12.2018</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a:xfrm>
            <a:off x="7766428" y="295730"/>
            <a:ext cx="628813" cy="767687"/>
          </a:xfrm>
          <a:prstGeom prst="rect">
            <a:avLst/>
          </a:prstGeom>
        </p:spPr>
        <p:txBody>
          <a:bodyPr/>
          <a:lstStyle/>
          <a:p>
            <a:fld id="{67D36023-54F5-47D3-BADA-6198269F7002}" type="slidenum">
              <a:rPr lang="pl-PL" smtClean="0"/>
              <a:t>‹#›</a:t>
            </a:fld>
            <a:endParaRPr lang="pl-PL"/>
          </a:p>
        </p:txBody>
      </p:sp>
    </p:spTree>
    <p:extLst>
      <p:ext uri="{BB962C8B-B14F-4D97-AF65-F5344CB8AC3E}">
        <p14:creationId xmlns:p14="http://schemas.microsoft.com/office/powerpoint/2010/main" val="3784809927"/>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sp>
        <p:nvSpPr>
          <p:cNvPr id="2" name="Title 1"/>
          <p:cNvSpPr>
            <a:spLocks noGrp="1"/>
          </p:cNvSpPr>
          <p:nvPr>
            <p:ph type="title"/>
          </p:nvPr>
        </p:nvSpPr>
        <p:spPr>
          <a:xfrm>
            <a:off x="866441" y="927101"/>
            <a:ext cx="6423592" cy="709864"/>
          </a:xfrm>
        </p:spPr>
        <p:txBody>
          <a:bodyPr/>
          <a:lstStyle>
            <a:lvl1pPr>
              <a:defRPr sz="3200"/>
            </a:lvl1pPr>
          </a:lstStyle>
          <a:p>
            <a:r>
              <a:rPr lang="pl-PL"/>
              <a:t>Kliknij, aby edytować styl</a:t>
            </a:r>
            <a:endParaRPr lang="en-US" dirty="0"/>
          </a:p>
        </p:txBody>
      </p:sp>
      <p:sp>
        <p:nvSpPr>
          <p:cNvPr id="3" name="Text Placeholder 2"/>
          <p:cNvSpPr>
            <a:spLocks noGrp="1"/>
          </p:cNvSpPr>
          <p:nvPr>
            <p:ph type="body" idx="1"/>
          </p:nvPr>
        </p:nvSpPr>
        <p:spPr>
          <a:xfrm>
            <a:off x="881461" y="4180095"/>
            <a:ext cx="2299042"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9" name="Picture Placeholder 2"/>
          <p:cNvSpPr>
            <a:spLocks noGrp="1" noChangeAspect="1"/>
          </p:cNvSpPr>
          <p:nvPr>
            <p:ph type="pic" idx="15"/>
          </p:nvPr>
        </p:nvSpPr>
        <p:spPr>
          <a:xfrm>
            <a:off x="1012743" y="2486221"/>
            <a:ext cx="2021456" cy="1450321"/>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0" name="Text Placeholder 3"/>
          <p:cNvSpPr>
            <a:spLocks noGrp="1"/>
          </p:cNvSpPr>
          <p:nvPr>
            <p:ph type="body" sz="half" idx="21"/>
          </p:nvPr>
        </p:nvSpPr>
        <p:spPr>
          <a:xfrm>
            <a:off x="881461" y="4837558"/>
            <a:ext cx="2298410"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Text Placeholder 4"/>
          <p:cNvSpPr>
            <a:spLocks noGrp="1"/>
          </p:cNvSpPr>
          <p:nvPr>
            <p:ph type="body" sz="quarter" idx="3"/>
          </p:nvPr>
        </p:nvSpPr>
        <p:spPr>
          <a:xfrm>
            <a:off x="3404318" y="4179596"/>
            <a:ext cx="2317790"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30" name="Picture Placeholder 2"/>
          <p:cNvSpPr>
            <a:spLocks noGrp="1" noChangeAspect="1"/>
          </p:cNvSpPr>
          <p:nvPr>
            <p:ph type="pic" idx="16"/>
          </p:nvPr>
        </p:nvSpPr>
        <p:spPr>
          <a:xfrm>
            <a:off x="3550622" y="2509453"/>
            <a:ext cx="2025182" cy="1427089"/>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4" name="Text Placeholder 3"/>
          <p:cNvSpPr>
            <a:spLocks noGrp="1"/>
          </p:cNvSpPr>
          <p:nvPr>
            <p:ph type="body" sz="half" idx="19"/>
          </p:nvPr>
        </p:nvSpPr>
        <p:spPr>
          <a:xfrm>
            <a:off x="3404318" y="4837558"/>
            <a:ext cx="2330903"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14" name="Text Placeholder 4"/>
          <p:cNvSpPr>
            <a:spLocks noGrp="1"/>
          </p:cNvSpPr>
          <p:nvPr>
            <p:ph type="body" sz="quarter" idx="13"/>
          </p:nvPr>
        </p:nvSpPr>
        <p:spPr>
          <a:xfrm>
            <a:off x="5963821" y="4179595"/>
            <a:ext cx="2299492"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31" name="Picture Placeholder 2"/>
          <p:cNvSpPr>
            <a:spLocks noGrp="1" noChangeAspect="1"/>
          </p:cNvSpPr>
          <p:nvPr>
            <p:ph type="pic" idx="17"/>
          </p:nvPr>
        </p:nvSpPr>
        <p:spPr>
          <a:xfrm>
            <a:off x="6104946" y="2509453"/>
            <a:ext cx="2018839" cy="1427089"/>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7" name="Text Placeholder 3"/>
          <p:cNvSpPr>
            <a:spLocks noGrp="1"/>
          </p:cNvSpPr>
          <p:nvPr>
            <p:ph type="body" sz="half" idx="20"/>
          </p:nvPr>
        </p:nvSpPr>
        <p:spPr>
          <a:xfrm>
            <a:off x="5963821" y="4837558"/>
            <a:ext cx="2299492"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cxnSp>
        <p:nvCxnSpPr>
          <p:cNvPr id="21" name="Straight Connector 20"/>
          <p:cNvCxnSpPr/>
          <p:nvPr/>
        </p:nvCxnSpPr>
        <p:spPr>
          <a:xfrm>
            <a:off x="3290019"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DD50BD9-C7C9-46CF-A0BA-3CA029949D37}" type="datetimeFigureOut">
              <a:rPr lang="pl-PL" smtClean="0"/>
              <a:t>18.12.2018</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a:xfrm>
            <a:off x="7766428" y="295730"/>
            <a:ext cx="628813" cy="767687"/>
          </a:xfrm>
          <a:prstGeom prst="rect">
            <a:avLst/>
          </a:prstGeom>
        </p:spPr>
        <p:txBody>
          <a:bodyPr/>
          <a:lstStyle/>
          <a:p>
            <a:fld id="{67D36023-54F5-47D3-BADA-6198269F7002}" type="slidenum">
              <a:rPr lang="pl-PL" smtClean="0"/>
              <a:t>‹#›</a:t>
            </a:fld>
            <a:endParaRPr lang="pl-PL"/>
          </a:p>
        </p:txBody>
      </p:sp>
    </p:spTree>
    <p:extLst>
      <p:ext uri="{BB962C8B-B14F-4D97-AF65-F5344CB8AC3E}">
        <p14:creationId xmlns:p14="http://schemas.microsoft.com/office/powerpoint/2010/main" val="2008908110"/>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nchorCtr="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DD50BD9-C7C9-46CF-A0BA-3CA029949D37}" type="datetimeFigureOut">
              <a:rPr lang="pl-PL" smtClean="0"/>
              <a:t>18.12.2018</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a:xfrm>
            <a:off x="7766428" y="295730"/>
            <a:ext cx="628813" cy="767687"/>
          </a:xfrm>
          <a:prstGeom prst="rect">
            <a:avLst/>
          </a:prstGeom>
        </p:spPr>
        <p:txBody>
          <a:bodyPr/>
          <a:lstStyle/>
          <a:p>
            <a:fld id="{67D36023-54F5-47D3-BADA-6198269F7002}" type="slidenum">
              <a:rPr lang="pl-PL" smtClean="0"/>
              <a:t>‹#›</a:t>
            </a:fld>
            <a:endParaRPr lang="pl-PL"/>
          </a:p>
        </p:txBody>
      </p:sp>
    </p:spTree>
    <p:extLst>
      <p:ext uri="{BB962C8B-B14F-4D97-AF65-F5344CB8AC3E}">
        <p14:creationId xmlns:p14="http://schemas.microsoft.com/office/powerpoint/2010/main" val="2863680518"/>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grpSp>
        <p:nvGrpSpPr>
          <p:cNvPr id="7" name="Group 6"/>
          <p:cNvGrpSpPr/>
          <p:nvPr/>
        </p:nvGrpSpPr>
        <p:grpSpPr>
          <a:xfrm>
            <a:off x="0" y="0"/>
            <a:ext cx="9144000" cy="6860799"/>
            <a:chOff x="0" y="0"/>
            <a:chExt cx="9144000" cy="6860799"/>
          </a:xfrm>
        </p:grpSpPr>
        <p:sp>
          <p:nvSpPr>
            <p:cNvPr id="11" name="Rectangle 10"/>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8"/>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8" name="Rectangle 7"/>
            <p:cNvSpPr/>
            <p:nvPr/>
          </p:nvSpPr>
          <p:spPr bwMode="gray">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Vertical Title 1"/>
          <p:cNvSpPr>
            <a:spLocks noGrp="1"/>
          </p:cNvSpPr>
          <p:nvPr>
            <p:ph type="title" orient="vert"/>
          </p:nvPr>
        </p:nvSpPr>
        <p:spPr>
          <a:xfrm>
            <a:off x="6168970" y="1447799"/>
            <a:ext cx="1077347" cy="4571999"/>
          </a:xfrm>
        </p:spPr>
        <p:txBody>
          <a:bodyPr vert="eaVert" anchor="b" anchorCtr="0"/>
          <a:lstStyle/>
          <a:p>
            <a:r>
              <a:rPr lang="pl-PL"/>
              <a:t>Kliknij, aby edytować styl</a:t>
            </a:r>
            <a:endParaRPr lang="en-US" dirty="0"/>
          </a:p>
        </p:txBody>
      </p:sp>
      <p:sp>
        <p:nvSpPr>
          <p:cNvPr id="3" name="Vertical Text Placeholder 2"/>
          <p:cNvSpPr>
            <a:spLocks noGrp="1"/>
          </p:cNvSpPr>
          <p:nvPr>
            <p:ph type="body" orient="vert" idx="1"/>
          </p:nvPr>
        </p:nvSpPr>
        <p:spPr>
          <a:xfrm>
            <a:off x="866440" y="1447799"/>
            <a:ext cx="4417234" cy="4572000"/>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DD50BD9-C7C9-46CF-A0BA-3CA029949D37}" type="datetimeFigureOut">
              <a:rPr lang="pl-PL" smtClean="0"/>
              <a:t>18.12.2018</a:t>
            </a:fld>
            <a:endParaRPr lang="pl-PL"/>
          </a:p>
        </p:txBody>
      </p:sp>
      <p:sp>
        <p:nvSpPr>
          <p:cNvPr id="5" name="Footer Placeholder 4"/>
          <p:cNvSpPr>
            <a:spLocks noGrp="1"/>
          </p:cNvSpPr>
          <p:nvPr>
            <p:ph type="ftr" sz="quarter" idx="11"/>
          </p:nvPr>
        </p:nvSpPr>
        <p:spPr/>
        <p:txBody>
          <a:bodyPr/>
          <a:lstStyle/>
          <a:p>
            <a:endParaRPr lang="pl-PL"/>
          </a:p>
        </p:txBody>
      </p:sp>
      <p:sp>
        <p:nvSpPr>
          <p:cNvPr id="14" name="Rectangle 13"/>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66428" y="295730"/>
            <a:ext cx="628813" cy="767687"/>
          </a:xfrm>
          <a:prstGeom prst="rect">
            <a:avLst/>
          </a:prstGeom>
        </p:spPr>
        <p:txBody>
          <a:bodyPr/>
          <a:lstStyle/>
          <a:p>
            <a:fld id="{67D36023-54F5-47D3-BADA-6198269F7002}" type="slidenum">
              <a:rPr lang="pl-PL" smtClean="0"/>
              <a:t>‹#›</a:t>
            </a:fld>
            <a:endParaRPr lang="pl-PL"/>
          </a:p>
        </p:txBody>
      </p:sp>
    </p:spTree>
    <p:extLst>
      <p:ext uri="{BB962C8B-B14F-4D97-AF65-F5344CB8AC3E}">
        <p14:creationId xmlns:p14="http://schemas.microsoft.com/office/powerpoint/2010/main" val="4233105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736589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6236767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7833338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0928411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792021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9293132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3588417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6311310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455880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2488591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1565114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710563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77525810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9266316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93544033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07869712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81363270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79590560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30329088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037293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82565747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90638213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05576775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42866812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00560847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6075740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48087044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51344470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23971651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51254692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648096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24551034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96167686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23638037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99723319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95741143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25318322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34293410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16041306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54079172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40856638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864789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33442099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42123462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07415629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84994735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5593773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6365935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77820264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5003015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00163349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63085604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323111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150147145"/>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80400411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50430189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57097656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033544682"/>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8507250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63775782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25889227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58875194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87087707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43778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666943717"/>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816165365"/>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237624501"/>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94019471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761072207"/>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32476856"/>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223183802"/>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578244860"/>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623792716"/>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228242884"/>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481258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610110019"/>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6588671"/>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019915020"/>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222997659"/>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956884863"/>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280525167"/>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10444792"/>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437205282"/>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359903119"/>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496963296"/>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6" name="Group 5"/>
          <p:cNvGrpSpPr/>
          <p:nvPr/>
        </p:nvGrpSpPr>
        <p:grpSpPr>
          <a:xfrm>
            <a:off x="0" y="0"/>
            <a:ext cx="9144000" cy="6860799"/>
            <a:chOff x="0" y="0"/>
            <a:chExt cx="9144000" cy="6860799"/>
          </a:xfrm>
        </p:grpSpPr>
        <p:sp>
          <p:nvSpPr>
            <p:cNvPr id="8" name="Rectangle 7"/>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8"/>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866441" y="2222623"/>
            <a:ext cx="5917679" cy="2554983"/>
          </a:xfrm>
        </p:spPr>
        <p:txBody>
          <a:bodyPr anchor="b"/>
          <a:lstStyle>
            <a:lvl1pPr>
              <a:defRPr sz="4800"/>
            </a:lvl1pPr>
          </a:lstStyle>
          <a:p>
            <a:r>
              <a:rPr lang="pl-PL"/>
              <a:t>Kliknij, aby edytować styl</a:t>
            </a:r>
            <a:endParaRPr lang="en-US" dirty="0"/>
          </a:p>
        </p:txBody>
      </p:sp>
      <p:sp>
        <p:nvSpPr>
          <p:cNvPr id="3" name="Subtitle 2"/>
          <p:cNvSpPr>
            <a:spLocks noGrp="1"/>
          </p:cNvSpPr>
          <p:nvPr>
            <p:ph type="subTitle" idx="1"/>
          </p:nvPr>
        </p:nvSpPr>
        <p:spPr bwMode="gray">
          <a:xfrm>
            <a:off x="866441" y="4777380"/>
            <a:ext cx="5917679"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bwMode="gray">
          <a:xfrm rot="5400000">
            <a:off x="7476937" y="1828799"/>
            <a:ext cx="990599" cy="228659"/>
          </a:xfrm>
        </p:spPr>
        <p:txBody>
          <a:bodyPr/>
          <a:lstStyle>
            <a:lvl1pPr algn="l">
              <a:defRPr b="0" i="0">
                <a:solidFill>
                  <a:schemeClr val="bg1"/>
                </a:solidFill>
              </a:defRPr>
            </a:lvl1pPr>
          </a:lstStyle>
          <a:p>
            <a:fld id="{EDD50BD9-C7C9-46CF-A0BA-3CA029949D37}" type="datetimeFigureOut">
              <a:rPr lang="pl-PL" smtClean="0"/>
              <a:t>18.12.2018</a:t>
            </a:fld>
            <a:endParaRPr lang="pl-PL"/>
          </a:p>
        </p:txBody>
      </p:sp>
      <p:sp>
        <p:nvSpPr>
          <p:cNvPr id="5" name="Footer Placeholder 4"/>
          <p:cNvSpPr>
            <a:spLocks noGrp="1"/>
          </p:cNvSpPr>
          <p:nvPr>
            <p:ph type="ftr" sz="quarter" idx="11"/>
          </p:nvPr>
        </p:nvSpPr>
        <p:spPr bwMode="gray">
          <a:xfrm rot="5400000">
            <a:off x="6236210" y="3264407"/>
            <a:ext cx="3859795" cy="228659"/>
          </a:xfrm>
        </p:spPr>
        <p:txBody>
          <a:bodyPr/>
          <a:lstStyle>
            <a:lvl1pPr>
              <a:defRPr b="0" i="0">
                <a:solidFill>
                  <a:schemeClr val="bg1"/>
                </a:solidFill>
              </a:defRPr>
            </a:lvl1pPr>
          </a:lstStyle>
          <a:p>
            <a:endParaRPr lang="pl-PL"/>
          </a:p>
        </p:txBody>
      </p:sp>
      <p:sp>
        <p:nvSpPr>
          <p:cNvPr id="11" name="Rectangle 10"/>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0" name="Slide Number Placeholder 5"/>
          <p:cNvSpPr>
            <a:spLocks noGrp="1"/>
          </p:cNvSpPr>
          <p:nvPr>
            <p:ph type="sldNum" sz="quarter" idx="4"/>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67D36023-54F5-47D3-BADA-6198269F7002}" type="slidenum">
              <a:rPr lang="pl-PL" smtClean="0"/>
              <a:t>‹#›</a:t>
            </a:fld>
            <a:endParaRPr lang="pl-PL"/>
          </a:p>
        </p:txBody>
      </p:sp>
    </p:spTree>
    <p:extLst>
      <p:ext uri="{BB962C8B-B14F-4D97-AF65-F5344CB8AC3E}">
        <p14:creationId xmlns:p14="http://schemas.microsoft.com/office/powerpoint/2010/main" val="2731522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863986675"/>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DD50BD9-C7C9-46CF-A0BA-3CA029949D37}" type="datetimeFigureOut">
              <a:rPr lang="pl-PL" smtClean="0"/>
              <a:t>18.12.2018</a:t>
            </a:fld>
            <a:endParaRPr lang="pl-PL"/>
          </a:p>
        </p:txBody>
      </p:sp>
      <p:sp>
        <p:nvSpPr>
          <p:cNvPr id="5" name="Footer Placeholder 4"/>
          <p:cNvSpPr>
            <a:spLocks noGrp="1"/>
          </p:cNvSpPr>
          <p:nvPr>
            <p:ph type="ftr" sz="quarter" idx="11"/>
          </p:nvPr>
        </p:nvSpPr>
        <p:spPr/>
        <p:txBody>
          <a:bodyPr/>
          <a:lstStyle/>
          <a:p>
            <a:endParaRPr lang="pl-PL"/>
          </a:p>
        </p:txBody>
      </p:sp>
      <p:sp>
        <p:nvSpPr>
          <p:cNvPr id="9" name="Slide Number Placeholder 5"/>
          <p:cNvSpPr>
            <a:spLocks noGrp="1"/>
          </p:cNvSpPr>
          <p:nvPr>
            <p:ph type="sldNum" sz="quarter" idx="4"/>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67D36023-54F5-47D3-BADA-6198269F7002}" type="slidenum">
              <a:rPr lang="pl-PL" smtClean="0"/>
              <a:t>‹#›</a:t>
            </a:fld>
            <a:endParaRPr lang="pl-PL"/>
          </a:p>
        </p:txBody>
      </p:sp>
    </p:spTree>
    <p:extLst>
      <p:ext uri="{BB962C8B-B14F-4D97-AF65-F5344CB8AC3E}">
        <p14:creationId xmlns:p14="http://schemas.microsoft.com/office/powerpoint/2010/main" val="1402030458"/>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grpSp>
        <p:nvGrpSpPr>
          <p:cNvPr id="6" name="Group 5"/>
          <p:cNvGrpSpPr/>
          <p:nvPr/>
        </p:nvGrpSpPr>
        <p:grpSpPr>
          <a:xfrm>
            <a:off x="0" y="0"/>
            <a:ext cx="9144000" cy="6860799"/>
            <a:chOff x="0" y="0"/>
            <a:chExt cx="9144000" cy="6860799"/>
          </a:xfrm>
        </p:grpSpPr>
        <p:sp>
          <p:nvSpPr>
            <p:cNvPr id="12" name="Rectangle 11"/>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9"/>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9" name="Rectangle 8"/>
            <p:cNvSpPr/>
            <p:nvPr/>
          </p:nvSpPr>
          <p:spPr bwMode="gray">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1" y="2257588"/>
            <a:ext cx="3101765" cy="3020343"/>
          </a:xfrm>
        </p:spPr>
        <p:txBody>
          <a:bodyPr anchor="ctr"/>
          <a:lstStyle>
            <a:lvl1pPr algn="l">
              <a:defRPr sz="3200" b="0" cap="none"/>
            </a:lvl1pPr>
          </a:lstStyle>
          <a:p>
            <a:r>
              <a:rPr lang="pl-PL"/>
              <a:t>Kliknij, aby edytować styl</a:t>
            </a:r>
            <a:endParaRPr lang="en-US" dirty="0"/>
          </a:p>
        </p:txBody>
      </p:sp>
      <p:sp>
        <p:nvSpPr>
          <p:cNvPr id="3" name="Text Placeholder 2"/>
          <p:cNvSpPr>
            <a:spLocks noGrp="1"/>
          </p:cNvSpPr>
          <p:nvPr>
            <p:ph type="body" idx="1"/>
          </p:nvPr>
        </p:nvSpPr>
        <p:spPr>
          <a:xfrm>
            <a:off x="5119261" y="2257587"/>
            <a:ext cx="3054653" cy="302034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EDD50BD9-C7C9-46CF-A0BA-3CA029949D37}" type="datetimeFigureOut">
              <a:rPr lang="pl-PL" smtClean="0"/>
              <a:t>18.12.2018</a:t>
            </a:fld>
            <a:endParaRPr lang="pl-PL"/>
          </a:p>
        </p:txBody>
      </p:sp>
      <p:sp>
        <p:nvSpPr>
          <p:cNvPr id="5" name="Footer Placeholder 4"/>
          <p:cNvSpPr>
            <a:spLocks noGrp="1"/>
          </p:cNvSpPr>
          <p:nvPr>
            <p:ph type="ftr" sz="quarter" idx="11"/>
          </p:nvPr>
        </p:nvSpPr>
        <p:spPr/>
        <p:txBody>
          <a:bodyPr/>
          <a:lstStyle/>
          <a:p>
            <a:endParaRPr lang="pl-PL"/>
          </a:p>
        </p:txBody>
      </p:sp>
      <p:sp>
        <p:nvSpPr>
          <p:cNvPr id="15" name="Rectangle 14"/>
          <p:cNvSpPr/>
          <p:nvPr/>
        </p:nvSpPr>
        <p:spPr>
          <a:xfrm>
            <a:off x="7738039" y="7605"/>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5"/>
          <p:cNvSpPr>
            <a:spLocks noGrp="1"/>
          </p:cNvSpPr>
          <p:nvPr>
            <p:ph type="sldNum" sz="quarter" idx="4"/>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67D36023-54F5-47D3-BADA-6198269F7002}" type="slidenum">
              <a:rPr lang="pl-PL" smtClean="0"/>
              <a:t>‹#›</a:t>
            </a:fld>
            <a:endParaRPr lang="pl-PL"/>
          </a:p>
        </p:txBody>
      </p:sp>
    </p:spTree>
    <p:extLst>
      <p:ext uri="{BB962C8B-B14F-4D97-AF65-F5344CB8AC3E}">
        <p14:creationId xmlns:p14="http://schemas.microsoft.com/office/powerpoint/2010/main" val="370357984"/>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pl-PL"/>
              <a:t>Kliknij, aby edytować styl</a:t>
            </a:r>
            <a:endParaRPr lang="en-US" dirty="0"/>
          </a:p>
        </p:txBody>
      </p:sp>
      <p:sp>
        <p:nvSpPr>
          <p:cNvPr id="3" name="Content Placeholder 2"/>
          <p:cNvSpPr>
            <a:spLocks noGrp="1"/>
          </p:cNvSpPr>
          <p:nvPr>
            <p:ph sz="half" idx="1"/>
          </p:nvPr>
        </p:nvSpPr>
        <p:spPr>
          <a:xfrm>
            <a:off x="866440" y="2489199"/>
            <a:ext cx="3636980" cy="3530604"/>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4640580" y="2489199"/>
            <a:ext cx="3636981" cy="3530601"/>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EDD50BD9-C7C9-46CF-A0BA-3CA029949D37}" type="datetimeFigureOut">
              <a:rPr lang="pl-PL" smtClean="0"/>
              <a:t>18.12.2018</a:t>
            </a:fld>
            <a:endParaRPr lang="pl-PL"/>
          </a:p>
        </p:txBody>
      </p:sp>
      <p:sp>
        <p:nvSpPr>
          <p:cNvPr id="6" name="Footer Placeholder 5"/>
          <p:cNvSpPr>
            <a:spLocks noGrp="1"/>
          </p:cNvSpPr>
          <p:nvPr>
            <p:ph type="ftr" sz="quarter" idx="11"/>
          </p:nvPr>
        </p:nvSpPr>
        <p:spPr/>
        <p:txBody>
          <a:bodyPr/>
          <a:lstStyle/>
          <a:p>
            <a:endParaRPr lang="pl-PL"/>
          </a:p>
        </p:txBody>
      </p:sp>
      <p:sp>
        <p:nvSpPr>
          <p:cNvPr id="8" name="Slide Number Placeholder 5"/>
          <p:cNvSpPr>
            <a:spLocks noGrp="1"/>
          </p:cNvSpPr>
          <p:nvPr>
            <p:ph type="sldNum" sz="quarter" idx="4"/>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67D36023-54F5-47D3-BADA-6198269F7002}" type="slidenum">
              <a:rPr lang="pl-PL" smtClean="0"/>
              <a:t>‹#›</a:t>
            </a:fld>
            <a:endParaRPr lang="pl-PL"/>
          </a:p>
        </p:txBody>
      </p:sp>
    </p:spTree>
    <p:extLst>
      <p:ext uri="{BB962C8B-B14F-4D97-AF65-F5344CB8AC3E}">
        <p14:creationId xmlns:p14="http://schemas.microsoft.com/office/powerpoint/2010/main" val="2115738836"/>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866440" y="2494298"/>
            <a:ext cx="3636980" cy="75929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866439" y="3253588"/>
            <a:ext cx="3636981" cy="2766213"/>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4640581" y="2489200"/>
            <a:ext cx="3636979" cy="75929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4640581" y="3248490"/>
            <a:ext cx="3636980" cy="2771311"/>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EDD50BD9-C7C9-46CF-A0BA-3CA029949D37}" type="datetimeFigureOut">
              <a:rPr lang="pl-PL" smtClean="0"/>
              <a:t>18.12.2018</a:t>
            </a:fld>
            <a:endParaRPr lang="pl-PL"/>
          </a:p>
        </p:txBody>
      </p:sp>
      <p:sp>
        <p:nvSpPr>
          <p:cNvPr id="8" name="Footer Placeholder 7"/>
          <p:cNvSpPr>
            <a:spLocks noGrp="1"/>
          </p:cNvSpPr>
          <p:nvPr>
            <p:ph type="ftr" sz="quarter" idx="11"/>
          </p:nvPr>
        </p:nvSpPr>
        <p:spPr/>
        <p:txBody>
          <a:bodyPr/>
          <a:lstStyle/>
          <a:p>
            <a:endParaRPr lang="pl-PL"/>
          </a:p>
        </p:txBody>
      </p:sp>
      <p:sp>
        <p:nvSpPr>
          <p:cNvPr id="10" name="Slide Number Placeholder 5"/>
          <p:cNvSpPr>
            <a:spLocks noGrp="1"/>
          </p:cNvSpPr>
          <p:nvPr>
            <p:ph type="sldNum" sz="quarter" idx="12"/>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67D36023-54F5-47D3-BADA-6198269F7002}" type="slidenum">
              <a:rPr lang="pl-PL" smtClean="0"/>
              <a:t>‹#›</a:t>
            </a:fld>
            <a:endParaRPr lang="pl-PL"/>
          </a:p>
        </p:txBody>
      </p:sp>
    </p:spTree>
    <p:extLst>
      <p:ext uri="{BB962C8B-B14F-4D97-AF65-F5344CB8AC3E}">
        <p14:creationId xmlns:p14="http://schemas.microsoft.com/office/powerpoint/2010/main" val="3088312009"/>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EDD50BD9-C7C9-46CF-A0BA-3CA029949D37}" type="datetimeFigureOut">
              <a:rPr lang="pl-PL" smtClean="0"/>
              <a:t>18.12.2018</a:t>
            </a:fld>
            <a:endParaRPr lang="pl-PL"/>
          </a:p>
        </p:txBody>
      </p:sp>
      <p:sp>
        <p:nvSpPr>
          <p:cNvPr id="4" name="Footer Placeholder 3"/>
          <p:cNvSpPr>
            <a:spLocks noGrp="1"/>
          </p:cNvSpPr>
          <p:nvPr>
            <p:ph type="ftr" sz="quarter" idx="11"/>
          </p:nvPr>
        </p:nvSpPr>
        <p:spPr/>
        <p:txBody>
          <a:bodyPr/>
          <a:lstStyle/>
          <a:p>
            <a:endParaRPr lang="pl-PL"/>
          </a:p>
        </p:txBody>
      </p:sp>
      <p:sp>
        <p:nvSpPr>
          <p:cNvPr id="6" name="Slide Number Placeholder 5"/>
          <p:cNvSpPr>
            <a:spLocks noGrp="1"/>
          </p:cNvSpPr>
          <p:nvPr>
            <p:ph type="sldNum" sz="quarter" idx="4"/>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67D36023-54F5-47D3-BADA-6198269F7002}" type="slidenum">
              <a:rPr lang="pl-PL" smtClean="0"/>
              <a:t>‹#›</a:t>
            </a:fld>
            <a:endParaRPr lang="pl-PL"/>
          </a:p>
        </p:txBody>
      </p:sp>
    </p:spTree>
    <p:extLst>
      <p:ext uri="{BB962C8B-B14F-4D97-AF65-F5344CB8AC3E}">
        <p14:creationId xmlns:p14="http://schemas.microsoft.com/office/powerpoint/2010/main" val="1810015667"/>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D50BD9-C7C9-46CF-A0BA-3CA029949D37}" type="datetimeFigureOut">
              <a:rPr lang="pl-PL" smtClean="0"/>
              <a:t>18.12.2018</a:t>
            </a:fld>
            <a:endParaRPr lang="pl-PL"/>
          </a:p>
        </p:txBody>
      </p:sp>
      <p:sp>
        <p:nvSpPr>
          <p:cNvPr id="3" name="Footer Placeholder 2"/>
          <p:cNvSpPr>
            <a:spLocks noGrp="1"/>
          </p:cNvSpPr>
          <p:nvPr>
            <p:ph type="ftr" sz="quarter" idx="11"/>
          </p:nvPr>
        </p:nvSpPr>
        <p:spPr/>
        <p:txBody>
          <a:bodyPr/>
          <a:lstStyle/>
          <a:p>
            <a:endParaRPr lang="pl-PL"/>
          </a:p>
        </p:txBody>
      </p:sp>
      <p:sp>
        <p:nvSpPr>
          <p:cNvPr id="6" name="Rectangle 5"/>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a:xfrm>
            <a:off x="7766428" y="295730"/>
            <a:ext cx="628813" cy="767687"/>
          </a:xfrm>
          <a:prstGeom prst="rect">
            <a:avLst/>
          </a:prstGeom>
        </p:spPr>
        <p:txBody>
          <a:bodyPr/>
          <a:lstStyle/>
          <a:p>
            <a:fld id="{67D36023-54F5-47D3-BADA-6198269F7002}" type="slidenum">
              <a:rPr lang="pl-PL" smtClean="0"/>
              <a:t>‹#›</a:t>
            </a:fld>
            <a:endParaRPr lang="pl-PL"/>
          </a:p>
        </p:txBody>
      </p:sp>
    </p:spTree>
    <p:extLst>
      <p:ext uri="{BB962C8B-B14F-4D97-AF65-F5344CB8AC3E}">
        <p14:creationId xmlns:p14="http://schemas.microsoft.com/office/powerpoint/2010/main" val="3792987339"/>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grpSp>
        <p:nvGrpSpPr>
          <p:cNvPr id="11" name="Group 10"/>
          <p:cNvGrpSpPr/>
          <p:nvPr/>
        </p:nvGrpSpPr>
        <p:grpSpPr>
          <a:xfrm>
            <a:off x="0" y="0"/>
            <a:ext cx="9144000" cy="6860799"/>
            <a:chOff x="0" y="0"/>
            <a:chExt cx="9144000" cy="6860799"/>
          </a:xfrm>
        </p:grpSpPr>
        <p:sp>
          <p:nvSpPr>
            <p:cNvPr id="12" name="Rectangle 11"/>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8"/>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1447800"/>
            <a:ext cx="2712589" cy="1495588"/>
          </a:xfrm>
        </p:spPr>
        <p:txBody>
          <a:bodyPr anchor="b"/>
          <a:lstStyle>
            <a:lvl1pPr algn="l">
              <a:defRPr sz="2400" b="0"/>
            </a:lvl1pPr>
          </a:lstStyle>
          <a:p>
            <a:r>
              <a:rPr lang="pl-PL"/>
              <a:t>Kliknij, aby edytować styl</a:t>
            </a:r>
            <a:endParaRPr lang="en-US" dirty="0"/>
          </a:p>
        </p:txBody>
      </p:sp>
      <p:sp>
        <p:nvSpPr>
          <p:cNvPr id="3" name="Content Placeholder 2"/>
          <p:cNvSpPr>
            <a:spLocks noGrp="1"/>
          </p:cNvSpPr>
          <p:nvPr>
            <p:ph idx="1"/>
          </p:nvPr>
        </p:nvSpPr>
        <p:spPr>
          <a:xfrm>
            <a:off x="4568927" y="1441182"/>
            <a:ext cx="3632850" cy="4572000"/>
          </a:xfrm>
        </p:spPr>
        <p:txBody>
          <a:bodyPr anchor="ct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bwMode="gray">
          <a:xfrm>
            <a:off x="866440" y="3086845"/>
            <a:ext cx="2712589" cy="2938036"/>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EDD50BD9-C7C9-46CF-A0BA-3CA029949D37}" type="datetimeFigureOut">
              <a:rPr lang="pl-PL" smtClean="0"/>
              <a:t>18.12.2018</a:t>
            </a:fld>
            <a:endParaRPr lang="pl-PL"/>
          </a:p>
        </p:txBody>
      </p:sp>
      <p:sp>
        <p:nvSpPr>
          <p:cNvPr id="6" name="Footer Placeholder 5"/>
          <p:cNvSpPr>
            <a:spLocks noGrp="1"/>
          </p:cNvSpPr>
          <p:nvPr>
            <p:ph type="ftr" sz="quarter" idx="11"/>
          </p:nvPr>
        </p:nvSpPr>
        <p:spPr/>
        <p:txBody>
          <a:bodyPr/>
          <a:lstStyle/>
          <a:p>
            <a:endParaRPr lang="pl-PL"/>
          </a:p>
        </p:txBody>
      </p:sp>
      <p:sp>
        <p:nvSpPr>
          <p:cNvPr id="14" name="Rectangle 13"/>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766428" y="295730"/>
            <a:ext cx="628813" cy="767687"/>
          </a:xfrm>
          <a:prstGeom prst="rect">
            <a:avLst/>
          </a:prstGeom>
        </p:spPr>
        <p:txBody>
          <a:bodyPr/>
          <a:lstStyle/>
          <a:p>
            <a:fld id="{67D36023-54F5-47D3-BADA-6198269F7002}" type="slidenum">
              <a:rPr lang="pl-PL" smtClean="0"/>
              <a:t>‹#›</a:t>
            </a:fld>
            <a:endParaRPr lang="pl-PL"/>
          </a:p>
        </p:txBody>
      </p:sp>
    </p:spTree>
    <p:extLst>
      <p:ext uri="{BB962C8B-B14F-4D97-AF65-F5344CB8AC3E}">
        <p14:creationId xmlns:p14="http://schemas.microsoft.com/office/powerpoint/2010/main" val="3944015595"/>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grpSp>
        <p:nvGrpSpPr>
          <p:cNvPr id="11" name="Group 10"/>
          <p:cNvGrpSpPr/>
          <p:nvPr/>
        </p:nvGrpSpPr>
        <p:grpSpPr>
          <a:xfrm>
            <a:off x="0" y="0"/>
            <a:ext cx="9144000" cy="6860799"/>
            <a:chOff x="0" y="0"/>
            <a:chExt cx="9144000" cy="6860799"/>
          </a:xfrm>
        </p:grpSpPr>
        <p:sp>
          <p:nvSpPr>
            <p:cNvPr id="12" name="Rectangle 11"/>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8"/>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51591" y="1340000"/>
            <a:ext cx="3001938" cy="161619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bwMode="gray">
          <a:xfrm>
            <a:off x="851591" y="3086100"/>
            <a:ext cx="3001938" cy="24511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EDD50BD9-C7C9-46CF-A0BA-3CA029949D37}" type="datetimeFigureOut">
              <a:rPr lang="pl-PL" smtClean="0"/>
              <a:t>18.12.2018</a:t>
            </a:fld>
            <a:endParaRPr lang="pl-PL"/>
          </a:p>
        </p:txBody>
      </p:sp>
      <p:sp>
        <p:nvSpPr>
          <p:cNvPr id="6" name="Footer Placeholder 5"/>
          <p:cNvSpPr>
            <a:spLocks noGrp="1"/>
          </p:cNvSpPr>
          <p:nvPr>
            <p:ph type="ftr" sz="quarter" idx="11"/>
          </p:nvPr>
        </p:nvSpPr>
        <p:spPr/>
        <p:txBody>
          <a:bodyPr/>
          <a:lstStyle/>
          <a:p>
            <a:endParaRPr lang="pl-PL"/>
          </a:p>
        </p:txBody>
      </p:sp>
      <p:sp>
        <p:nvSpPr>
          <p:cNvPr id="14" name="Rectangle 13"/>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766428" y="295730"/>
            <a:ext cx="628813" cy="767687"/>
          </a:xfrm>
          <a:prstGeom prst="rect">
            <a:avLst/>
          </a:prstGeom>
        </p:spPr>
        <p:txBody>
          <a:bodyPr/>
          <a:lstStyle/>
          <a:p>
            <a:fld id="{67D36023-54F5-47D3-BADA-6198269F7002}" type="slidenum">
              <a:rPr lang="pl-PL" smtClean="0"/>
              <a:t>‹#›</a:t>
            </a:fld>
            <a:endParaRPr lang="pl-PL"/>
          </a:p>
        </p:txBody>
      </p:sp>
    </p:spTree>
    <p:extLst>
      <p:ext uri="{BB962C8B-B14F-4D97-AF65-F5344CB8AC3E}">
        <p14:creationId xmlns:p14="http://schemas.microsoft.com/office/powerpoint/2010/main" val="1148392653"/>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grpSp>
        <p:nvGrpSpPr>
          <p:cNvPr id="11" name="Group 10"/>
          <p:cNvGrpSpPr/>
          <p:nvPr/>
        </p:nvGrpSpPr>
        <p:grpSpPr>
          <a:xfrm>
            <a:off x="0" y="0"/>
            <a:ext cx="9144000" cy="6860799"/>
            <a:chOff x="0" y="0"/>
            <a:chExt cx="9144000" cy="6860799"/>
          </a:xfrm>
        </p:grpSpPr>
        <p:sp>
          <p:nvSpPr>
            <p:cNvPr id="12" name="Rectangle 11"/>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Rectangle 8"/>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9"/>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5" y="4961453"/>
            <a:ext cx="6422002"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bwMode="gray">
          <a:xfrm>
            <a:off x="866443" y="5528191"/>
            <a:ext cx="6422003"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EDD50BD9-C7C9-46CF-A0BA-3CA029949D37}" type="datetimeFigureOut">
              <a:rPr lang="pl-PL" smtClean="0"/>
              <a:t>18.12.2018</a:t>
            </a:fld>
            <a:endParaRPr lang="pl-PL"/>
          </a:p>
        </p:txBody>
      </p:sp>
      <p:sp>
        <p:nvSpPr>
          <p:cNvPr id="6" name="Footer Placeholder 5"/>
          <p:cNvSpPr>
            <a:spLocks noGrp="1"/>
          </p:cNvSpPr>
          <p:nvPr>
            <p:ph type="ftr" sz="quarter" idx="11"/>
          </p:nvPr>
        </p:nvSpPr>
        <p:spPr/>
        <p:txBody>
          <a:bodyPr/>
          <a:lstStyle/>
          <a:p>
            <a:endParaRPr lang="pl-PL"/>
          </a:p>
        </p:txBody>
      </p:sp>
      <p:sp>
        <p:nvSpPr>
          <p:cNvPr id="14" name="Rectangle 13"/>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766428" y="295730"/>
            <a:ext cx="628813" cy="767687"/>
          </a:xfrm>
          <a:prstGeom prst="rect">
            <a:avLst/>
          </a:prstGeom>
        </p:spPr>
        <p:txBody>
          <a:bodyPr/>
          <a:lstStyle/>
          <a:p>
            <a:fld id="{67D36023-54F5-47D3-BADA-6198269F7002}" type="slidenum">
              <a:rPr lang="pl-PL" smtClean="0"/>
              <a:t>‹#›</a:t>
            </a:fld>
            <a:endParaRPr lang="pl-PL"/>
          </a:p>
        </p:txBody>
      </p:sp>
    </p:spTree>
    <p:extLst>
      <p:ext uri="{BB962C8B-B14F-4D97-AF65-F5344CB8AC3E}">
        <p14:creationId xmlns:p14="http://schemas.microsoft.com/office/powerpoint/2010/main" val="2138696909"/>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showMasterSp="0" preserve="1">
  <p:cSld name="Tytuł i podpis">
    <p:spTree>
      <p:nvGrpSpPr>
        <p:cNvPr id="1" name=""/>
        <p:cNvGrpSpPr/>
        <p:nvPr/>
      </p:nvGrpSpPr>
      <p:grpSpPr>
        <a:xfrm>
          <a:off x="0" y="0"/>
          <a:ext cx="0" cy="0"/>
          <a:chOff x="0" y="0"/>
          <a:chExt cx="0" cy="0"/>
        </a:xfrm>
      </p:grpSpPr>
      <p:grpSp>
        <p:nvGrpSpPr>
          <p:cNvPr id="3" name="Group 2"/>
          <p:cNvGrpSpPr/>
          <p:nvPr/>
        </p:nvGrpSpPr>
        <p:grpSpPr>
          <a:xfrm>
            <a:off x="0" y="0"/>
            <a:ext cx="9144000" cy="6860799"/>
            <a:chOff x="0" y="0"/>
            <a:chExt cx="9144000" cy="6860799"/>
          </a:xfrm>
        </p:grpSpPr>
        <p:sp>
          <p:nvSpPr>
            <p:cNvPr id="11" name="Rectangle 10"/>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8"/>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1" y="927101"/>
            <a:ext cx="6422004" cy="1692720"/>
          </a:xfrm>
        </p:spPr>
        <p:txBody>
          <a:bodyPr anchor="ctr"/>
          <a:lstStyle>
            <a:lvl1pPr>
              <a:defRPr sz="3600"/>
            </a:lvl1pPr>
          </a:lstStyle>
          <a:p>
            <a:r>
              <a:rPr lang="pl-PL"/>
              <a:t>Kliknij, aby edytować styl</a:t>
            </a:r>
            <a:endParaRPr lang="en-US" dirty="0"/>
          </a:p>
        </p:txBody>
      </p:sp>
      <p:sp>
        <p:nvSpPr>
          <p:cNvPr id="13" name="Text Placeholder 3"/>
          <p:cNvSpPr>
            <a:spLocks noGrp="1"/>
          </p:cNvSpPr>
          <p:nvPr>
            <p:ph type="body" sz="half" idx="2"/>
          </p:nvPr>
        </p:nvSpPr>
        <p:spPr>
          <a:xfrm>
            <a:off x="866440" y="3488023"/>
            <a:ext cx="6422005" cy="2536858"/>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4" name="Date Placeholder 3"/>
          <p:cNvSpPr>
            <a:spLocks noGrp="1"/>
          </p:cNvSpPr>
          <p:nvPr>
            <p:ph type="dt" sz="half" idx="10"/>
          </p:nvPr>
        </p:nvSpPr>
        <p:spPr/>
        <p:txBody>
          <a:bodyPr/>
          <a:lstStyle/>
          <a:p>
            <a:fld id="{EDD50BD9-C7C9-46CF-A0BA-3CA029949D37}" type="datetimeFigureOut">
              <a:rPr lang="pl-PL" smtClean="0"/>
              <a:t>18.12.2018</a:t>
            </a:fld>
            <a:endParaRPr lang="pl-PL"/>
          </a:p>
        </p:txBody>
      </p:sp>
      <p:sp>
        <p:nvSpPr>
          <p:cNvPr id="5" name="Footer Placeholder 4"/>
          <p:cNvSpPr>
            <a:spLocks noGrp="1"/>
          </p:cNvSpPr>
          <p:nvPr>
            <p:ph type="ftr" sz="quarter" idx="11"/>
          </p:nvPr>
        </p:nvSpPr>
        <p:spPr/>
        <p:txBody>
          <a:bodyPr/>
          <a:lstStyle/>
          <a:p>
            <a:endParaRPr lang="pl-PL"/>
          </a:p>
        </p:txBody>
      </p:sp>
      <p:sp>
        <p:nvSpPr>
          <p:cNvPr id="12" name="Rectangle 11"/>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66428" y="295730"/>
            <a:ext cx="628813" cy="767687"/>
          </a:xfrm>
          <a:prstGeom prst="rect">
            <a:avLst/>
          </a:prstGeom>
        </p:spPr>
        <p:txBody>
          <a:bodyPr/>
          <a:lstStyle/>
          <a:p>
            <a:fld id="{67D36023-54F5-47D3-BADA-6198269F7002}" type="slidenum">
              <a:rPr lang="pl-PL" smtClean="0"/>
              <a:t>‹#›</a:t>
            </a:fld>
            <a:endParaRPr lang="pl-PL"/>
          </a:p>
        </p:txBody>
      </p:sp>
    </p:spTree>
    <p:extLst>
      <p:ext uri="{BB962C8B-B14F-4D97-AF65-F5344CB8AC3E}">
        <p14:creationId xmlns:p14="http://schemas.microsoft.com/office/powerpoint/2010/main" val="1377764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13" Type="http://schemas.openxmlformats.org/officeDocument/2006/relationships/slideLayout" Target="../slideLayouts/slideLayout101.xml"/><Relationship Id="rId18" Type="http://schemas.openxmlformats.org/officeDocument/2006/relationships/theme" Target="../theme/theme9.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slideLayout" Target="../slideLayouts/slideLayout100.xml"/><Relationship Id="rId17" Type="http://schemas.openxmlformats.org/officeDocument/2006/relationships/slideLayout" Target="../slideLayouts/slideLayout105.xml"/><Relationship Id="rId2" Type="http://schemas.openxmlformats.org/officeDocument/2006/relationships/slideLayout" Target="../slideLayouts/slideLayout90.xml"/><Relationship Id="rId16" Type="http://schemas.openxmlformats.org/officeDocument/2006/relationships/slideLayout" Target="../slideLayouts/slideLayout104.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5" Type="http://schemas.openxmlformats.org/officeDocument/2006/relationships/slideLayout" Target="../slideLayouts/slideLayout103.xml"/><Relationship Id="rId10" Type="http://schemas.openxmlformats.org/officeDocument/2006/relationships/slideLayout" Target="../slideLayouts/slideLayout98.xml"/><Relationship Id="rId19" Type="http://schemas.openxmlformats.org/officeDocument/2006/relationships/image" Target="../media/image1.jpeg"/><Relationship Id="rId4" Type="http://schemas.openxmlformats.org/officeDocument/2006/relationships/slideLayout" Target="../slideLayouts/slideLayout92.xml"/><Relationship Id="rId9" Type="http://schemas.openxmlformats.org/officeDocument/2006/relationships/slideLayout" Target="../slideLayouts/slideLayout97.xml"/><Relationship Id="rId14" Type="http://schemas.openxmlformats.org/officeDocument/2006/relationships/slideLayout" Target="../slideLayouts/slideLayout10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8641946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78012048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5922358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21009231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68127745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44344658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364513455"/>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36590688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0" y="0"/>
            <a:ext cx="9144000" cy="6860799"/>
            <a:chOff x="0" y="0"/>
            <a:chExt cx="9144000" cy="6860799"/>
          </a:xfrm>
        </p:grpSpPr>
        <p:sp>
          <p:nvSpPr>
            <p:cNvPr id="25" name="Rectangle 24"/>
            <p:cNvSpPr/>
            <p:nvPr/>
          </p:nvSpPr>
          <p:spPr>
            <a:xfrm>
              <a:off x="0" y="0"/>
              <a:ext cx="9118832"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18"/>
            <p:cNvSpPr/>
            <p:nvPr/>
          </p:nvSpPr>
          <p:spPr bwMode="gray">
            <a:xfrm>
              <a:off x="485023" y="1856450"/>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Placeholder 1"/>
          <p:cNvSpPr>
            <a:spLocks noGrp="1"/>
          </p:cNvSpPr>
          <p:nvPr>
            <p:ph type="title"/>
          </p:nvPr>
        </p:nvSpPr>
        <p:spPr bwMode="gray">
          <a:xfrm>
            <a:off x="866440" y="927099"/>
            <a:ext cx="6343202" cy="709865"/>
          </a:xfrm>
          <a:prstGeom prst="rect">
            <a:avLst/>
          </a:prstGeom>
        </p:spPr>
        <p:txBody>
          <a:bodyPr vert="horz" lIns="91440" tIns="45720" rIns="91440" bIns="45720" rtlCol="0" anchor="ctr">
            <a:noAutofit/>
          </a:bodyPr>
          <a:lstStyle/>
          <a:p>
            <a:r>
              <a:rPr lang="pl-PL"/>
              <a:t>Kliknij, aby edytować styl</a:t>
            </a:r>
            <a:endParaRPr lang="en-US" dirty="0"/>
          </a:p>
        </p:txBody>
      </p:sp>
      <p:sp>
        <p:nvSpPr>
          <p:cNvPr id="3" name="Text Placeholder 2"/>
          <p:cNvSpPr>
            <a:spLocks noGrp="1"/>
          </p:cNvSpPr>
          <p:nvPr>
            <p:ph type="body" idx="1"/>
          </p:nvPr>
        </p:nvSpPr>
        <p:spPr>
          <a:xfrm>
            <a:off x="866441" y="2489200"/>
            <a:ext cx="6343201" cy="3530600"/>
          </a:xfrm>
          <a:prstGeom prst="rect">
            <a:avLst/>
          </a:prstGeom>
        </p:spPr>
        <p:txBody>
          <a:bodyPr vert="horz" lIns="91440" tIns="45720" rIns="91440" bIns="45720" rtlCol="0" anchor="t">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539638" y="6365499"/>
            <a:ext cx="990599" cy="228659"/>
          </a:xfrm>
          <a:prstGeom prst="rect">
            <a:avLst/>
          </a:prstGeom>
        </p:spPr>
        <p:txBody>
          <a:bodyPr vert="horz" lIns="91440" tIns="45720" rIns="91440" bIns="45720" rtlCol="0" anchor="b"/>
          <a:lstStyle>
            <a:lvl1pPr algn="r">
              <a:defRPr sz="900" b="1" i="0">
                <a:solidFill>
                  <a:schemeClr val="accent1"/>
                </a:solidFill>
                <a:latin typeface="+mn-lt"/>
              </a:defRPr>
            </a:lvl1pPr>
          </a:lstStyle>
          <a:p>
            <a:fld id="{C05AB6E0-345F-4DFA-A8CE-3F6A4D11D3B6}" type="datetimeFigureOut">
              <a:rPr lang="pl-PL" smtClean="0">
                <a:solidFill>
                  <a:prstClr val="black">
                    <a:tint val="75000"/>
                  </a:prstClr>
                </a:solidFill>
              </a:rPr>
              <a:pPr/>
              <a:t>18.12.2018</a:t>
            </a:fld>
            <a:endParaRPr lang="pl-PL">
              <a:solidFill>
                <a:prstClr val="black">
                  <a:tint val="75000"/>
                </a:prstClr>
              </a:solidFill>
            </a:endParaRPr>
          </a:p>
        </p:txBody>
      </p:sp>
      <p:sp>
        <p:nvSpPr>
          <p:cNvPr id="5" name="Footer Placeholder 4"/>
          <p:cNvSpPr>
            <a:spLocks noGrp="1"/>
          </p:cNvSpPr>
          <p:nvPr>
            <p:ph type="ftr" sz="quarter" idx="3"/>
          </p:nvPr>
        </p:nvSpPr>
        <p:spPr>
          <a:xfrm>
            <a:off x="590843" y="6365498"/>
            <a:ext cx="3859795" cy="228660"/>
          </a:xfrm>
          <a:prstGeom prst="rect">
            <a:avLst/>
          </a:prstGeom>
        </p:spPr>
        <p:txBody>
          <a:bodyPr vert="horz" lIns="91440" tIns="45720" rIns="91440" bIns="45720" rtlCol="0" anchor="b"/>
          <a:lstStyle>
            <a:lvl1pPr algn="l">
              <a:defRPr sz="900" b="1" i="0">
                <a:solidFill>
                  <a:schemeClr val="accent1"/>
                </a:solidFill>
              </a:defRPr>
            </a:lvl1pPr>
          </a:lstStyle>
          <a:p>
            <a:endParaRPr lang="pl-PL">
              <a:solidFill>
                <a:prstClr val="black">
                  <a:tint val="75000"/>
                </a:prstClr>
              </a:solidFill>
            </a:endParaRPr>
          </a:p>
        </p:txBody>
      </p:sp>
      <p:sp>
        <p:nvSpPr>
          <p:cNvPr id="22" name="Rectangle 21"/>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0" name="Slide Number Placeholder 5"/>
          <p:cNvSpPr>
            <a:spLocks noGrp="1"/>
          </p:cNvSpPr>
          <p:nvPr>
            <p:ph type="sldNum" sz="quarter" idx="4"/>
          </p:nvPr>
        </p:nvSpPr>
        <p:spPr bwMode="auto">
          <a:xfrm>
            <a:off x="7678616" y="295730"/>
            <a:ext cx="791308" cy="767687"/>
          </a:xfrm>
          <a:prstGeom prst="rect">
            <a:avLst/>
          </a:prstGeom>
        </p:spPr>
        <p:txBody>
          <a:bodyPr vert="horz" lIns="91440" tIns="45720" rIns="91440" bIns="45720" rtlCol="0" anchor="b"/>
          <a:lstStyle>
            <a:lvl1pPr algn="ctr">
              <a:defRPr sz="2800" b="0" i="0">
                <a:solidFill>
                  <a:schemeClr val="bg1"/>
                </a:solidFill>
              </a:defRPr>
            </a:lvl1p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143438789"/>
      </p:ext>
    </p:extLst>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29" r:id="rId7"/>
    <p:sldLayoutId id="2147483830" r:id="rId8"/>
    <p:sldLayoutId id="2147483831" r:id="rId9"/>
    <p:sldLayoutId id="2147483832" r:id="rId10"/>
    <p:sldLayoutId id="2147483833" r:id="rId11"/>
    <p:sldLayoutId id="2147483834" r:id="rId12"/>
    <p:sldLayoutId id="2147483835" r:id="rId13"/>
    <p:sldLayoutId id="2147483836" r:id="rId14"/>
    <p:sldLayoutId id="2147483837" r:id="rId15"/>
    <p:sldLayoutId id="2147483838" r:id="rId16"/>
    <p:sldLayoutId id="2147483839" r:id="rId17"/>
  </p:sldLayoutIdLst>
  <p:txStyles>
    <p:titleStyle>
      <a:lvl1pPr algn="l" defTabSz="457200" rtl="0" eaLnBrk="1" latinLnBrk="0" hangingPunct="1">
        <a:spcBef>
          <a:spcPct val="0"/>
        </a:spcBef>
        <a:buNone/>
        <a:defRPr sz="32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fontScale="90000"/>
          </a:bodyPr>
          <a:lstStyle/>
          <a:p>
            <a:br>
              <a:rPr lang="pl-PL" dirty="0"/>
            </a:br>
            <a:br>
              <a:rPr lang="pl-PL" dirty="0"/>
            </a:br>
            <a:r>
              <a:rPr lang="pl-PL" dirty="0"/>
              <a:t>Hipoteka </a:t>
            </a:r>
            <a:br>
              <a:rPr lang="pl-PL" dirty="0"/>
            </a:br>
            <a:endParaRPr lang="pl-PL" dirty="0"/>
          </a:p>
        </p:txBody>
      </p:sp>
      <p:sp>
        <p:nvSpPr>
          <p:cNvPr id="3" name="Podtytuł 2"/>
          <p:cNvSpPr>
            <a:spLocks noGrp="1"/>
          </p:cNvSpPr>
          <p:nvPr>
            <p:ph type="subTitle" idx="1"/>
          </p:nvPr>
        </p:nvSpPr>
        <p:spPr/>
        <p:txBody>
          <a:bodyPr>
            <a:normAutofit/>
          </a:bodyPr>
          <a:lstStyle/>
          <a:p>
            <a:r>
              <a:rPr lang="pl-PL" dirty="0"/>
              <a:t> Agnieszka Kwiecień-Madej</a:t>
            </a:r>
          </a:p>
        </p:txBody>
      </p:sp>
    </p:spTree>
    <p:extLst>
      <p:ext uri="{BB962C8B-B14F-4D97-AF65-F5344CB8AC3E}">
        <p14:creationId xmlns:p14="http://schemas.microsoft.com/office/powerpoint/2010/main" val="28183769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0A82F4D-CF20-4D1D-8A24-CF1505480641}"/>
              </a:ext>
            </a:extLst>
          </p:cNvPr>
          <p:cNvSpPr>
            <a:spLocks noGrp="1"/>
          </p:cNvSpPr>
          <p:nvPr>
            <p:ph type="title"/>
          </p:nvPr>
        </p:nvSpPr>
        <p:spPr/>
        <p:txBody>
          <a:bodyPr/>
          <a:lstStyle/>
          <a:p>
            <a:r>
              <a:rPr lang="pl-PL" dirty="0">
                <a:solidFill>
                  <a:srgbClr val="00B050"/>
                </a:solidFill>
              </a:rPr>
              <a:t>Oznaczenie hipoteki</a:t>
            </a:r>
          </a:p>
        </p:txBody>
      </p:sp>
      <p:sp>
        <p:nvSpPr>
          <p:cNvPr id="3" name="Symbol zastępczy zawartości 2">
            <a:extLst>
              <a:ext uri="{FF2B5EF4-FFF2-40B4-BE49-F238E27FC236}">
                <a16:creationId xmlns:a16="http://schemas.microsoft.com/office/drawing/2014/main" id="{2046FF77-2637-4E99-982B-9A3436B0D03D}"/>
              </a:ext>
            </a:extLst>
          </p:cNvPr>
          <p:cNvSpPr>
            <a:spLocks noGrp="1"/>
          </p:cNvSpPr>
          <p:nvPr>
            <p:ph idx="1"/>
          </p:nvPr>
        </p:nvSpPr>
        <p:spPr/>
        <p:txBody>
          <a:bodyPr>
            <a:normAutofit fontScale="85000" lnSpcReduction="10000"/>
          </a:bodyPr>
          <a:lstStyle/>
          <a:p>
            <a:r>
              <a:rPr lang="pl-PL" dirty="0"/>
              <a:t>Hipoteka musi mieć wyraźnie oznaczoną </a:t>
            </a:r>
            <a:r>
              <a:rPr lang="pl-PL" b="1" dirty="0"/>
              <a:t>kwotę </a:t>
            </a:r>
            <a:r>
              <a:rPr lang="pl-PL" dirty="0"/>
              <a:t>i </a:t>
            </a:r>
            <a:r>
              <a:rPr lang="pl-PL" b="1" dirty="0"/>
              <a:t>walutę,</a:t>
            </a:r>
            <a:endParaRPr lang="pl-PL" dirty="0"/>
          </a:p>
          <a:p>
            <a:r>
              <a:rPr lang="pl-PL" dirty="0"/>
              <a:t>Wyraża się w tej samej walucie co zabezpieczona wierzytelność, jeśli strony w umowie ustanawiającej hipotekę nie postanowiły inaczej – art. 68 ust. 3 UKWH</a:t>
            </a:r>
          </a:p>
          <a:p>
            <a:r>
              <a:rPr lang="pl-PL" dirty="0"/>
              <a:t>Gdyby zabezpieczenie hipoteczne okazało się nadmierne – właściciel obciążonej nieruchomości może żądać zmniejszenia sumy hipoteki – art. 68 ust. 2 </a:t>
            </a:r>
            <a:r>
              <a:rPr lang="pl-PL" dirty="0" err="1"/>
              <a:t>zd</a:t>
            </a:r>
            <a:r>
              <a:rPr lang="pl-PL" dirty="0"/>
              <a:t>. 2 UKWH</a:t>
            </a:r>
          </a:p>
          <a:p>
            <a:pPr lvl="1"/>
            <a:r>
              <a:rPr lang="pl-PL" dirty="0" err="1"/>
              <a:t>Nadzabezpieczenie</a:t>
            </a:r>
            <a:r>
              <a:rPr lang="pl-PL" dirty="0"/>
              <a:t> pierwotne,</a:t>
            </a:r>
          </a:p>
          <a:p>
            <a:pPr lvl="1"/>
            <a:r>
              <a:rPr lang="pl-PL" dirty="0" err="1"/>
              <a:t>Nadzabezpieczenie</a:t>
            </a:r>
            <a:r>
              <a:rPr lang="pl-PL" dirty="0"/>
              <a:t> wtórne,</a:t>
            </a:r>
          </a:p>
        </p:txBody>
      </p:sp>
    </p:spTree>
    <p:extLst>
      <p:ext uri="{BB962C8B-B14F-4D97-AF65-F5344CB8AC3E}">
        <p14:creationId xmlns:p14="http://schemas.microsoft.com/office/powerpoint/2010/main" val="1674649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C0D18CC-7C06-4ABB-86F9-2EFDDA10DFEB}"/>
              </a:ext>
            </a:extLst>
          </p:cNvPr>
          <p:cNvSpPr>
            <a:spLocks noGrp="1"/>
          </p:cNvSpPr>
          <p:nvPr>
            <p:ph type="title"/>
          </p:nvPr>
        </p:nvSpPr>
        <p:spPr/>
        <p:txBody>
          <a:bodyPr/>
          <a:lstStyle/>
          <a:p>
            <a:r>
              <a:rPr lang="pl-PL" dirty="0"/>
              <a:t>Powstanie hipoteki </a:t>
            </a:r>
          </a:p>
        </p:txBody>
      </p:sp>
      <p:graphicFrame>
        <p:nvGraphicFramePr>
          <p:cNvPr id="4" name="Symbol zastępczy zawartości 3">
            <a:extLst>
              <a:ext uri="{FF2B5EF4-FFF2-40B4-BE49-F238E27FC236}">
                <a16:creationId xmlns:a16="http://schemas.microsoft.com/office/drawing/2014/main" id="{69D72A61-2D8C-4293-A3A2-700A3163092E}"/>
              </a:ext>
            </a:extLst>
          </p:cNvPr>
          <p:cNvGraphicFramePr>
            <a:graphicFrameLocks noGrp="1"/>
          </p:cNvGraphicFramePr>
          <p:nvPr>
            <p:ph idx="1"/>
            <p:extLst>
              <p:ext uri="{D42A27DB-BD31-4B8C-83A1-F6EECF244321}">
                <p14:modId xmlns:p14="http://schemas.microsoft.com/office/powerpoint/2010/main" val="3445930756"/>
              </p:ext>
            </p:extLst>
          </p:nvPr>
        </p:nvGraphicFramePr>
        <p:xfrm>
          <a:off x="457200" y="1600200"/>
          <a:ext cx="8229600" cy="4983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ole tekstowe 4">
            <a:extLst>
              <a:ext uri="{FF2B5EF4-FFF2-40B4-BE49-F238E27FC236}">
                <a16:creationId xmlns:a16="http://schemas.microsoft.com/office/drawing/2014/main" id="{F3DFA712-5DAB-4C90-847E-ABDB33373C9C}"/>
              </a:ext>
            </a:extLst>
          </p:cNvPr>
          <p:cNvSpPr txBox="1"/>
          <p:nvPr/>
        </p:nvSpPr>
        <p:spPr>
          <a:xfrm>
            <a:off x="457200" y="2348880"/>
            <a:ext cx="8229600" cy="369332"/>
          </a:xfrm>
          <a:prstGeom prst="rect">
            <a:avLst/>
          </a:prstGeom>
          <a:noFill/>
        </p:spPr>
        <p:txBody>
          <a:bodyPr wrap="square" rtlCol="0">
            <a:spAutoFit/>
          </a:bodyPr>
          <a:lstStyle/>
          <a:p>
            <a:pPr marL="285750" indent="-285750">
              <a:buFont typeface="Arial" panose="020B0604020202020204" pitchFamily="34" charset="0"/>
              <a:buChar char="•"/>
            </a:pPr>
            <a:r>
              <a:rPr lang="pl-PL" dirty="0"/>
              <a:t>Umowa właściciela z wierzycielem (lub administratorem hipoteki)</a:t>
            </a:r>
          </a:p>
        </p:txBody>
      </p:sp>
      <p:sp>
        <p:nvSpPr>
          <p:cNvPr id="6" name="pole tekstowe 5">
            <a:extLst>
              <a:ext uri="{FF2B5EF4-FFF2-40B4-BE49-F238E27FC236}">
                <a16:creationId xmlns:a16="http://schemas.microsoft.com/office/drawing/2014/main" id="{BE7CF7A9-087E-4972-B53F-700E6751B3E3}"/>
              </a:ext>
            </a:extLst>
          </p:cNvPr>
          <p:cNvSpPr txBox="1"/>
          <p:nvPr/>
        </p:nvSpPr>
        <p:spPr>
          <a:xfrm>
            <a:off x="457200" y="6093296"/>
            <a:ext cx="8229600" cy="646331"/>
          </a:xfrm>
          <a:prstGeom prst="rect">
            <a:avLst/>
          </a:prstGeom>
          <a:noFill/>
        </p:spPr>
        <p:txBody>
          <a:bodyPr wrap="square" rtlCol="0">
            <a:spAutoFit/>
          </a:bodyPr>
          <a:lstStyle/>
          <a:p>
            <a:pPr marL="285750" indent="-285750">
              <a:buFont typeface="Arial" panose="020B0604020202020204" pitchFamily="34" charset="0"/>
              <a:buChar char="•"/>
            </a:pPr>
            <a:r>
              <a:rPr lang="pl-PL" dirty="0"/>
              <a:t>Na wniosek wierzyciela dysponującym stosownym dokumentem potwierdzającym lub uprawdopodabniającym istnienie wierzytelności</a:t>
            </a:r>
          </a:p>
        </p:txBody>
      </p:sp>
    </p:spTree>
    <p:extLst>
      <p:ext uri="{BB962C8B-B14F-4D97-AF65-F5344CB8AC3E}">
        <p14:creationId xmlns:p14="http://schemas.microsoft.com/office/powerpoint/2010/main" val="357494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7C30F20-5954-4CF2-A2AC-E060E11FAF65}"/>
              </a:ext>
            </a:extLst>
          </p:cNvPr>
          <p:cNvSpPr>
            <a:spLocks noGrp="1"/>
          </p:cNvSpPr>
          <p:nvPr>
            <p:ph type="title"/>
          </p:nvPr>
        </p:nvSpPr>
        <p:spPr/>
        <p:txBody>
          <a:bodyPr/>
          <a:lstStyle/>
          <a:p>
            <a:r>
              <a:rPr lang="pl-PL" dirty="0"/>
              <a:t>Rodzaje hipoteki</a:t>
            </a:r>
          </a:p>
        </p:txBody>
      </p:sp>
      <p:graphicFrame>
        <p:nvGraphicFramePr>
          <p:cNvPr id="4" name="Symbol zastępczy zawartości 3">
            <a:extLst>
              <a:ext uri="{FF2B5EF4-FFF2-40B4-BE49-F238E27FC236}">
                <a16:creationId xmlns:a16="http://schemas.microsoft.com/office/drawing/2014/main" id="{C5162DA9-1885-417D-A46C-1C76B453047D}"/>
              </a:ext>
            </a:extLst>
          </p:cNvPr>
          <p:cNvGraphicFramePr>
            <a:graphicFrameLocks noGrp="1"/>
          </p:cNvGraphicFramePr>
          <p:nvPr>
            <p:ph idx="1"/>
            <p:extLst>
              <p:ext uri="{D42A27DB-BD31-4B8C-83A1-F6EECF244321}">
                <p14:modId xmlns:p14="http://schemas.microsoft.com/office/powerpoint/2010/main" val="146717911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966022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32656"/>
            <a:ext cx="7643192" cy="792088"/>
          </a:xfrm>
        </p:spPr>
        <p:txBody>
          <a:bodyPr>
            <a:normAutofit fontScale="90000"/>
          </a:bodyPr>
          <a:lstStyle/>
          <a:p>
            <a:r>
              <a:rPr lang="pl-PL" sz="3600" dirty="0">
                <a:solidFill>
                  <a:srgbClr val="00B050"/>
                </a:solidFill>
              </a:rPr>
              <a:t>Powstanie hipoteki - konstytutywny wpis do księgi wieczystej</a:t>
            </a:r>
            <a:br>
              <a:rPr lang="pl-PL" sz="3600" dirty="0">
                <a:solidFill>
                  <a:srgbClr val="00B050"/>
                </a:solidFill>
              </a:rPr>
            </a:br>
            <a:endParaRPr lang="pl-PL" sz="3600" dirty="0">
              <a:solidFill>
                <a:srgbClr val="00B050"/>
              </a:solidFill>
            </a:endParaRPr>
          </a:p>
        </p:txBody>
      </p:sp>
      <p:sp>
        <p:nvSpPr>
          <p:cNvPr id="3" name="Symbol zastępczy zawartości 2"/>
          <p:cNvSpPr>
            <a:spLocks noGrp="1"/>
          </p:cNvSpPr>
          <p:nvPr>
            <p:ph idx="1"/>
          </p:nvPr>
        </p:nvSpPr>
        <p:spPr>
          <a:xfrm>
            <a:off x="457200" y="836712"/>
            <a:ext cx="7859216" cy="5760640"/>
          </a:xfrm>
        </p:spPr>
        <p:txBody>
          <a:bodyPr>
            <a:noAutofit/>
          </a:bodyPr>
          <a:lstStyle/>
          <a:p>
            <a:pPr algn="just">
              <a:buNone/>
            </a:pPr>
            <a:r>
              <a:rPr lang="pl-PL" sz="1700" b="1" dirty="0"/>
              <a:t>	Hipoteka umowna</a:t>
            </a:r>
            <a:r>
              <a:rPr lang="pl-PL" sz="1700" dirty="0"/>
              <a:t>:</a:t>
            </a:r>
          </a:p>
          <a:p>
            <a:pPr algn="just"/>
            <a:r>
              <a:rPr lang="pl-PL" sz="1700" dirty="0"/>
              <a:t>Umowa (zasadnicze źródło hipoteki), zawierana pomiędzy wierzycielem a właścicielem nieruchomości, jednakże wystarczy gdy </a:t>
            </a:r>
            <a:r>
              <a:rPr lang="pl-PL" sz="1700" b="1" dirty="0"/>
              <a:t>właściciel nieruchomości złoży oświadczenie w formie aktu notarialnego</a:t>
            </a:r>
            <a:r>
              <a:rPr lang="pl-PL" sz="1700" dirty="0"/>
              <a:t>, a wierzyciel hipoteczny złoży tylko dorozumiane oświadczenie woli (nie uczestnicząc w akcie)</a:t>
            </a:r>
          </a:p>
          <a:p>
            <a:pPr algn="just"/>
            <a:r>
              <a:rPr lang="pl-PL" sz="1700" b="1" dirty="0">
                <a:solidFill>
                  <a:srgbClr val="00B050"/>
                </a:solidFill>
              </a:rPr>
              <a:t>Elementy konieczne umowy</a:t>
            </a:r>
            <a:r>
              <a:rPr lang="pl-PL" sz="1700" dirty="0"/>
              <a:t>: </a:t>
            </a:r>
          </a:p>
          <a:p>
            <a:pPr algn="just"/>
            <a:r>
              <a:rPr lang="pl-PL" sz="1700" dirty="0"/>
              <a:t>oznaczenie zabezpieczonej wierzytelności ze wskazaniem jej wysokości oraz stosunku, z którego wynika,</a:t>
            </a:r>
          </a:p>
          <a:p>
            <a:pPr algn="just"/>
            <a:r>
              <a:rPr lang="pl-PL" sz="1700" dirty="0"/>
              <a:t>w przypadku hipoteki zabezpieczającej kilka wierzytelności  tego samego wierzyciela – wskazać stosunki prawne oraz wynikające z nich wierzytelności</a:t>
            </a:r>
          </a:p>
          <a:p>
            <a:pPr algn="just"/>
            <a:r>
              <a:rPr lang="pl-PL" sz="1700" dirty="0"/>
              <a:t>w przypadku hipoteki zabezpieczającej kilka wierzytelności przysługujących różnym podmiotom – zakres zabezpieczenia poszczególnych wierzytelności oraz przedsięwzięcie, którego sfinansowaniu służą (umowę zawiera tzw. administrator hipoteki)</a:t>
            </a:r>
          </a:p>
          <a:p>
            <a:pPr algn="just"/>
            <a:r>
              <a:rPr lang="pl-PL" sz="1700" dirty="0"/>
              <a:t>Podstawa wniosku o wpis hipoteki do księgi wieczystej – notarialne oświadczenie właściciela nieruchomości o ustanowieniu hipoteki</a:t>
            </a:r>
          </a:p>
          <a:p>
            <a:pPr algn="just"/>
            <a:r>
              <a:rPr lang="pl-PL" sz="1700" dirty="0"/>
              <a:t>Odrębny tryb w razie ustanowienia hipoteki na nieruchomości dłużnika banku – podstawą wpisu są dokumenty bankowe stwierdzające udzielenie kredytu, nadto wymagane jest złożenie oświadczenia woli właściciela nieruchomości o ustanowieniu hipoteki na rzecz banku z zachowaniem formy pisemnej (</a:t>
            </a:r>
            <a:r>
              <a:rPr lang="pl-PL" sz="1700" i="1" dirty="0"/>
              <a:t>ad solemnitatem</a:t>
            </a:r>
            <a:r>
              <a:rPr lang="pl-PL" sz="1700" dirty="0"/>
              <a:t>) –&gt;&gt; (art. 95 ust. 4 Prawo bankowe)</a:t>
            </a:r>
          </a:p>
        </p:txBody>
      </p:sp>
    </p:spTree>
    <p:extLst>
      <p:ext uri="{BB962C8B-B14F-4D97-AF65-F5344CB8AC3E}">
        <p14:creationId xmlns:p14="http://schemas.microsoft.com/office/powerpoint/2010/main" val="3646807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343486-7B4B-4F71-AD7C-1B3E65A99CF4}"/>
              </a:ext>
            </a:extLst>
          </p:cNvPr>
          <p:cNvSpPr>
            <a:spLocks noGrp="1"/>
          </p:cNvSpPr>
          <p:nvPr>
            <p:ph type="title"/>
          </p:nvPr>
        </p:nvSpPr>
        <p:spPr/>
        <p:txBody>
          <a:bodyPr/>
          <a:lstStyle/>
          <a:p>
            <a:r>
              <a:rPr lang="pl-PL" dirty="0"/>
              <a:t>Elementy konieczne umowy</a:t>
            </a:r>
          </a:p>
        </p:txBody>
      </p:sp>
      <p:sp>
        <p:nvSpPr>
          <p:cNvPr id="3" name="Symbol zastępczy zawartości 2">
            <a:extLst>
              <a:ext uri="{FF2B5EF4-FFF2-40B4-BE49-F238E27FC236}">
                <a16:creationId xmlns:a16="http://schemas.microsoft.com/office/drawing/2014/main" id="{8EE2947C-FE75-41F8-8FE2-A561CA910CFB}"/>
              </a:ext>
            </a:extLst>
          </p:cNvPr>
          <p:cNvSpPr>
            <a:spLocks noGrp="1"/>
          </p:cNvSpPr>
          <p:nvPr>
            <p:ph idx="1"/>
          </p:nvPr>
        </p:nvSpPr>
        <p:spPr/>
        <p:txBody>
          <a:bodyPr>
            <a:normAutofit fontScale="92500" lnSpcReduction="10000"/>
          </a:bodyPr>
          <a:lstStyle/>
          <a:p>
            <a:r>
              <a:rPr lang="pl-PL" dirty="0"/>
              <a:t>Określenie:</a:t>
            </a:r>
          </a:p>
          <a:p>
            <a:pPr marL="514350" indent="-514350">
              <a:buAutoNum type="arabicPeriod"/>
            </a:pPr>
            <a:r>
              <a:rPr lang="pl-PL" dirty="0"/>
              <a:t>Stron umowy,</a:t>
            </a:r>
          </a:p>
          <a:p>
            <a:pPr marL="514350" indent="-514350">
              <a:buAutoNum type="arabicPeriod"/>
            </a:pPr>
            <a:r>
              <a:rPr lang="pl-PL" dirty="0"/>
              <a:t>Sumy hipoteki,</a:t>
            </a:r>
          </a:p>
          <a:p>
            <a:pPr marL="514350" indent="-514350">
              <a:buAutoNum type="arabicPeriod"/>
            </a:pPr>
            <a:r>
              <a:rPr lang="pl-PL" dirty="0"/>
              <a:t>Waluty hipoteki,</a:t>
            </a:r>
          </a:p>
          <a:p>
            <a:pPr marL="514350" indent="-514350">
              <a:buAutoNum type="arabicPeriod"/>
            </a:pPr>
            <a:r>
              <a:rPr lang="pl-PL" dirty="0"/>
              <a:t>Zabezpieczonej wierzytelności,</a:t>
            </a:r>
          </a:p>
          <a:p>
            <a:pPr marL="514350" indent="-514350">
              <a:buAutoNum type="arabicPeriod"/>
            </a:pPr>
            <a:r>
              <a:rPr lang="pl-PL" dirty="0"/>
              <a:t>Stosunku prawnego, z którego ta wierzytelność wynika,</a:t>
            </a:r>
          </a:p>
          <a:p>
            <a:pPr marL="514350" indent="-514350">
              <a:buAutoNum type="arabicPeriod"/>
            </a:pPr>
            <a:r>
              <a:rPr lang="pl-PL" dirty="0"/>
              <a:t>Przedmiotu, na którym ustanowiona jest hipoteka,</a:t>
            </a:r>
          </a:p>
        </p:txBody>
      </p:sp>
    </p:spTree>
    <p:extLst>
      <p:ext uri="{BB962C8B-B14F-4D97-AF65-F5344CB8AC3E}">
        <p14:creationId xmlns:p14="http://schemas.microsoft.com/office/powerpoint/2010/main" val="19352238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51DF573-EDEB-4FF3-846A-FB45D51AB146}"/>
              </a:ext>
            </a:extLst>
          </p:cNvPr>
          <p:cNvSpPr>
            <a:spLocks noGrp="1"/>
          </p:cNvSpPr>
          <p:nvPr>
            <p:ph type="title"/>
          </p:nvPr>
        </p:nvSpPr>
        <p:spPr/>
        <p:txBody>
          <a:bodyPr>
            <a:normAutofit fontScale="90000"/>
          </a:bodyPr>
          <a:lstStyle/>
          <a:p>
            <a:r>
              <a:rPr lang="pl-PL" dirty="0"/>
              <a:t>Dodatkowe wymogi związane z zawarciem umowy:</a:t>
            </a:r>
          </a:p>
        </p:txBody>
      </p:sp>
      <p:sp>
        <p:nvSpPr>
          <p:cNvPr id="3" name="Symbol zastępczy zawartości 2">
            <a:extLst>
              <a:ext uri="{FF2B5EF4-FFF2-40B4-BE49-F238E27FC236}">
                <a16:creationId xmlns:a16="http://schemas.microsoft.com/office/drawing/2014/main" id="{B337B5B8-A123-408D-9FC1-4B34218B06BF}"/>
              </a:ext>
            </a:extLst>
          </p:cNvPr>
          <p:cNvSpPr>
            <a:spLocks noGrp="1"/>
          </p:cNvSpPr>
          <p:nvPr>
            <p:ph idx="1"/>
          </p:nvPr>
        </p:nvSpPr>
        <p:spPr/>
        <p:txBody>
          <a:bodyPr>
            <a:normAutofit fontScale="92500" lnSpcReduction="10000"/>
          </a:bodyPr>
          <a:lstStyle/>
          <a:p>
            <a:r>
              <a:rPr lang="pl-PL" dirty="0"/>
              <a:t>W przypadku zawarcia umowy z administratorem hipoteki należy wskazać zakres zabezpieczenia hipoteką poszczególnych wierzycieli, jak również przedsięwzięcie, którego sfinansowaniu służą zabezpieczone wierzytelności, </a:t>
            </a:r>
          </a:p>
          <a:p>
            <a:r>
              <a:rPr lang="pl-PL" dirty="0"/>
              <a:t>W przypadku ustanowienia hipoteki na przedmiocie wchodzącym w skład majątku wspólnego małżonków – potrzebna jest zgoda drugiego małżonka </a:t>
            </a:r>
            <a:r>
              <a:rPr lang="pl-PL" dirty="0">
                <a:sym typeface="Wingdings" panose="05000000000000000000" pitchFamily="2" charset="2"/>
              </a:rPr>
              <a:t> udzielona w tej samej formie, w której ma być ustanowiona hipoteka</a:t>
            </a:r>
            <a:endParaRPr lang="pl-PL" dirty="0"/>
          </a:p>
        </p:txBody>
      </p:sp>
    </p:spTree>
    <p:extLst>
      <p:ext uri="{BB962C8B-B14F-4D97-AF65-F5344CB8AC3E}">
        <p14:creationId xmlns:p14="http://schemas.microsoft.com/office/powerpoint/2010/main" val="2907756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9BE362D-C9ED-4F3E-9561-8F47A8A03AB3}"/>
              </a:ext>
            </a:extLst>
          </p:cNvPr>
          <p:cNvSpPr>
            <a:spLocks noGrp="1"/>
          </p:cNvSpPr>
          <p:nvPr>
            <p:ph type="title"/>
          </p:nvPr>
        </p:nvSpPr>
        <p:spPr/>
        <p:txBody>
          <a:bodyPr/>
          <a:lstStyle/>
          <a:p>
            <a:r>
              <a:rPr lang="pl-PL" dirty="0"/>
              <a:t>Wpis do księgi wieczystej</a:t>
            </a:r>
          </a:p>
        </p:txBody>
      </p:sp>
      <p:sp>
        <p:nvSpPr>
          <p:cNvPr id="3" name="Symbol zastępczy zawartości 2">
            <a:extLst>
              <a:ext uri="{FF2B5EF4-FFF2-40B4-BE49-F238E27FC236}">
                <a16:creationId xmlns:a16="http://schemas.microsoft.com/office/drawing/2014/main" id="{C52B4388-CEA0-4E1B-A96C-DB7A8F2221CA}"/>
              </a:ext>
            </a:extLst>
          </p:cNvPr>
          <p:cNvSpPr>
            <a:spLocks noGrp="1"/>
          </p:cNvSpPr>
          <p:nvPr>
            <p:ph idx="1"/>
          </p:nvPr>
        </p:nvSpPr>
        <p:spPr/>
        <p:txBody>
          <a:bodyPr>
            <a:normAutofit lnSpcReduction="10000"/>
          </a:bodyPr>
          <a:lstStyle/>
          <a:p>
            <a:r>
              <a:rPr lang="pl-PL" b="1" dirty="0"/>
              <a:t>Konstytutywny, </a:t>
            </a:r>
          </a:p>
          <a:p>
            <a:r>
              <a:rPr lang="pl-PL" dirty="0"/>
              <a:t>Wniosek może złożyć właściciel nieruchomości jak i wierzyciel hipoteczny – art. 626(2) par. 5 k.p.c.</a:t>
            </a:r>
          </a:p>
          <a:p>
            <a:r>
              <a:rPr lang="pl-PL" dirty="0"/>
              <a:t>Podstawa wpisu </a:t>
            </a:r>
            <a:r>
              <a:rPr lang="pl-PL" dirty="0">
                <a:sym typeface="Wingdings" panose="05000000000000000000" pitchFamily="2" charset="2"/>
              </a:rPr>
              <a:t> akt notarialny z oświadczeniem właściciela o ustanowieniu hipoteki,</a:t>
            </a:r>
          </a:p>
          <a:p>
            <a:r>
              <a:rPr lang="pl-PL" dirty="0">
                <a:sym typeface="Wingdings" panose="05000000000000000000" pitchFamily="2" charset="2"/>
              </a:rPr>
              <a:t>Skuteczność z mocą wsteczną – od chwili złożenia wniosku, </a:t>
            </a:r>
            <a:endParaRPr lang="pl-PL" dirty="0"/>
          </a:p>
        </p:txBody>
      </p:sp>
    </p:spTree>
    <p:extLst>
      <p:ext uri="{BB962C8B-B14F-4D97-AF65-F5344CB8AC3E}">
        <p14:creationId xmlns:p14="http://schemas.microsoft.com/office/powerpoint/2010/main" val="37204387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0B0E9FE-F847-48D2-9F52-8DE2EF7BFCC1}"/>
              </a:ext>
            </a:extLst>
          </p:cNvPr>
          <p:cNvSpPr>
            <a:spLocks noGrp="1"/>
          </p:cNvSpPr>
          <p:nvPr>
            <p:ph type="title"/>
          </p:nvPr>
        </p:nvSpPr>
        <p:spPr/>
        <p:txBody>
          <a:bodyPr/>
          <a:lstStyle/>
          <a:p>
            <a:r>
              <a:rPr lang="pl-PL" dirty="0"/>
              <a:t>Administrator hipoteki </a:t>
            </a:r>
          </a:p>
        </p:txBody>
      </p:sp>
      <p:sp>
        <p:nvSpPr>
          <p:cNvPr id="3" name="Symbol zastępczy zawartości 2">
            <a:extLst>
              <a:ext uri="{FF2B5EF4-FFF2-40B4-BE49-F238E27FC236}">
                <a16:creationId xmlns:a16="http://schemas.microsoft.com/office/drawing/2014/main" id="{A8305B46-491B-40F4-B83B-243C56C37715}"/>
              </a:ext>
            </a:extLst>
          </p:cNvPr>
          <p:cNvSpPr>
            <a:spLocks noGrp="1"/>
          </p:cNvSpPr>
          <p:nvPr>
            <p:ph idx="1"/>
          </p:nvPr>
        </p:nvSpPr>
        <p:spPr/>
        <p:txBody>
          <a:bodyPr>
            <a:normAutofit fontScale="85000" lnSpcReduction="20000"/>
          </a:bodyPr>
          <a:lstStyle/>
          <a:p>
            <a:r>
              <a:rPr lang="pl-PL" dirty="0"/>
              <a:t>Dotyczy sytuacji zabezpieczenia jedną hipoteką wielu wierzytelności przysługujących różnym wierzycielom, </a:t>
            </a:r>
          </a:p>
          <a:p>
            <a:r>
              <a:rPr lang="pl-PL" b="1" dirty="0"/>
              <a:t>Mają służyć sfinansowaniu tego samego przedsięwzięcia – </a:t>
            </a:r>
            <a:r>
              <a:rPr lang="pl-PL" dirty="0"/>
              <a:t>art. 68(2) </a:t>
            </a:r>
            <a:r>
              <a:rPr lang="pl-PL" dirty="0" err="1"/>
              <a:t>u.k.w.h</a:t>
            </a:r>
            <a:r>
              <a:rPr lang="pl-PL" dirty="0"/>
              <a:t>.</a:t>
            </a:r>
          </a:p>
          <a:p>
            <a:r>
              <a:rPr lang="pl-PL" dirty="0"/>
              <a:t>Administrator – zastępca pośredni, działa we własnym imieniu, ale na rachunek wierzycieli (=/= pełnomocnik)</a:t>
            </a:r>
          </a:p>
          <a:p>
            <a:r>
              <a:rPr lang="pl-PL" dirty="0"/>
              <a:t>1. Umowa powołująca administratora – na piśmie (</a:t>
            </a:r>
            <a:r>
              <a:rPr lang="pl-PL" i="1" dirty="0"/>
              <a:t>ad solemnitatem</a:t>
            </a:r>
            <a:r>
              <a:rPr lang="pl-PL" dirty="0"/>
              <a:t>) – odpłatna lub nieodpłatna</a:t>
            </a:r>
          </a:p>
          <a:p>
            <a:r>
              <a:rPr lang="pl-PL" dirty="0"/>
              <a:t>2. Administrator zawiera umowę o ustanowienie hipoteki z właścicielem nieruchomości</a:t>
            </a:r>
          </a:p>
          <a:p>
            <a:r>
              <a:rPr lang="pl-PL" dirty="0"/>
              <a:t>Administratorem może być jeden z wierzycieli lub osoba trzecia, </a:t>
            </a:r>
          </a:p>
        </p:txBody>
      </p:sp>
    </p:spTree>
    <p:extLst>
      <p:ext uri="{BB962C8B-B14F-4D97-AF65-F5344CB8AC3E}">
        <p14:creationId xmlns:p14="http://schemas.microsoft.com/office/powerpoint/2010/main" val="4663755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971A75C-BBEC-4C71-B2FF-8ABF4B136E76}"/>
              </a:ext>
            </a:extLst>
          </p:cNvPr>
          <p:cNvSpPr>
            <a:spLocks noGrp="1"/>
          </p:cNvSpPr>
          <p:nvPr>
            <p:ph type="title"/>
          </p:nvPr>
        </p:nvSpPr>
        <p:spPr/>
        <p:txBody>
          <a:bodyPr>
            <a:normAutofit fontScale="90000"/>
          </a:bodyPr>
          <a:lstStyle/>
          <a:p>
            <a:r>
              <a:rPr lang="pl-PL" dirty="0"/>
              <a:t>Zastąpienie dotychczasowej wierzytelności inną wierzytelnością – art. 68(3) </a:t>
            </a:r>
            <a:r>
              <a:rPr lang="pl-PL" dirty="0" err="1"/>
              <a:t>u.k.w.h</a:t>
            </a:r>
            <a:r>
              <a:rPr lang="pl-PL" dirty="0"/>
              <a:t>.</a:t>
            </a:r>
          </a:p>
        </p:txBody>
      </p:sp>
      <p:sp>
        <p:nvSpPr>
          <p:cNvPr id="3" name="Symbol zastępczy zawartości 2">
            <a:extLst>
              <a:ext uri="{FF2B5EF4-FFF2-40B4-BE49-F238E27FC236}">
                <a16:creationId xmlns:a16="http://schemas.microsoft.com/office/drawing/2014/main" id="{BC9E98D5-AE01-4D9C-A3B9-AEA801EB5DFE}"/>
              </a:ext>
            </a:extLst>
          </p:cNvPr>
          <p:cNvSpPr>
            <a:spLocks noGrp="1"/>
          </p:cNvSpPr>
          <p:nvPr>
            <p:ph idx="1"/>
          </p:nvPr>
        </p:nvSpPr>
        <p:spPr/>
        <p:txBody>
          <a:bodyPr>
            <a:normAutofit fontScale="85000" lnSpcReduction="10000"/>
          </a:bodyPr>
          <a:lstStyle/>
          <a:p>
            <a:r>
              <a:rPr lang="pl-PL" dirty="0"/>
              <a:t>Dotyczy tego samego wierzyciela,</a:t>
            </a:r>
          </a:p>
          <a:p>
            <a:r>
              <a:rPr lang="pl-PL" dirty="0"/>
              <a:t>Zmiana treści hipoteki obejmuje:</a:t>
            </a:r>
          </a:p>
          <a:p>
            <a:pPr lvl="1"/>
            <a:r>
              <a:rPr lang="pl-PL" dirty="0"/>
              <a:t>Sumę hipoteki, walutę hipoteki, wierzytelność (jej wysokość), zabezpieczone roszczenia o świadczenia uboczne</a:t>
            </a:r>
          </a:p>
          <a:p>
            <a:r>
              <a:rPr lang="pl-PL" dirty="0"/>
              <a:t>Wymaga umowy między wierzycielem hipotecznym (lub administratorem) a właścicielem hipotecznym, </a:t>
            </a:r>
          </a:p>
          <a:p>
            <a:r>
              <a:rPr lang="pl-PL" dirty="0"/>
              <a:t>Wymogi co do formy + wpis do KW</a:t>
            </a:r>
          </a:p>
          <a:p>
            <a:r>
              <a:rPr lang="pl-PL" dirty="0"/>
              <a:t>Zgoda właściciela nieruchomości wymagana gdy nie jest on dłużnikiem osobistym </a:t>
            </a:r>
            <a:r>
              <a:rPr lang="pl-PL" dirty="0">
                <a:sym typeface="Wingdings" panose="05000000000000000000" pitchFamily="2" charset="2"/>
              </a:rPr>
              <a:t> art. 68(4)ust. 1 </a:t>
            </a:r>
            <a:r>
              <a:rPr lang="pl-PL" dirty="0" err="1">
                <a:sym typeface="Wingdings" panose="05000000000000000000" pitchFamily="2" charset="2"/>
              </a:rPr>
              <a:t>u.k.w.h</a:t>
            </a:r>
            <a:r>
              <a:rPr lang="pl-PL" dirty="0">
                <a:sym typeface="Wingdings" panose="05000000000000000000" pitchFamily="2" charset="2"/>
              </a:rPr>
              <a:t>.</a:t>
            </a:r>
            <a:endParaRPr lang="pl-PL" dirty="0"/>
          </a:p>
        </p:txBody>
      </p:sp>
    </p:spTree>
    <p:extLst>
      <p:ext uri="{BB962C8B-B14F-4D97-AF65-F5344CB8AC3E}">
        <p14:creationId xmlns:p14="http://schemas.microsoft.com/office/powerpoint/2010/main" val="30525683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F3A783-0708-4541-B3B3-13A2E317D518}"/>
              </a:ext>
            </a:extLst>
          </p:cNvPr>
          <p:cNvSpPr>
            <a:spLocks noGrp="1"/>
          </p:cNvSpPr>
          <p:nvPr>
            <p:ph type="title"/>
          </p:nvPr>
        </p:nvSpPr>
        <p:spPr/>
        <p:txBody>
          <a:bodyPr>
            <a:normAutofit fontScale="90000"/>
          </a:bodyPr>
          <a:lstStyle/>
          <a:p>
            <a:r>
              <a:rPr lang="pl-PL" dirty="0"/>
              <a:t>Zakres zabezpieczenia hipotecznego</a:t>
            </a:r>
          </a:p>
        </p:txBody>
      </p:sp>
      <p:sp>
        <p:nvSpPr>
          <p:cNvPr id="3" name="Symbol zastępczy zawartości 2">
            <a:extLst>
              <a:ext uri="{FF2B5EF4-FFF2-40B4-BE49-F238E27FC236}">
                <a16:creationId xmlns:a16="http://schemas.microsoft.com/office/drawing/2014/main" id="{67C868EA-C4A5-45EB-82FE-BB43A4F9A475}"/>
              </a:ext>
            </a:extLst>
          </p:cNvPr>
          <p:cNvSpPr>
            <a:spLocks noGrp="1"/>
          </p:cNvSpPr>
          <p:nvPr>
            <p:ph idx="1"/>
          </p:nvPr>
        </p:nvSpPr>
        <p:spPr/>
        <p:txBody>
          <a:bodyPr>
            <a:normAutofit lnSpcReduction="10000"/>
          </a:bodyPr>
          <a:lstStyle/>
          <a:p>
            <a:r>
              <a:rPr lang="pl-PL" dirty="0"/>
              <a:t>Oznaczona wierzytelność + świadczenia dodatkowe np. odsetki i koszty postępowania – art. 69 </a:t>
            </a:r>
            <a:r>
              <a:rPr lang="pl-PL" dirty="0" err="1"/>
              <a:t>u.k.w.h</a:t>
            </a:r>
            <a:r>
              <a:rPr lang="pl-PL" dirty="0"/>
              <a:t>.</a:t>
            </a:r>
          </a:p>
          <a:p>
            <a:r>
              <a:rPr lang="pl-PL" dirty="0"/>
              <a:t>Inne roszczenia o świadczenia uboczne – należy określić w umowie np. prowizje i opłaty bankowe, </a:t>
            </a:r>
          </a:p>
          <a:p>
            <a:endParaRPr lang="pl-PL" dirty="0"/>
          </a:p>
          <a:p>
            <a:r>
              <a:rPr lang="pl-PL" dirty="0"/>
              <a:t>W praktyce: suma hipoteki może wynosić np. 150% wierzytelności głównej</a:t>
            </a:r>
          </a:p>
        </p:txBody>
      </p:sp>
    </p:spTree>
    <p:extLst>
      <p:ext uri="{BB962C8B-B14F-4D97-AF65-F5344CB8AC3E}">
        <p14:creationId xmlns:p14="http://schemas.microsoft.com/office/powerpoint/2010/main" val="1489827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ZABEZPIECZENIE WIERZYTELNOŚCI</a:t>
            </a:r>
          </a:p>
        </p:txBody>
      </p:sp>
      <p:sp>
        <p:nvSpPr>
          <p:cNvPr id="3" name="Symbol zastępczy zawartości 2"/>
          <p:cNvSpPr>
            <a:spLocks noGrp="1"/>
          </p:cNvSpPr>
          <p:nvPr>
            <p:ph idx="1"/>
          </p:nvPr>
        </p:nvSpPr>
        <p:spPr>
          <a:xfrm>
            <a:off x="866441" y="2489200"/>
            <a:ext cx="7449975" cy="4036144"/>
          </a:xfrm>
        </p:spPr>
        <p:txBody>
          <a:bodyPr>
            <a:normAutofit fontScale="92500" lnSpcReduction="10000"/>
          </a:bodyPr>
          <a:lstStyle/>
          <a:p>
            <a:r>
              <a:rPr lang="pl-PL" dirty="0"/>
              <a:t>353 par 1 KC – prawo wierzyciela do żądania od dłużnika świadczenia, obowiązek dłużnika do jego spełnienia,</a:t>
            </a:r>
          </a:p>
          <a:p>
            <a:r>
              <a:rPr lang="pl-PL" dirty="0"/>
              <a:t>Odpowiedzialność osobista za dług – całym majątkiem dłużnika,</a:t>
            </a:r>
          </a:p>
          <a:p>
            <a:r>
              <a:rPr lang="pl-PL" dirty="0"/>
              <a:t>Zabezpieczenia osobiste i rzeczowe długu,</a:t>
            </a:r>
          </a:p>
          <a:p>
            <a:r>
              <a:rPr lang="pl-PL" dirty="0"/>
              <a:t>Zabezpieczenia osobiste – obok dłużnika „głównego”, odpowiedzialność osobistą całym majątkiem ponosi dłużnik „dodatkowy” – osoba trzecia np. poręczenie, weksel własny in blanco, przystąpienie do długu, przelew wierzytelności na zabezpieczenie,</a:t>
            </a:r>
          </a:p>
          <a:p>
            <a:r>
              <a:rPr lang="pl-PL" dirty="0">
                <a:solidFill>
                  <a:srgbClr val="0070C0"/>
                </a:solidFill>
              </a:rPr>
              <a:t>Zabezpieczenia rzeczowe – odpowiedzialność określoną rzeczą właściciela tej rzeczy, bez względu na to czy jest dłużnikiem głównym czy osobą trzecią np. zastaw, hipoteka, prawo zatrzymania, przewłaszczenie na zabezpieczenie, zastrzeżenie własności rzeczy sprzedanej.  </a:t>
            </a:r>
            <a:endParaRPr lang="pl-PL" dirty="0"/>
          </a:p>
        </p:txBody>
      </p:sp>
    </p:spTree>
    <p:extLst>
      <p:ext uri="{BB962C8B-B14F-4D97-AF65-F5344CB8AC3E}">
        <p14:creationId xmlns:p14="http://schemas.microsoft.com/office/powerpoint/2010/main" val="13162345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BA59F17-E6A7-4905-AC91-82FEE599D4FE}"/>
              </a:ext>
            </a:extLst>
          </p:cNvPr>
          <p:cNvSpPr>
            <a:spLocks noGrp="1"/>
          </p:cNvSpPr>
          <p:nvPr>
            <p:ph type="title"/>
          </p:nvPr>
        </p:nvSpPr>
        <p:spPr/>
        <p:txBody>
          <a:bodyPr>
            <a:normAutofit fontScale="90000"/>
          </a:bodyPr>
          <a:lstStyle/>
          <a:p>
            <a:r>
              <a:rPr lang="pl-PL" dirty="0"/>
              <a:t>Przeniesienie wierzytelności hipotecznej </a:t>
            </a:r>
          </a:p>
        </p:txBody>
      </p:sp>
      <p:sp>
        <p:nvSpPr>
          <p:cNvPr id="3" name="Symbol zastępczy zawartości 2">
            <a:extLst>
              <a:ext uri="{FF2B5EF4-FFF2-40B4-BE49-F238E27FC236}">
                <a16:creationId xmlns:a16="http://schemas.microsoft.com/office/drawing/2014/main" id="{1BC40578-32F8-4EA4-B3EC-1F6840F06E41}"/>
              </a:ext>
            </a:extLst>
          </p:cNvPr>
          <p:cNvSpPr>
            <a:spLocks noGrp="1"/>
          </p:cNvSpPr>
          <p:nvPr>
            <p:ph idx="1"/>
          </p:nvPr>
        </p:nvSpPr>
        <p:spPr/>
        <p:txBody>
          <a:bodyPr/>
          <a:lstStyle/>
          <a:p>
            <a:r>
              <a:rPr lang="pl-PL" dirty="0"/>
              <a:t>Dochodzi do skutku poprzez przelew wierzytelności zabezpieczonej hipoteką, </a:t>
            </a:r>
          </a:p>
          <a:p>
            <a:r>
              <a:rPr lang="pl-PL" dirty="0"/>
              <a:t>Zasada akcesoryjności – art. 79 </a:t>
            </a:r>
            <a:r>
              <a:rPr lang="pl-PL" dirty="0" err="1"/>
              <a:t>u.k.w.h</a:t>
            </a:r>
            <a:r>
              <a:rPr lang="pl-PL" dirty="0"/>
              <a:t>.</a:t>
            </a:r>
          </a:p>
          <a:p>
            <a:pPr lvl="1"/>
            <a:r>
              <a:rPr lang="pl-PL" dirty="0"/>
              <a:t>Wyjątki: art. 79(1) i 79(2) – przelew wierzytelności bez hipoteki lub w proporcjonalnej jej wysokości, </a:t>
            </a:r>
          </a:p>
          <a:p>
            <a:endParaRPr lang="pl-PL" dirty="0"/>
          </a:p>
        </p:txBody>
      </p:sp>
    </p:spTree>
    <p:extLst>
      <p:ext uri="{BB962C8B-B14F-4D97-AF65-F5344CB8AC3E}">
        <p14:creationId xmlns:p14="http://schemas.microsoft.com/office/powerpoint/2010/main" val="32592389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F99F38-42F4-4E5E-B4E1-5262CBC5C27C}"/>
              </a:ext>
            </a:extLst>
          </p:cNvPr>
          <p:cNvSpPr>
            <a:spLocks noGrp="1"/>
          </p:cNvSpPr>
          <p:nvPr>
            <p:ph type="title"/>
          </p:nvPr>
        </p:nvSpPr>
        <p:spPr/>
        <p:txBody>
          <a:bodyPr>
            <a:normAutofit fontScale="90000"/>
          </a:bodyPr>
          <a:lstStyle/>
          <a:p>
            <a:r>
              <a:rPr lang="pl-PL" dirty="0"/>
              <a:t>Zakres obciążania hipoteką – art. 84-90 </a:t>
            </a:r>
            <a:r>
              <a:rPr lang="pl-PL" dirty="0" err="1"/>
              <a:t>u.k.w.h</a:t>
            </a:r>
            <a:r>
              <a:rPr lang="pl-PL" dirty="0"/>
              <a:t>.</a:t>
            </a:r>
          </a:p>
        </p:txBody>
      </p:sp>
      <p:sp>
        <p:nvSpPr>
          <p:cNvPr id="3" name="Symbol zastępczy zawartości 2">
            <a:extLst>
              <a:ext uri="{FF2B5EF4-FFF2-40B4-BE49-F238E27FC236}">
                <a16:creationId xmlns:a16="http://schemas.microsoft.com/office/drawing/2014/main" id="{58FDEA6A-BE6A-49E9-9E0E-AADA07665925}"/>
              </a:ext>
            </a:extLst>
          </p:cNvPr>
          <p:cNvSpPr>
            <a:spLocks noGrp="1"/>
          </p:cNvSpPr>
          <p:nvPr>
            <p:ph idx="1"/>
          </p:nvPr>
        </p:nvSpPr>
        <p:spPr/>
        <p:txBody>
          <a:bodyPr>
            <a:normAutofit fontScale="92500" lnSpcReduction="20000"/>
          </a:bodyPr>
          <a:lstStyle/>
          <a:p>
            <a:r>
              <a:rPr lang="pl-PL" dirty="0"/>
              <a:t>Objęcie hipoteką również rzeczy ruchomych, praw i roszczeń pozostających z nieruchomością w gospodarczym związku </a:t>
            </a:r>
            <a:r>
              <a:rPr lang="pl-PL" dirty="0">
                <a:sym typeface="Wingdings" panose="05000000000000000000" pitchFamily="2" charset="2"/>
              </a:rPr>
              <a:t> zwiększenie wartości hipoteki, rozszerzenie ochrony wierzyciela. </a:t>
            </a:r>
          </a:p>
          <a:p>
            <a:r>
              <a:rPr lang="pl-PL" dirty="0">
                <a:sym typeface="Wingdings" panose="05000000000000000000" pitchFamily="2" charset="2"/>
              </a:rPr>
              <a:t>Obejmuje:</a:t>
            </a:r>
          </a:p>
          <a:p>
            <a:pPr lvl="1"/>
            <a:r>
              <a:rPr lang="pl-PL" dirty="0">
                <a:sym typeface="Wingdings" panose="05000000000000000000" pitchFamily="2" charset="2"/>
              </a:rPr>
              <a:t>Przynależności i części składowe,</a:t>
            </a:r>
          </a:p>
          <a:p>
            <a:pPr lvl="1"/>
            <a:r>
              <a:rPr lang="pl-PL" dirty="0">
                <a:sym typeface="Wingdings" panose="05000000000000000000" pitchFamily="2" charset="2"/>
              </a:rPr>
              <a:t>Roszczenia o zapłatę czynszu najmu i dzierżawy, roszczenie właściciela z umowy ubezpieczenia nieruchomości, </a:t>
            </a:r>
          </a:p>
          <a:p>
            <a:r>
              <a:rPr lang="pl-PL" dirty="0">
                <a:sym typeface="Wingdings" panose="05000000000000000000" pitchFamily="2" charset="2"/>
              </a:rPr>
              <a:t>Przepisy te mają charakter bezwzględnie obowiązujący, </a:t>
            </a:r>
          </a:p>
        </p:txBody>
      </p:sp>
    </p:spTree>
    <p:extLst>
      <p:ext uri="{BB962C8B-B14F-4D97-AF65-F5344CB8AC3E}">
        <p14:creationId xmlns:p14="http://schemas.microsoft.com/office/powerpoint/2010/main" val="39203557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BF49A8B-5DD8-482F-87EA-CDF1A28DBF31}"/>
              </a:ext>
            </a:extLst>
          </p:cNvPr>
          <p:cNvSpPr>
            <a:spLocks noGrp="1"/>
          </p:cNvSpPr>
          <p:nvPr>
            <p:ph type="title"/>
          </p:nvPr>
        </p:nvSpPr>
        <p:spPr>
          <a:xfrm>
            <a:off x="457200" y="274638"/>
            <a:ext cx="8229600" cy="1138138"/>
          </a:xfrm>
        </p:spPr>
        <p:txBody>
          <a:bodyPr>
            <a:normAutofit fontScale="90000"/>
          </a:bodyPr>
          <a:lstStyle/>
          <a:p>
            <a:r>
              <a:rPr lang="pl-PL" sz="4000" dirty="0">
                <a:solidFill>
                  <a:srgbClr val="00B050"/>
                </a:solidFill>
              </a:rPr>
              <a:t>Zaspokojenie wierzytelności hipotecznej</a:t>
            </a:r>
            <a:br>
              <a:rPr lang="pl-PL" dirty="0"/>
            </a:br>
            <a:endParaRPr lang="pl-PL" dirty="0"/>
          </a:p>
        </p:txBody>
      </p:sp>
      <p:sp>
        <p:nvSpPr>
          <p:cNvPr id="3" name="Symbol zastępczy zawartości 2"/>
          <p:cNvSpPr>
            <a:spLocks noGrp="1"/>
          </p:cNvSpPr>
          <p:nvPr>
            <p:ph idx="1"/>
          </p:nvPr>
        </p:nvSpPr>
        <p:spPr>
          <a:xfrm>
            <a:off x="323528" y="1052736"/>
            <a:ext cx="8363272" cy="5616624"/>
          </a:xfrm>
        </p:spPr>
        <p:txBody>
          <a:bodyPr>
            <a:normAutofit fontScale="77500" lnSpcReduction="20000"/>
          </a:bodyPr>
          <a:lstStyle/>
          <a:p>
            <a:pPr marL="820737" indent="-457200"/>
            <a:r>
              <a:rPr lang="pl-PL" dirty="0"/>
              <a:t>Wierzyciel może żądać zaspokojenia wierzytelności zabezpieczonej hipoteką, gdy wierzytelność istnieje i jest wymagalna (zasada)</a:t>
            </a:r>
          </a:p>
          <a:p>
            <a:pPr marL="1111250" lvl="1" indent="-347663">
              <a:buFont typeface="Wingdings" pitchFamily="2" charset="2"/>
              <a:buChar char="Ø"/>
            </a:pPr>
            <a:r>
              <a:rPr lang="pl-PL" dirty="0"/>
              <a:t>Wyjątki: art. 78 ust, 2, art. 92 </a:t>
            </a:r>
            <a:r>
              <a:rPr lang="pl-PL" dirty="0" err="1"/>
              <a:t>u.k.w.h</a:t>
            </a:r>
            <a:r>
              <a:rPr lang="pl-PL" dirty="0"/>
              <a:t>. </a:t>
            </a:r>
          </a:p>
          <a:p>
            <a:pPr marL="820737" indent="-457200"/>
            <a:r>
              <a:rPr lang="pl-PL" dirty="0"/>
              <a:t>Do zaspokojenia może dojść przez dobrowolną spłatę przez dłużnika osobistego lub osobę trzecią – art. 356 par. 2 k.c.</a:t>
            </a:r>
          </a:p>
          <a:p>
            <a:pPr marL="820737" indent="-457200"/>
            <a:r>
              <a:rPr lang="pl-PL" dirty="0"/>
              <a:t>Według przepisów o sądowym postępowaniu egzekucyjnym, chyba że z nieruchomości dłużnika jest prowadzona egzekucja przez administracyjny organ egzekucyjny (art. 75 </a:t>
            </a:r>
            <a:r>
              <a:rPr lang="pl-PL" dirty="0" err="1"/>
              <a:t>u.k.w.h</a:t>
            </a:r>
            <a:r>
              <a:rPr lang="pl-PL" dirty="0"/>
              <a:t>.)</a:t>
            </a:r>
          </a:p>
          <a:p>
            <a:pPr marL="820737" indent="-457200"/>
            <a:r>
              <a:rPr lang="pl-PL" dirty="0"/>
              <a:t>Konieczne jest uzyskanie tytułu wykonawczego (tj. tytułu egzekucyjnego zaopatrzonego w klauzulę wykonalności np. zasądzający wyrok sądowy)</a:t>
            </a:r>
          </a:p>
          <a:p>
            <a:pPr marL="820737" indent="-457200"/>
            <a:r>
              <a:rPr lang="pl-PL" dirty="0"/>
              <a:t>W toku egzekucji następuje: zajęcie nieruchomości, licytacja i przysądzenie własności oraz podział sumy uzyskanej z egzekucji</a:t>
            </a:r>
          </a:p>
          <a:p>
            <a:pPr marL="711200" indent="-347663">
              <a:buFont typeface="Wingdings" pitchFamily="2" charset="2"/>
              <a:buChar char="Ø"/>
            </a:pPr>
            <a:endParaRPr lang="pl-PL" dirty="0"/>
          </a:p>
        </p:txBody>
      </p:sp>
    </p:spTree>
    <p:extLst>
      <p:ext uri="{BB962C8B-B14F-4D97-AF65-F5344CB8AC3E}">
        <p14:creationId xmlns:p14="http://schemas.microsoft.com/office/powerpoint/2010/main" val="6608669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346050"/>
          </a:xfrm>
        </p:spPr>
        <p:txBody>
          <a:bodyPr>
            <a:noAutofit/>
          </a:bodyPr>
          <a:lstStyle/>
          <a:p>
            <a:r>
              <a:rPr lang="pl-PL" sz="3600" dirty="0">
                <a:solidFill>
                  <a:srgbClr val="00B050"/>
                </a:solidFill>
              </a:rPr>
              <a:t>Wygaśnięcie hipoteki następuje w wyniku:</a:t>
            </a:r>
          </a:p>
        </p:txBody>
      </p:sp>
      <p:sp>
        <p:nvSpPr>
          <p:cNvPr id="3" name="Symbol zastępczy zawartości 2"/>
          <p:cNvSpPr>
            <a:spLocks noGrp="1"/>
          </p:cNvSpPr>
          <p:nvPr>
            <p:ph idx="1"/>
          </p:nvPr>
        </p:nvSpPr>
        <p:spPr>
          <a:xfrm>
            <a:off x="179512" y="980728"/>
            <a:ext cx="8352928" cy="5145435"/>
          </a:xfrm>
        </p:spPr>
        <p:txBody>
          <a:bodyPr>
            <a:noAutofit/>
          </a:bodyPr>
          <a:lstStyle/>
          <a:p>
            <a:r>
              <a:rPr lang="pl-PL" sz="2300" dirty="0"/>
              <a:t>Zniesienia przez czynność prawną – zrzeczenie się hipoteki przez wierzyciela,</a:t>
            </a:r>
          </a:p>
          <a:p>
            <a:r>
              <a:rPr lang="pl-PL" sz="2300" dirty="0"/>
              <a:t>Konfuzji,</a:t>
            </a:r>
          </a:p>
          <a:p>
            <a:r>
              <a:rPr lang="pl-PL" sz="2300" dirty="0"/>
              <a:t>Wygaśnięcia wierzytelności zabezpieczonej hipoteką (chyba, że z danego stosunku prawnego mogą powstać w przyszłości kolejne wierzytelności podlegające zabezpieczeniu) -  art. 94-94(1) </a:t>
            </a:r>
            <a:r>
              <a:rPr lang="pl-PL" sz="2300" dirty="0" err="1"/>
              <a:t>u.k.w.h</a:t>
            </a:r>
            <a:r>
              <a:rPr lang="pl-PL" sz="2300" dirty="0"/>
              <a:t>. </a:t>
            </a:r>
          </a:p>
          <a:p>
            <a:r>
              <a:rPr lang="pl-PL" sz="2300" dirty="0"/>
              <a:t>Upływu 10 lat od wykreślenia hipoteki bez ważnej podstawy prawnej (art. 95 </a:t>
            </a:r>
            <a:r>
              <a:rPr lang="pl-PL" sz="2300" dirty="0" err="1"/>
              <a:t>u.k.w.h</a:t>
            </a:r>
            <a:r>
              <a:rPr lang="pl-PL" sz="2300" dirty="0"/>
              <a:t>)</a:t>
            </a:r>
          </a:p>
          <a:p>
            <a:r>
              <a:rPr lang="pl-PL" sz="2300" dirty="0"/>
              <a:t>Złożenia przez właściciela zabezpieczonej kwoty do depozytu sądowego wraz ze zrzeczeniem się uprawnienia do jej odebrania w przypadku gdy zabezpieczona wierzytelność jest już wymagalna a wierzyciel dopuszcza się zwłoki albo zaspokojenie go napotyka trudne do przezwyciężenia trudności (art. 99 ust. 1 </a:t>
            </a:r>
            <a:r>
              <a:rPr lang="pl-PL" sz="2300" dirty="0" err="1"/>
              <a:t>u.k.w.h</a:t>
            </a:r>
            <a:r>
              <a:rPr lang="pl-PL" sz="2300" dirty="0"/>
              <a:t>.)</a:t>
            </a:r>
          </a:p>
          <a:p>
            <a:r>
              <a:rPr lang="pl-PL" sz="2300" dirty="0"/>
              <a:t>Sądowego zniesienia hipoteki – art. 99(1) ust. 1 </a:t>
            </a:r>
            <a:r>
              <a:rPr lang="pl-PL" sz="2300" dirty="0" err="1"/>
              <a:t>u.k.w.h</a:t>
            </a:r>
            <a:r>
              <a:rPr lang="pl-PL" sz="2300" dirty="0"/>
              <a:t>.</a:t>
            </a:r>
          </a:p>
          <a:p>
            <a:pPr>
              <a:buNone/>
            </a:pPr>
            <a:endParaRPr lang="pl-PL" sz="2300" dirty="0"/>
          </a:p>
          <a:p>
            <a:endParaRPr lang="pl-PL" sz="2300" dirty="0"/>
          </a:p>
          <a:p>
            <a:endParaRPr lang="pl-PL" sz="2300" dirty="0"/>
          </a:p>
          <a:p>
            <a:endParaRPr lang="pl-PL" sz="2300" dirty="0"/>
          </a:p>
        </p:txBody>
      </p:sp>
    </p:spTree>
    <p:extLst>
      <p:ext uri="{BB962C8B-B14F-4D97-AF65-F5344CB8AC3E}">
        <p14:creationId xmlns:p14="http://schemas.microsoft.com/office/powerpoint/2010/main" val="24056812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90BF3F5-7978-4045-892B-D82313890FD9}"/>
              </a:ext>
            </a:extLst>
          </p:cNvPr>
          <p:cNvSpPr>
            <a:spLocks noGrp="1"/>
          </p:cNvSpPr>
          <p:nvPr>
            <p:ph type="title"/>
          </p:nvPr>
        </p:nvSpPr>
        <p:spPr/>
        <p:txBody>
          <a:bodyPr>
            <a:normAutofit fontScale="90000"/>
          </a:bodyPr>
          <a:lstStyle/>
          <a:p>
            <a:r>
              <a:rPr lang="pl-PL" dirty="0">
                <a:solidFill>
                  <a:srgbClr val="00B050"/>
                </a:solidFill>
              </a:rPr>
              <a:t>Rozporządzenie opróżnionym miejscem hipotecznym</a:t>
            </a:r>
          </a:p>
        </p:txBody>
      </p:sp>
      <p:sp>
        <p:nvSpPr>
          <p:cNvPr id="3" name="Symbol zastępczy zawartości 2">
            <a:extLst>
              <a:ext uri="{FF2B5EF4-FFF2-40B4-BE49-F238E27FC236}">
                <a16:creationId xmlns:a16="http://schemas.microsoft.com/office/drawing/2014/main" id="{36EB8714-F8DB-47AA-B195-E50B20FA26FA}"/>
              </a:ext>
            </a:extLst>
          </p:cNvPr>
          <p:cNvSpPr>
            <a:spLocks noGrp="1"/>
          </p:cNvSpPr>
          <p:nvPr>
            <p:ph idx="1"/>
          </p:nvPr>
        </p:nvSpPr>
        <p:spPr>
          <a:xfrm>
            <a:off x="457200" y="1600200"/>
            <a:ext cx="8229600" cy="5069160"/>
          </a:xfrm>
        </p:spPr>
        <p:txBody>
          <a:bodyPr>
            <a:normAutofit fontScale="70000" lnSpcReduction="20000"/>
          </a:bodyPr>
          <a:lstStyle/>
          <a:p>
            <a:r>
              <a:rPr lang="pl-PL" dirty="0"/>
              <a:t>Dotyczy sytuacji gdy prawo własności nieruchomości obciążone jest co najmniej dwiema hipotekami, z których jedna wygasła. </a:t>
            </a:r>
          </a:p>
          <a:p>
            <a:r>
              <a:rPr lang="pl-PL" dirty="0"/>
              <a:t>Właścicielowi nieruchomości przysługuje w granicach wygasłej hipoteki uprawnienie do rozporządzenia wygasłym miejscem hipotecznym, </a:t>
            </a:r>
          </a:p>
          <a:p>
            <a:r>
              <a:rPr lang="pl-PL" dirty="0"/>
              <a:t>Niedopuszczalne jest zastrzeżenie wyłączające uprawnienie właściciela do rozporządzania opróżnionym miejscem hipotecznym – art. 101(10) </a:t>
            </a:r>
            <a:r>
              <a:rPr lang="pl-PL" dirty="0" err="1"/>
              <a:t>u.k.w.h</a:t>
            </a:r>
            <a:r>
              <a:rPr lang="pl-PL" dirty="0"/>
              <a:t>. za wyjątkiem sytuacji gdy hipoteka wygasła na skutek egzekucji z nieruchomości – art. 101(3) ust 1.</a:t>
            </a:r>
          </a:p>
          <a:p>
            <a:r>
              <a:rPr lang="pl-PL" dirty="0"/>
              <a:t>Uprawnienie do rozporządzenia opróżnionym miejscem może być zachowane na przyszłość </a:t>
            </a:r>
            <a:r>
              <a:rPr lang="pl-PL" dirty="0">
                <a:sym typeface="Wingdings" panose="05000000000000000000" pitchFamily="2" charset="2"/>
              </a:rPr>
              <a:t> jednocześnie z wykreśleniem hipoteki musi być wpisane do KW  do wpisu wymagana zgoda właściciela nieruchomości. </a:t>
            </a:r>
          </a:p>
          <a:p>
            <a:r>
              <a:rPr lang="pl-PL" dirty="0">
                <a:sym typeface="Wingdings" panose="05000000000000000000" pitchFamily="2" charset="2"/>
              </a:rPr>
              <a:t>Rozporządzenie nie dotyczy hipoteki na wierzytelności hipotecznej, </a:t>
            </a:r>
            <a:endParaRPr lang="pl-PL" dirty="0"/>
          </a:p>
        </p:txBody>
      </p:sp>
    </p:spTree>
    <p:extLst>
      <p:ext uri="{BB962C8B-B14F-4D97-AF65-F5344CB8AC3E}">
        <p14:creationId xmlns:p14="http://schemas.microsoft.com/office/powerpoint/2010/main" val="36944161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solidFill>
                  <a:srgbClr val="00B050"/>
                </a:solidFill>
              </a:rPr>
              <a:t>Szczególne rodzaje hipoteki</a:t>
            </a:r>
            <a:endParaRPr lang="pl-PL" dirty="0"/>
          </a:p>
        </p:txBody>
      </p:sp>
      <p:sp>
        <p:nvSpPr>
          <p:cNvPr id="3" name="Symbol zastępczy zawartości 2"/>
          <p:cNvSpPr>
            <a:spLocks noGrp="1"/>
          </p:cNvSpPr>
          <p:nvPr>
            <p:ph idx="1"/>
          </p:nvPr>
        </p:nvSpPr>
        <p:spPr/>
        <p:txBody>
          <a:bodyPr>
            <a:noAutofit/>
          </a:bodyPr>
          <a:lstStyle/>
          <a:p>
            <a:pPr algn="just">
              <a:buNone/>
            </a:pPr>
            <a:r>
              <a:rPr lang="pl-PL" sz="2300" b="1" dirty="0"/>
              <a:t>	Hipoteka przymusowa:</a:t>
            </a:r>
          </a:p>
          <a:p>
            <a:pPr algn="just"/>
            <a:r>
              <a:rPr lang="pl-PL" sz="2300" dirty="0"/>
              <a:t>Wpisywana jest bez woli właściciela obciążonej nieruchomości, służy zasadniczo zabezpieczeniu egzekucji wierzytelności</a:t>
            </a:r>
          </a:p>
          <a:p>
            <a:pPr algn="just"/>
            <a:r>
              <a:rPr lang="pl-PL" sz="2300" dirty="0"/>
              <a:t>Wierzyciel, którego wierzytelność jest stwierdzona tytułem wykonawczym, określonym w przepisach o postępowaniu egzekucyjnym (np. akty notarialne, w których dłużnicy poddają się egzekucji na podstawie art. 777 k.p.c.) może na podstawie tego tytułu uzyskać hipotekę na wszystkich nieruchomościach dłużnika (art. 109 ust. 1 </a:t>
            </a:r>
            <a:r>
              <a:rPr lang="pl-PL" sz="2300" dirty="0" err="1"/>
              <a:t>u.k.w.h</a:t>
            </a:r>
            <a:r>
              <a:rPr lang="pl-PL" sz="2300" dirty="0"/>
              <a:t>.)</a:t>
            </a:r>
          </a:p>
          <a:p>
            <a:pPr algn="just"/>
            <a:r>
              <a:rPr lang="pl-PL" sz="2300" dirty="0"/>
              <a:t>Inne podstawy: postanowienie sądu o udzieleniu zabezpieczenia, postanowienie prokuratora, decyzja administracyjna, zarządzenie zabezpieczenia według przepisów o postępowaniu egzekucyjnym w administracji</a:t>
            </a:r>
          </a:p>
          <a:p>
            <a:pPr algn="just"/>
            <a:endParaRPr lang="pl-PL" sz="2300" dirty="0"/>
          </a:p>
          <a:p>
            <a:endParaRPr lang="pl-PL" sz="2300" dirty="0"/>
          </a:p>
        </p:txBody>
      </p:sp>
    </p:spTree>
    <p:extLst>
      <p:ext uri="{BB962C8B-B14F-4D97-AF65-F5344CB8AC3E}">
        <p14:creationId xmlns:p14="http://schemas.microsoft.com/office/powerpoint/2010/main" val="15715234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88640"/>
            <a:ext cx="7283152" cy="216024"/>
          </a:xfrm>
        </p:spPr>
        <p:txBody>
          <a:bodyPr>
            <a:noAutofit/>
          </a:bodyPr>
          <a:lstStyle/>
          <a:p>
            <a:endParaRPr lang="pl-PL" sz="3800" dirty="0">
              <a:solidFill>
                <a:srgbClr val="00B050"/>
              </a:solidFill>
            </a:endParaRPr>
          </a:p>
        </p:txBody>
      </p:sp>
      <p:sp>
        <p:nvSpPr>
          <p:cNvPr id="3" name="Symbol zastępczy zawartości 2"/>
          <p:cNvSpPr>
            <a:spLocks noGrp="1"/>
          </p:cNvSpPr>
          <p:nvPr>
            <p:ph idx="1"/>
          </p:nvPr>
        </p:nvSpPr>
        <p:spPr>
          <a:xfrm>
            <a:off x="395536" y="1196752"/>
            <a:ext cx="7920880" cy="5328592"/>
          </a:xfrm>
        </p:spPr>
        <p:txBody>
          <a:bodyPr>
            <a:noAutofit/>
          </a:bodyPr>
          <a:lstStyle/>
          <a:p>
            <a:pPr marL="0" indent="0">
              <a:buNone/>
            </a:pPr>
            <a:endParaRPr lang="pl-PL" sz="2300" dirty="0"/>
          </a:p>
          <a:p>
            <a:pPr marL="0" indent="0">
              <a:buNone/>
            </a:pPr>
            <a:r>
              <a:rPr lang="pl-PL" sz="2300" b="1" dirty="0"/>
              <a:t>Hipoteka łączna</a:t>
            </a:r>
          </a:p>
          <a:p>
            <a:r>
              <a:rPr lang="pl-PL" sz="2300" dirty="0"/>
              <a:t>Jedna hipoteka, wiele nieruchomości,</a:t>
            </a:r>
          </a:p>
          <a:p>
            <a:r>
              <a:rPr lang="pl-PL" sz="2300" dirty="0"/>
              <a:t>Powstaje z mocy </a:t>
            </a:r>
            <a:r>
              <a:rPr lang="pl-PL" sz="2300" b="1" dirty="0"/>
              <a:t>ustawy</a:t>
            </a:r>
            <a:r>
              <a:rPr lang="pl-PL" sz="2300" dirty="0"/>
              <a:t> lub na podstawie </a:t>
            </a:r>
            <a:r>
              <a:rPr lang="pl-PL" sz="2300" b="1" dirty="0"/>
              <a:t>umowy</a:t>
            </a:r>
            <a:r>
              <a:rPr lang="pl-PL" sz="2300" dirty="0"/>
              <a:t>, </a:t>
            </a:r>
          </a:p>
          <a:p>
            <a:r>
              <a:rPr lang="pl-PL" sz="2300" dirty="0"/>
              <a:t>obciążenie kilku nieruchomości dla zabezpieczenia oznaczonej wierzytelności (hipoteka łączna powstaje z mocy prawa w razie podziału nieruchomości obciążonej jak również w wyniku ustanowienia umownej hipoteki łącznej)</a:t>
            </a:r>
          </a:p>
          <a:p>
            <a:r>
              <a:rPr lang="pl-PL" sz="2300" dirty="0"/>
              <a:t>wierzyciel może według swojego uznania żądać zaspokojenia w całości lub w części z każdej nieruchomości z osobna, z niektórych  z nich lub ze wszystkich łącznie, może również dokonać jej podziału pomiędzy poszczególne nieruchomości (art. 76 ust. 2 </a:t>
            </a:r>
            <a:r>
              <a:rPr lang="pl-PL" sz="2300" dirty="0" err="1"/>
              <a:t>u.k.w.h</a:t>
            </a:r>
            <a:r>
              <a:rPr lang="pl-PL" sz="2300" dirty="0"/>
              <a:t>.) – solidarna odpowiedzialność dłużników</a:t>
            </a:r>
          </a:p>
          <a:p>
            <a:pPr marL="0" indent="0">
              <a:buNone/>
            </a:pPr>
            <a:endParaRPr lang="pl-PL" sz="1800" dirty="0"/>
          </a:p>
        </p:txBody>
      </p:sp>
    </p:spTree>
    <p:extLst>
      <p:ext uri="{BB962C8B-B14F-4D97-AF65-F5344CB8AC3E}">
        <p14:creationId xmlns:p14="http://schemas.microsoft.com/office/powerpoint/2010/main" val="12619820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DB2FDC4-37A4-47BE-B522-EEE45AF1811F}"/>
              </a:ext>
            </a:extLst>
          </p:cNvPr>
          <p:cNvSpPr>
            <a:spLocks noGrp="1"/>
          </p:cNvSpPr>
          <p:nvPr>
            <p:ph type="title"/>
          </p:nvPr>
        </p:nvSpPr>
        <p:spPr>
          <a:xfrm>
            <a:off x="457200" y="274638"/>
            <a:ext cx="8229600" cy="634082"/>
          </a:xfrm>
        </p:spPr>
        <p:txBody>
          <a:bodyPr>
            <a:normAutofit fontScale="90000"/>
          </a:bodyPr>
          <a:lstStyle/>
          <a:p>
            <a:r>
              <a:rPr lang="pl-PL" dirty="0"/>
              <a:t>kazus</a:t>
            </a:r>
          </a:p>
        </p:txBody>
      </p:sp>
      <p:sp>
        <p:nvSpPr>
          <p:cNvPr id="3" name="Symbol zastępczy zawartości 2">
            <a:extLst>
              <a:ext uri="{FF2B5EF4-FFF2-40B4-BE49-F238E27FC236}">
                <a16:creationId xmlns:a16="http://schemas.microsoft.com/office/drawing/2014/main" id="{A9DBE3D5-8EC2-4D26-B528-0E67033D442B}"/>
              </a:ext>
            </a:extLst>
          </p:cNvPr>
          <p:cNvSpPr>
            <a:spLocks noGrp="1"/>
          </p:cNvSpPr>
          <p:nvPr>
            <p:ph idx="1"/>
          </p:nvPr>
        </p:nvSpPr>
        <p:spPr>
          <a:xfrm>
            <a:off x="457200" y="908720"/>
            <a:ext cx="8229600" cy="5760640"/>
          </a:xfrm>
        </p:spPr>
        <p:txBody>
          <a:bodyPr>
            <a:normAutofit fontScale="77500" lnSpcReduction="20000"/>
          </a:bodyPr>
          <a:lstStyle/>
          <a:p>
            <a:r>
              <a:rPr lang="pl-PL" dirty="0"/>
              <a:t>Michał i Wiktor są współwłaścicielami nieruchomości gruntowej w A. Michałowi przysługuje ¾ udziału we współwłasności, a Wiktorowi udział w wysokości ¼. W dniu 12 lipca 2018r. Michał zawarł z bankiem X umowę kredytową na sfinansowanie zakupu mieszkania. W celu zabezpieczenia kredytu, złożył pisemne oświadczenie o ustanowieniu hipoteki na przysługującym mu prawie w nieruchomości w A. Wniosek o wpisanie hipoteki wpłynął do Wydziału Ksiąg Wieczystych Sądu Rejonowego w A. w dniu 18 sierpnia 2018r., a postanowienie Sądu uwzględniające wniosek uprawomocniło się w dniu 16 października 2018r.</a:t>
            </a:r>
          </a:p>
          <a:p>
            <a:pPr marL="514350" indent="-514350">
              <a:buAutoNum type="arabicPeriod"/>
            </a:pPr>
            <a:r>
              <a:rPr lang="pl-PL" dirty="0"/>
              <a:t>Czy Michał może ustanowić hipotekę bez zgody Wiktora?</a:t>
            </a:r>
          </a:p>
          <a:p>
            <a:pPr marL="514350" indent="-514350">
              <a:buAutoNum type="arabicPeriod"/>
            </a:pPr>
            <a:r>
              <a:rPr lang="pl-PL" dirty="0"/>
              <a:t>Jakie prawo powinno być przedmiotem hipoteki ustanowionej przez Michała?</a:t>
            </a:r>
          </a:p>
          <a:p>
            <a:pPr marL="514350" indent="-514350">
              <a:buAutoNum type="arabicPeriod"/>
            </a:pPr>
            <a:r>
              <a:rPr lang="pl-PL" dirty="0"/>
              <a:t>Czy ustanowienie hipoteki nastąpiło we właściwej formie?</a:t>
            </a:r>
          </a:p>
          <a:p>
            <a:pPr marL="514350" indent="-514350">
              <a:buAutoNum type="arabicPeriod"/>
            </a:pPr>
            <a:r>
              <a:rPr lang="pl-PL" dirty="0"/>
              <a:t>W jakiej dacie doszło do ustanowienia hipoteki? </a:t>
            </a:r>
          </a:p>
        </p:txBody>
      </p:sp>
    </p:spTree>
    <p:extLst>
      <p:ext uri="{BB962C8B-B14F-4D97-AF65-F5344CB8AC3E}">
        <p14:creationId xmlns:p14="http://schemas.microsoft.com/office/powerpoint/2010/main" val="22607534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88640"/>
            <a:ext cx="7499176" cy="216024"/>
          </a:xfrm>
        </p:spPr>
        <p:txBody>
          <a:bodyPr>
            <a:noAutofit/>
          </a:bodyPr>
          <a:lstStyle/>
          <a:p>
            <a:r>
              <a:rPr lang="pl-PL" sz="2800" dirty="0"/>
              <a:t>kazus</a:t>
            </a:r>
          </a:p>
        </p:txBody>
      </p:sp>
      <p:sp>
        <p:nvSpPr>
          <p:cNvPr id="3" name="Symbol zastępczy zawartości 2"/>
          <p:cNvSpPr>
            <a:spLocks noGrp="1"/>
          </p:cNvSpPr>
          <p:nvPr>
            <p:ph idx="1"/>
          </p:nvPr>
        </p:nvSpPr>
        <p:spPr>
          <a:xfrm>
            <a:off x="395536" y="404664"/>
            <a:ext cx="7920880" cy="6453336"/>
          </a:xfrm>
        </p:spPr>
        <p:txBody>
          <a:bodyPr>
            <a:noAutofit/>
          </a:bodyPr>
          <a:lstStyle/>
          <a:p>
            <a:r>
              <a:rPr lang="pl-PL" sz="1800" dirty="0"/>
              <a:t>Janina zwarła ze spółką pod firmą Kaktus sp. z o.o. umowę o dzieło, na podstawie, której Janina miała wykonać projekt wnętrza siedziby spółki. Z tytułu wykonania prac Janina miała otrzymać od spółki 60 000 zł. Strony ustaliły, że wierzytelność spółki z tytułu umowy o dzieło wobec Janiny zostanie zabezpieczona hipoteką do kwoty 150000 zł na nieruchomości Janiny, a wierzytelność Janiny wobec spółki w tytułu powyższej umowy zostanie zabezpieczona hipoteką do kwoty 40 000 euro na nieruchomości należącej do spółki Kaktus sp. z o.o. Janina zgłosiła zastrzeżenia podnosząc, że suma hipoteki tj. 150 000 zł jest za wysoka w stosunku do zabezpieczonej wierzytelności. </a:t>
            </a:r>
          </a:p>
          <a:p>
            <a:r>
              <a:rPr lang="pl-PL" sz="1800" u="sng" dirty="0"/>
              <a:t>Pytania</a:t>
            </a:r>
            <a:r>
              <a:rPr lang="pl-PL" sz="1800" dirty="0"/>
              <a:t>:</a:t>
            </a:r>
          </a:p>
          <a:p>
            <a:r>
              <a:rPr lang="pl-PL" sz="1800" dirty="0"/>
              <a:t>1) Czy możliwe jest ustanowienie hipoteki dla zabezpieczenia wierzytelności Janiny?</a:t>
            </a:r>
          </a:p>
          <a:p>
            <a:r>
              <a:rPr lang="pl-PL" sz="1800" dirty="0"/>
              <a:t>2) Czy możliwe jest ustanowienie hipoteki dla zabezpieczenia wierzytelności spółki pod firmą Kaktus sp. z o.o.?</a:t>
            </a:r>
          </a:p>
          <a:p>
            <a:r>
              <a:rPr lang="pl-PL" sz="1800" dirty="0"/>
              <a:t>3) Czy możliwe jest ustanowienie hipotek dla zabezpieczenia wierzytelności stron wynikających z  jednej i tej samej umowy wzajemnej?</a:t>
            </a:r>
          </a:p>
          <a:p>
            <a:r>
              <a:rPr lang="pl-PL" sz="1800" dirty="0"/>
              <a:t>4) Czy możliwe jest ustanowienie hipoteki o sumie wyrażonej w innej walucie niż waluta wierzytelności?</a:t>
            </a:r>
          </a:p>
          <a:p>
            <a:r>
              <a:rPr lang="pl-PL" sz="1800" dirty="0"/>
              <a:t>5) Jakie czynności strony powinny podjąć w celu skutecznego ustanowienia hipoteki?</a:t>
            </a:r>
          </a:p>
          <a:p>
            <a:r>
              <a:rPr lang="pl-PL" sz="1800" dirty="0"/>
              <a:t>6) Czy możliwe jest ustanowienie hipoteki o sumie przewyższającej wartość zabezpieczonej wierzytelności?</a:t>
            </a:r>
          </a:p>
        </p:txBody>
      </p:sp>
    </p:spTree>
    <p:extLst>
      <p:ext uri="{BB962C8B-B14F-4D97-AF65-F5344CB8AC3E}">
        <p14:creationId xmlns:p14="http://schemas.microsoft.com/office/powerpoint/2010/main" val="21679599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E446EE7D-BD58-49B5-B97C-FE07BCBA21D9}"/>
              </a:ext>
            </a:extLst>
          </p:cNvPr>
          <p:cNvSpPr>
            <a:spLocks noGrp="1"/>
          </p:cNvSpPr>
          <p:nvPr>
            <p:ph idx="1"/>
          </p:nvPr>
        </p:nvSpPr>
        <p:spPr>
          <a:xfrm>
            <a:off x="395536" y="332656"/>
            <a:ext cx="8568952" cy="6408712"/>
          </a:xfrm>
        </p:spPr>
        <p:txBody>
          <a:bodyPr>
            <a:normAutofit fontScale="62500" lnSpcReduction="20000"/>
          </a:bodyPr>
          <a:lstStyle/>
          <a:p>
            <a:pPr marL="0" indent="0" algn="ctr">
              <a:buNone/>
            </a:pPr>
            <a:r>
              <a:rPr lang="pl-PL" sz="5100" dirty="0"/>
              <a:t>kazus</a:t>
            </a:r>
            <a:endParaRPr lang="pl-PL" dirty="0"/>
          </a:p>
          <a:p>
            <a:pPr marL="0" indent="0">
              <a:buNone/>
            </a:pPr>
            <a:r>
              <a:rPr lang="pl-PL" dirty="0"/>
              <a:t>W 2012r. Łukasz prowadzący działalność gospodarczą w zakresie budowy dróg, najczęściej jako podwykonawca musiał kupić drogi sprzęt, aby prawidłowo i w terminie wywiązać się z realizowanej aktualnie umowy dotyczącej budowy odcinka drogi powiatowej. Pożyczył pieniądze od znajomych Damiana, Marka i Pawła, z których każdy także prowadził działalność gospodarczą. Znali Łukasza od lat, niejednokrotnie razem współpracowali, dlatego zgodzili się udzielić mu znacznej pożyczki, zażądali jednak zabezpieczenia hipotecznego. Hipoteka miała być ustanowiona na nieruchomości Łukasza o znacznej wartości. Damian, Marek i Paweł słabo orientowali się w kwestiach prawnych, dlatego poprosili o pomoc znajomego prawnika Ryszarda, który doradził im, że mogą ustanowić wspólną hipotekę obciążającą nieruchomość Łukasza, czyniąc Ryszarda administratorem hipoteki. Pomysł ten spodobał się Damianowi, Markowi i Pawłowi, więc zawarli z Ryszardem umowę w formie pisemnej czyniąc go administratorem hipoteki. Następnie Ryszard zawarł z Łukaszem umowę o ustanowienie hipoteki, choć Łukasz był sceptyczny, ponieważ uważał, że to administratorem powinien być jeden z jego 3 znajomych,</a:t>
            </a:r>
          </a:p>
          <a:p>
            <a:pPr marL="514350" indent="-514350">
              <a:buAutoNum type="arabicPeriod"/>
            </a:pPr>
            <a:r>
              <a:rPr lang="pl-PL" dirty="0"/>
              <a:t>Czy zabezpieczenie wierzytelności jedną hipoteką było dopuszczalne?</a:t>
            </a:r>
          </a:p>
          <a:p>
            <a:pPr marL="514350" indent="-514350">
              <a:buAutoNum type="arabicPeriod"/>
            </a:pPr>
            <a:r>
              <a:rPr lang="pl-PL" dirty="0"/>
              <a:t>W jakiej formie powinno nastąpić powołanie administratora hipoteki i pod jakim rygorem? Jak forma przewidziana jest dla ustanowienia hipoteki?</a:t>
            </a:r>
          </a:p>
          <a:p>
            <a:pPr marL="514350" indent="-514350">
              <a:buAutoNum type="arabicPeriod"/>
            </a:pPr>
            <a:r>
              <a:rPr lang="pl-PL" dirty="0"/>
              <a:t>Czy wątpliwości Łukasza co do osoby administratora były słuszne?</a:t>
            </a:r>
          </a:p>
        </p:txBody>
      </p:sp>
    </p:spTree>
    <p:extLst>
      <p:ext uri="{BB962C8B-B14F-4D97-AF65-F5344CB8AC3E}">
        <p14:creationId xmlns:p14="http://schemas.microsoft.com/office/powerpoint/2010/main" val="682197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003232" cy="418058"/>
          </a:xfrm>
        </p:spPr>
        <p:txBody>
          <a:bodyPr>
            <a:noAutofit/>
          </a:bodyPr>
          <a:lstStyle/>
          <a:p>
            <a:r>
              <a:rPr lang="pl-PL" sz="3800" dirty="0">
                <a:solidFill>
                  <a:srgbClr val="00B050"/>
                </a:solidFill>
              </a:rPr>
              <a:t>HIPOTEKA</a:t>
            </a:r>
          </a:p>
        </p:txBody>
      </p:sp>
      <p:sp>
        <p:nvSpPr>
          <p:cNvPr id="3" name="Symbol zastępczy zawartości 2"/>
          <p:cNvSpPr>
            <a:spLocks noGrp="1"/>
          </p:cNvSpPr>
          <p:nvPr>
            <p:ph idx="1"/>
          </p:nvPr>
        </p:nvSpPr>
        <p:spPr>
          <a:xfrm>
            <a:off x="323528" y="1124744"/>
            <a:ext cx="8363272" cy="5616624"/>
          </a:xfrm>
        </p:spPr>
        <p:txBody>
          <a:bodyPr>
            <a:noAutofit/>
          </a:bodyPr>
          <a:lstStyle/>
          <a:p>
            <a:r>
              <a:rPr lang="pl-PL" sz="2200" dirty="0"/>
              <a:t>Ograniczone prawo rzeczowe o charakterze zabezpieczającym, prawo akcesoryjne w stosunku do zabezpieczanej wierzytelności</a:t>
            </a:r>
          </a:p>
          <a:p>
            <a:pPr lvl="1"/>
            <a:r>
              <a:rPr lang="pl-PL" sz="1800" dirty="0"/>
              <a:t>Ograniczenia zasady akcesoryjności: możliwość zabezpieczania wierzytelności przyszłej albo warunkowej, fakt, iż przedawnienie wierzytelności nie pozbawia wierzyciela prawa zaspokojenia się z nieruchomości,</a:t>
            </a:r>
          </a:p>
          <a:p>
            <a:r>
              <a:rPr lang="pl-PL" sz="2400" dirty="0"/>
              <a:t>Zabezpiecza wyłącznie wierzytelności pieniężne (np. pożyczki, kredyty bankowe itd.) – bez znaczenia jest to czy wierzytelność składa się z jednorazowego świadczenia, czy wielu świadczeń</a:t>
            </a:r>
          </a:p>
          <a:p>
            <a:r>
              <a:rPr lang="pl-PL" sz="2400" dirty="0"/>
              <a:t>Może zabezpieczać:</a:t>
            </a:r>
          </a:p>
          <a:p>
            <a:pPr>
              <a:buFont typeface="Wingdings" pitchFamily="2" charset="2"/>
              <a:buChar char="ü"/>
            </a:pPr>
            <a:r>
              <a:rPr lang="pl-PL" sz="2400" dirty="0"/>
              <a:t>oznaczoną wierzytelność wynikającą w określonego stosunku prawnego, w tym wierzytelność przyszłą, </a:t>
            </a:r>
          </a:p>
          <a:p>
            <a:pPr>
              <a:buFont typeface="Wingdings" pitchFamily="2" charset="2"/>
              <a:buChar char="ü"/>
            </a:pPr>
            <a:r>
              <a:rPr lang="pl-PL" sz="2400" dirty="0"/>
              <a:t>kilka wierzytelności przysługujące temu samemu wierzycielowi, </a:t>
            </a:r>
          </a:p>
          <a:p>
            <a:pPr>
              <a:buFont typeface="Wingdings" pitchFamily="2" charset="2"/>
              <a:buChar char="ü"/>
            </a:pPr>
            <a:r>
              <a:rPr lang="pl-PL" sz="2400" dirty="0"/>
              <a:t>kilka wierzytelności przysługujących różnym podmiotom w służących sfinansowaniu tego samego przedsięwzięcia,</a:t>
            </a:r>
          </a:p>
          <a:p>
            <a:endParaRPr lang="pl-PL" sz="2200" b="1" dirty="0"/>
          </a:p>
        </p:txBody>
      </p:sp>
    </p:spTree>
    <p:extLst>
      <p:ext uri="{BB962C8B-B14F-4D97-AF65-F5344CB8AC3E}">
        <p14:creationId xmlns:p14="http://schemas.microsoft.com/office/powerpoint/2010/main" val="1678126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B2AB67-63EA-46F3-AF8D-1549D82AD3DB}"/>
              </a:ext>
            </a:extLst>
          </p:cNvPr>
          <p:cNvSpPr>
            <a:spLocks noGrp="1"/>
          </p:cNvSpPr>
          <p:nvPr>
            <p:ph type="title"/>
          </p:nvPr>
        </p:nvSpPr>
        <p:spPr/>
        <p:txBody>
          <a:bodyPr>
            <a:normAutofit fontScale="90000"/>
          </a:bodyPr>
          <a:lstStyle/>
          <a:p>
            <a:r>
              <a:rPr lang="pl-PL" dirty="0">
                <a:solidFill>
                  <a:srgbClr val="00B050"/>
                </a:solidFill>
              </a:rPr>
              <a:t>Przedmiot hipoteki – </a:t>
            </a:r>
            <a:br>
              <a:rPr lang="pl-PL" dirty="0">
                <a:solidFill>
                  <a:srgbClr val="00B050"/>
                </a:solidFill>
              </a:rPr>
            </a:br>
            <a:r>
              <a:rPr lang="pl-PL" dirty="0">
                <a:solidFill>
                  <a:srgbClr val="00B050"/>
                </a:solidFill>
              </a:rPr>
              <a:t>art. 65 ust. 1 -3 </a:t>
            </a:r>
            <a:r>
              <a:rPr lang="pl-PL" dirty="0" err="1">
                <a:solidFill>
                  <a:srgbClr val="00B050"/>
                </a:solidFill>
              </a:rPr>
              <a:t>u.k.w.h</a:t>
            </a:r>
            <a:r>
              <a:rPr lang="pl-PL" dirty="0">
                <a:solidFill>
                  <a:srgbClr val="00B050"/>
                </a:solidFill>
              </a:rPr>
              <a:t>.</a:t>
            </a:r>
          </a:p>
        </p:txBody>
      </p:sp>
      <p:sp>
        <p:nvSpPr>
          <p:cNvPr id="3" name="Symbol zastępczy zawartości 2">
            <a:extLst>
              <a:ext uri="{FF2B5EF4-FFF2-40B4-BE49-F238E27FC236}">
                <a16:creationId xmlns:a16="http://schemas.microsoft.com/office/drawing/2014/main" id="{A8C6B081-5E62-4882-85B9-6E72F9520A81}"/>
              </a:ext>
            </a:extLst>
          </p:cNvPr>
          <p:cNvSpPr>
            <a:spLocks noGrp="1"/>
          </p:cNvSpPr>
          <p:nvPr>
            <p:ph idx="1"/>
          </p:nvPr>
        </p:nvSpPr>
        <p:spPr/>
        <p:txBody>
          <a:bodyPr>
            <a:normAutofit fontScale="92500" lnSpcReduction="20000"/>
          </a:bodyPr>
          <a:lstStyle/>
          <a:p>
            <a:r>
              <a:rPr lang="pl-PL" dirty="0"/>
              <a:t>Nieruchomość (bez względu na formę własności),</a:t>
            </a:r>
          </a:p>
          <a:p>
            <a:r>
              <a:rPr lang="pl-PL" dirty="0"/>
              <a:t>Część ułamkowa nieruchomości stanowiąca udział współwłaściciela,</a:t>
            </a:r>
          </a:p>
          <a:p>
            <a:r>
              <a:rPr lang="pl-PL" dirty="0"/>
              <a:t>Użytkowanie wieczyste,</a:t>
            </a:r>
          </a:p>
          <a:p>
            <a:r>
              <a:rPr lang="pl-PL" dirty="0"/>
              <a:t>Udział w użytkowaniu wieczystym,</a:t>
            </a:r>
          </a:p>
          <a:p>
            <a:r>
              <a:rPr lang="pl-PL" dirty="0"/>
              <a:t>Spółdzielcze własnościowe prawo do lokalu,</a:t>
            </a:r>
          </a:p>
          <a:p>
            <a:r>
              <a:rPr lang="pl-PL" dirty="0"/>
              <a:t>Udział w spółdzielczym własnościowym prawie do lokalu,</a:t>
            </a:r>
          </a:p>
          <a:p>
            <a:r>
              <a:rPr lang="pl-PL" dirty="0"/>
              <a:t>Wierzytelność zabezpieczona hipoteką (wierzytelność hipotekowana, </a:t>
            </a:r>
            <a:r>
              <a:rPr lang="pl-PL" dirty="0" err="1"/>
              <a:t>subintabulat</a:t>
            </a:r>
            <a:r>
              <a:rPr lang="pl-PL" dirty="0"/>
              <a:t>)</a:t>
            </a:r>
          </a:p>
          <a:p>
            <a:endParaRPr lang="pl-PL" dirty="0"/>
          </a:p>
          <a:p>
            <a:endParaRPr lang="pl-PL" dirty="0"/>
          </a:p>
          <a:p>
            <a:endParaRPr lang="pl-PL" dirty="0"/>
          </a:p>
        </p:txBody>
      </p:sp>
    </p:spTree>
    <p:extLst>
      <p:ext uri="{BB962C8B-B14F-4D97-AF65-F5344CB8AC3E}">
        <p14:creationId xmlns:p14="http://schemas.microsoft.com/office/powerpoint/2010/main" val="4150344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88640"/>
            <a:ext cx="7859216" cy="936104"/>
          </a:xfrm>
        </p:spPr>
        <p:txBody>
          <a:bodyPr>
            <a:normAutofit/>
          </a:bodyPr>
          <a:lstStyle/>
          <a:p>
            <a:r>
              <a:rPr lang="pl-PL" dirty="0">
                <a:solidFill>
                  <a:srgbClr val="00B050"/>
                </a:solidFill>
              </a:rPr>
              <a:t>Treść </a:t>
            </a:r>
            <a:r>
              <a:rPr lang="pl-PL" sz="4200" dirty="0">
                <a:solidFill>
                  <a:srgbClr val="00B050"/>
                </a:solidFill>
              </a:rPr>
              <a:t>hipoteki</a:t>
            </a:r>
          </a:p>
        </p:txBody>
      </p:sp>
      <p:sp>
        <p:nvSpPr>
          <p:cNvPr id="3" name="Symbol zastępczy zawartości 2"/>
          <p:cNvSpPr>
            <a:spLocks noGrp="1"/>
          </p:cNvSpPr>
          <p:nvPr>
            <p:ph idx="1"/>
          </p:nvPr>
        </p:nvSpPr>
        <p:spPr>
          <a:xfrm>
            <a:off x="457200" y="1412776"/>
            <a:ext cx="8075240" cy="4896544"/>
          </a:xfrm>
        </p:spPr>
        <p:txBody>
          <a:bodyPr>
            <a:noAutofit/>
          </a:bodyPr>
          <a:lstStyle/>
          <a:p>
            <a:pPr marL="0" indent="0">
              <a:buNone/>
            </a:pPr>
            <a:r>
              <a:rPr lang="pl-PL" sz="2300" b="1" dirty="0"/>
              <a:t>Istota </a:t>
            </a:r>
            <a:r>
              <a:rPr lang="pl-PL" sz="2300" dirty="0"/>
              <a:t>– możliwość zaspokojenia wierzyciela z obciążonej nieruchomości bez względu na to czyją stała się własnością oraz z pierwszeństwem </a:t>
            </a:r>
            <a:r>
              <a:rPr lang="pl-PL" sz="2300" u="sng" dirty="0"/>
              <a:t>przed wierzycielami osobistymi właściciela </a:t>
            </a:r>
            <a:r>
              <a:rPr lang="pl-PL" sz="2300" dirty="0"/>
              <a:t>nieruchomości,</a:t>
            </a:r>
          </a:p>
          <a:p>
            <a:pPr lvl="1"/>
            <a:r>
              <a:rPr lang="pl-PL" sz="1900" dirty="0"/>
              <a:t>Nie wyłącza to prawa właściciela do rozporządzania nieruchomością,</a:t>
            </a:r>
          </a:p>
          <a:p>
            <a:pPr marL="0" indent="0">
              <a:buNone/>
            </a:pPr>
            <a:r>
              <a:rPr lang="pl-PL" sz="2300" dirty="0"/>
              <a:t>„W celu zabezpieczenia oznaczonej wierzytelności z określonego stosunku prawnego można nieruchomość obciążyć prawem, na mocy którego wierzyciel może dochodzić zaspokojenia z nieruchomości bez względu na to czyją stała się własnością, i z pierwszeństwem wobec wierzycieli osobistych właściciela nieruchomości” (art. 65 ust. 1 UKWH)</a:t>
            </a:r>
          </a:p>
        </p:txBody>
      </p:sp>
    </p:spTree>
    <p:extLst>
      <p:ext uri="{BB962C8B-B14F-4D97-AF65-F5344CB8AC3E}">
        <p14:creationId xmlns:p14="http://schemas.microsoft.com/office/powerpoint/2010/main" val="3263088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B7F54F7-BBA6-4C75-942E-3C1D3B7E37EE}"/>
              </a:ext>
            </a:extLst>
          </p:cNvPr>
          <p:cNvSpPr>
            <a:spLocks noGrp="1"/>
          </p:cNvSpPr>
          <p:nvPr>
            <p:ph type="title"/>
          </p:nvPr>
        </p:nvSpPr>
        <p:spPr>
          <a:xfrm>
            <a:off x="457200" y="274638"/>
            <a:ext cx="8229600" cy="202034"/>
          </a:xfrm>
        </p:spPr>
        <p:txBody>
          <a:bodyPr>
            <a:normAutofit fontScale="90000"/>
          </a:bodyPr>
          <a:lstStyle/>
          <a:p>
            <a:endParaRPr lang="pl-PL" dirty="0"/>
          </a:p>
        </p:txBody>
      </p:sp>
      <p:sp>
        <p:nvSpPr>
          <p:cNvPr id="3" name="Symbol zastępczy zawartości 2">
            <a:extLst>
              <a:ext uri="{FF2B5EF4-FFF2-40B4-BE49-F238E27FC236}">
                <a16:creationId xmlns:a16="http://schemas.microsoft.com/office/drawing/2014/main" id="{07CC5BF0-B02D-4266-BA1D-5B612D8CA9E7}"/>
              </a:ext>
            </a:extLst>
          </p:cNvPr>
          <p:cNvSpPr>
            <a:spLocks noGrp="1"/>
          </p:cNvSpPr>
          <p:nvPr>
            <p:ph idx="1"/>
          </p:nvPr>
        </p:nvSpPr>
        <p:spPr>
          <a:xfrm>
            <a:off x="457200" y="836712"/>
            <a:ext cx="8229600" cy="5289451"/>
          </a:xfrm>
        </p:spPr>
        <p:txBody>
          <a:bodyPr>
            <a:normAutofit fontScale="70000" lnSpcReduction="20000"/>
          </a:bodyPr>
          <a:lstStyle/>
          <a:p>
            <a:r>
              <a:rPr lang="pl-PL" dirty="0"/>
              <a:t>Hipoteka </a:t>
            </a:r>
            <a:r>
              <a:rPr lang="pl-PL" dirty="0">
                <a:solidFill>
                  <a:srgbClr val="00B050"/>
                </a:solidFill>
              </a:rPr>
              <a:t>nie uprawnia wierzyciela do posiadania i korzystania </a:t>
            </a:r>
            <a:r>
              <a:rPr lang="pl-PL" dirty="0"/>
              <a:t>z nieruchomości.</a:t>
            </a:r>
          </a:p>
          <a:p>
            <a:r>
              <a:rPr lang="pl-PL" dirty="0"/>
              <a:t>Właściciel aż do czasu egzekucji zachowuje wszelkie uprawnienia składające się na treść prawa własności. </a:t>
            </a:r>
          </a:p>
          <a:p>
            <a:r>
              <a:rPr lang="pl-PL" dirty="0"/>
              <a:t>Niedopuszczalne jest postanowienie, przez które właściciel zobowiązałby się względem wierzyciela hipotecznego, że nie dokona zbycia ani obciążenia nieruchomości przed wygaśnięciem hipoteki (art. 72 KWU)</a:t>
            </a:r>
          </a:p>
          <a:p>
            <a:r>
              <a:rPr lang="pl-PL" dirty="0"/>
              <a:t>Właściciel nie jest zupełnie swobodny w korzystaniu z nieruchomości obciążonej – ochrona hipoteki art. 91-93 </a:t>
            </a:r>
            <a:r>
              <a:rPr lang="pl-PL" dirty="0" err="1"/>
              <a:t>u.k.w.h</a:t>
            </a:r>
            <a:r>
              <a:rPr lang="pl-PL" dirty="0"/>
              <a:t>.</a:t>
            </a:r>
          </a:p>
          <a:p>
            <a:pPr lvl="1"/>
            <a:r>
              <a:rPr lang="pl-PL" dirty="0"/>
              <a:t>Prawo wierzyciela do żądania zaniechania działań zmierzających do zmniejszenia wartości nieruchomości w sposób zagrażający bezpieczeństwu hipoteki,</a:t>
            </a:r>
          </a:p>
          <a:p>
            <a:pPr lvl="1"/>
            <a:r>
              <a:rPr lang="pl-PL" dirty="0"/>
              <a:t>Jeśli doszło do zmniejszenia wartości nieruchomości w stopniu naruszającym bezpieczeństwo hipoteki na skutek okoliczności, za które odpowiada właściciel, wierzyciel może wyznaczyć mu odpowiedni termin na przywrócenie nieruchomości do stanu poprzedniego albo do ustanowienia dodatkowego zabezpieczenia, </a:t>
            </a:r>
          </a:p>
          <a:p>
            <a:endParaRPr lang="pl-PL" dirty="0"/>
          </a:p>
        </p:txBody>
      </p:sp>
    </p:spTree>
    <p:extLst>
      <p:ext uri="{BB962C8B-B14F-4D97-AF65-F5344CB8AC3E}">
        <p14:creationId xmlns:p14="http://schemas.microsoft.com/office/powerpoint/2010/main" val="1433594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48429E4-2FC5-4ACC-B83D-48FCE619929F}"/>
              </a:ext>
            </a:extLst>
          </p:cNvPr>
          <p:cNvSpPr>
            <a:spLocks noGrp="1"/>
          </p:cNvSpPr>
          <p:nvPr>
            <p:ph type="title"/>
          </p:nvPr>
        </p:nvSpPr>
        <p:spPr/>
        <p:txBody>
          <a:bodyPr>
            <a:normAutofit fontScale="90000"/>
          </a:bodyPr>
          <a:lstStyle/>
          <a:p>
            <a:r>
              <a:rPr lang="pl-PL" dirty="0">
                <a:solidFill>
                  <a:srgbClr val="00B050"/>
                </a:solidFill>
              </a:rPr>
              <a:t>Inne  formy ochrony wierzyciela hipotecznego</a:t>
            </a:r>
          </a:p>
        </p:txBody>
      </p:sp>
      <p:sp>
        <p:nvSpPr>
          <p:cNvPr id="3" name="Symbol zastępczy zawartości 2">
            <a:extLst>
              <a:ext uri="{FF2B5EF4-FFF2-40B4-BE49-F238E27FC236}">
                <a16:creationId xmlns:a16="http://schemas.microsoft.com/office/drawing/2014/main" id="{350FE2E5-00C4-40E9-B671-6F51937CA246}"/>
              </a:ext>
            </a:extLst>
          </p:cNvPr>
          <p:cNvSpPr>
            <a:spLocks noGrp="1"/>
          </p:cNvSpPr>
          <p:nvPr>
            <p:ph idx="1"/>
          </p:nvPr>
        </p:nvSpPr>
        <p:spPr/>
        <p:txBody>
          <a:bodyPr>
            <a:normAutofit lnSpcReduction="10000"/>
          </a:bodyPr>
          <a:lstStyle/>
          <a:p>
            <a:r>
              <a:rPr lang="pl-PL" dirty="0"/>
              <a:t>art. 74 UKWH – dochodzenie zaspokojenia  z nieruchomości obciążonej hipoteką, bez względu na ograniczenie odpowiedzialności za długi wynikające z prawa spadkowego, </a:t>
            </a:r>
          </a:p>
          <a:p>
            <a:r>
              <a:rPr lang="pl-PL" dirty="0"/>
              <a:t>Art. 77 </a:t>
            </a:r>
            <a:r>
              <a:rPr lang="pl-PL" dirty="0" err="1"/>
              <a:t>zd</a:t>
            </a:r>
            <a:r>
              <a:rPr lang="pl-PL" dirty="0"/>
              <a:t>. 1 UKWH – możliwość zaspokojenia z nieruchomości obciążonej nawet w przypadku przedawnienia wierzytelności zabezpieczonej hipoteką </a:t>
            </a:r>
            <a:r>
              <a:rPr lang="pl-PL" dirty="0">
                <a:sym typeface="Wingdings" panose="05000000000000000000" pitchFamily="2" charset="2"/>
              </a:rPr>
              <a:t> nie dotyczy świadczeń ubocznych,</a:t>
            </a:r>
            <a:endParaRPr lang="pl-PL" dirty="0"/>
          </a:p>
        </p:txBody>
      </p:sp>
    </p:spTree>
    <p:extLst>
      <p:ext uri="{BB962C8B-B14F-4D97-AF65-F5344CB8AC3E}">
        <p14:creationId xmlns:p14="http://schemas.microsoft.com/office/powerpoint/2010/main" val="753593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7463D5A-FA03-4802-B1F5-26355A1A492F}"/>
              </a:ext>
            </a:extLst>
          </p:cNvPr>
          <p:cNvSpPr>
            <a:spLocks noGrp="1"/>
          </p:cNvSpPr>
          <p:nvPr>
            <p:ph type="title"/>
          </p:nvPr>
        </p:nvSpPr>
        <p:spPr/>
        <p:txBody>
          <a:bodyPr/>
          <a:lstStyle/>
          <a:p>
            <a:r>
              <a:rPr lang="pl-PL" dirty="0"/>
              <a:t>Zasady rządzące hipoteką</a:t>
            </a:r>
          </a:p>
        </p:txBody>
      </p:sp>
      <p:sp>
        <p:nvSpPr>
          <p:cNvPr id="3" name="Symbol zastępczy zawartości 2">
            <a:extLst>
              <a:ext uri="{FF2B5EF4-FFF2-40B4-BE49-F238E27FC236}">
                <a16:creationId xmlns:a16="http://schemas.microsoft.com/office/drawing/2014/main" id="{D3C8B618-A326-4375-A2FA-E2FBD2271763}"/>
              </a:ext>
            </a:extLst>
          </p:cNvPr>
          <p:cNvSpPr>
            <a:spLocks noGrp="1"/>
          </p:cNvSpPr>
          <p:nvPr>
            <p:ph idx="1"/>
          </p:nvPr>
        </p:nvSpPr>
        <p:spPr/>
        <p:txBody>
          <a:bodyPr>
            <a:normAutofit fontScale="92500" lnSpcReduction="20000"/>
          </a:bodyPr>
          <a:lstStyle/>
          <a:p>
            <a:r>
              <a:rPr lang="pl-PL" b="1" dirty="0"/>
              <a:t>Zasada akcesoryjności – </a:t>
            </a:r>
            <a:r>
              <a:rPr lang="pl-PL" i="1" dirty="0" err="1"/>
              <a:t>Hypotheca</a:t>
            </a:r>
            <a:r>
              <a:rPr lang="pl-PL" i="1" dirty="0"/>
              <a:t> </a:t>
            </a:r>
            <a:r>
              <a:rPr lang="pl-PL" i="1" dirty="0" err="1"/>
              <a:t>est</a:t>
            </a:r>
            <a:r>
              <a:rPr lang="pl-PL" i="1" dirty="0"/>
              <a:t> </a:t>
            </a:r>
            <a:r>
              <a:rPr lang="pl-PL" i="1" dirty="0" err="1"/>
              <a:t>obligationis</a:t>
            </a:r>
            <a:r>
              <a:rPr lang="pl-PL" i="1" dirty="0"/>
              <a:t> filia, </a:t>
            </a:r>
          </a:p>
          <a:p>
            <a:pPr lvl="1"/>
            <a:r>
              <a:rPr lang="pl-PL" dirty="0"/>
              <a:t>Art. 79, 73, 94 </a:t>
            </a:r>
            <a:r>
              <a:rPr lang="pl-PL" dirty="0" err="1"/>
              <a:t>u.k.w.h</a:t>
            </a:r>
            <a:r>
              <a:rPr lang="pl-PL" dirty="0"/>
              <a:t>.</a:t>
            </a:r>
          </a:p>
          <a:p>
            <a:r>
              <a:rPr lang="pl-PL" b="1" dirty="0"/>
              <a:t>Zasada szczegółowości – </a:t>
            </a:r>
            <a:r>
              <a:rPr lang="pl-PL" dirty="0"/>
              <a:t>konkretność zabezpieczonej wierzytelności oraz przedmiot zabezpieczenia,</a:t>
            </a:r>
          </a:p>
          <a:p>
            <a:r>
              <a:rPr lang="pl-PL" b="1" dirty="0"/>
              <a:t>Zasada niepodzielności – </a:t>
            </a:r>
            <a:r>
              <a:rPr lang="pl-PL" dirty="0"/>
              <a:t>dotyczy przedmiotu, na którym ma być ustanowiona hipoteka. Ułamkowa część nieruchomości może być przedmiotem hipoteki wyłącznie wtedy, gdy nieruchomość jest przedmiotem współwłasności, </a:t>
            </a:r>
            <a:endParaRPr lang="pl-PL" b="1" dirty="0"/>
          </a:p>
          <a:p>
            <a:endParaRPr lang="pl-PL" b="1" dirty="0"/>
          </a:p>
        </p:txBody>
      </p:sp>
    </p:spTree>
    <p:extLst>
      <p:ext uri="{BB962C8B-B14F-4D97-AF65-F5344CB8AC3E}">
        <p14:creationId xmlns:p14="http://schemas.microsoft.com/office/powerpoint/2010/main" val="711243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D959943-01CC-4BC5-A1BF-99B73A2BFE08}"/>
              </a:ext>
            </a:extLst>
          </p:cNvPr>
          <p:cNvSpPr>
            <a:spLocks noGrp="1"/>
          </p:cNvSpPr>
          <p:nvPr>
            <p:ph type="title"/>
          </p:nvPr>
        </p:nvSpPr>
        <p:spPr/>
        <p:txBody>
          <a:bodyPr/>
          <a:lstStyle/>
          <a:p>
            <a:r>
              <a:rPr lang="pl-PL" dirty="0"/>
              <a:t>Pierwszeństwo hipoteki</a:t>
            </a:r>
          </a:p>
        </p:txBody>
      </p:sp>
      <p:sp>
        <p:nvSpPr>
          <p:cNvPr id="3" name="Symbol zastępczy zawartości 2">
            <a:extLst>
              <a:ext uri="{FF2B5EF4-FFF2-40B4-BE49-F238E27FC236}">
                <a16:creationId xmlns:a16="http://schemas.microsoft.com/office/drawing/2014/main" id="{091C0DD7-166A-47F8-B86D-07AB00E27961}"/>
              </a:ext>
            </a:extLst>
          </p:cNvPr>
          <p:cNvSpPr>
            <a:spLocks noGrp="1"/>
          </p:cNvSpPr>
          <p:nvPr>
            <p:ph idx="1"/>
          </p:nvPr>
        </p:nvSpPr>
        <p:spPr/>
        <p:txBody>
          <a:bodyPr>
            <a:normAutofit fontScale="85000" lnSpcReduction="20000"/>
          </a:bodyPr>
          <a:lstStyle/>
          <a:p>
            <a:pPr marL="514350" indent="-514350">
              <a:buAutoNum type="arabicPeriod"/>
            </a:pPr>
            <a:r>
              <a:rPr lang="pl-PL" dirty="0"/>
              <a:t>Wykonywanie ograniczonego prawa rzeczowego,</a:t>
            </a:r>
          </a:p>
          <a:p>
            <a:pPr marL="514350" indent="-514350">
              <a:buAutoNum type="arabicPeriod"/>
            </a:pPr>
            <a:r>
              <a:rPr lang="pl-PL" dirty="0"/>
              <a:t>Egzekucja przed wierzycielami osobistymi właściciela nieruchomości, </a:t>
            </a:r>
          </a:p>
          <a:p>
            <a:endParaRPr lang="pl-PL" dirty="0"/>
          </a:p>
          <a:p>
            <a:r>
              <a:rPr lang="pl-PL" dirty="0"/>
              <a:t>Reguła kolizyjna w przypadku dwóch równych co do treści praw: art. 249 par. 1 k.c.</a:t>
            </a:r>
          </a:p>
          <a:p>
            <a:r>
              <a:rPr lang="pl-PL" dirty="0"/>
              <a:t>Powstanie hipoteki: art. 29 </a:t>
            </a:r>
            <a:r>
              <a:rPr lang="pl-PL" dirty="0" err="1"/>
              <a:t>u.k.w.h</a:t>
            </a:r>
            <a:r>
              <a:rPr lang="pl-PL" dirty="0"/>
              <a:t>.</a:t>
            </a:r>
          </a:p>
          <a:p>
            <a:r>
              <a:rPr lang="pl-PL" dirty="0"/>
              <a:t>Zastrzeżenie pierwszeństwa: art. 13 </a:t>
            </a:r>
            <a:r>
              <a:rPr lang="pl-PL" dirty="0" err="1"/>
              <a:t>u.k.w.h</a:t>
            </a:r>
            <a:r>
              <a:rPr lang="pl-PL" dirty="0"/>
              <a:t>. </a:t>
            </a:r>
          </a:p>
          <a:p>
            <a:r>
              <a:rPr lang="pl-PL" dirty="0"/>
              <a:t>Zmiany pierwszeństwa: umowa pomiędzy wierzycielami hipotecznymi + konstytutywny wpis do KW (nie wymaga zgody właściciela nieruchomości</a:t>
            </a:r>
          </a:p>
        </p:txBody>
      </p:sp>
    </p:spTree>
    <p:extLst>
      <p:ext uri="{BB962C8B-B14F-4D97-AF65-F5344CB8AC3E}">
        <p14:creationId xmlns:p14="http://schemas.microsoft.com/office/powerpoint/2010/main" val="1113162061"/>
      </p:ext>
    </p:extLst>
  </p:cSld>
  <p:clrMapOvr>
    <a:masterClrMapping/>
  </p:clrMapOvr>
</p:sld>
</file>

<file path=ppt/theme/_rels/theme9.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4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5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6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7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8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Jon (sala konferencyjna)">
  <a:themeElements>
    <a:clrScheme name="Zielony">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Jon (sala konferencyjna)">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Jon (sala konferencyjna)">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tint val="100000"/>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docProps/app.xml><?xml version="1.0" encoding="utf-8"?>
<Properties xmlns="http://schemas.openxmlformats.org/officeDocument/2006/extended-properties" xmlns:vt="http://schemas.openxmlformats.org/officeDocument/2006/docPropsVTypes">
  <TotalTime>729</TotalTime>
  <Words>2441</Words>
  <Application>Microsoft Office PowerPoint</Application>
  <PresentationFormat>Pokaz na ekranie (4:3)</PresentationFormat>
  <Paragraphs>177</Paragraphs>
  <Slides>29</Slides>
  <Notes>0</Notes>
  <HiddenSlides>0</HiddenSlides>
  <MMClips>0</MMClips>
  <ScaleCrop>false</ScaleCrop>
  <HeadingPairs>
    <vt:vector size="6" baseType="variant">
      <vt:variant>
        <vt:lpstr>Używane czcionki</vt:lpstr>
      </vt:variant>
      <vt:variant>
        <vt:i4>5</vt:i4>
      </vt:variant>
      <vt:variant>
        <vt:lpstr>Motyw</vt:lpstr>
      </vt:variant>
      <vt:variant>
        <vt:i4>9</vt:i4>
      </vt:variant>
      <vt:variant>
        <vt:lpstr>Tytuły slajdów</vt:lpstr>
      </vt:variant>
      <vt:variant>
        <vt:i4>29</vt:i4>
      </vt:variant>
    </vt:vector>
  </HeadingPairs>
  <TitlesOfParts>
    <vt:vector size="43" baseType="lpstr">
      <vt:lpstr>Arial</vt:lpstr>
      <vt:lpstr>Calibri</vt:lpstr>
      <vt:lpstr>Century Gothic</vt:lpstr>
      <vt:lpstr>Wingdings</vt:lpstr>
      <vt:lpstr>Wingdings 3</vt:lpstr>
      <vt:lpstr>1_Motyw pakietu Office</vt:lpstr>
      <vt:lpstr>2_Motyw pakietu Office</vt:lpstr>
      <vt:lpstr>3_Motyw pakietu Office</vt:lpstr>
      <vt:lpstr>4_Motyw pakietu Office</vt:lpstr>
      <vt:lpstr>5_Motyw pakietu Office</vt:lpstr>
      <vt:lpstr>6_Motyw pakietu Office</vt:lpstr>
      <vt:lpstr>7_Motyw pakietu Office</vt:lpstr>
      <vt:lpstr>8_Motyw pakietu Office</vt:lpstr>
      <vt:lpstr>Jon (sala konferencyjna)</vt:lpstr>
      <vt:lpstr>  Hipoteka  </vt:lpstr>
      <vt:lpstr>ZABEZPIECZENIE WIERZYTELNOŚCI</vt:lpstr>
      <vt:lpstr>HIPOTEKA</vt:lpstr>
      <vt:lpstr>Przedmiot hipoteki –  art. 65 ust. 1 -3 u.k.w.h.</vt:lpstr>
      <vt:lpstr>Treść hipoteki</vt:lpstr>
      <vt:lpstr>Prezentacja programu PowerPoint</vt:lpstr>
      <vt:lpstr>Inne  formy ochrony wierzyciela hipotecznego</vt:lpstr>
      <vt:lpstr>Zasady rządzące hipoteką</vt:lpstr>
      <vt:lpstr>Pierwszeństwo hipoteki</vt:lpstr>
      <vt:lpstr>Oznaczenie hipoteki</vt:lpstr>
      <vt:lpstr>Powstanie hipoteki </vt:lpstr>
      <vt:lpstr>Rodzaje hipoteki</vt:lpstr>
      <vt:lpstr>Powstanie hipoteki - konstytutywny wpis do księgi wieczystej </vt:lpstr>
      <vt:lpstr>Elementy konieczne umowy</vt:lpstr>
      <vt:lpstr>Dodatkowe wymogi związane z zawarciem umowy:</vt:lpstr>
      <vt:lpstr>Wpis do księgi wieczystej</vt:lpstr>
      <vt:lpstr>Administrator hipoteki </vt:lpstr>
      <vt:lpstr>Zastąpienie dotychczasowej wierzytelności inną wierzytelnością – art. 68(3) u.k.w.h.</vt:lpstr>
      <vt:lpstr>Zakres zabezpieczenia hipotecznego</vt:lpstr>
      <vt:lpstr>Przeniesienie wierzytelności hipotecznej </vt:lpstr>
      <vt:lpstr>Zakres obciążania hipoteką – art. 84-90 u.k.w.h.</vt:lpstr>
      <vt:lpstr>Zaspokojenie wierzytelności hipotecznej </vt:lpstr>
      <vt:lpstr>Wygaśnięcie hipoteki następuje w wyniku:</vt:lpstr>
      <vt:lpstr>Rozporządzenie opróżnionym miejscem hipotecznym</vt:lpstr>
      <vt:lpstr>Szczególne rodzaje hipoteki</vt:lpstr>
      <vt:lpstr>Prezentacja programu PowerPoint</vt:lpstr>
      <vt:lpstr>kazus</vt:lpstr>
      <vt:lpstr>kazus</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Zastaw i hipoteka</dc:title>
  <dc:creator>Laptop</dc:creator>
  <cp:lastModifiedBy>Uzytkownik</cp:lastModifiedBy>
  <cp:revision>54</cp:revision>
  <dcterms:created xsi:type="dcterms:W3CDTF">2016-11-21T07:30:48Z</dcterms:created>
  <dcterms:modified xsi:type="dcterms:W3CDTF">2018-12-18T16:18:46Z</dcterms:modified>
</cp:coreProperties>
</file>