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14EB1-BB6B-4C4E-92E9-925A4EE50665}" type="datetimeFigureOut">
              <a:rPr lang="pl-PL" smtClean="0"/>
              <a:t>24.11.2016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9BED4-4EC4-45B5-B2A9-4FEEC4DF6BE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Tworzenie i stosowanie prawa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Tekst jednolity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Wzór </a:t>
            </a:r>
            <a:r>
              <a:rPr lang="pl-PL" dirty="0" err="1" smtClean="0"/>
              <a:t>pkt</a:t>
            </a:r>
            <a:r>
              <a:rPr lang="pl-PL" dirty="0" smtClean="0"/>
              <a:t>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30225">
              <a:buNone/>
            </a:pPr>
            <a:r>
              <a:rPr lang="pl-PL" dirty="0"/>
              <a:t>2. Podany w załączniku do niniejszego obwieszczenia tekst jednolity ustawy nie obejmuje:</a:t>
            </a:r>
          </a:p>
          <a:p>
            <a:pPr marL="1341438" indent="-441325">
              <a:buNone/>
            </a:pPr>
            <a:r>
              <a:rPr lang="pl-PL" dirty="0"/>
              <a:t>1) art. … ustawy z dnia … … </a:t>
            </a:r>
            <a:r>
              <a:rPr lang="pl-PL" dirty="0">
                <a:solidFill>
                  <a:srgbClr val="FF0000"/>
                </a:solidFill>
              </a:rPr>
              <a:t>(przy czym podaje się oznaczenie dzienników urzędowych, w których został </a:t>
            </a:r>
            <a:r>
              <a:rPr lang="pl-PL" dirty="0" smtClean="0">
                <a:solidFill>
                  <a:srgbClr val="FF0000"/>
                </a:solidFill>
              </a:rPr>
              <a:t>ogłoszony </a:t>
            </a:r>
            <a:r>
              <a:rPr lang="pl-PL" dirty="0">
                <a:solidFill>
                  <a:srgbClr val="FF0000"/>
                </a:solidFill>
              </a:rPr>
              <a:t>tekst pierwotny i wszystkie jego zmiany, a także dziennika urzędowego, w którym została </a:t>
            </a:r>
            <a:r>
              <a:rPr lang="pl-PL" dirty="0" smtClean="0">
                <a:solidFill>
                  <a:srgbClr val="FF0000"/>
                </a:solidFill>
              </a:rPr>
              <a:t>ogłoszona zmiana </a:t>
            </a:r>
            <a:r>
              <a:rPr lang="pl-PL" dirty="0">
                <a:solidFill>
                  <a:srgbClr val="FF0000"/>
                </a:solidFill>
              </a:rPr>
              <a:t>tego tekstu w zakresie terminu wejścia w życie ustawy)</a:t>
            </a:r>
            <a:r>
              <a:rPr lang="pl-PL" dirty="0"/>
              <a:t>,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który stanowi:</a:t>
            </a:r>
          </a:p>
          <a:p>
            <a:pPr marL="633413" indent="708025">
              <a:buNone/>
            </a:pPr>
            <a:r>
              <a:rPr lang="pl-PL" dirty="0"/>
              <a:t>„Art. …”;</a:t>
            </a:r>
          </a:p>
          <a:p>
            <a:pPr marL="0" indent="900113">
              <a:buNone/>
            </a:pPr>
            <a:r>
              <a:rPr lang="pl-PL" dirty="0"/>
              <a:t>2) …”.</a:t>
            </a:r>
          </a:p>
          <a:p>
            <a:pPr marL="0" indent="530225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633413"/>
            <a:r>
              <a:rPr lang="pl-PL" dirty="0"/>
              <a:t>Jeżeli na podstawie przepisu późniejszego można ustalić w sposób </a:t>
            </a:r>
            <a:r>
              <a:rPr lang="pl-PL" dirty="0" smtClean="0"/>
              <a:t>niewątpliwy, że przepis </a:t>
            </a:r>
            <a:r>
              <a:rPr lang="pl-PL" dirty="0"/>
              <a:t>wcześniejszy </a:t>
            </a:r>
            <a:r>
              <a:rPr lang="pl-PL" dirty="0" smtClean="0"/>
              <a:t>nie obowiązuje</a:t>
            </a:r>
            <a:r>
              <a:rPr lang="pl-PL" dirty="0"/>
              <a:t>, w obwieszczeniu o ogłoszeniu tekstu jednolitego czyni się o </a:t>
            </a:r>
            <a:r>
              <a:rPr lang="pl-PL" dirty="0" smtClean="0"/>
              <a:t>tym w kolejnym punkcie (3) </a:t>
            </a:r>
            <a:r>
              <a:rPr lang="pl-PL" dirty="0"/>
              <a:t>wzmiankę w brzmieniu: </a:t>
            </a:r>
            <a:endParaRPr lang="pl-PL" dirty="0" smtClean="0"/>
          </a:p>
          <a:p>
            <a:pPr marL="0" indent="633413">
              <a:buNone/>
            </a:pPr>
            <a:r>
              <a:rPr lang="pl-PL" dirty="0" smtClean="0"/>
              <a:t>3. Podany w </a:t>
            </a:r>
            <a:r>
              <a:rPr lang="pl-PL" dirty="0"/>
              <a:t>załączniku do </a:t>
            </a:r>
            <a:r>
              <a:rPr lang="pl-PL" dirty="0" smtClean="0"/>
              <a:t>niniejszego obwieszczenia </a:t>
            </a:r>
            <a:r>
              <a:rPr lang="pl-PL" dirty="0"/>
              <a:t>jednolity tekst ustawy z dnia … </a:t>
            </a:r>
            <a:r>
              <a:rPr lang="pl-PL" dirty="0" smtClean="0"/>
              <a:t>o … </a:t>
            </a:r>
            <a:r>
              <a:rPr lang="pl-PL" dirty="0"/>
              <a:t>nie obejmuje przepisu art. … tej </a:t>
            </a:r>
            <a:r>
              <a:rPr lang="pl-PL" dirty="0" smtClean="0"/>
              <a:t>ustawy jako </a:t>
            </a:r>
            <a:r>
              <a:rPr lang="pl-PL" dirty="0"/>
              <a:t>wygasłego od dnia … w związku z wejściem w życie art. … ustawy z dnia … … (Dz. U. </a:t>
            </a:r>
            <a:r>
              <a:rPr lang="pl-PL" dirty="0" smtClean="0"/>
              <a:t>…)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Tworzenie załącznika (tekst jednolity)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zachowuje </a:t>
            </a:r>
            <a:r>
              <a:rPr lang="pl-PL" b="1" dirty="0"/>
              <a:t>się numerację</a:t>
            </a:r>
            <a:r>
              <a:rPr lang="pl-PL" dirty="0"/>
              <a:t> pierwotnego tekstu ustawy i uwzględnia numerację dodaną przez ustawy </a:t>
            </a:r>
            <a:r>
              <a:rPr lang="pl-PL" dirty="0" smtClean="0"/>
              <a:t>zmieniające; nie wprowadza </a:t>
            </a:r>
            <a:r>
              <a:rPr lang="pl-PL" dirty="0"/>
              <a:t>się ciągłości numeracji</a:t>
            </a:r>
            <a:r>
              <a:rPr lang="pl-PL" dirty="0" smtClean="0"/>
              <a:t>;</a:t>
            </a:r>
          </a:p>
          <a:p>
            <a:endParaRPr lang="pl-PL" dirty="0"/>
          </a:p>
          <a:p>
            <a:pPr marL="0" indent="354013">
              <a:buNone/>
              <a:tabLst>
                <a:tab pos="811213" algn="l"/>
              </a:tabLst>
            </a:pPr>
            <a:r>
              <a:rPr lang="pl-PL" b="1" dirty="0"/>
              <a:t>Art. 57. </a:t>
            </a:r>
            <a:r>
              <a:rPr lang="pl-PL" dirty="0"/>
              <a:t>§ 1. Jeżeli zachodzi kilka niezależnych od siebie podstaw </a:t>
            </a:r>
            <a:r>
              <a:rPr lang="pl-PL" dirty="0" smtClean="0"/>
              <a:t>do nadzwyczajnego </a:t>
            </a:r>
            <a:r>
              <a:rPr lang="pl-PL" dirty="0"/>
              <a:t>złagodzenia albo obostrzenia kary, sąd może tylko jeden raz </a:t>
            </a:r>
            <a:r>
              <a:rPr lang="pl-PL" dirty="0" smtClean="0"/>
              <a:t>karę nadzwyczajnie </a:t>
            </a:r>
            <a:r>
              <a:rPr lang="pl-PL" dirty="0"/>
              <a:t>złagodzić albo obostrzyć, biorąc pod uwagę łącznie zbiegające </a:t>
            </a:r>
            <a:r>
              <a:rPr lang="pl-PL" dirty="0" smtClean="0"/>
              <a:t>się podstawy </a:t>
            </a:r>
            <a:r>
              <a:rPr lang="pl-PL" dirty="0"/>
              <a:t>łagodzenia albo obostrzenia.</a:t>
            </a:r>
          </a:p>
          <a:p>
            <a:pPr marL="0" indent="354013">
              <a:buNone/>
              <a:tabLst>
                <a:tab pos="811213" algn="l"/>
              </a:tabLst>
            </a:pPr>
            <a:r>
              <a:rPr lang="pl-PL" dirty="0"/>
              <a:t>§ 2. Jeżeli zbiegają się podstawy nadzwyczajnego złagodzenia i </a:t>
            </a:r>
            <a:r>
              <a:rPr lang="pl-PL" dirty="0" smtClean="0"/>
              <a:t>obostrzenia, sąd </a:t>
            </a:r>
            <a:r>
              <a:rPr lang="pl-PL" dirty="0"/>
              <a:t>może zastosować nadzwyczajne złagodzenie albo obostrzenie kary.</a:t>
            </a:r>
          </a:p>
          <a:p>
            <a:pPr marL="0" indent="354013">
              <a:buNone/>
              <a:tabLst>
                <a:tab pos="811213" algn="l"/>
              </a:tabLst>
            </a:pPr>
            <a:r>
              <a:rPr lang="pl-PL" b="1" dirty="0"/>
              <a:t>Art. 57a. </a:t>
            </a:r>
            <a:r>
              <a:rPr lang="pl-PL" dirty="0"/>
              <a:t>§ 1. Skazując za występek o charakterze chuligańskim, sąd </a:t>
            </a:r>
            <a:r>
              <a:rPr lang="pl-PL" dirty="0" smtClean="0"/>
              <a:t>wymierza karę </a:t>
            </a:r>
            <a:r>
              <a:rPr lang="pl-PL" dirty="0"/>
              <a:t>przewidzianą za przypisane sprawcy przestępstwo w wysokości nie niższej </a:t>
            </a:r>
            <a:r>
              <a:rPr lang="pl-PL" dirty="0" smtClean="0"/>
              <a:t>od dolnej </a:t>
            </a:r>
            <a:r>
              <a:rPr lang="pl-PL" dirty="0"/>
              <a:t>granicy ustawowego zagrożenia zwiększonego o połowę.</a:t>
            </a:r>
          </a:p>
          <a:p>
            <a:pPr marL="0" indent="530225">
              <a:buNone/>
            </a:pP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w miejscu uchylonej jednostki redakcyjnej lub systematyzacyjnej wpisuje się oznaczenie uchylonej jednostki oraz określenie „uchylony”, podając w odnośniku tytuł ustawy uchylającej oraz oznaczenie dziennika urzędowego, w którym została ogłoszona ta ustawa, i dziennika urzędowego, w którym została ogłoszona zmiana w zakresie terminu wejścia w życie ustawy, a także podaje się przepis uchylający i datę jego wejścia w życie;</a:t>
            </a:r>
          </a:p>
          <a:p>
            <a:endParaRPr lang="pl-PL" dirty="0"/>
          </a:p>
          <a:p>
            <a:pPr>
              <a:buNone/>
            </a:pPr>
            <a:r>
              <a:rPr lang="pl-PL" b="1" dirty="0"/>
              <a:t>Art. 227. </a:t>
            </a:r>
            <a:r>
              <a:rPr lang="pl-PL" dirty="0"/>
              <a:t>(</a:t>
            </a:r>
            <a:r>
              <a:rPr lang="pl-PL" dirty="0" smtClean="0"/>
              <a:t>uchylony)¹</a:t>
            </a:r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¹ Przez </a:t>
            </a:r>
            <a:r>
              <a:rPr lang="pl-PL" dirty="0"/>
              <a:t>art. 1 </a:t>
            </a:r>
            <a:r>
              <a:rPr lang="pl-PL" dirty="0" err="1"/>
              <a:t>pkt</a:t>
            </a:r>
            <a:r>
              <a:rPr lang="pl-PL" dirty="0"/>
              <a:t> 3 </a:t>
            </a:r>
            <a:r>
              <a:rPr lang="pl-PL" dirty="0" smtClean="0"/>
              <a:t>ustawy </a:t>
            </a:r>
            <a:r>
              <a:rPr lang="pl-PL" dirty="0"/>
              <a:t> z dnia 15 maja 2015 r. o zmianie ustawy o gospodarce </a:t>
            </a:r>
            <a:r>
              <a:rPr lang="pl-PL" dirty="0" smtClean="0"/>
              <a:t>nieruchomościami (Dz. U. z 2015 </a:t>
            </a:r>
            <a:r>
              <a:rPr lang="pl-PL" dirty="0"/>
              <a:t>poz. </a:t>
            </a:r>
            <a:r>
              <a:rPr lang="pl-PL" dirty="0" smtClean="0"/>
              <a:t>985), która weszła w życie z dniem 14 października 2015 r.</a:t>
            </a: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przy jednostkach redakcyjnych lub systematyzacyjnych, których treść zmieniono, i przy jednostkach dodanych podaje się w odnośnikach do tych jednostek tytuł ustawy nowelizującej oraz oznaczenie dziennika urzędowego, w którym została ogłoszona ta ustawa, i dziennika urzędowego, w którym została ogłoszona zmiana w zakresie terminu wejścia w życie ustawy, a także podaje się przepis nowelizujący i datę jego wejścia w życie;</a:t>
            </a:r>
          </a:p>
          <a:p>
            <a:endParaRPr lang="pl-PL" dirty="0" smtClean="0"/>
          </a:p>
          <a:p>
            <a:r>
              <a:rPr lang="pl-PL" dirty="0" smtClean="0"/>
              <a:t>w przypadku jednostek redakcyjnych lub systematyzacyjnych wielokrotnie zmienianych, w odnośnikach do tych jednostek </a:t>
            </a:r>
            <a:r>
              <a:rPr lang="pl-PL" b="1" dirty="0" smtClean="0"/>
              <a:t>podaje się ostatnią zmianę</a:t>
            </a:r>
            <a:r>
              <a:rPr lang="pl-PL" dirty="0" smtClean="0"/>
              <a:t>, zgodnie z zasadami wyrażonymi w </a:t>
            </a:r>
            <a:r>
              <a:rPr lang="pl-PL" dirty="0" err="1" smtClean="0"/>
              <a:t>pkt</a:t>
            </a:r>
            <a:r>
              <a:rPr lang="pl-PL" dirty="0" smtClean="0"/>
              <a:t> 2 i 3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Tekst jednolity a ujednolicony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Tekst jednolity  – „ponowne narodziny ustawy”, od tego momentu nie trzeba się przejmować wcześniejszymi wersjami i zmianami.</a:t>
            </a:r>
          </a:p>
          <a:p>
            <a:endParaRPr lang="pl-PL" dirty="0"/>
          </a:p>
          <a:p>
            <a:r>
              <a:rPr lang="pl-PL" dirty="0" smtClean="0"/>
              <a:t>Tekst ujednolicony – robocza wersja aktu po zmianach, nieoficjalna, nierodząca skutków prawnych.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Kiedy tekst jednolity?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Gdy nowelizacji było wiele i powodują nieprzejrzystość przepisów.</a:t>
            </a:r>
          </a:p>
          <a:p>
            <a:endParaRPr lang="pl-PL" dirty="0"/>
          </a:p>
          <a:p>
            <a:r>
              <a:rPr lang="pl-PL" dirty="0" smtClean="0"/>
              <a:t>Ogłoszenie tekstu jednolitego przewiduje się w ustawie zmieniającej lub wprowadzającej.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Trzeba wyznaczyć termin wprowadzenia zmian.  Przepisowi wyznaczającemu termin ogłoszenia tekstu jednolitego nadaje się brzmienie: </a:t>
            </a:r>
            <a:r>
              <a:rPr lang="pl-PL" b="1" dirty="0" smtClean="0"/>
              <a:t>„Ogłoszenie tekstu jednolitego ustawy … (tytuł ustawy) nastąpi w terminie … miesięcy (dni) od dnia ogłoszenia niniejszej ustawy”</a:t>
            </a:r>
          </a:p>
          <a:p>
            <a:endParaRPr lang="pl-PL" dirty="0" smtClean="0"/>
          </a:p>
          <a:p>
            <a:r>
              <a:rPr lang="pl-PL" dirty="0" smtClean="0"/>
              <a:t>Nie </a:t>
            </a:r>
            <a:r>
              <a:rPr lang="pl-PL" dirty="0"/>
              <a:t>podaje się oznaczenia dzienników urzędowych, w których została </a:t>
            </a:r>
            <a:r>
              <a:rPr lang="pl-PL" dirty="0" smtClean="0"/>
              <a:t>ogłoszona </a:t>
            </a:r>
            <a:r>
              <a:rPr lang="pl-PL" dirty="0"/>
              <a:t>ustawa, której tekst jednolity ma być ogłoszony, ani oznaczenia dzienników urzędowych, w których zostały </a:t>
            </a:r>
            <a:r>
              <a:rPr lang="pl-PL" dirty="0" smtClean="0"/>
              <a:t>ogłoszone zmiany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 jaki stan prawny?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Tekst jednolity sporządza się według stanu prawnego obowiązującego w dniu wydania </a:t>
            </a:r>
            <a:r>
              <a:rPr lang="pl-PL" dirty="0" smtClean="0"/>
              <a:t>obwieszczenia o </a:t>
            </a:r>
            <a:r>
              <a:rPr lang="pl-PL" dirty="0"/>
              <a:t>ogłoszeniu tego tekstu, przy czym można zamieścić w nim również zmiany w ustawie ogłoszone w dzienniku </a:t>
            </a:r>
            <a:r>
              <a:rPr lang="pl-PL" dirty="0" smtClean="0"/>
              <a:t>urzędowym </a:t>
            </a:r>
            <a:r>
              <a:rPr lang="pl-PL" dirty="0"/>
              <a:t>do </a:t>
            </a:r>
            <a:r>
              <a:rPr lang="pl-PL" dirty="0" smtClean="0"/>
              <a:t>dnia wydania tego obwieszczenia, które wejdą w życie po jego wydaniu.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Ogłoszenie tekstu jednolitego następuje w formie obwieszczenia; tekst jednolity jest załącznikiem do tego </a:t>
            </a:r>
            <a:r>
              <a:rPr lang="pl-PL" dirty="0" smtClean="0"/>
              <a:t>obwieszczenia</a:t>
            </a:r>
            <a:endParaRPr lang="pl-PL" dirty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Obwieszczenie</a:t>
            </a:r>
            <a:endParaRPr lang="pl-PL" dirty="0"/>
          </a:p>
          <a:p>
            <a:pPr algn="ctr">
              <a:buNone/>
            </a:pPr>
            <a:r>
              <a:rPr lang="pl-PL" b="1" dirty="0" smtClean="0"/>
              <a:t>Prezesa Rady Ministrów</a:t>
            </a:r>
            <a:endParaRPr lang="pl-PL" dirty="0"/>
          </a:p>
          <a:p>
            <a:pPr algn="ctr">
              <a:buNone/>
            </a:pPr>
            <a:r>
              <a:rPr lang="pl-PL" dirty="0"/>
              <a:t>z dnia 29 lutego 2016 r.</a:t>
            </a:r>
          </a:p>
          <a:p>
            <a:pPr algn="ctr">
              <a:buNone/>
            </a:pPr>
            <a:r>
              <a:rPr lang="pl-PL" b="1" dirty="0"/>
              <a:t>w sprawie ogłoszenia jednolitego tekstu rozporządzenia Prezesa Rady Ministrów w sprawie „Zasad techniki</a:t>
            </a:r>
            <a:endParaRPr lang="pl-PL" dirty="0"/>
          </a:p>
          <a:p>
            <a:pPr algn="ctr">
              <a:buNone/>
            </a:pPr>
            <a:r>
              <a:rPr lang="pl-PL" b="1" dirty="0"/>
              <a:t>prawodawczej”</a:t>
            </a: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Jako datę obwieszczenia podaje się dzień określony kalendarzowo, w którym zostało ono </a:t>
            </a:r>
            <a:r>
              <a:rPr lang="pl-PL" b="1" dirty="0"/>
              <a:t>podpisane</a:t>
            </a:r>
            <a:r>
              <a:rPr lang="pl-PL" dirty="0"/>
              <a:t> przez </a:t>
            </a:r>
            <a:r>
              <a:rPr lang="pl-PL" dirty="0" smtClean="0"/>
              <a:t>organ wydający </a:t>
            </a:r>
            <a:r>
              <a:rPr lang="pl-PL" dirty="0"/>
              <a:t>to </a:t>
            </a:r>
            <a:r>
              <a:rPr lang="pl-PL" dirty="0" smtClean="0"/>
              <a:t>obwieszczenie.</a:t>
            </a:r>
            <a:endParaRPr lang="pl-PL" dirty="0"/>
          </a:p>
          <a:p>
            <a:endParaRPr lang="pl-PL" dirty="0" smtClean="0"/>
          </a:p>
          <a:p>
            <a:r>
              <a:rPr lang="pl-PL" dirty="0"/>
              <a:t>W tytule obwieszczenia nie podaje się daty ustawy, której tekst jednolity się ogłasza, a także oznaczenia </a:t>
            </a:r>
            <a:r>
              <a:rPr lang="pl-PL" dirty="0" smtClean="0"/>
              <a:t>dzienników urzędowych</a:t>
            </a:r>
          </a:p>
          <a:p>
            <a:endParaRPr lang="pl-PL" dirty="0"/>
          </a:p>
          <a:p>
            <a:r>
              <a:rPr lang="pl-PL" dirty="0"/>
              <a:t>Określenie przedmiotu obwieszczenia rozpoczyna się od wyrazów </a:t>
            </a:r>
            <a:r>
              <a:rPr lang="pl-PL" b="1" dirty="0"/>
              <a:t>„w sprawie ogłoszenia jednolitego tekstu </a:t>
            </a:r>
            <a:r>
              <a:rPr lang="pl-PL" b="1" dirty="0" smtClean="0"/>
              <a:t>ustawy …”</a:t>
            </a:r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Upoważnienie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W obwieszczeniu przytacza się </a:t>
            </a:r>
            <a:r>
              <a:rPr lang="pl-PL" b="1" dirty="0"/>
              <a:t>przepis ustawy upoważniający </a:t>
            </a:r>
            <a:r>
              <a:rPr lang="pl-PL" dirty="0"/>
              <a:t>do ogłoszenia tekstu jednolitego i </a:t>
            </a:r>
            <a:r>
              <a:rPr lang="pl-PL" dirty="0" smtClean="0"/>
              <a:t>tytuł ustawy</a:t>
            </a:r>
            <a:r>
              <a:rPr lang="pl-PL" dirty="0"/>
              <a:t>, której tekst jednolity jest </a:t>
            </a:r>
            <a:r>
              <a:rPr lang="pl-PL" dirty="0" smtClean="0"/>
              <a:t>ogłaszany.</a:t>
            </a:r>
          </a:p>
          <a:p>
            <a:endParaRPr lang="pl-PL" dirty="0"/>
          </a:p>
          <a:p>
            <a:r>
              <a:rPr lang="pl-PL" dirty="0"/>
              <a:t>wymienia się </a:t>
            </a:r>
            <a:r>
              <a:rPr lang="pl-PL" b="1" dirty="0"/>
              <a:t>ustawy, które wprowadziły zmiany </a:t>
            </a:r>
            <a:r>
              <a:rPr lang="pl-PL" dirty="0"/>
              <a:t>do </a:t>
            </a:r>
            <a:r>
              <a:rPr lang="pl-PL" dirty="0" smtClean="0"/>
              <a:t>pierwotnego tekstu </a:t>
            </a:r>
            <a:r>
              <a:rPr lang="pl-PL" dirty="0"/>
              <a:t>tej ustawy albo jej ostatniego tekstu jednolitego</a:t>
            </a:r>
          </a:p>
          <a:p>
            <a:endParaRPr lang="pl-PL" dirty="0" smtClean="0"/>
          </a:p>
          <a:p>
            <a:r>
              <a:rPr lang="pl-PL" dirty="0" smtClean="0"/>
              <a:t>Wymienia się</a:t>
            </a:r>
            <a:r>
              <a:rPr lang="pl-PL" b="1" dirty="0" smtClean="0"/>
              <a:t> orzeczenia </a:t>
            </a:r>
            <a:r>
              <a:rPr lang="pl-PL" b="1" dirty="0"/>
              <a:t>Trybunału Konstytucyjnego </a:t>
            </a:r>
            <a:r>
              <a:rPr lang="pl-PL" dirty="0"/>
              <a:t>stwierdzające </a:t>
            </a:r>
            <a:r>
              <a:rPr lang="pl-PL" dirty="0" smtClean="0"/>
              <a:t>nie- zgodność </a:t>
            </a:r>
            <a:r>
              <a:rPr lang="pl-PL" dirty="0"/>
              <a:t>przepisów tej ustawy z Konstytucją Rzeczypospolitej Polskiej lub ratyfikowaną umową międzynarodową, </a:t>
            </a:r>
            <a:r>
              <a:rPr lang="pl-PL" dirty="0" smtClean="0"/>
              <a:t>której ratyfikacja </a:t>
            </a:r>
            <a:r>
              <a:rPr lang="pl-PL" dirty="0"/>
              <a:t>wymagała uprzedniej zgody wyrażonej w </a:t>
            </a:r>
            <a:r>
              <a:rPr lang="pl-PL" dirty="0" smtClean="0"/>
              <a:t>ustawie.</a:t>
            </a:r>
          </a:p>
          <a:p>
            <a:endParaRPr lang="pl-PL" dirty="0"/>
          </a:p>
          <a:p>
            <a:r>
              <a:rPr lang="pl-PL" dirty="0"/>
              <a:t>W obwieszczeniu zamieszcza się także treść tych </a:t>
            </a:r>
            <a:r>
              <a:rPr lang="pl-PL" b="1" dirty="0"/>
              <a:t>przepisów</a:t>
            </a:r>
            <a:r>
              <a:rPr lang="pl-PL" dirty="0"/>
              <a:t> zawartych w </a:t>
            </a:r>
            <a:r>
              <a:rPr lang="pl-PL" b="1" dirty="0"/>
              <a:t>ustawach zmieniających</a:t>
            </a:r>
            <a:r>
              <a:rPr lang="pl-PL" dirty="0"/>
              <a:t>, których </a:t>
            </a:r>
            <a:r>
              <a:rPr lang="pl-PL" dirty="0" smtClean="0"/>
              <a:t>nie zamieszcza </a:t>
            </a:r>
            <a:r>
              <a:rPr lang="pl-PL" dirty="0"/>
              <a:t>się w tekście jednolitym, jako </a:t>
            </a:r>
            <a:r>
              <a:rPr lang="pl-PL" b="1" dirty="0"/>
              <a:t>niezmieniających tekstu ustawy</a:t>
            </a:r>
            <a:r>
              <a:rPr lang="pl-PL" dirty="0"/>
              <a:t>, której tekst jednolity jest ogłaszany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Wzór </a:t>
            </a:r>
            <a:r>
              <a:rPr lang="pl-PL" dirty="0" err="1" smtClean="0"/>
              <a:t>pkt</a:t>
            </a:r>
            <a:r>
              <a:rPr lang="pl-PL" dirty="0" smtClean="0"/>
              <a:t>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530225">
              <a:buNone/>
            </a:pPr>
            <a:r>
              <a:rPr lang="pl-PL" dirty="0"/>
              <a:t>1. Na podstawie art. 16 ust. 1 ustawy z dnia 20 lipca 2000 r. o ogłaszaniu aktów normatywnych i </a:t>
            </a:r>
            <a:r>
              <a:rPr lang="pl-PL" dirty="0" smtClean="0"/>
              <a:t>niektórych innych </a:t>
            </a:r>
            <a:r>
              <a:rPr lang="pl-PL" dirty="0"/>
              <a:t>aktów prawnych (Dz. U. … ) ogłasza się w załączniku do niniejszego obwieszczenia jednolity tekst </a:t>
            </a:r>
            <a:r>
              <a:rPr lang="pl-PL" dirty="0" smtClean="0"/>
              <a:t>ustawy z </a:t>
            </a:r>
            <a:r>
              <a:rPr lang="pl-PL" dirty="0"/>
              <a:t>dnia … … (przy czym podaje się tylko oznaczenie dziennika urzędowego, w którym został ogłoszony tekst </a:t>
            </a:r>
            <a:r>
              <a:rPr lang="pl-PL" dirty="0" smtClean="0"/>
              <a:t>pierwotny </a:t>
            </a:r>
            <a:r>
              <a:rPr lang="pl-PL" dirty="0"/>
              <a:t>albo ostatni tekst jednolity), z uwzględnieniem zmian </a:t>
            </a:r>
            <a:r>
              <a:rPr lang="pl-PL" dirty="0" smtClean="0"/>
              <a:t>wprowadzonych:</a:t>
            </a:r>
          </a:p>
          <a:p>
            <a:pPr marL="442913" indent="368300">
              <a:buNone/>
            </a:pPr>
            <a:r>
              <a:rPr lang="pl-PL" dirty="0" smtClean="0"/>
              <a:t>1</a:t>
            </a:r>
            <a:r>
              <a:rPr lang="pl-PL" dirty="0"/>
              <a:t>) ustawą z dnia … … </a:t>
            </a:r>
            <a:r>
              <a:rPr lang="pl-PL" dirty="0">
                <a:solidFill>
                  <a:srgbClr val="FF0000"/>
                </a:solidFill>
              </a:rPr>
              <a:t>(przy czym podaje się oznaczenie dzienników urzędowych, w których został </a:t>
            </a:r>
            <a:r>
              <a:rPr lang="pl-PL" dirty="0" smtClean="0">
                <a:solidFill>
                  <a:srgbClr val="FF0000"/>
                </a:solidFill>
              </a:rPr>
              <a:t>ogłoszony tekst </a:t>
            </a:r>
            <a:r>
              <a:rPr lang="pl-PL" dirty="0">
                <a:solidFill>
                  <a:srgbClr val="FF0000"/>
                </a:solidFill>
              </a:rPr>
              <a:t>pierwotny i wszystkie jego zmiany, a także dziennika urzędowego, w którym została ogłoszona </a:t>
            </a:r>
            <a:r>
              <a:rPr lang="pl-PL" dirty="0" smtClean="0">
                <a:solidFill>
                  <a:srgbClr val="FF0000"/>
                </a:solidFill>
              </a:rPr>
              <a:t>zmiana tego </a:t>
            </a:r>
            <a:r>
              <a:rPr lang="pl-PL" dirty="0">
                <a:solidFill>
                  <a:srgbClr val="FF0000"/>
                </a:solidFill>
              </a:rPr>
              <a:t>tekstu w zakresie terminu wejścia w życie ustawy),</a:t>
            </a:r>
          </a:p>
          <a:p>
            <a:pPr marL="1076325" indent="-265113">
              <a:buNone/>
            </a:pPr>
            <a:r>
              <a:rPr lang="pl-PL" dirty="0"/>
              <a:t>2) …</a:t>
            </a:r>
          </a:p>
          <a:p>
            <a:pPr marL="265113" indent="546100">
              <a:buNone/>
            </a:pPr>
            <a:r>
              <a:rPr lang="pl-PL" dirty="0"/>
              <a:t>oraz zmian wynikających z przepisów ogłoszonych przed dniem … </a:t>
            </a:r>
            <a:r>
              <a:rPr lang="pl-PL" dirty="0">
                <a:solidFill>
                  <a:srgbClr val="FF0000"/>
                </a:solidFill>
              </a:rPr>
              <a:t>(podaje się dzień, na który ustalono stan </a:t>
            </a:r>
            <a:r>
              <a:rPr lang="pl-PL" dirty="0" smtClean="0">
                <a:solidFill>
                  <a:srgbClr val="FF0000"/>
                </a:solidFill>
              </a:rPr>
              <a:t>prawny, zgodnie </a:t>
            </a:r>
            <a:r>
              <a:rPr lang="pl-PL" dirty="0">
                <a:solidFill>
                  <a:srgbClr val="FF0000"/>
                </a:solidFill>
              </a:rPr>
              <a:t>z którym sporządzono tekst jednolity).</a:t>
            </a:r>
          </a:p>
          <a:p>
            <a:pPr marL="0" indent="530225"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713</Words>
  <Application>Microsoft Office PowerPoint</Application>
  <PresentationFormat>Pokaz na ekranie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Tworzenie i stosowanie prawa</vt:lpstr>
      <vt:lpstr>Tekst jednolity a ujednolicony</vt:lpstr>
      <vt:lpstr>Kiedy tekst jednolity?</vt:lpstr>
      <vt:lpstr>Slajd 4</vt:lpstr>
      <vt:lpstr>Na jaki stan prawny?</vt:lpstr>
      <vt:lpstr>Slajd 6</vt:lpstr>
      <vt:lpstr>Slajd 7</vt:lpstr>
      <vt:lpstr>Upoważnienie</vt:lpstr>
      <vt:lpstr>Wzór pkt 1</vt:lpstr>
      <vt:lpstr>Wzór pkt 2</vt:lpstr>
      <vt:lpstr>Slajd 11</vt:lpstr>
      <vt:lpstr>Tworzenie załącznika (tekst jednolity)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Tworzenie i stosowanie prawa</dc:title>
  <dc:creator>Ewa Niemiec</dc:creator>
  <cp:lastModifiedBy>Ewa Niemiec</cp:lastModifiedBy>
  <cp:revision>1</cp:revision>
  <dcterms:created xsi:type="dcterms:W3CDTF">2016-11-23T23:31:53Z</dcterms:created>
  <dcterms:modified xsi:type="dcterms:W3CDTF">2016-11-24T00:21:01Z</dcterms:modified>
</cp:coreProperties>
</file>