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  <p:sldMasterId id="214748415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9" r:id="rId13"/>
    <p:sldId id="267" r:id="rId14"/>
    <p:sldId id="266" r:id="rId15"/>
    <p:sldId id="271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8585F11-3E35-45F2-AF5D-4DC8165EBAB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79"/>
            <p14:sldId id="267"/>
            <p14:sldId id="266"/>
            <p14:sldId id="271"/>
            <p14:sldId id="268"/>
            <p14:sldId id="269"/>
            <p14:sldId id="270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711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24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22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271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22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006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921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248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415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21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027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512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582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380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58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82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70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2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5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44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51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60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2D82-0640-4851-A3D2-834B5AC722EE}" type="datetimeFigureOut">
              <a:rPr lang="pl-PL" smtClean="0"/>
              <a:t>18.02.2018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0F05-4CDD-4927-B373-3A3521B54A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058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document/16798683?unitId=art(64)par(2)&amp;cm=DOCUMENT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82348-CEA4-4D52-BB67-0655304F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686" y="1296303"/>
            <a:ext cx="5680046" cy="1325563"/>
          </a:xfrm>
        </p:spPr>
        <p:txBody>
          <a:bodyPr>
            <a:normAutofit/>
          </a:bodyPr>
          <a:lstStyle/>
          <a:p>
            <a:r>
              <a:rPr lang="pl-PL" sz="5500" b="1" dirty="0"/>
              <a:t>NAUKA O KARZE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9A4BD1-5A0A-4313-864C-FDAE3F47D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4965" y="3951215"/>
            <a:ext cx="4647501" cy="931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mgr Katarzyna Piątkowska</a:t>
            </a:r>
          </a:p>
          <a:p>
            <a:pPr marL="0" indent="0">
              <a:buNone/>
            </a:pPr>
            <a:r>
              <a:rPr lang="pl-PL" sz="2000" dirty="0"/>
              <a:t>Katedra Prawa Karnego Materialnego </a:t>
            </a:r>
          </a:p>
        </p:txBody>
      </p:sp>
    </p:spTree>
    <p:extLst>
      <p:ext uri="{BB962C8B-B14F-4D97-AF65-F5344CB8AC3E}">
        <p14:creationId xmlns:p14="http://schemas.microsoft.com/office/powerpoint/2010/main" val="3054453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028D1B-11CE-48BF-BDAE-CC551895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7345"/>
            <a:ext cx="10515600" cy="633165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/>
              <a:t>Kara ograniczenia wolności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58F742-5D94-4E90-BEA2-45353058C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60" y="830509"/>
            <a:ext cx="10380677" cy="5830145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l-PL" dirty="0"/>
              <a:t>orzeka się na okres od 1 miesiąca do 2 lat,</a:t>
            </a:r>
          </a:p>
          <a:p>
            <a:pPr algn="just"/>
            <a:r>
              <a:rPr lang="pl-PL" dirty="0"/>
              <a:t>polega na (łącznie lub osobno):</a:t>
            </a:r>
          </a:p>
          <a:p>
            <a:pPr marL="0" indent="0" algn="just">
              <a:buNone/>
            </a:pPr>
            <a:r>
              <a:rPr lang="pl-PL" dirty="0"/>
              <a:t>	-obowiązku wykonywania nieodpłatnej, kontrolowanej pracy na cele społeczne od 20 do 40 godzin w stosunku 	miesięcznym</a:t>
            </a:r>
          </a:p>
          <a:p>
            <a:pPr marL="0" indent="0" algn="just">
              <a:buNone/>
            </a:pPr>
            <a:r>
              <a:rPr lang="pl-PL" dirty="0"/>
              <a:t>	lub</a:t>
            </a:r>
          </a:p>
          <a:p>
            <a:pPr marL="0" indent="0" algn="just">
              <a:buNone/>
            </a:pPr>
            <a:r>
              <a:rPr lang="pl-PL" dirty="0"/>
              <a:t>	-potrąceniu od 10 do 25% wynagrodzenia za pracę w stosunku miesięcznym na cel społeczny wskazany przez sąd (w 	okresie, na jaki zostało orzeczone potrącenie, skazany nie może rozwiązać bez zgody sądu </a:t>
            </a:r>
            <a:r>
              <a:rPr lang="pl-PL" u="sng" dirty="0"/>
              <a:t>stosunku pracy)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Uwaga! Praca na cele społeczne a praca społecznie użyteczna to nie to samo! (zob. art. 45 § 1 </a:t>
            </a:r>
            <a:r>
              <a:rPr lang="pl-PL" dirty="0" err="1"/>
              <a:t>k.k.w</a:t>
            </a:r>
            <a:r>
              <a:rPr lang="pl-PL" dirty="0"/>
              <a:t>.)</a:t>
            </a:r>
          </a:p>
          <a:p>
            <a:pPr algn="just"/>
            <a:r>
              <a:rPr lang="pl-PL" dirty="0"/>
              <a:t>Nierozerwalnie związane z karą ograniczenia wolności są następujące obowiązki:</a:t>
            </a:r>
          </a:p>
          <a:p>
            <a:pPr marL="0" indent="0" algn="just">
              <a:buNone/>
            </a:pPr>
            <a:r>
              <a:rPr lang="pl-PL" dirty="0"/>
              <a:t>	-w czasie jej odbywania skazany nie może bez zgody sądu zmieniać miejsca stałego pobytu</a:t>
            </a:r>
          </a:p>
          <a:p>
            <a:pPr marL="0" indent="0" algn="just">
              <a:buNone/>
            </a:pPr>
            <a:r>
              <a:rPr lang="pl-PL" dirty="0"/>
              <a:t>	-ma obowiązek udzielania wyjaśnień dotyczących przebiegu odbywania kary</a:t>
            </a:r>
          </a:p>
          <a:p>
            <a:pPr algn="just"/>
            <a:r>
              <a:rPr lang="pl-PL" dirty="0"/>
              <a:t>Wymierzając karę ograniczenia wolności, sąd może orzec świadczenie pieniężne lub obowiązki, o których mowa w art. 72 § 1 pkt 2-7a k.k.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	</a:t>
            </a:r>
            <a:r>
              <a:rPr lang="pl-PL" dirty="0">
                <a:latin typeface="Open Sans"/>
              </a:rPr>
              <a:t>-przeproszenie pokrzywdzonego,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latin typeface="Open Sans"/>
              </a:rPr>
              <a:t>	-wykonywanie ciążącego na skazanym obowiązku łożenia na utrzymanie innej osoby,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latin typeface="Open Sans"/>
              </a:rPr>
              <a:t>	-wykonywanie pracy zarobkowej, zobowiązanie do nauki lub przygotowania się do zawodu,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latin typeface="Open Sans"/>
              </a:rPr>
              <a:t>	-powstrzymanie się od nadużywania alkoholu lub używania innych środków odurzających,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latin typeface="Open Sans"/>
              </a:rPr>
              <a:t>	-poddanie się terapii uzależnień,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latin typeface="Open Sans"/>
              </a:rPr>
              <a:t>	-poddanie się terapii, w szczególności psychoterapii lub psychoedukacji,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latin typeface="Open Sans"/>
              </a:rPr>
              <a:t>	-uczestnictwo w oddziaływaniach korekcyjno-edukacyjnych,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latin typeface="Open Sans"/>
              </a:rPr>
              <a:t>	-powstrzymanie się od przebywania w określonych środowiskach lub miejscach,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dirty="0">
                <a:latin typeface="Open Sans"/>
              </a:rPr>
              <a:t>	-powstrzymanie się od kontaktowania się z pokrzywdzonym lub innymi osobami w określony sposób lub zbliżanie się do 	pokrzywdzonego lub innych osób,</a:t>
            </a:r>
          </a:p>
          <a:p>
            <a:pPr algn="just"/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6513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3A1C6-C5E4-4366-B0D5-A2E19925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Kara ograniczenia wolności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51DF5D-4FBD-4115-899D-AD0FF7E31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Kary ograniczenia wolności w postaci obowiązku wykonywania nieodpłatnej, kontrolowanej pracy na cele społeczne nie orzeka się, jeżeli stan zdrowia oskarżonego lub jego właściwości i warunki osobiste uzasadniają przekonanie, że oskarżony nie wykona tego obowiązku – art. 58 § 2a k.k.</a:t>
            </a:r>
          </a:p>
          <a:p>
            <a:pPr algn="just"/>
            <a:r>
              <a:rPr lang="pl-PL" dirty="0"/>
              <a:t>art. 37a k.k. – sankcja alternatywna.</a:t>
            </a:r>
          </a:p>
          <a:p>
            <a:pPr algn="just"/>
            <a:r>
              <a:rPr lang="pl-PL" b="1" dirty="0">
                <a:solidFill>
                  <a:srgbClr val="FF0000"/>
                </a:solidFill>
              </a:rPr>
              <a:t>brak możliwości warunkowego zawieszenia wykonania.</a:t>
            </a:r>
          </a:p>
          <a:p>
            <a:pPr algn="just"/>
            <a:r>
              <a:rPr lang="pl-PL" b="1" dirty="0">
                <a:solidFill>
                  <a:srgbClr val="FF0000"/>
                </a:solidFill>
              </a:rPr>
              <a:t>uwaga! Od 1 lipca 2015 r. do 15 kwietnia 2016 r. kara ograniczenia wolności mogła również polegać na 1) obowiązku pozostawania w miejscu stałego pobytu lub w innym wyznaczonym miejscu, z zastosowaniem systemu dozoru elektronicznego lub na 2) obowiązku, o którym mowa w art. 72 § 1 pkt 4-7a k.k. – przepis nieaktualny!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100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5A7E70-F34F-41C9-8AA8-24BAD23F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/>
          <a:lstStyle/>
          <a:p>
            <a:pPr algn="ctr"/>
            <a:r>
              <a:rPr lang="pl-PL" dirty="0"/>
              <a:t>Kara pozbawienia wolności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538910-FD26-4548-BF2D-DF92AAE8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XVI i XVII wiek w Anglii, Holandii i we Włoszech – domy pracy poprawczej i przymusowej</a:t>
            </a:r>
          </a:p>
          <a:p>
            <a:r>
              <a:rPr lang="pl-PL" dirty="0"/>
              <a:t>system celkowy (</a:t>
            </a:r>
            <a:r>
              <a:rPr lang="pl-PL" dirty="0" err="1"/>
              <a:t>filadelifijski</a:t>
            </a:r>
            <a:r>
              <a:rPr lang="pl-PL" dirty="0"/>
              <a:t>, pensylwański)</a:t>
            </a:r>
          </a:p>
          <a:p>
            <a:r>
              <a:rPr lang="pl-PL" dirty="0"/>
              <a:t>system </a:t>
            </a:r>
            <a:r>
              <a:rPr lang="pl-PL" dirty="0" err="1"/>
              <a:t>auburnski</a:t>
            </a:r>
            <a:r>
              <a:rPr lang="pl-PL" dirty="0"/>
              <a:t> (milczenia)</a:t>
            </a:r>
          </a:p>
          <a:p>
            <a:r>
              <a:rPr lang="pl-PL" dirty="0"/>
              <a:t>system progresywny </a:t>
            </a:r>
          </a:p>
        </p:txBody>
      </p:sp>
    </p:spTree>
    <p:extLst>
      <p:ext uri="{BB962C8B-B14F-4D97-AF65-F5344CB8AC3E}">
        <p14:creationId xmlns:p14="http://schemas.microsoft.com/office/powerpoint/2010/main" val="1437069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E26C4F-5A45-42FB-BF7F-CB14D1203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500" b="1" dirty="0"/>
              <a:t>Kara pozbawienia wolności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2A56D8-09EA-41A5-AB07-4DFA30D5D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292"/>
            <a:ext cx="10515600" cy="5494585"/>
          </a:xfrm>
        </p:spPr>
        <p:txBody>
          <a:bodyPr>
            <a:normAutofit fontScale="40000" lnSpcReduction="20000"/>
          </a:bodyPr>
          <a:lstStyle/>
          <a:p>
            <a:r>
              <a:rPr lang="pl-PL" sz="3700" dirty="0"/>
              <a:t>„</a:t>
            </a:r>
            <a:r>
              <a:rPr lang="pl-PL" sz="3700" i="1" dirty="0"/>
              <a:t>Kara pozbawienia wolności rzadko kogo poprawia, wielu już zepsuła do gruntu</a:t>
            </a:r>
            <a:r>
              <a:rPr lang="pl-PL" sz="3700" dirty="0"/>
              <a:t>" (J. Makarewicz, </a:t>
            </a:r>
            <a:r>
              <a:rPr lang="pl-PL" sz="3700" i="1" dirty="0"/>
              <a:t>Kodeks karny z komentarzem</a:t>
            </a:r>
            <a:r>
              <a:rPr lang="pl-PL" sz="3700" dirty="0"/>
              <a:t>, Lwów 1938, s. 42)</a:t>
            </a:r>
          </a:p>
          <a:p>
            <a:r>
              <a:rPr lang="pl-PL" sz="3700" dirty="0"/>
              <a:t>trwa najkrócej 1 miesiąc, najdłużej 15 lat – art. 37 k.k., przy nadzwyczajnym obostrzeniu kary i karze łącznej– do 20 lat – art. 38 § 2 k.k. oraz art. 86 § 1 k.k.</a:t>
            </a:r>
          </a:p>
          <a:p>
            <a:r>
              <a:rPr lang="pl-PL" sz="3700" dirty="0"/>
              <a:t>jeżeli ustawa przewiduje możliwość wyboru rodzaju kary, a przestępstwo jest zagrożone karą pozbawienia wolności </a:t>
            </a:r>
            <a:r>
              <a:rPr lang="pl-PL" sz="3700" b="1" dirty="0"/>
              <a:t>nieprzekraczającą 5 lat</a:t>
            </a:r>
            <a:r>
              <a:rPr lang="pl-PL" sz="3700" dirty="0"/>
              <a:t>, sąd orzeka karę pozbawienia wolności tylko wtedy, gdy inna kara lub środek karny nie może spełnić celów kary – art. 58 § 1 k.k.</a:t>
            </a:r>
          </a:p>
          <a:p>
            <a:r>
              <a:rPr lang="pl-PL" sz="3700" dirty="0"/>
              <a:t>typy zakładów karnych – zamknięty, półotwarty, otwarty; </a:t>
            </a:r>
          </a:p>
          <a:p>
            <a:r>
              <a:rPr lang="pl-PL" sz="3700" dirty="0"/>
              <a:t>rodzaje zakładów karnych: dla młodocianych, dla odbywających karę po raz pierwszy, dla recydywistów penitencjarnych, dla odbywających karę aresztu wojskowego </a:t>
            </a:r>
          </a:p>
          <a:p>
            <a:r>
              <a:rPr lang="pl-PL" sz="3700" dirty="0"/>
              <a:t>art.  62.  Orzekając karę pozbawienia wolności, sąd może określić rodzaj i typ zakładu karnego, w którym skazany ma odbywać karę, a także orzec system terapeutyczny jej wykonania.</a:t>
            </a:r>
          </a:p>
          <a:p>
            <a:r>
              <a:rPr lang="pl-PL" sz="3700" dirty="0"/>
              <a:t>art.  63.  §  1.  Na poczet orzeczonej kary zalicza się okres rzeczywistego pozbawienia wolności w sprawie, zaokrąglając w górę do pełnego dnia, przy czym jeden dzień rzeczywistego pozbawienia wolności równa się jednemu dniowi kary pozbawienia wolności, dwóm dniom kary ograniczenia wolności lub dwóm dziennym stawkom grzywny.</a:t>
            </a:r>
          </a:p>
          <a:p>
            <a:pPr marL="0" indent="0">
              <a:buNone/>
            </a:pPr>
            <a:r>
              <a:rPr lang="pl-PL" sz="3700" dirty="0"/>
              <a:t>§  2.  Zaliczając okres rzeczywistego pozbawienia wolności na poczet orzeczonej grzywny określonej kwotowo, przyjmuje się, że jeden dzień pozbawienia wolności odpowiada kwocie równej dwukrotności stawki dziennej ustalonej zgodnie z art. 33 § 3.</a:t>
            </a:r>
          </a:p>
          <a:p>
            <a:pPr marL="0" indent="0">
              <a:buNone/>
            </a:pPr>
            <a:r>
              <a:rPr lang="pl-PL" sz="3700" dirty="0"/>
              <a:t>§  3.  Na poczet orzeczonych środków karnych, o których mowa w art. 39 pkt 2-3, zalicza się okres rzeczywistego stosowania odpowiadających im rodzajowo środków zapobiegawczych.</a:t>
            </a:r>
          </a:p>
          <a:p>
            <a:pPr marL="0" indent="0">
              <a:buNone/>
            </a:pPr>
            <a:r>
              <a:rPr lang="pl-PL" sz="3700" dirty="0"/>
              <a:t>§  4.  Na poczet orzeczonego środka karnego, o którym mowa w art. 39 pkt 3, zalicza się okres zatrzymania prawa jazdy lub innego odpowiedniego dokumentu.</a:t>
            </a:r>
          </a:p>
          <a:p>
            <a:pPr marL="0" indent="0">
              <a:buNone/>
            </a:pPr>
            <a:r>
              <a:rPr lang="pl-PL" sz="3700" dirty="0"/>
              <a:t>§  5.  Za dzień w rozumieniu § 1 i 2 przyjmuje się okres 24 godzin liczony od chwili rzeczywistego pozbawienia wolności.</a:t>
            </a:r>
          </a:p>
          <a:p>
            <a:endParaRPr lang="pl-PL" sz="3700" dirty="0"/>
          </a:p>
        </p:txBody>
      </p:sp>
    </p:spTree>
    <p:extLst>
      <p:ext uri="{BB962C8B-B14F-4D97-AF65-F5344CB8AC3E}">
        <p14:creationId xmlns:p14="http://schemas.microsoft.com/office/powerpoint/2010/main" val="3385512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79D27-F4DA-4065-86E0-74360C9C8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7000"/>
            <a:ext cx="10612772" cy="5221127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jeżeli kara pozbawienia wolności nie przekracza 1 roku – można ją wykonywać w systemie dozoru elektronicznego (dozór stacjonarny) – art. 43la § 1 pkt 1 </a:t>
            </a:r>
            <a:r>
              <a:rPr lang="pl-PL" b="1" dirty="0" err="1">
                <a:solidFill>
                  <a:srgbClr val="FF0000"/>
                </a:solidFill>
              </a:rPr>
              <a:t>k.k.w</a:t>
            </a:r>
            <a:r>
              <a:rPr lang="pl-PL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/>
              <a:t>art.  43la.  §  1. </a:t>
            </a:r>
            <a:r>
              <a:rPr lang="pl-PL" b="1" dirty="0"/>
              <a:t> </a:t>
            </a:r>
            <a:r>
              <a:rPr lang="pl-PL" dirty="0"/>
              <a:t>Sąd penitencjarny może udzielić skazanemu zezwolenia na odbycie kary pozbawienia wolności  w systemie dozoru elektronicznego, jeżeli zostały spełnione łącznie następujące warunki:</a:t>
            </a:r>
          </a:p>
          <a:p>
            <a:pPr marL="0" indent="0">
              <a:buNone/>
            </a:pPr>
            <a:r>
              <a:rPr lang="pl-PL" dirty="0"/>
              <a:t>1) wobec skazanego orzeczono karę pozbawienia wolności nieprzekraczającą jednego roku, a nie zachodzą warunki przewidziane w </a:t>
            </a:r>
            <a:r>
              <a:rPr lang="pl-PL" dirty="0">
                <a:hlinkClick r:id="rId2"/>
              </a:rPr>
              <a:t>art. 64 § 2</a:t>
            </a:r>
            <a:r>
              <a:rPr lang="pl-PL" dirty="0"/>
              <a:t> Kodeksu karnego;</a:t>
            </a:r>
          </a:p>
          <a:p>
            <a:pPr marL="0" indent="0">
              <a:buNone/>
            </a:pPr>
            <a:r>
              <a:rPr lang="pl-PL" dirty="0"/>
              <a:t>2) jest to wystarczające do osiągnięcia celów kary;</a:t>
            </a:r>
          </a:p>
          <a:p>
            <a:pPr marL="0" indent="0">
              <a:buNone/>
            </a:pPr>
            <a:r>
              <a:rPr lang="pl-PL" dirty="0"/>
              <a:t>3) skazany posiada określone miejsce stałego pobytu;</a:t>
            </a:r>
          </a:p>
          <a:p>
            <a:pPr marL="0" indent="0">
              <a:buNone/>
            </a:pPr>
            <a:r>
              <a:rPr lang="pl-PL" dirty="0"/>
              <a:t>4) osoby pełnoletnie zamieszkujące wspólnie ze skazanym wyraziły zgodę, o której mowa w art. 43h § 3;</a:t>
            </a:r>
          </a:p>
          <a:p>
            <a:pPr marL="0" indent="0">
              <a:buNone/>
            </a:pPr>
            <a:r>
              <a:rPr lang="pl-PL" dirty="0"/>
              <a:t>5) odbywaniu kary pozbawienia wolności w systemie dozoru elektronicznego nie stoją na przeszkodzie warunki techniczne, o których mowa w art. 43h § 1.</a:t>
            </a:r>
          </a:p>
          <a:p>
            <a:pPr marL="0" indent="0"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r>
              <a:rPr lang="pl-PL" b="1" dirty="0">
                <a:solidFill>
                  <a:srgbClr val="FF0000"/>
                </a:solidFill>
              </a:rPr>
              <a:t>jeżeli kara pozbawienia wolności nie przekracza 1 roku – możliwość warunkowego zawieszenia wykonania.</a:t>
            </a:r>
          </a:p>
          <a:p>
            <a:pPr marL="0" indent="0">
              <a:buNone/>
            </a:pPr>
            <a:r>
              <a:rPr lang="pl-PL" dirty="0"/>
              <a:t>art. 69 § 1 k.k.: Sąd może warunkowo zawiesić wykonanie kary pozbawienia wolności orzeczonej w wymiarze nieprzekraczającym roku, jeżeli sprawca w czasie popełnienia przestępstwa nie był skazany na karę pozbawienia wolności i jest to wystarczające dla osiągnięcia wobec niego celów kary, a w szczególności zapobieżenia powrotowi do przestępstwa.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1724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9676C0-1E5A-4994-B221-416FC384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945"/>
          </a:xfrm>
        </p:spPr>
        <p:txBody>
          <a:bodyPr>
            <a:normAutofit/>
          </a:bodyPr>
          <a:lstStyle/>
          <a:p>
            <a:pPr algn="ctr"/>
            <a:r>
              <a:rPr lang="pl-PL" sz="3500" b="1" dirty="0"/>
              <a:t>Sekwencja kar/kara mieszana/kara hybrydowa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74B482-1576-4A0C-A5B6-A3BD416DB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730" y="1300293"/>
            <a:ext cx="10691070" cy="4790113"/>
          </a:xfrm>
        </p:spPr>
        <p:txBody>
          <a:bodyPr>
            <a:normAutofit/>
          </a:bodyPr>
          <a:lstStyle/>
          <a:p>
            <a:r>
              <a:rPr lang="pl-PL" dirty="0"/>
              <a:t>„kara mieszana” – katalog kar nie przewiduje takiej kary, kara pozbawienia nie „miesza się” z karą ograniczenia wolności</a:t>
            </a:r>
          </a:p>
          <a:p>
            <a:r>
              <a:rPr lang="pl-PL" dirty="0"/>
              <a:t>za występek, niezależnie od dolnej granicy ustawowego zagrożenia przewidzianego w ustawie za dany czyn</a:t>
            </a:r>
          </a:p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kara pozbawienia wolności w wymiarze od 1 miesiąca do 3 miesięcy </a:t>
            </a:r>
            <a:r>
              <a:rPr lang="pl-PL" dirty="0"/>
              <a:t>oraz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kara ograniczenia wolności od 1 miesiąca do 2 lat</a:t>
            </a:r>
          </a:p>
          <a:p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kara pozbawienia wolności w wymiarze od 1 miesiąca do 6 miesięcy </a:t>
            </a:r>
            <a:r>
              <a:rPr lang="pl-PL" dirty="0"/>
              <a:t>(jeżeli górna granica ustawowego zagrożenia wynosi przynajmniej 10 lat, np. art. 280 § 1 k.k.) oraz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kara ograniczenia wolności od 1 miesiąca do 2 lat.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8945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0E728-B7BE-4727-928C-DFFD06355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291"/>
            <a:ext cx="10515600" cy="574442"/>
          </a:xfrm>
        </p:spPr>
        <p:txBody>
          <a:bodyPr>
            <a:normAutofit/>
          </a:bodyPr>
          <a:lstStyle/>
          <a:p>
            <a:pPr algn="ctr"/>
            <a:r>
              <a:rPr lang="pl-PL" sz="2600" b="1" dirty="0"/>
              <a:t>Kara 25 lat pozbawienia wolności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5D4914-826D-41A4-910F-E40719350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910"/>
            <a:ext cx="10355510" cy="5515761"/>
          </a:xfrm>
        </p:spPr>
        <p:txBody>
          <a:bodyPr>
            <a:normAutofit/>
          </a:bodyPr>
          <a:lstStyle/>
          <a:p>
            <a:pPr algn="just"/>
            <a:r>
              <a:rPr lang="pl-PL" sz="1300" dirty="0"/>
              <a:t>odrębna od terminowego pozbawienia wolności,</a:t>
            </a:r>
          </a:p>
          <a:p>
            <a:pPr algn="just"/>
            <a:r>
              <a:rPr lang="pl-PL" sz="1300" dirty="0"/>
              <a:t>alternatywa wobec kary śmierci w k.k. z 1969 r.,</a:t>
            </a:r>
          </a:p>
          <a:p>
            <a:pPr algn="just"/>
            <a:r>
              <a:rPr lang="pl-PL" sz="1300" dirty="0"/>
              <a:t>możliwość zastosowania wobec nieletnich (wyrok Sądu Najwyższego z dnia 22 września 1999 r., III KKN 195/99, OSNKW </a:t>
            </a:r>
            <a:r>
              <a:rPr lang="nn-NO" sz="1300" dirty="0"/>
              <a:t>1999, nr 11-12, poz. 73)</a:t>
            </a:r>
            <a:r>
              <a:rPr lang="pl-PL" sz="1300" dirty="0"/>
              <a:t>,</a:t>
            </a:r>
            <a:endParaRPr lang="nn-NO" sz="1300" dirty="0"/>
          </a:p>
          <a:p>
            <a:pPr algn="just"/>
            <a:r>
              <a:rPr lang="pl-PL" sz="1300" dirty="0"/>
              <a:t>charakter eliminacyjny – za najpoważniejsze przestępstwa, określone w art. 117, 118, 118a, 120, 122, 123, 127, 130, 134, 148, 166, 252, 277a, 310 k.k.,</a:t>
            </a:r>
          </a:p>
          <a:p>
            <a:r>
              <a:rPr lang="pl-PL" sz="1300" i="1" dirty="0">
                <a:effectLst/>
              </a:rPr>
              <a:t>„Kara 25 lat pozbawienia wolności za zabójstwo człowieka ze szczególnym okrucieństwem nie jest karą surową, zwłaszcza gdy oskarżony jest osobą wielokrotnie karaną i ma skłonności do agresji potęgowane nieleczonym alkoholizmem” </a:t>
            </a:r>
            <a:r>
              <a:rPr lang="pl-PL" sz="1300" dirty="0">
                <a:effectLst/>
              </a:rPr>
              <a:t>(wyrok SA w Warszawie z dnia 17.10.2017 r., II </a:t>
            </a:r>
            <a:r>
              <a:rPr lang="pl-PL" sz="1300" dirty="0" err="1">
                <a:effectLst/>
              </a:rPr>
              <a:t>Aka</a:t>
            </a:r>
            <a:r>
              <a:rPr lang="pl-PL" sz="1300" dirty="0">
                <a:effectLst/>
              </a:rPr>
              <a:t> 191/17)</a:t>
            </a:r>
            <a:endParaRPr lang="pl-PL" sz="1300" dirty="0"/>
          </a:p>
          <a:p>
            <a:r>
              <a:rPr lang="pl-PL" sz="1300" i="1" dirty="0">
                <a:effectLst/>
              </a:rPr>
              <a:t>„Jeżeli oskarżony dopuścił się brutalnego zabójstwa w warunkach recydywy, jest osobą zdemoralizowaną, nierespektującą podstawowych zasad współżycia społecznego, jego życie na wolności sprowadza się do permanentnego spożywania alkoholu, to możliwości resocjalizacyjne w jego przypadku są minimalne i represja musi być wysunięta na pierwszy plan. Kara 25 lat pozbawienia wolności jest tą karą, która w interesie społeczeństwa zapewni jego długotrwałą, choć nie trwałą, eliminację. Będzie to wystarczające jeśli zważyć, iż oskarżony ma 46 lat” </a:t>
            </a:r>
            <a:r>
              <a:rPr lang="pl-PL" sz="1300" dirty="0">
                <a:effectLst/>
              </a:rPr>
              <a:t>(wyrok SA w Katowicach z dnia 14.09.2017 r., II </a:t>
            </a:r>
            <a:r>
              <a:rPr lang="pl-PL" sz="1300" dirty="0" err="1">
                <a:effectLst/>
              </a:rPr>
              <a:t>Aka</a:t>
            </a:r>
            <a:r>
              <a:rPr lang="pl-PL" sz="1300" dirty="0">
                <a:effectLst/>
              </a:rPr>
              <a:t> 304/17)</a:t>
            </a:r>
          </a:p>
          <a:p>
            <a:r>
              <a:rPr lang="pl-PL" sz="1300" i="1" dirty="0">
                <a:effectLst/>
              </a:rPr>
              <a:t>„</a:t>
            </a:r>
            <a:r>
              <a:rPr lang="pl-PL" sz="1300" i="1" dirty="0"/>
              <a:t>Karę 25 lat pozbawienia wolności określa się jako eliminacyjną z uwagi na długi okres, na jaki sprawca wykluczony zostaje z życia społecznego. Ma ona spełniać funkcję ochrony społeczeństwa przed najgroźniejszymi przestępcami, nierokującymi poprawy w dłuższej perspektywie czasu. Ma charakter wyjątkowy. Jej wybór uzasadniać powinny wysoki stopień winy i społecznej szkodliwości czynu, brak okoliczności łagodzących, ale także wzgląd na charakter sprawcy, jego szczególne aspołeczne właściwości i głęboką demoralizację” </a:t>
            </a:r>
            <a:r>
              <a:rPr lang="pl-PL" sz="1300" dirty="0"/>
              <a:t>(wyrok SA we Wrocławiu z dnia 16.06.2016 </a:t>
            </a:r>
            <a:r>
              <a:rPr lang="pl-PL" sz="1300" dirty="0" err="1"/>
              <a:t>r.,II</a:t>
            </a:r>
            <a:r>
              <a:rPr lang="pl-PL" sz="1300" dirty="0"/>
              <a:t> </a:t>
            </a:r>
            <a:r>
              <a:rPr lang="pl-PL" sz="1300" dirty="0" err="1"/>
              <a:t>AKa</a:t>
            </a:r>
            <a:r>
              <a:rPr lang="pl-PL" sz="1300" dirty="0"/>
              <a:t> 139/16)</a:t>
            </a:r>
          </a:p>
          <a:p>
            <a:r>
              <a:rPr lang="pl-PL" sz="1300" i="1" dirty="0"/>
              <a:t>„Kara 25 lat pozbawienia wolności ma przede wszystkim charakter eliminacyjny, a ze względu na bardzo długi okres izolacji trudno jest przypisywać jej funkcję resocjalizacyjną. Należy ją wymierzać w przypadkach najcięższych, gdy okoliczności obciążające zdecydowanie przeważają nad okolicznościami łagodzącymi” </a:t>
            </a:r>
            <a:r>
              <a:rPr lang="pl-PL" sz="1300" dirty="0"/>
              <a:t>(wyrok SA we Wrocławiu z dnia 5.06.2013 r.)</a:t>
            </a:r>
          </a:p>
          <a:p>
            <a:r>
              <a:rPr lang="pl-PL" sz="1300" dirty="0"/>
              <a:t>„</a:t>
            </a:r>
            <a:r>
              <a:rPr lang="pl-PL" sz="1300" i="1" dirty="0"/>
              <a:t>Sąd Apelacyjny w swym orzecznictwie konsekwentnie zwraca uwagę, że kara 25 lat pozbawienia wolności jako kara wyjątkowa powinna być wymierzana jedynie wtedy, gdy niewystarczające jest orzeczenie kary 15 lat pozbawienia wolności”</a:t>
            </a:r>
            <a:r>
              <a:rPr lang="pl-PL" sz="1300" dirty="0"/>
              <a:t> (wyrok SA w Krakowie z dnia 15.05.2003 </a:t>
            </a:r>
            <a:r>
              <a:rPr lang="pl-PL" sz="1300" dirty="0" err="1"/>
              <a:t>r.,II</a:t>
            </a:r>
            <a:r>
              <a:rPr lang="pl-PL" sz="1300" dirty="0"/>
              <a:t> </a:t>
            </a:r>
            <a:r>
              <a:rPr lang="pl-PL" sz="1300" dirty="0" err="1"/>
              <a:t>AKa</a:t>
            </a:r>
            <a:r>
              <a:rPr lang="pl-PL" sz="1300" dirty="0"/>
              <a:t> 86/03)</a:t>
            </a:r>
          </a:p>
          <a:p>
            <a:endParaRPr lang="pl-PL" dirty="0"/>
          </a:p>
          <a:p>
            <a:endParaRPr lang="pl-PL" sz="1100" dirty="0"/>
          </a:p>
          <a:p>
            <a:endParaRPr lang="pl-PL" dirty="0">
              <a:effectLst/>
            </a:endParaRPr>
          </a:p>
          <a:p>
            <a:endParaRPr lang="pl-PL" dirty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768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7F1BF-530E-4668-80C4-A7DB844E5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21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/>
              <a:t>Kara dożywotniego pozbawienia wolności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CAFBA8-A26D-4C15-BFDF-0FAEDF025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97" y="1442906"/>
            <a:ext cx="10665903" cy="4734057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najsurowsza, pierwszy raz w katalogu kar części ogólnej k.k.,</a:t>
            </a:r>
            <a:endParaRPr lang="nn-NO" sz="2000" dirty="0"/>
          </a:p>
          <a:p>
            <a:pPr algn="just"/>
            <a:r>
              <a:rPr lang="pl-PL" sz="2000" dirty="0"/>
              <a:t>przywrócona ustawą z dnia 12 lipca 1995 r. o zmianie kodeksu karnego, kodeksu karnego wykonawczego oraz o podwyższeniu dolnych i górnych granic grzywien i nawiązek w prawie karnym (Dz. U. z 1995 r., nr 95, poz. 475) - brak w k.k. z 1969 r.</a:t>
            </a:r>
          </a:p>
          <a:p>
            <a:pPr algn="just"/>
            <a:r>
              <a:rPr lang="pl-PL" sz="2000" dirty="0"/>
              <a:t>niemożliwa do orzeczenia wobec sprawcy poniżej 18 roku życia – art. 54 </a:t>
            </a:r>
            <a:r>
              <a:rPr lang="pl-PL" sz="2000" dirty="0">
                <a:latin typeface="Corbel" charset="0"/>
              </a:rPr>
              <a:t>§ 2 k.k.,</a:t>
            </a:r>
          </a:p>
          <a:p>
            <a:pPr algn="just"/>
            <a:r>
              <a:rPr lang="pl-PL" sz="2000" dirty="0">
                <a:latin typeface="Corbel" charset="0"/>
              </a:rPr>
              <a:t>charakter eliminacyjny,</a:t>
            </a:r>
          </a:p>
          <a:p>
            <a:pPr algn="just"/>
            <a:r>
              <a:rPr lang="pl-PL" sz="2000" dirty="0">
                <a:latin typeface="Corbel" charset="0"/>
              </a:rPr>
              <a:t>możliwe warunkowe przedterminowe zwolnienie (odbycie co najmniej 25 lat kary),</a:t>
            </a:r>
          </a:p>
          <a:p>
            <a:pPr fontAlgn="t"/>
            <a:r>
              <a:rPr lang="pl-PL" sz="2000" dirty="0">
                <a:effectLst/>
              </a:rPr>
              <a:t>„</a:t>
            </a:r>
            <a:r>
              <a:rPr lang="pl-PL" sz="2000" i="1" dirty="0">
                <a:effectLst/>
              </a:rPr>
              <a:t>Kara dożywotniego pozbawienia wolności to kara wybitnie odwetowa o charakterze eliminacyjnym (zabezpieczającym), ukierunkowana na funkcje społeczno-prewencyjne oraz izolacyjne. Wprowadzenie kary dożywotniego pozbawienia wolności jako substytutu kary śmierci potwierdza, że jej zasadniczym celem ma być zabezpieczenie społeczeństwa przed niebezpiecznymi sprawcami najpoważniejszych przestępstw” </a:t>
            </a:r>
            <a:r>
              <a:rPr lang="pl-PL" sz="2000" dirty="0">
                <a:effectLst/>
              </a:rPr>
              <a:t>(wyrok SA we Wrocławiu z dnia 22.11.2017 r., II </a:t>
            </a:r>
            <a:r>
              <a:rPr lang="pl-PL" sz="2000" dirty="0" err="1">
                <a:effectLst/>
              </a:rPr>
              <a:t>Aka</a:t>
            </a:r>
            <a:r>
              <a:rPr lang="pl-PL" sz="2000" dirty="0">
                <a:effectLst/>
              </a:rPr>
              <a:t> 323/17)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04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AE07B9-5F85-431A-BF0F-DA6DAB2A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175"/>
            <a:ext cx="10515600" cy="817723"/>
          </a:xfrm>
        </p:spPr>
        <p:txBody>
          <a:bodyPr>
            <a:normAutofit/>
          </a:bodyPr>
          <a:lstStyle/>
          <a:p>
            <a:r>
              <a:rPr lang="pl-PL" sz="3500" dirty="0"/>
              <a:t>Kazus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82CE28-0F64-4FC1-8EF2-65C4546C4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9629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Jarosław B. oraz Henryk J., działając wspólnie i w porozumieniu, dokonali – przy użyciu metalowego pręta – wybicia szklanych drzwi w kwiaciarni „Stokrotka”. Swoim zachowaniem spowodowali stratę w wysokości nie mniejszej niż 900 zł. Uznając ich za winnych dokonanego czynu z art. 288 § 1 k.k., SR w Błękitnym Brzegu wymierzył im karę w wysokości 8 miesięcy pozbawienia wolności oraz na podstawie art. 33 § 2 k.k. skazał każdego z nich na karę grzywny, w licznie 50 stawek dziennych, określając wysokości jednej stawki dziennej na 30 zł. </a:t>
            </a:r>
          </a:p>
          <a:p>
            <a:pPr marL="0" indent="0">
              <a:buNone/>
            </a:pPr>
            <a:r>
              <a:rPr lang="pl-PL" dirty="0"/>
              <a:t>Proszę dokonać prawnokarnej analizy zachowania Jarosława B. oraz Henryka J. oraz oceny stanowiska sądu w zakresie przyjętej kwalifikacji prawnej czynu oraz wymierzonej sprawcom kary.</a:t>
            </a:r>
          </a:p>
          <a:p>
            <a:pPr marL="0" indent="0">
              <a:buNone/>
            </a:pPr>
            <a:r>
              <a:rPr lang="pl-PL" dirty="0"/>
              <a:t>Czy k.k. zawiera definicję korzyści majątkowej?</a:t>
            </a:r>
          </a:p>
          <a:p>
            <a:pPr marL="0" indent="0">
              <a:buNone/>
            </a:pPr>
            <a:r>
              <a:rPr lang="pl-PL" dirty="0"/>
              <a:t>Czy zamiar osiągnięcia korzyści majątkowej, o którym mowa w art. 33 § 2 k.k., musi należeć zawsze do znamion typu czynu zabronionego?</a:t>
            </a:r>
          </a:p>
          <a:p>
            <a:pPr marL="0" indent="0">
              <a:buNone/>
            </a:pPr>
            <a:r>
              <a:rPr lang="pl-PL" dirty="0"/>
              <a:t>Czy zamiar osiągnięcia korzyści majątkowej, o którym mowa w art. 33 § 2 k.k., może wynikać z faktycznego zachowania się sprawcy?</a:t>
            </a:r>
          </a:p>
        </p:txBody>
      </p:sp>
    </p:spTree>
    <p:extLst>
      <p:ext uri="{BB962C8B-B14F-4D97-AF65-F5344CB8AC3E}">
        <p14:creationId xmlns:p14="http://schemas.microsoft.com/office/powerpoint/2010/main" val="2737712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D5DEA9-CAD1-4587-BD0D-792F5038A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92443"/>
            <a:ext cx="10637939" cy="5598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Grzywnę kumulatywną na podstawie art. 33 § 2 wolno wymierzyć bez względu na to, czy </a:t>
            </a:r>
            <a:r>
              <a:rPr lang="pl-PL" b="1" dirty="0"/>
              <a:t>cel osiągnięcia korzyści majątkowej</a:t>
            </a:r>
            <a:r>
              <a:rPr lang="pl-PL" dirty="0"/>
              <a:t> należy do zespołu ustawowych znamion czynu zabronionego (por. np. art. 204 § 1, art. 231 § 2, art. 253 § 2, art. 271 § 3, art. 278 § 2, art. 282, art. 286 § 1, art. 287 § 1, art. 296 § 2, art. 305 § 1, art. 362 § 1), czy też nie. Jednakże również w tym ostatnim wypadku okoliczność, że sprawca dopuścił się czynu w celu osiągnięcia korzyści majątkowej, powinna znaleźć odzwierciedlenie w zawartym w wyroku opisie czynu przypisanego sprawcy.</a:t>
            </a:r>
          </a:p>
          <a:p>
            <a:pPr algn="just"/>
            <a:r>
              <a:rPr lang="pl-PL" dirty="0"/>
              <a:t>Trudno się bez zastrzeżeń zgodzić z następującą tezą zawartą w wyroku SN z dnia 2 lutego 2010 r., III KK 431/09, </a:t>
            </a:r>
            <a:r>
              <a:rPr lang="pl-PL" dirty="0" err="1"/>
              <a:t>OSNwSK</a:t>
            </a:r>
            <a:r>
              <a:rPr lang="pl-PL" dirty="0"/>
              <a:t> 2010, poz. 225: "Jeżeli z opisu czynu przypisanego oskarżonemu nie wynika, aby sąd przyjął, iż sprawca dopuścił się czynu w celu osiągnięcia korzyści majątkowej lub gdy korzyść majątkową osiągnął, a do znamion przestępstwa nie należy działanie w celu osiągnięcia korzyści majątkowej, to nie ma podstaw do wymierzenia za ten czyn kary grzywny w oparciu o dyspozycję art. 33 § 2 k.k."                                      Z zacytowanego wywodu wynika bowiem, że jeżeli działanie w celu osiągnięcia korzyści majątkowej należy do znamion przestępstwa, to wolno wymierzyć sprawcy grzywnę na podstawie art. 33 § 2, chociażby nawet ustalenie, że sprawca działał w tym właśnie celu, nie wynikało z opisu przypisanego mu czynu. Tymczasem opis czynu przypisanego sprawcy powinien oddawać wszystkie znamiona przestępstwa, za które się go skazuje.                                 W przeciwnym razie czynienie go podstawą skazania narusza nie tylko zastosowany przepis typizujący oraz art. 1 § 1 obowiązującej ustawy karnej, lecz także art. 42 ust. 1 Konstytucji RP.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61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6C99F-0C31-4CFB-B09F-5991F7A5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00520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/>
              <a:t>Pojęcie kary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8311E-8BAC-48E8-8442-6FAB54105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6011"/>
            <a:ext cx="10515600" cy="5796793"/>
          </a:xfrm>
        </p:spPr>
        <p:txBody>
          <a:bodyPr>
            <a:normAutofit lnSpcReduction="10000"/>
          </a:bodyPr>
          <a:lstStyle/>
          <a:p>
            <a:r>
              <a:rPr lang="pl-PL" sz="1500" dirty="0"/>
              <a:t>kara jako pojęcie języka potocznego a kara jako reakcja na czyn stanowiący przestępstwo – kara kryminalna</a:t>
            </a:r>
          </a:p>
          <a:p>
            <a:r>
              <a:rPr lang="pl-PL" sz="1500" dirty="0"/>
              <a:t>kara jako osobista dolegliwość świadomie zadana sprawcy przestępstwa</a:t>
            </a:r>
          </a:p>
          <a:p>
            <a:r>
              <a:rPr lang="pl-PL" sz="1500" i="1" dirty="0" err="1"/>
              <a:t>nulla</a:t>
            </a:r>
            <a:r>
              <a:rPr lang="pl-PL" sz="1500" i="1" dirty="0"/>
              <a:t> poena sine lege</a:t>
            </a:r>
          </a:p>
          <a:p>
            <a:r>
              <a:rPr lang="pl-PL" sz="1500" i="1" dirty="0" err="1"/>
              <a:t>nulla</a:t>
            </a:r>
            <a:r>
              <a:rPr lang="pl-PL" sz="1500" i="1" dirty="0"/>
              <a:t> poena sine culpa</a:t>
            </a:r>
          </a:p>
          <a:p>
            <a:r>
              <a:rPr lang="pl-PL" sz="1500" dirty="0"/>
              <a:t>„osobista dolegliwość zadana sprawcy przestępstwa, będąca reakcją na popełnione przestępstwo, wyrażająca potępienie przestępstwa, wymierzona przez konstytucyjnie uprawniony do tego organ państwa”, W. Wróbel, A. Zoll, </a:t>
            </a:r>
            <a:r>
              <a:rPr lang="pl-PL" sz="1500" i="1" dirty="0"/>
              <a:t>Polskie prawo karne. Część ogólna</a:t>
            </a:r>
            <a:r>
              <a:rPr lang="pl-PL" sz="1500" dirty="0"/>
              <a:t>, Kraków 2010, s. 412</a:t>
            </a:r>
          </a:p>
          <a:p>
            <a:r>
              <a:rPr lang="pl-PL" sz="1500" dirty="0"/>
              <a:t>„kara (kryminalną) jest przewidziana w ustawie, stosowana przez sądy, ujemna reakcja na popełnione przestępstwo, polegająca na zadaniu sprawcy osobistej dolegliwości mającej na celu zadośćuczynienie społecznemu poczuciu sprawiedliwości oraz wypełniającej cele prewencyjne”, </a:t>
            </a:r>
            <a:r>
              <a:rPr lang="pl-PL" sz="1600" dirty="0">
                <a:solidFill>
                  <a:srgbClr val="595959"/>
                </a:solidFill>
              </a:rPr>
              <a:t>Z. Sienkiewicz (w:) J. </a:t>
            </a:r>
            <a:r>
              <a:rPr lang="pl-PL" sz="1600" dirty="0" err="1">
                <a:solidFill>
                  <a:srgbClr val="595959"/>
                </a:solidFill>
              </a:rPr>
              <a:t>Giezek</a:t>
            </a:r>
            <a:r>
              <a:rPr lang="pl-PL" sz="1600" dirty="0">
                <a:solidFill>
                  <a:srgbClr val="595959"/>
                </a:solidFill>
              </a:rPr>
              <a:t>, M. Bojarski (red.), Z. Sienkiewicz, </a:t>
            </a:r>
            <a:r>
              <a:rPr lang="pl-PL" sz="1600" i="1" dirty="0">
                <a:solidFill>
                  <a:srgbClr val="595959"/>
                </a:solidFill>
              </a:rPr>
              <a:t>Prawo karne materialne. Część ogólna i szczególna</a:t>
            </a:r>
            <a:r>
              <a:rPr lang="pl-PL" sz="1600" dirty="0">
                <a:solidFill>
                  <a:srgbClr val="595959"/>
                </a:solidFill>
              </a:rPr>
              <a:t>, wyd. 6, Warszawa 2015,</a:t>
            </a:r>
            <a:r>
              <a:rPr lang="pl-PL" sz="1500" dirty="0"/>
              <a:t> s. 277</a:t>
            </a:r>
          </a:p>
          <a:p>
            <a:r>
              <a:rPr lang="pl-PL" sz="1500" dirty="0"/>
              <a:t>osobisty charakter kary – zabronione jest odbywanie za skazanego kary</a:t>
            </a:r>
          </a:p>
          <a:p>
            <a:r>
              <a:rPr lang="pl-PL" sz="1500" dirty="0"/>
              <a:t>art.  57 </a:t>
            </a:r>
            <a:r>
              <a:rPr lang="pl-PL" sz="1500" dirty="0" err="1"/>
              <a:t>k.w</a:t>
            </a:r>
            <a:r>
              <a:rPr lang="pl-PL" sz="1500" dirty="0"/>
              <a:t>. [zbiórka ofiar na uiszczenie grzywny] </a:t>
            </a:r>
          </a:p>
          <a:p>
            <a:pPr marL="0" indent="0">
              <a:buNone/>
            </a:pPr>
            <a:r>
              <a:rPr lang="pl-PL" sz="1500" dirty="0"/>
              <a:t>§  1.  Kto organizuje lub przeprowadza publiczną zbiórkę ofiar na uiszczenie grzywny orzeczonej za przestępstwo, w tym i przestępstwo skarbowe, wykroczenie lub wykroczenie skarbowe albo nie będąc osobą najbliższą dla skazanego lub ukaranego uiszcza za niego grzywnę lub ofiarowuje mu albo osobie dla niego najbliższej pieniądze na ten </a:t>
            </a:r>
            <a:r>
              <a:rPr lang="pl-PL" sz="1500" dirty="0" err="1"/>
              <a:t>cel,podlega</a:t>
            </a:r>
            <a:r>
              <a:rPr lang="pl-PL" sz="1500" dirty="0"/>
              <a:t> karze aresztu albo grzywny.</a:t>
            </a:r>
          </a:p>
          <a:p>
            <a:pPr marL="0" indent="0">
              <a:buNone/>
            </a:pPr>
            <a:r>
              <a:rPr lang="pl-PL" sz="1500" dirty="0"/>
              <a:t>§  2.  Podżeganie i pomocnictwo są karalne.</a:t>
            </a:r>
          </a:p>
          <a:p>
            <a:pPr marL="0" indent="0">
              <a:buNone/>
            </a:pPr>
            <a:r>
              <a:rPr lang="pl-PL" sz="1500" dirty="0"/>
              <a:t>§  3.  Zebrane ofiary lub pieniądze uzyskane za zebrane ofiary w naturze a także pieniądze wpłacone na poczet grzywny lub ofiarowane na ten cel podlegają przepadkowi.</a:t>
            </a:r>
          </a:p>
          <a:p>
            <a:pPr marL="0" indent="0">
              <a:buNone/>
            </a:pPr>
            <a:r>
              <a:rPr lang="pl-PL" sz="1500" dirty="0"/>
              <a:t>§  4.  Przedmioty, co do których orzeczono przepadek, należy przekazać instytucji pomocy społecznej lub instytucji kulturalno-oświatowej.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155409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A85210-6F88-4B5E-B499-844E915F5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112"/>
          </a:xfrm>
        </p:spPr>
        <p:txBody>
          <a:bodyPr>
            <a:normAutofit/>
          </a:bodyPr>
          <a:lstStyle/>
          <a:p>
            <a:r>
              <a:rPr lang="pl-PL" sz="3500" dirty="0"/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868D47-EDF4-47C3-A84E-8F829F6B6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238"/>
            <a:ext cx="10515600" cy="49857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Na mocy wyroku SO w Nowej Rudzie Ireneusz T. został uznany za winnego usiłowania przestępstwa z art. 310 § 1 k.k. W ramach toczącego się postępowania ustalono, że oskarżony, chcąc poprawić swoje warunki egzystencjalne, „domowymi sposobami” drukował banknoty, które do złudzenia przypominały oryginały wspomnianych środków płatniczych. Za ten czyn SO w Nowej Rudzie skazał Ireneusza T. na karę 25 lat pozbawienia wolności, a ponadto – przyjmując, że mężczyzna działał w celu osiągnięcia korzyści majątkowej – wymierzył mu na podstawie art. 33 § 2 k.k. karę grzywny w liczbie 200 stawek dziennych oraz w wysokości po 15 zł każda. </a:t>
            </a:r>
          </a:p>
          <a:p>
            <a:pPr marL="0" indent="0">
              <a:buNone/>
            </a:pPr>
            <a:r>
              <a:rPr lang="pl-PL" dirty="0"/>
              <a:t>Proszę ocenić trafność stanowiska SO w Nowej Rudzie.</a:t>
            </a:r>
          </a:p>
          <a:p>
            <a:pPr marL="0" indent="0">
              <a:buNone/>
            </a:pPr>
            <a:r>
              <a:rPr lang="pl-PL" dirty="0"/>
              <a:t>Czy w przypadku skazania sprawcy na karę 25 lat pozbawienia wolności sąd może orzec także karę grzywny?</a:t>
            </a:r>
          </a:p>
          <a:p>
            <a:pPr marL="0" indent="0">
              <a:buNone/>
            </a:pPr>
            <a:r>
              <a:rPr lang="pl-PL" dirty="0"/>
              <a:t>Czy w przypadku skazania sprawcy na karę dożywotniego pozbawienia wolności sąd może orzec również karę grzywny?</a:t>
            </a:r>
          </a:p>
          <a:p>
            <a:pPr marL="0" indent="0">
              <a:buNone/>
            </a:pPr>
            <a:r>
              <a:rPr lang="pl-PL" dirty="0"/>
              <a:t>Czy w przypadku skazania sprawcy na karę ograniczenia wolności sąd może orzec także karę ograniczenia wolności?</a:t>
            </a:r>
          </a:p>
          <a:p>
            <a:pPr marL="0" indent="0">
              <a:buNone/>
            </a:pPr>
            <a:r>
              <a:rPr lang="pl-PL" dirty="0"/>
              <a:t>Jakie modele kary grzywny można wyróżnić w polskim prawie karnym materialnym?</a:t>
            </a:r>
          </a:p>
        </p:txBody>
      </p:sp>
    </p:spTree>
    <p:extLst>
      <p:ext uri="{BB962C8B-B14F-4D97-AF65-F5344CB8AC3E}">
        <p14:creationId xmlns:p14="http://schemas.microsoft.com/office/powerpoint/2010/main" val="2623533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2F549B-1291-4DF9-9F7C-4FBB45C30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>
            <a:normAutofit/>
          </a:bodyPr>
          <a:lstStyle/>
          <a:p>
            <a:r>
              <a:rPr lang="pl-PL" sz="3500" dirty="0"/>
              <a:t>Kazus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8E6FA8-1237-457E-B2DC-599D01481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795"/>
            <a:ext cx="10515600" cy="492700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Na podstawie wyroku SR w Czystym Stawie Halina F. została uznana za winną zarzucanego jej czynu, tj. pozbawienia wolności swojej matki, osiemdziesięcioletniej Wiktorii H. Zgodnie z dokonanymi ustaleniami, 25 stycznia 2014 r. kobieta zamknęła swoją matkę w ciemnej piwnicy, pozbawiając ją jakichkolwiek możliwości opuszczenia tego miejsca na okres sześciu dni. Za ten czyn (art. 189 § 1 k.k.) SR w Czystym Stawie wymierzył Halinie F. karę w postaci 90 dni pozbawienia wolności.</a:t>
            </a:r>
          </a:p>
          <a:p>
            <a:pPr marL="0" indent="0">
              <a:buNone/>
            </a:pPr>
            <a:r>
              <a:rPr lang="pl-PL" dirty="0"/>
              <a:t>Proszę ocenić trafność stanowiska SR w Czystym Stawie.</a:t>
            </a:r>
          </a:p>
        </p:txBody>
      </p:sp>
    </p:spTree>
    <p:extLst>
      <p:ext uri="{BB962C8B-B14F-4D97-AF65-F5344CB8AC3E}">
        <p14:creationId xmlns:p14="http://schemas.microsoft.com/office/powerpoint/2010/main" val="3172564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D8908E-894B-4375-811E-7C53257A9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565" y="654341"/>
            <a:ext cx="10796631" cy="5522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Komentowany przepis rozstrzyga o tym - i w tym przejawia się </a:t>
            </a:r>
            <a:r>
              <a:rPr lang="pl-PL" b="1" dirty="0"/>
              <a:t>trzecia z jego funkcji</a:t>
            </a:r>
            <a:r>
              <a:rPr lang="pl-PL" dirty="0"/>
              <a:t> - że karę pozbawienia wolności wymierza się "w miesiącach i latach". Wynika stąd, że </a:t>
            </a:r>
            <a:r>
              <a:rPr lang="pl-PL" b="1" dirty="0"/>
              <a:t>kodeks przewiduje tylko dwie jednostki miary czasu, w jakich wolno wymierzyć karę pozbawienia wolności: miesiąc oraz rok</a:t>
            </a:r>
            <a:r>
              <a:rPr lang="pl-PL" dirty="0"/>
              <a:t>. Z zasady przeto niedopuszczalne jest jej orzekanie w dniach albo tygodniach, chyba że jakiś przepis wyraźnie to przewiduje. Co się tyczy tego ostatniego zastrzeżenia, to</a:t>
            </a:r>
            <a:r>
              <a:rPr lang="pl-PL" i="1" dirty="0"/>
              <a:t> de lege lata </a:t>
            </a:r>
            <a:r>
              <a:rPr lang="pl-PL" dirty="0"/>
              <a:t>wskazać można trzy wypadki, w których nie wiąże zakaz wymierzania kary pozbawienia wolności w dniach, a mianowicie przy orzekaniu kary łącznej pozbawienia wolności, jeżeli łączeniu podlegają kara pozbawienia wolności z karą ograniczenia wolności (art. 87), jak również przy orzekaniu wykonania zastępczej kary pozbawienia wolności za nieuiszczoną grzywnę (art. 46 § 1, 2 i 4 </a:t>
            </a:r>
            <a:r>
              <a:rPr lang="pl-PL" dirty="0" err="1"/>
              <a:t>k.k.w</a:t>
            </a:r>
            <a:r>
              <a:rPr lang="pl-PL" dirty="0"/>
              <a:t>.) oraz określaniu zastępczej kary pozbawienia wolności w związku z uchylaniem się od odbywania kary ograniczenia wolności (art. 65 § 2 i 3 </a:t>
            </a:r>
            <a:r>
              <a:rPr lang="pl-PL" dirty="0" err="1"/>
              <a:t>k.k.w</a:t>
            </a:r>
            <a:r>
              <a:rPr lang="pl-PL" dirty="0"/>
              <a:t>.). Naturalnie wyjątek od nakazu wymierzania kary pozbawienia wolności wyłącznie w miesiącach i latach mogą wprowadzać również przepisy pozakodeksowe, np. przepisy ustawy amnestyjnej (por. wydane jeszcze pod rządami art. 41 k.k. z 1932 r. postanowienie SN z dnia 20 października 1953 r., II KRN 781/53, </a:t>
            </a:r>
            <a:r>
              <a:rPr lang="pl-PL" dirty="0" err="1"/>
              <a:t>PiP</a:t>
            </a:r>
            <a:r>
              <a:rPr lang="pl-PL" dirty="0"/>
              <a:t> 1954, z. 2, s. 385).</a:t>
            </a:r>
          </a:p>
        </p:txBody>
      </p:sp>
    </p:spTree>
    <p:extLst>
      <p:ext uri="{BB962C8B-B14F-4D97-AF65-F5344CB8AC3E}">
        <p14:creationId xmlns:p14="http://schemas.microsoft.com/office/powerpoint/2010/main" val="2347427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63A823-88D9-4341-9219-C6D31577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611"/>
          </a:xfrm>
        </p:spPr>
        <p:txBody>
          <a:bodyPr>
            <a:normAutofit/>
          </a:bodyPr>
          <a:lstStyle/>
          <a:p>
            <a:r>
              <a:rPr lang="pl-PL" sz="3500" dirty="0"/>
              <a:t>Kazus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56C092-B71D-43CD-824F-F100FBD40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626"/>
            <a:ext cx="10515600" cy="497733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Trzydziestosiedmioletni recydywista, Dariusz W., wielokrotnie skazywany na karę pozbawienia wolności za kradzieże, dopuścił się podczas dokonywania przestępstwa kradzieży, przestępstwa zabójstwa sześćdziesięcioośmioletniej Mirosławy M. SO w Borowicach, uznając Dariusza W. za winnego zarzucanego mu przestępstwa zabójstwa z art. 148 § 1 k.k., skazał go na karę 25 lat pozbawienia wolności bez możliwości ubiegania się o warunkowe przedterminowe zwolnienie z odbywania kary.</a:t>
            </a:r>
          </a:p>
          <a:p>
            <a:pPr marL="0" indent="0">
              <a:buNone/>
            </a:pPr>
            <a:r>
              <a:rPr lang="pl-PL" dirty="0"/>
              <a:t>Proszę ocenić trafność stanowiska SO w Borowicach.</a:t>
            </a:r>
          </a:p>
        </p:txBody>
      </p:sp>
    </p:spTree>
    <p:extLst>
      <p:ext uri="{BB962C8B-B14F-4D97-AF65-F5344CB8AC3E}">
        <p14:creationId xmlns:p14="http://schemas.microsoft.com/office/powerpoint/2010/main" val="4225541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CD1D6A-1B71-48EB-8650-E44791F6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500" dirty="0"/>
              <a:t>Kazus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71FC69-A3C8-45FE-8F69-5D087D145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9480"/>
          </a:xfrm>
        </p:spPr>
        <p:txBody>
          <a:bodyPr/>
          <a:lstStyle/>
          <a:p>
            <a:pPr marL="0" indent="0">
              <a:buNone/>
            </a:pPr>
            <a:r>
              <a:rPr lang="pl-PL" i="1" dirty="0"/>
              <a:t>art.  278.  §  1.</a:t>
            </a:r>
            <a:r>
              <a:rPr lang="pl-PL" b="1" i="1" dirty="0"/>
              <a:t>  </a:t>
            </a:r>
            <a:r>
              <a:rPr lang="pl-PL" i="1" dirty="0"/>
              <a:t>Kto zabiera w celu przywłaszczenia cudzą rzecz ruchomą, podlega karze pozbawienia wolności od 3 miesięcy do lat 5.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Jaką karę można wymierzyć sprawcy kradzieży w typie podstawowym?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582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64C227-6C60-4370-8DF5-3530BD34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503"/>
          </a:xfrm>
        </p:spPr>
        <p:txBody>
          <a:bodyPr/>
          <a:lstStyle/>
          <a:p>
            <a:pPr algn="ctr"/>
            <a:r>
              <a:rPr lang="pl-PL" dirty="0"/>
              <a:t>Racjonalizacja kary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9D344E-3DD8-4957-AE5B-5852DF732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65" y="1526796"/>
            <a:ext cx="11224470" cy="4826335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B. Wróblewski: racjonalizacja kary to poszukiwanie uzasadnienie czy też uzasadnianie faktu istnienia reakcji ujemnej (</a:t>
            </a:r>
            <a:r>
              <a:rPr lang="pl-PL" i="1" dirty="0"/>
              <a:t>Penologia. Socjologia kar</a:t>
            </a:r>
            <a:r>
              <a:rPr lang="pl-PL" dirty="0"/>
              <a:t>, t. 1 i 2, Wilno 1926); autor wyróżniał racjonalizację sakralną, sprawiedliwościową i celowościową</a:t>
            </a:r>
          </a:p>
          <a:p>
            <a:r>
              <a:rPr lang="pl-PL" dirty="0"/>
              <a:t>racjonalizacja sprawiedliwościowa – kara jest odpłatą za popełnione przestępstwo, i to właśnie jest jej istotą oraz uzasadnieniem (wcześniej: kara jako zemsta)</a:t>
            </a:r>
          </a:p>
          <a:p>
            <a:r>
              <a:rPr lang="pl-PL" dirty="0"/>
              <a:t>racjonalizacja celowościowa – poszukiwanie uzasadnienia kary w określonych celach społecznych</a:t>
            </a:r>
          </a:p>
          <a:p>
            <a:r>
              <a:rPr lang="pl-PL" dirty="0"/>
              <a:t>J. Makarewicz: „Kara z istoty swej jest odpłata i </a:t>
            </a:r>
            <a:r>
              <a:rPr lang="pl-PL" dirty="0" err="1"/>
              <a:t>niczem</a:t>
            </a:r>
            <a:r>
              <a:rPr lang="pl-PL" dirty="0"/>
              <a:t> </a:t>
            </a:r>
            <a:r>
              <a:rPr lang="pl-PL" dirty="0" err="1"/>
              <a:t>innem</a:t>
            </a:r>
            <a:r>
              <a:rPr lang="pl-PL" dirty="0"/>
              <a:t>”</a:t>
            </a:r>
          </a:p>
          <a:p>
            <a:r>
              <a:rPr lang="pl-PL" dirty="0"/>
              <a:t>B. Wróblewski: „W każdej z tych reakcji, nazywanych karą, niezależnie od ich zmiennej formy i treści, jest zawarty czynnik odwetu”</a:t>
            </a:r>
          </a:p>
          <a:p>
            <a:r>
              <a:rPr lang="pl-PL" dirty="0"/>
              <a:t>Teorie kary: </a:t>
            </a:r>
            <a:r>
              <a:rPr lang="pl-PL" dirty="0" err="1"/>
              <a:t>retrybutywne</a:t>
            </a:r>
            <a:r>
              <a:rPr lang="pl-PL" dirty="0"/>
              <a:t> (odpłata za wyrządzone przestępstw, Kant, Hegel)                      i prewencyjne (Bentham, Liszt, Makarewicz)</a:t>
            </a:r>
          </a:p>
        </p:txBody>
      </p:sp>
    </p:spTree>
    <p:extLst>
      <p:ext uri="{BB962C8B-B14F-4D97-AF65-F5344CB8AC3E}">
        <p14:creationId xmlns:p14="http://schemas.microsoft.com/office/powerpoint/2010/main" val="210954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30B27B-F572-4835-A089-A2089A02D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569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Cele i funkcje kary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F7CD2F-FA6A-42BA-8C3B-CEE20BB8B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500" dirty="0"/>
              <a:t>cele i funkcje kary – pojęcia tożsame?</a:t>
            </a:r>
          </a:p>
          <a:p>
            <a:r>
              <a:rPr lang="pl-PL" sz="2500" dirty="0"/>
              <a:t>funkcje kary – dające się obiektywnie zaobserwować następstwa jej ustanowienia, orzeczenia bądź wykonania</a:t>
            </a:r>
          </a:p>
          <a:p>
            <a:r>
              <a:rPr lang="pl-PL" sz="2500" dirty="0"/>
              <a:t>cele kary – oczekiwane rezultaty wymierzonej kary</a:t>
            </a:r>
          </a:p>
          <a:p>
            <a:pPr marL="0" indent="0">
              <a:buNone/>
            </a:pPr>
            <a:r>
              <a:rPr lang="pl-PL" sz="2500" dirty="0"/>
              <a:t>	-cel sprawiedliwościowy, </a:t>
            </a:r>
          </a:p>
          <a:p>
            <a:pPr marL="0" indent="0">
              <a:buNone/>
            </a:pPr>
            <a:r>
              <a:rPr lang="pl-PL" sz="2500" dirty="0"/>
              <a:t>	-prewencja (szczególna i indywidualna), </a:t>
            </a:r>
          </a:p>
          <a:p>
            <a:pPr marL="0" indent="0">
              <a:buNone/>
            </a:pPr>
            <a:r>
              <a:rPr lang="pl-PL" sz="2500" dirty="0"/>
              <a:t>	-kompensacja.</a:t>
            </a:r>
          </a:p>
          <a:p>
            <a:r>
              <a:rPr lang="pl-PL" sz="2500" dirty="0"/>
              <a:t>skutki kary: np. pogłębiona demoralizacja, desocjalizacja, stygmatyzacja skazanego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378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B30A2-9751-408F-BDB7-F0710CAA9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346"/>
            <a:ext cx="10515600" cy="75061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Katalog kar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53C336-E82B-4125-BBC5-4F017DE48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21" y="1325461"/>
            <a:ext cx="10515600" cy="62162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1600" dirty="0"/>
              <a:t>art.  32.  Karami są:</a:t>
            </a:r>
          </a:p>
          <a:p>
            <a:pPr marL="0" indent="0">
              <a:buNone/>
            </a:pPr>
            <a:r>
              <a:rPr lang="pl-PL" sz="1600" dirty="0"/>
              <a:t>1) grzywna;</a:t>
            </a:r>
          </a:p>
          <a:p>
            <a:pPr marL="0" indent="0">
              <a:buNone/>
            </a:pPr>
            <a:r>
              <a:rPr lang="pl-PL" sz="1600" dirty="0"/>
              <a:t>2) ograniczenie wolności;</a:t>
            </a:r>
          </a:p>
          <a:p>
            <a:pPr marL="0" indent="0">
              <a:buNone/>
            </a:pPr>
            <a:r>
              <a:rPr lang="pl-PL" sz="1600" dirty="0"/>
              <a:t>3) pozbawienie wolności;</a:t>
            </a:r>
          </a:p>
          <a:p>
            <a:pPr marL="0" indent="0">
              <a:buNone/>
            </a:pPr>
            <a:r>
              <a:rPr lang="pl-PL" sz="1600" dirty="0"/>
              <a:t>4) 25 lat pozbawienia wolności;</a:t>
            </a:r>
          </a:p>
          <a:p>
            <a:pPr marL="0" indent="0">
              <a:buNone/>
            </a:pPr>
            <a:r>
              <a:rPr lang="pl-PL" sz="1600" dirty="0"/>
              <a:t>5) dożywotnie pozbawienie wolności.</a:t>
            </a:r>
          </a:p>
          <a:p>
            <a:endParaRPr lang="pl-PL" sz="1600" dirty="0"/>
          </a:p>
          <a:p>
            <a:r>
              <a:rPr lang="pl-PL" sz="1600" dirty="0"/>
              <a:t>Katalog kar określa kary obowiązujące w całym systemie prawa karnego </a:t>
            </a:r>
            <a:r>
              <a:rPr lang="pl-PL" sz="1600" i="1" dirty="0"/>
              <a:t>sensu stricto </a:t>
            </a:r>
            <a:r>
              <a:rPr lang="pl-PL" sz="1600" dirty="0"/>
              <a:t>(kodeks wykroczeń zawiera odrębny katalog kar)</a:t>
            </a:r>
          </a:p>
          <a:p>
            <a:r>
              <a:rPr lang="pl-PL" sz="1600" dirty="0"/>
              <a:t>Funkcje katalogu kar:</a:t>
            </a:r>
          </a:p>
          <a:p>
            <a:pPr marL="0" indent="0">
              <a:buNone/>
            </a:pPr>
            <a:r>
              <a:rPr lang="pl-PL" sz="1600" dirty="0"/>
              <a:t>-funkcja pozytywna – wyznaczanie treści kar za przestępstwa pozakodeksowe</a:t>
            </a:r>
          </a:p>
          <a:p>
            <a:pPr marL="0" indent="0">
              <a:buNone/>
            </a:pPr>
            <a:r>
              <a:rPr lang="pl-PL" sz="1600" dirty="0"/>
              <a:t>-funkcja negatywna – wyłączanie z zapisów pozakodeksowych dolegliwości spoza zakresu kar kryminalnych wskazanych w katalogu</a:t>
            </a:r>
          </a:p>
          <a:p>
            <a:pPr marL="0" indent="0">
              <a:buNone/>
            </a:pPr>
            <a:r>
              <a:rPr lang="pl-PL" sz="1600" dirty="0"/>
              <a:t>-funkcja deklaratoryjna – dokładne określenie rodzajów kar</a:t>
            </a:r>
          </a:p>
          <a:p>
            <a:pPr marL="0" indent="0">
              <a:buNone/>
            </a:pPr>
            <a:r>
              <a:rPr lang="pl-PL" sz="1600" dirty="0"/>
              <a:t>-funkcja postulatywna – ogólna dyrektywa ustanawiania i stosowania kar kryminalnych w odpowiedniej kolejności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55989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48EDC7-EEB5-4268-9B7A-7A8A173A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4" y="592188"/>
            <a:ext cx="11478936" cy="5673624"/>
          </a:xfrm>
        </p:spPr>
        <p:txBody>
          <a:bodyPr>
            <a:normAutofit fontScale="62500" lnSpcReduction="20000"/>
          </a:bodyPr>
          <a:lstStyle/>
          <a:p>
            <a:r>
              <a:rPr lang="pl-PL" sz="2400" b="1" dirty="0"/>
              <a:t>Kodeks karny z 1932 r.:</a:t>
            </a:r>
          </a:p>
          <a:p>
            <a:pPr marL="0" indent="0">
              <a:buNone/>
            </a:pPr>
            <a:r>
              <a:rPr lang="pl-PL" dirty="0"/>
              <a:t>art.  37. </a:t>
            </a:r>
            <a:r>
              <a:rPr lang="pl-PL" dirty="0" err="1"/>
              <a:t>Zasadniczemi</a:t>
            </a:r>
            <a:r>
              <a:rPr lang="pl-PL" dirty="0"/>
              <a:t> karami są:</a:t>
            </a:r>
          </a:p>
          <a:p>
            <a:pPr marL="0" indent="0">
              <a:buNone/>
            </a:pPr>
            <a:r>
              <a:rPr lang="pl-PL" dirty="0"/>
              <a:t>a) kara śmierci;</a:t>
            </a:r>
          </a:p>
          <a:p>
            <a:pPr marL="0" indent="0">
              <a:buNone/>
            </a:pPr>
            <a:r>
              <a:rPr lang="pl-PL" dirty="0"/>
              <a:t>b) więzienie;</a:t>
            </a:r>
          </a:p>
          <a:p>
            <a:pPr marL="0" indent="0">
              <a:buNone/>
            </a:pPr>
            <a:r>
              <a:rPr lang="pl-PL" dirty="0"/>
              <a:t>c) areszt;</a:t>
            </a:r>
          </a:p>
          <a:p>
            <a:pPr marL="0" indent="0">
              <a:buNone/>
            </a:pPr>
            <a:r>
              <a:rPr lang="pl-PL" dirty="0"/>
              <a:t>d) grzywna.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Kodeks karny z 1969 r.:</a:t>
            </a:r>
          </a:p>
          <a:p>
            <a:pPr marL="0" indent="0">
              <a:buNone/>
            </a:pPr>
            <a:r>
              <a:rPr lang="pl-PL" dirty="0"/>
              <a:t>art.  30. §  1. Karami zasadniczymi są:</a:t>
            </a:r>
          </a:p>
          <a:p>
            <a:pPr marL="0" indent="0">
              <a:buNone/>
            </a:pPr>
            <a:r>
              <a:rPr lang="pl-PL" dirty="0"/>
              <a:t>1) pozbawienie wolności,</a:t>
            </a:r>
          </a:p>
          <a:p>
            <a:pPr marL="0" indent="0">
              <a:buNone/>
            </a:pPr>
            <a:r>
              <a:rPr lang="pl-PL" dirty="0"/>
              <a:t>2) ograniczenie wolności,</a:t>
            </a:r>
          </a:p>
          <a:p>
            <a:pPr marL="0" indent="0">
              <a:buNone/>
            </a:pPr>
            <a:r>
              <a:rPr lang="pl-PL" dirty="0"/>
              <a:t>3) grzywna.</a:t>
            </a:r>
          </a:p>
          <a:p>
            <a:pPr marL="0" indent="0">
              <a:buNone/>
            </a:pPr>
            <a:r>
              <a:rPr lang="pl-PL" dirty="0"/>
              <a:t>§  2. Karą zasadniczą o charakterze wyjątkowym, przewidzianą za najcięższe zbrodnie, jest kara śmierci.</a:t>
            </a:r>
          </a:p>
          <a:p>
            <a:pPr marL="0" indent="0">
              <a:buNone/>
            </a:pPr>
            <a:r>
              <a:rPr lang="pl-PL" dirty="0"/>
              <a:t>§  3.  Za przestępstwo zagrożone karą śmierci oraz w innych wypadkach przewidzianych w ustawie można orzec karę zasadniczą dożywotniego pozbawienia wolności albo 25 lat pozbawienia wolności.</a:t>
            </a:r>
          </a:p>
          <a:p>
            <a:pPr marL="0" indent="0">
              <a:buNone/>
            </a:pPr>
            <a:r>
              <a:rPr lang="pl-PL" dirty="0"/>
              <a:t>(art. 30 § 3 zmieniony przez art. 1 pkt 1 ustawy z dnia 12 lipca 1995 r. o zmianie Kodeksu karnego, Kodeksu karnego wykonawczego oraz o podwyższeniu dolnych i górnych granic grzywien i nawiązek w prawie karnym (Dz.U.95.95.475) z dniem 20 listopada 1995 r.)</a:t>
            </a:r>
          </a:p>
        </p:txBody>
      </p:sp>
    </p:spTree>
    <p:extLst>
      <p:ext uri="{BB962C8B-B14F-4D97-AF65-F5344CB8AC3E}">
        <p14:creationId xmlns:p14="http://schemas.microsoft.com/office/powerpoint/2010/main" val="427079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2423AA-9A57-4278-923F-274D1F830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235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Kara grzywny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44129A-DB36-4073-ABB6-9FFEB9BA1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97" y="168751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b="1" dirty="0"/>
              <a:t>grzywna samoistna:</a:t>
            </a:r>
          </a:p>
          <a:p>
            <a:pPr marL="0" indent="0" algn="just">
              <a:buNone/>
            </a:pPr>
            <a:r>
              <a:rPr lang="pl-PL" dirty="0"/>
              <a:t>-gdy jest przewidziana wprost w sankcji</a:t>
            </a:r>
          </a:p>
          <a:p>
            <a:pPr marL="0" indent="0" algn="just">
              <a:buNone/>
            </a:pPr>
            <a:r>
              <a:rPr lang="pl-PL" dirty="0"/>
              <a:t>-w ramach art. 37a k.k.</a:t>
            </a:r>
          </a:p>
          <a:p>
            <a:pPr marL="0" indent="0" algn="just">
              <a:buNone/>
            </a:pPr>
            <a:r>
              <a:rPr lang="pl-PL" dirty="0"/>
              <a:t>-w ramach nadzwyczajnego złagodzenia kary</a:t>
            </a:r>
          </a:p>
          <a:p>
            <a:pPr marL="0" indent="0" algn="just">
              <a:buNone/>
            </a:pPr>
            <a:r>
              <a:rPr lang="pl-PL" dirty="0"/>
              <a:t>-w ramach probacyjnej kary zamiennej z art. 75a § 1 k.k.</a:t>
            </a:r>
          </a:p>
          <a:p>
            <a:pPr algn="just"/>
            <a:r>
              <a:rPr lang="pl-PL" b="1" dirty="0"/>
              <a:t>grzywna kumulatywna:</a:t>
            </a:r>
          </a:p>
          <a:p>
            <a:pPr marL="0" indent="0" algn="just">
              <a:buNone/>
            </a:pPr>
            <a:r>
              <a:rPr lang="pl-PL" dirty="0"/>
              <a:t>-łącznie z karą pozbawienia wolności (art. 33 § 2 k.k.: Sąd może wymierzyć grzywnę także obok kary pozbawienia wolności wymienionej w art. 32 pkt 3, jeżeli sprawca dopuścił się czynu w celu osiągnięcia korzyści majątkowej lub gdy korzyść majątkową osiągnął)</a:t>
            </a:r>
          </a:p>
          <a:p>
            <a:pPr marL="0" indent="0" algn="just">
              <a:buNone/>
            </a:pPr>
            <a:r>
              <a:rPr lang="pl-PL" dirty="0"/>
              <a:t>-gdy jest wymierzana przy zawieszeniu wykonania kary pozbawienia wolności (art. 71 § 1 k.k.: Zawieszając wykonanie kary, sąd może orzec grzywnę, jeżeli jej wymierzenie obok kary pozbawienia wolności na innej podstawie nie jest możliwe)</a:t>
            </a:r>
          </a:p>
          <a:p>
            <a:pPr marL="0" indent="0" algn="just">
              <a:buNone/>
            </a:pPr>
            <a:r>
              <a:rPr lang="pl-PL" dirty="0"/>
              <a:t>-gdy jest przewidziana w danej sankcji bezwzględnie łącznie z kara pozbawienia wolności (np. art. 56 § 1 ustawy o przeciwdziałaniu narkomanii: Kto, wbrew przepisom art. 33-35, art. 37 i art. 40, wprowadza do obrotu środki odurzające, substancje psychotropowe lub słomę makową albo uczestniczy w takim obrocie, podlega grzywnie       i karze pozbawienia wolności od 6 miesięcy do lat 8)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587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A9ABD4-8F3F-4876-88FC-1475D48C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181"/>
            <a:ext cx="10515600" cy="91000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900" dirty="0"/>
              <a:t>system kwotowy a system stawek dziennych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4EA08B-1FD6-4E45-BF99-91FE0D436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044"/>
            <a:ext cx="10515600" cy="59749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b="1" dirty="0"/>
              <a:t>System kwotowy:</a:t>
            </a:r>
          </a:p>
          <a:p>
            <a:pPr marL="0" indent="0">
              <a:buNone/>
            </a:pPr>
            <a:r>
              <a:rPr lang="pl-PL" sz="1400" dirty="0"/>
              <a:t>-np. art. 178 ustawy o obrocie instrumentami finansowymi: Kto bez wymaganego zezwolenia lub upoważnienia zawartego w odrębnych przepisach albo nie będąc do tego uprawnionym w inny sposób określony w ustawie, prowadzi działalność w zakresie obrotu instrumentami finansowymi, podlega grzywnie do 5 000 000 zł.</a:t>
            </a:r>
          </a:p>
          <a:p>
            <a:pPr marL="0" indent="0">
              <a:buNone/>
            </a:pPr>
            <a:r>
              <a:rPr lang="pl-PL" sz="1400" b="1" dirty="0"/>
              <a:t>System stawek dziennych</a:t>
            </a:r>
          </a:p>
          <a:p>
            <a:pPr marL="0" indent="0">
              <a:buNone/>
            </a:pPr>
            <a:r>
              <a:rPr lang="pl-PL" sz="1400" dirty="0"/>
              <a:t>1. Określenie liczby stawek dziennych </a:t>
            </a:r>
          </a:p>
          <a:p>
            <a:pPr marL="0" indent="0">
              <a:buNone/>
            </a:pPr>
            <a:r>
              <a:rPr lang="pl-PL" sz="1400" dirty="0"/>
              <a:t>	-</a:t>
            </a:r>
            <a:r>
              <a:rPr lang="pl-PL" sz="1400" u="sng" dirty="0"/>
              <a:t>co do zasady od 10 do 540</a:t>
            </a:r>
            <a:r>
              <a:rPr lang="pl-PL" sz="1400" dirty="0"/>
              <a:t> – art. 33 § 1 k.k.,</a:t>
            </a:r>
          </a:p>
          <a:p>
            <a:pPr marL="0" indent="0">
              <a:buNone/>
            </a:pPr>
            <a:r>
              <a:rPr lang="pl-PL" sz="1400" dirty="0"/>
              <a:t>	-do 4500 – art. 86 § 2b k.k.,</a:t>
            </a:r>
          </a:p>
          <a:p>
            <a:pPr marL="0" indent="0">
              <a:buNone/>
            </a:pPr>
            <a:r>
              <a:rPr lang="pl-PL" sz="1400" dirty="0"/>
              <a:t>	-do 3000 – art. 309 k.k.,</a:t>
            </a:r>
          </a:p>
          <a:p>
            <a:pPr marL="0" indent="0">
              <a:buNone/>
            </a:pPr>
            <a:r>
              <a:rPr lang="pl-PL" sz="1400" dirty="0"/>
              <a:t>	-do 810 – art. 38 § 2 k.k., art. 75a k.k. oraz 86 § 1 k.k.,</a:t>
            </a:r>
          </a:p>
          <a:p>
            <a:pPr marL="0" indent="0">
              <a:buNone/>
            </a:pPr>
            <a:r>
              <a:rPr lang="pl-PL" sz="1400" dirty="0"/>
              <a:t>	-do 180 – art. 221 k.k., art. 255 § 3 k.k.</a:t>
            </a:r>
          </a:p>
          <a:p>
            <a:pPr marL="0" indent="0">
              <a:buNone/>
            </a:pPr>
            <a:r>
              <a:rPr lang="pl-PL" sz="1400" dirty="0"/>
              <a:t>2. Określenie wysokości jednej stawki</a:t>
            </a:r>
          </a:p>
          <a:p>
            <a:pPr marL="0" indent="0">
              <a:buNone/>
            </a:pPr>
            <a:r>
              <a:rPr lang="pl-PL" sz="1400" dirty="0"/>
              <a:t>	-</a:t>
            </a:r>
            <a:r>
              <a:rPr lang="pl-PL" sz="1400" u="sng" dirty="0"/>
              <a:t>od 10 do 2000 zł </a:t>
            </a:r>
            <a:r>
              <a:rPr lang="pl-PL" sz="1400" dirty="0"/>
              <a:t>– art. 33 § 3 k.k.</a:t>
            </a:r>
          </a:p>
          <a:p>
            <a:pPr marL="0" indent="0">
              <a:buNone/>
            </a:pPr>
            <a:r>
              <a:rPr lang="pl-PL" sz="1400" dirty="0"/>
              <a:t>	-ustalając stawkę dzienną, sąd bierze pod uwagę dochody sprawcy, jego warunki osobiste, rodzinne, stosunki majątkowe               i możliwości zarobkowe.</a:t>
            </a:r>
          </a:p>
          <a:p>
            <a:pPr marL="0" indent="0">
              <a:buNone/>
            </a:pPr>
            <a:r>
              <a:rPr lang="pl-PL" sz="1400" dirty="0"/>
              <a:t>„Sprzeczne z założeniem modelu stawkowego grzywny jest uprzednie ustalanie kwoty „ogólnej”, a następnie dopasowywanie ilości stawek i wysokości jednej stawki, globalna dolegliwość kwotowa grzywny nie była wystarczająca do oceny </a:t>
            </a:r>
            <a:r>
              <a:rPr lang="pl-PL" sz="1400" i="1" dirty="0"/>
              <a:t>in concreto </a:t>
            </a:r>
            <a:r>
              <a:rPr lang="pl-PL" sz="1400" dirty="0"/>
              <a:t>współmierności” (wyrok SA w Białymstoku z dnia 4 października 2012 r., II </a:t>
            </a:r>
            <a:r>
              <a:rPr lang="pl-PL" sz="1400" dirty="0" err="1"/>
              <a:t>Aka</a:t>
            </a:r>
            <a:r>
              <a:rPr lang="pl-PL" sz="1400" dirty="0"/>
              <a:t> 132/12)</a:t>
            </a:r>
          </a:p>
          <a:p>
            <a:pPr marL="0" indent="0">
              <a:buNone/>
            </a:pPr>
            <a:r>
              <a:rPr lang="pl-PL" sz="1400" b="1" u="sng" dirty="0">
                <a:solidFill>
                  <a:srgbClr val="FF0000"/>
                </a:solidFill>
              </a:rPr>
              <a:t>Uwaga!  Od 1 lipca 2015 r. nie można warunkowo zawiesić kary grzywny! Na podstawie przepisów </a:t>
            </a:r>
            <a:r>
              <a:rPr lang="pl-PL" sz="1400" b="1" u="sng" dirty="0" err="1">
                <a:solidFill>
                  <a:srgbClr val="FF0000"/>
                </a:solidFill>
              </a:rPr>
              <a:t>k.k.w</a:t>
            </a:r>
            <a:r>
              <a:rPr lang="pl-PL" sz="1400" b="1" u="sng" dirty="0">
                <a:solidFill>
                  <a:srgbClr val="FF0000"/>
                </a:solidFill>
              </a:rPr>
              <a:t>. , od 2012 r. nie można również odroczyć jej wykonania! Istnieje natomiast możliwość rozłożenia grzywny na raty (art. 49 </a:t>
            </a:r>
            <a:r>
              <a:rPr lang="pl-PL" sz="1400" b="1" u="sng" dirty="0" err="1">
                <a:solidFill>
                  <a:srgbClr val="FF0000"/>
                </a:solidFill>
              </a:rPr>
              <a:t>k.k.w</a:t>
            </a:r>
            <a:r>
              <a:rPr lang="pl-PL" sz="1400" b="1" u="sng" dirty="0">
                <a:solidFill>
                  <a:srgbClr val="FF0000"/>
                </a:solidFill>
              </a:rPr>
              <a:t>.) oraz umorzenia w całości lub w części (art. 51 </a:t>
            </a:r>
            <a:r>
              <a:rPr lang="pl-PL" sz="1400" b="1" u="sng" dirty="0" err="1">
                <a:solidFill>
                  <a:srgbClr val="FF0000"/>
                </a:solidFill>
              </a:rPr>
              <a:t>k.k.w</a:t>
            </a:r>
            <a:r>
              <a:rPr lang="pl-PL" sz="1400" b="1" u="sng" dirty="0">
                <a:solidFill>
                  <a:srgbClr val="FF0000"/>
                </a:solidFill>
              </a:rPr>
              <a:t>.).</a:t>
            </a:r>
          </a:p>
          <a:p>
            <a:pPr marL="0" indent="0">
              <a:buNone/>
            </a:pPr>
            <a:r>
              <a:rPr lang="pl-PL" sz="1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5937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5C4E8DB-84C1-47E4-87D1-F6FEF302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846"/>
            <a:ext cx="10515600" cy="834501"/>
          </a:xfrm>
        </p:spPr>
        <p:txBody>
          <a:bodyPr>
            <a:normAutofit/>
          </a:bodyPr>
          <a:lstStyle/>
          <a:p>
            <a:pPr algn="ctr"/>
            <a:r>
              <a:rPr lang="pl-PL" sz="3000" dirty="0"/>
              <a:t>Przepisy wykonawcze – art. 44-52a </a:t>
            </a:r>
            <a:r>
              <a:rPr lang="pl-PL" sz="3000" dirty="0" err="1"/>
              <a:t>k.k.w</a:t>
            </a:r>
            <a:r>
              <a:rPr lang="pl-PL" sz="3000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4211EC-465C-47FD-B1DF-849850433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1720"/>
            <a:ext cx="10515600" cy="5189414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skazanego na grzywnę sąd wzywa do jej uiszczenia w terminie 30 dni,</a:t>
            </a:r>
          </a:p>
          <a:p>
            <a:r>
              <a:rPr lang="pl-PL" dirty="0"/>
              <a:t>w razie bezskutecznego upływu wyznaczonego terminu grzywnę ściąga się w drodze egzekucji,</a:t>
            </a:r>
          </a:p>
          <a:p>
            <a:r>
              <a:rPr lang="pl-PL" dirty="0"/>
              <a:t>jeżeli egzekucja grzywny nieprzekraczającej stu dwudziestu stawek dziennych okaże się bezskuteczna lub z okoliczności sprawy wynika, że byłaby ona bezskuteczna, sąd może zamienić grzywnę na pracę społecznie użyteczną, przyjmując, że dziesięć stawek dziennych jest równoważnych miesiącowi pracy społecznie użytecznej, z zaokrągleniem, w górę, do pełnego miesiąca. Pracę społecznie użyteczną określa się w miesiącach oraz ustala wymiar godzin pracy od 20 do 40 godzin w stosunku miesięcznym, kierując się wskazaniami zawartymi w art. 53 Kodeksu karnego,</a:t>
            </a:r>
          </a:p>
          <a:p>
            <a:r>
              <a:rPr lang="pl-PL" dirty="0"/>
              <a:t>jeżeli egzekucja grzywny okazała się bezskuteczna lub z okoliczności sprawy wynika, że byłaby ona bezskuteczna, sąd zarządza wykonanie zastępczej kary pozbawienia wolności, gdy:</a:t>
            </a:r>
          </a:p>
          <a:p>
            <a:pPr marL="0" indent="0">
              <a:buNone/>
            </a:pPr>
            <a:r>
              <a:rPr lang="pl-PL" dirty="0"/>
              <a:t>	1) skazany oświadczy, że nie wyraża zgody na podjęcie pracy społecznie użytecznej 	zamienionej na 	podstawie art. 45 albo uchyla się od jej wykonania, lub</a:t>
            </a:r>
          </a:p>
          <a:p>
            <a:pPr marL="0" indent="0">
              <a:buNone/>
            </a:pPr>
            <a:r>
              <a:rPr lang="pl-PL" dirty="0"/>
              <a:t>	2) zamiana grzywny na pracę społecznie użyteczną jest niemożliwa lub niecelowa,</a:t>
            </a:r>
          </a:p>
          <a:p>
            <a:r>
              <a:rPr lang="pl-PL" dirty="0"/>
              <a:t>zarządzając wykonanie zastępczej kary pozbawienia wolności, przyjmuje się, że jeden dzień pozbawienia wolności jest równoważny dwóm stawkom dziennym grzywny; kara zastępcza nie może przekroczyć 12 miesięcy pozbawienia wolności, jak również górnej granicy kary pozbawienia wolności za dane przestępstwo, a jeżeli ustawa nie przewiduje za dane przestępstwo kary pozbawienia wolności, górna granica zastępczej kary pozbawienia wolności nie może przekroczyć 6 miesięcy.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324451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Jon (konferencyjny)</Template>
  <TotalTime>292</TotalTime>
  <Words>2933</Words>
  <Application>Microsoft Office PowerPoint</Application>
  <PresentationFormat>Panoramiczny</PresentationFormat>
  <Paragraphs>201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Corbel</vt:lpstr>
      <vt:lpstr>Open Sans</vt:lpstr>
      <vt:lpstr>Wingdings 2</vt:lpstr>
      <vt:lpstr>HDOfficeLightV0</vt:lpstr>
      <vt:lpstr>Office Theme</vt:lpstr>
      <vt:lpstr>NAUKA O KARZE</vt:lpstr>
      <vt:lpstr>Pojęcie kary</vt:lpstr>
      <vt:lpstr>Racjonalizacja kary</vt:lpstr>
      <vt:lpstr>Cele i funkcje kary</vt:lpstr>
      <vt:lpstr>Katalog kar</vt:lpstr>
      <vt:lpstr>Prezentacja programu PowerPoint</vt:lpstr>
      <vt:lpstr>Kara grzywny</vt:lpstr>
      <vt:lpstr>system kwotowy a system stawek dziennych </vt:lpstr>
      <vt:lpstr>Przepisy wykonawcze – art. 44-52a k.k.w.</vt:lpstr>
      <vt:lpstr>Kara ograniczenia wolności</vt:lpstr>
      <vt:lpstr>Kara ograniczenia wolności</vt:lpstr>
      <vt:lpstr>Kara pozbawienia wolności</vt:lpstr>
      <vt:lpstr>Kara pozbawienia wolności</vt:lpstr>
      <vt:lpstr>Prezentacja programu PowerPoint</vt:lpstr>
      <vt:lpstr>Sekwencja kar/kara mieszana/kara hybrydowa</vt:lpstr>
      <vt:lpstr>Kara 25 lat pozbawienia wolności</vt:lpstr>
      <vt:lpstr>Kara dożywotniego pozbawienia wolności</vt:lpstr>
      <vt:lpstr>Kazus 1</vt:lpstr>
      <vt:lpstr>Prezentacja programu PowerPoint</vt:lpstr>
      <vt:lpstr>Kazus 2</vt:lpstr>
      <vt:lpstr>Kazus 3</vt:lpstr>
      <vt:lpstr>Prezentacja programu PowerPoint</vt:lpstr>
      <vt:lpstr>Kazus 4</vt:lpstr>
      <vt:lpstr>Kazus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KARZE</dc:title>
  <dc:creator>Katarzyna</dc:creator>
  <cp:lastModifiedBy>Katarzyna</cp:lastModifiedBy>
  <cp:revision>32</cp:revision>
  <dcterms:created xsi:type="dcterms:W3CDTF">2018-02-15T14:14:37Z</dcterms:created>
  <dcterms:modified xsi:type="dcterms:W3CDTF">2018-02-18T19:23:39Z</dcterms:modified>
</cp:coreProperties>
</file>