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1" r:id="rId8"/>
    <p:sldId id="262" r:id="rId9"/>
    <p:sldId id="266" r:id="rId10"/>
    <p:sldId id="263" r:id="rId11"/>
    <p:sldId id="267" r:id="rId12"/>
    <p:sldId id="264" r:id="rId13"/>
    <p:sldId id="268" r:id="rId14"/>
    <p:sldId id="265"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477" autoAdjust="0"/>
  </p:normalViewPr>
  <p:slideViewPr>
    <p:cSldViewPr>
      <p:cViewPr varScale="1">
        <p:scale>
          <a:sx n="68" d="100"/>
          <a:sy n="68" d="100"/>
        </p:scale>
        <p:origin x="-618" y="-90"/>
      </p:cViewPr>
      <p:guideLst>
        <p:guide orient="horz" pos="2160"/>
        <p:guide pos="2880"/>
      </p:guideLst>
    </p:cSldViewPr>
  </p:slideViewPr>
  <p:outlineViewPr>
    <p:cViewPr>
      <p:scale>
        <a:sx n="33" d="100"/>
        <a:sy n="33" d="100"/>
      </p:scale>
      <p:origin x="48" y="142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763977B3-1E05-405D-8F19-F2EE36ABA0EB}" type="datetimeFigureOut">
              <a:rPr lang="pl-PL" smtClean="0"/>
              <a:pPr/>
              <a:t>2016-06-09</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C4767584-9D7E-459B-BE97-74F9CF41BB1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4767584-9D7E-459B-BE97-74F9CF41BB1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4767584-9D7E-459B-BE97-74F9CF41BB1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4767584-9D7E-459B-BE97-74F9CF41BB16}"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4767584-9D7E-459B-BE97-74F9CF41BB16}"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4767584-9D7E-459B-BE97-74F9CF41BB16}"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C4767584-9D7E-459B-BE97-74F9CF41BB1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C4767584-9D7E-459B-BE97-74F9CF41BB16}"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763977B3-1E05-405D-8F19-F2EE36ABA0EB}" type="datetimeFigureOut">
              <a:rPr lang="pl-PL" smtClean="0"/>
              <a:pPr/>
              <a:t>2016-06-09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C4767584-9D7E-459B-BE97-74F9CF41BB1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763977B3-1E05-405D-8F19-F2EE36ABA0EB}" type="datetimeFigureOut">
              <a:rPr lang="pl-PL" smtClean="0"/>
              <a:pPr/>
              <a:t>2016-06-09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4767584-9D7E-459B-BE97-74F9CF41BB1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763977B3-1E05-405D-8F19-F2EE36ABA0EB}" type="datetimeFigureOut">
              <a:rPr lang="pl-PL" smtClean="0"/>
              <a:pPr/>
              <a:t>2016-06-09</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C4767584-9D7E-459B-BE97-74F9CF41BB16}"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3977B3-1E05-405D-8F19-F2EE36ABA0EB}" type="datetimeFigureOut">
              <a:rPr lang="pl-PL" smtClean="0"/>
              <a:pPr/>
              <a:t>2016-06-09</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767584-9D7E-459B-BE97-74F9CF41BB1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Kazus z granic prawa do obrony</a:t>
            </a:r>
            <a:endParaRPr lang="pl-PL" dirty="0"/>
          </a:p>
        </p:txBody>
      </p:sp>
      <p:sp>
        <p:nvSpPr>
          <p:cNvPr id="3" name="Podtytuł 2"/>
          <p:cNvSpPr>
            <a:spLocks noGrp="1"/>
          </p:cNvSpPr>
          <p:nvPr>
            <p:ph type="subTitle" idx="1"/>
          </p:nvPr>
        </p:nvSpPr>
        <p:spPr/>
        <p:txBody>
          <a:bodyPr/>
          <a:lstStyle/>
          <a:p>
            <a:r>
              <a:rPr lang="pl-PL" dirty="0" smtClean="0"/>
              <a:t>mgr </a:t>
            </a:r>
            <a:r>
              <a:rPr lang="pl-PL" smtClean="0"/>
              <a:t>Maria Górnicka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Problem prawa do fałszywych zeznań</a:t>
            </a:r>
            <a:endParaRPr lang="pl-PL" dirty="0"/>
          </a:p>
        </p:txBody>
      </p:sp>
      <p:sp>
        <p:nvSpPr>
          <p:cNvPr id="4" name="Symbol zastępczy tekstu 3"/>
          <p:cNvSpPr>
            <a:spLocks noGrp="1"/>
          </p:cNvSpPr>
          <p:nvPr>
            <p:ph type="body" idx="1"/>
          </p:nvPr>
        </p:nvSpPr>
        <p:spPr/>
        <p:txBody>
          <a:bodyPr/>
          <a:lstStyle/>
          <a:p>
            <a:r>
              <a:rPr lang="pl-PL" dirty="0" smtClean="0"/>
              <a:t>Po nowelizacji</a:t>
            </a:r>
            <a:endParaRPr lang="pl-PL" dirty="0"/>
          </a:p>
        </p:txBody>
      </p:sp>
      <p:sp>
        <p:nvSpPr>
          <p:cNvPr id="5" name="Symbol zastępczy tekstu 4"/>
          <p:cNvSpPr>
            <a:spLocks noGrp="1"/>
          </p:cNvSpPr>
          <p:nvPr>
            <p:ph type="body" sz="half" idx="3"/>
          </p:nvPr>
        </p:nvSpPr>
        <p:spPr/>
        <p:txBody>
          <a:bodyPr/>
          <a:lstStyle/>
          <a:p>
            <a:r>
              <a:rPr lang="pl-PL" dirty="0" smtClean="0"/>
              <a:t>Przed nowelizacją</a:t>
            </a:r>
            <a:endParaRPr lang="pl-PL" dirty="0"/>
          </a:p>
        </p:txBody>
      </p:sp>
      <p:sp>
        <p:nvSpPr>
          <p:cNvPr id="3" name="Symbol zastępczy zawartości 2"/>
          <p:cNvSpPr>
            <a:spLocks noGrp="1"/>
          </p:cNvSpPr>
          <p:nvPr>
            <p:ph sz="quarter" idx="2"/>
          </p:nvPr>
        </p:nvSpPr>
        <p:spPr/>
        <p:txBody>
          <a:bodyPr>
            <a:noAutofit/>
          </a:bodyPr>
          <a:lstStyle/>
          <a:p>
            <a:pPr>
              <a:buNone/>
            </a:pPr>
            <a:r>
              <a:rPr lang="pl-PL" sz="1300" b="1" dirty="0"/>
              <a:t>Art. </a:t>
            </a:r>
            <a:r>
              <a:rPr lang="pl-PL" sz="1300" b="1" dirty="0" smtClean="0"/>
              <a:t>233</a:t>
            </a:r>
            <a:r>
              <a:rPr lang="pl-PL" sz="1300" b="1" dirty="0"/>
              <a:t> </a:t>
            </a:r>
            <a:r>
              <a:rPr lang="pl-PL" sz="1300" b="1" dirty="0" smtClean="0"/>
              <a:t>KK:</a:t>
            </a:r>
            <a:endParaRPr lang="pl-PL" sz="1300" b="1" dirty="0"/>
          </a:p>
          <a:p>
            <a:pPr>
              <a:buNone/>
            </a:pPr>
            <a:r>
              <a:rPr lang="pl-PL" sz="1300" dirty="0" smtClean="0"/>
              <a:t>§ </a:t>
            </a:r>
            <a:r>
              <a:rPr lang="pl-PL" sz="1300" dirty="0"/>
              <a:t>1. Kto, składając zeznanie mające służyć za dowód w postępowaniu sądowym lub w innym postępowaniu prowadzonym na podstawie ustawy, zeznaje nieprawdę lub zataja prawdę, </a:t>
            </a:r>
          </a:p>
          <a:p>
            <a:pPr>
              <a:buNone/>
            </a:pPr>
            <a:r>
              <a:rPr lang="pl-PL" sz="1300" dirty="0"/>
              <a:t>podlega karze pozbawienia wolności od 6 miesięcy do lat 8. </a:t>
            </a:r>
          </a:p>
          <a:p>
            <a:pPr>
              <a:buNone/>
            </a:pPr>
            <a:r>
              <a:rPr lang="pl-PL" sz="1300" dirty="0"/>
              <a:t>§ 1a. Jeżeli sprawca czynu określonego w § 1 zeznaje nieprawdę lub zataja prawdę z obawy przed odpowiedzialnością karną grożącą jemu samemu lub jego najbliższym, </a:t>
            </a:r>
          </a:p>
          <a:p>
            <a:pPr>
              <a:buNone/>
            </a:pPr>
            <a:r>
              <a:rPr lang="pl-PL" sz="1300" dirty="0"/>
              <a:t>podlega karze pozbawienia wolności od 3 miesięcy do lat 5. </a:t>
            </a:r>
          </a:p>
          <a:p>
            <a:pPr>
              <a:buNone/>
            </a:pPr>
            <a:r>
              <a:rPr lang="pl-PL" sz="1300" dirty="0" smtClean="0"/>
              <a:t>§ </a:t>
            </a:r>
            <a:r>
              <a:rPr lang="pl-PL" sz="1300" dirty="0"/>
              <a:t>2. Warunkiem odpowiedzialności jest, aby przyjmujący zeznanie, działając w zakresie swoich uprawnień, uprzedził zeznającego o odpowiedzialności karnej za fałszywe zeznanie lub odebrał od niego przyrzeczenie. </a:t>
            </a:r>
          </a:p>
          <a:p>
            <a:pPr>
              <a:buNone/>
            </a:pPr>
            <a:r>
              <a:rPr lang="pl-PL" sz="1300" dirty="0"/>
              <a:t>§ 3. Nie podlega karze za czyn określony w § 1a, kto składa fałszywe zeznanie, nie wiedząc o prawie odmowy zeznania lub odpowiedzi na pytania.</a:t>
            </a:r>
          </a:p>
        </p:txBody>
      </p:sp>
      <p:sp>
        <p:nvSpPr>
          <p:cNvPr id="6" name="Symbol zastępczy zawartości 5"/>
          <p:cNvSpPr>
            <a:spLocks noGrp="1"/>
          </p:cNvSpPr>
          <p:nvPr>
            <p:ph sz="quarter" idx="4"/>
          </p:nvPr>
        </p:nvSpPr>
        <p:spPr/>
        <p:txBody>
          <a:bodyPr>
            <a:noAutofit/>
          </a:bodyPr>
          <a:lstStyle/>
          <a:p>
            <a:pPr>
              <a:buNone/>
            </a:pPr>
            <a:r>
              <a:rPr lang="pl-PL" sz="1500" b="1" dirty="0" smtClean="0"/>
              <a:t>Art. 233 KK:</a:t>
            </a:r>
          </a:p>
          <a:p>
            <a:pPr>
              <a:buNone/>
            </a:pPr>
            <a:r>
              <a:rPr lang="pl-PL" sz="1500" dirty="0" smtClean="0"/>
              <a:t>§ 1. Kto, składając zeznanie mające służyć za dowód w postępowaniu sądowym lub w innym postępowaniu prowadzonym na podstawie ustawy, zeznaje nieprawdę lub zataja prawdę, </a:t>
            </a:r>
          </a:p>
          <a:p>
            <a:pPr>
              <a:buNone/>
            </a:pPr>
            <a:r>
              <a:rPr lang="pl-PL" sz="1500" dirty="0" smtClean="0"/>
              <a:t>podlega karze pozbawienia wolności do lat 3.</a:t>
            </a:r>
          </a:p>
          <a:p>
            <a:pPr>
              <a:buNone/>
            </a:pPr>
            <a:r>
              <a:rPr lang="pl-PL" sz="1500" dirty="0" smtClean="0"/>
              <a:t>§ 2. Warunkiem odpowiedzialności jest, aby przyjmujący zeznanie, działając w zakresie swoich uprawnień, uprzedził zeznającego o odpowiedzialności karnej za fałszywe zeznanie lub odebrał od niego przyrzeczenie. </a:t>
            </a:r>
          </a:p>
          <a:p>
            <a:pPr>
              <a:buNone/>
            </a:pPr>
            <a:r>
              <a:rPr lang="pl-PL" sz="1500" dirty="0" smtClean="0"/>
              <a:t>§ 3. Nie podlega karze, kto, nie wiedząc o prawie odmowy zeznania lub odpowiedzi na pytania, składa fałszywe zeznanie z obawy przed odpowiedzialnością karną grożącą jemu samemu lub jego najbliższym. </a:t>
            </a:r>
          </a:p>
          <a:p>
            <a:endParaRPr lang="pl-PL"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a:buNone/>
            </a:pPr>
            <a:r>
              <a:rPr lang="pl-PL" dirty="0" smtClean="0"/>
              <a:t>„Zarówno w doktrynie, jak i w judykaturze utrwalony i </a:t>
            </a:r>
            <a:r>
              <a:rPr lang="pl-PL" dirty="0" err="1" smtClean="0"/>
              <a:t>niekontrowersyjny</a:t>
            </a:r>
            <a:r>
              <a:rPr lang="pl-PL" dirty="0" smtClean="0"/>
              <a:t> jest pogląd, że nie jest dopuszczalne skazanie sprawcy fałszywych zeznań za przestępstwo z art. 233 § 1 k.k., jeżeli w postępowaniu karnym, w którym występował jako oskarżony, złożył je uprzednio w charakterze świadka co do okoliczności związanych z zarzuconym mu czynem. Stanowisko to szczególnie wyraziście zostało sformułowane w uchwale Sądu Najwyższego z dnia 20.09.2007 r., sygn. I KZP 26/07: nie popełnia przestępstwa fałszywych zeznań, kto umyślnie składa nieprawdziwe zeznania dotyczące okoliczności mających znaczenie dla realizacji i jego prawa do obrony (OSNKW 2007/10/71; por. też wyrok SN z dnia 12.02.2009 r., sygn. III K 339/08, LEX nr 486545; postanowienie SN z dnia 22.09.2008 r., sygn. IV KK 241/08, Prok. i Pr. 2009/2/6). We wszystkich tych orzeczeniach odwołano się przede wszystkim do prawa do obrony jako fundamentalnego prawa obywatelskiego gwarantowanego Konstytucją RP oraz przepisami konwencji międzynarodowych”.</a:t>
            </a:r>
          </a:p>
          <a:p>
            <a:pPr>
              <a:buNone/>
            </a:pPr>
            <a:r>
              <a:rPr lang="pl-PL" dirty="0" smtClean="0"/>
              <a:t>Podobnie także wyrok SN z 22 listopada 2012 r. V KK 265/12.</a:t>
            </a:r>
            <a:endParaRPr lang="pl-PL" dirty="0"/>
          </a:p>
        </p:txBody>
      </p:sp>
      <p:sp>
        <p:nvSpPr>
          <p:cNvPr id="2" name="Tytuł 1"/>
          <p:cNvSpPr>
            <a:spLocks noGrp="1"/>
          </p:cNvSpPr>
          <p:nvPr>
            <p:ph type="title"/>
          </p:nvPr>
        </p:nvSpPr>
        <p:spPr/>
        <p:txBody>
          <a:bodyPr>
            <a:normAutofit fontScale="90000"/>
          </a:bodyPr>
          <a:lstStyle/>
          <a:p>
            <a:r>
              <a:rPr lang="pl-PL" dirty="0" smtClean="0"/>
              <a:t>Wyrok SA w Katowicach z 17 października 2014 r. II Aka 2/14</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a:t>Art. </a:t>
            </a:r>
            <a:r>
              <a:rPr lang="pl-PL" b="1" dirty="0" smtClean="0"/>
              <a:t>235 KK:</a:t>
            </a:r>
          </a:p>
          <a:p>
            <a:pPr>
              <a:buNone/>
            </a:pPr>
            <a:r>
              <a:rPr lang="pl-PL" b="1" dirty="0" smtClean="0"/>
              <a:t>Kto</a:t>
            </a:r>
            <a:r>
              <a:rPr lang="pl-PL" b="1" dirty="0"/>
              <a:t>, przez tworzenie fałszywych dowodów lub inne podstępne zabiegi, kieruje przeciwko określonej osobie ściganie o przestępstwo, w tym i przestępstwo skarbowe, wykroczenie, </a:t>
            </a:r>
            <a:r>
              <a:rPr lang="pl-PL" b="1" dirty="0" err="1"/>
              <a:t>wykroczenie</a:t>
            </a:r>
            <a:r>
              <a:rPr lang="pl-PL" b="1" dirty="0"/>
              <a:t> skarbowe lub przewinienie dyscyplinarne albo w toku postępowania zabiegi takie przedsiębierze, </a:t>
            </a:r>
          </a:p>
          <a:p>
            <a:pPr>
              <a:buNone/>
            </a:pPr>
            <a:r>
              <a:rPr lang="pl-PL" dirty="0"/>
              <a:t>podlega karze pozbawienia wolności do lat 3.</a:t>
            </a:r>
          </a:p>
        </p:txBody>
      </p:sp>
      <p:sp>
        <p:nvSpPr>
          <p:cNvPr id="2" name="Tytuł 1"/>
          <p:cNvSpPr>
            <a:spLocks noGrp="1"/>
          </p:cNvSpPr>
          <p:nvPr>
            <p:ph type="title"/>
          </p:nvPr>
        </p:nvSpPr>
        <p:spPr/>
        <p:txBody>
          <a:bodyPr>
            <a:normAutofit fontScale="90000"/>
          </a:bodyPr>
          <a:lstStyle/>
          <a:p>
            <a:r>
              <a:rPr lang="pl-PL" dirty="0" smtClean="0"/>
              <a:t>Problem prawa do fabrykowania dowodów i kierowania postępowania </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buNone/>
            </a:pPr>
            <a:r>
              <a:rPr lang="pl-PL" dirty="0" smtClean="0"/>
              <a:t>„Uznał Sąd Apelacyjny, że oskarżona kierując podejrzenia o popełnienie tego czynu na określoną osobę działała wyłącznie w celu własnej obrony i nie wykroczyła poza granice przysługującego jej prawa do obrony”. </a:t>
            </a:r>
          </a:p>
          <a:p>
            <a:pPr>
              <a:buNone/>
            </a:pPr>
            <a:r>
              <a:rPr lang="pl-PL" dirty="0" smtClean="0"/>
              <a:t>„Nasuwa się zatem pytanie, jak oskarżona po popełnienie zbrodni miała się zachować, aby z jednej strony nie dopuścić się </a:t>
            </a:r>
            <a:r>
              <a:rPr lang="pl-PL" dirty="0" err="1" smtClean="0"/>
              <a:t>samodenuncjacji</a:t>
            </a:r>
            <a:r>
              <a:rPr lang="pl-PL" dirty="0" smtClean="0"/>
              <a:t>, a z drugiej strony nie narazić się na odpowiedzialność za powiadomienie organów ścigania o porwaniu dziecka, co w istocie nie miało miejsca oraz skierowaniu podejrzeń o ten czyn na inną osobę w sytuacji, gdyby prawo do obrony jej nie przysługiwało i gdy jeszcze nawet nie pozostawała wstępnie podejrzana o tę zbrodnię”.</a:t>
            </a:r>
            <a:endParaRPr lang="pl-PL" dirty="0"/>
          </a:p>
        </p:txBody>
      </p:sp>
      <p:sp>
        <p:nvSpPr>
          <p:cNvPr id="2" name="Tytuł 1"/>
          <p:cNvSpPr>
            <a:spLocks noGrp="1"/>
          </p:cNvSpPr>
          <p:nvPr>
            <p:ph type="title"/>
          </p:nvPr>
        </p:nvSpPr>
        <p:spPr/>
        <p:txBody>
          <a:bodyPr>
            <a:normAutofit fontScale="90000"/>
          </a:bodyPr>
          <a:lstStyle/>
          <a:p>
            <a:r>
              <a:rPr lang="pl-PL" dirty="0" smtClean="0"/>
              <a:t>Wyrok SA w Katowicach z 17 października 2014 r. II Aka 2/14</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Dziękuję za uwagę</a:t>
            </a:r>
            <a:endParaRPr lang="pl-PL" dirty="0"/>
          </a:p>
        </p:txBody>
      </p:sp>
      <p:sp>
        <p:nvSpPr>
          <p:cNvPr id="5" name="Podtytuł 4"/>
          <p:cNvSpPr>
            <a:spLocks noGrp="1"/>
          </p:cNvSpPr>
          <p:nvPr>
            <p:ph type="subTitle" idx="1"/>
          </p:nvPr>
        </p:nvSpPr>
        <p:spPr/>
        <p:txBody>
          <a:bodyPr/>
          <a:lstStyle/>
          <a:p>
            <a:r>
              <a:rPr lang="pl-PL" dirty="0" smtClean="0">
                <a:sym typeface="Wingdings" pitchFamily="2" charset="2"/>
              </a:rPr>
              <a:t></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Wyrok SA w Katowicach z 17 października 2014 r. II Aka 2/14.</a:t>
            </a:r>
          </a:p>
          <a:p>
            <a:r>
              <a:rPr lang="pl-PL" dirty="0" smtClean="0"/>
              <a:t>Skorupka Jerzy (red.), Postępowanie karne. Część ogólna, Warszawa 2012.</a:t>
            </a:r>
            <a:endParaRPr lang="pl-PL" dirty="0"/>
          </a:p>
        </p:txBody>
      </p:sp>
      <p:sp>
        <p:nvSpPr>
          <p:cNvPr id="2" name="Tytuł 1"/>
          <p:cNvSpPr>
            <a:spLocks noGrp="1"/>
          </p:cNvSpPr>
          <p:nvPr>
            <p:ph type="title"/>
          </p:nvPr>
        </p:nvSpPr>
        <p:spPr/>
        <p:txBody>
          <a:bodyPr/>
          <a:lstStyle/>
          <a:p>
            <a:r>
              <a:rPr lang="pl-PL" dirty="0" smtClean="0"/>
              <a:t>Bibliografia</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25000" lnSpcReduction="20000"/>
          </a:bodyPr>
          <a:lstStyle/>
          <a:p>
            <a:pPr>
              <a:buNone/>
            </a:pPr>
            <a:r>
              <a:rPr lang="pl-PL" sz="7200" dirty="0"/>
              <a:t>Violetta Z. zgłosiła na Policji zaginięcie i porwanie swojego dziecka. Płacząc opowiadała jak to, będąc na spacerze w parku, podszedł nagle nieznajomy, zakapturzony mężczyzna i zabrał dziecko. Dlatego, że szarpała się z nim, powstały zadrapania, które pokazywała</a:t>
            </a:r>
            <a:r>
              <a:rPr lang="pl-PL" sz="7200" dirty="0" smtClean="0"/>
              <a:t>. Pokazała także guza, którego nabiła sobie padając </a:t>
            </a:r>
            <a:br>
              <a:rPr lang="pl-PL" sz="7200" dirty="0" smtClean="0"/>
            </a:br>
            <a:r>
              <a:rPr lang="pl-PL" sz="7200" dirty="0" smtClean="0"/>
              <a:t>i tracąc przytomność w efekcie walki o dziecko. </a:t>
            </a:r>
            <a:r>
              <a:rPr lang="pl-PL" sz="7200" dirty="0"/>
              <a:t>To samo powtórzyła przed kamerami programów informacyjnych. Samo miejsce zdarzenia było poza zasięgiem monitoringu. Nieopodal tego miejsca jednak mieszkał człowiek, o którym sąsiedzi mówili, że jest dziwny </a:t>
            </a:r>
            <a:r>
              <a:rPr lang="pl-PL" sz="7200" dirty="0" smtClean="0"/>
              <a:t/>
            </a:r>
            <a:br>
              <a:rPr lang="pl-PL" sz="7200" dirty="0" smtClean="0"/>
            </a:br>
            <a:r>
              <a:rPr lang="pl-PL" sz="7200" dirty="0" smtClean="0"/>
              <a:t>i </a:t>
            </a:r>
            <a:r>
              <a:rPr lang="pl-PL" sz="7200" dirty="0"/>
              <a:t>zawsze kryje się przed światem pod kapturem od dresu. Przeszukanie </a:t>
            </a:r>
            <a:r>
              <a:rPr lang="pl-PL" sz="7200" dirty="0" smtClean="0"/>
              <a:t>w </a:t>
            </a:r>
            <a:r>
              <a:rPr lang="pl-PL" sz="7200" dirty="0"/>
              <a:t>jego domu nie wykazało jednak nawet przejściowej bytności dziecka. Człowiek ten nie miał także zadrapań. Tymczasem Violetta Z. w kolejnych zeznaniach zapewniała, że napastnik właśnie wyglądał na kogoś takiego. Szczegóły jej zeznań jednak zaczęły się coraz znaczniej różnić od siebie. Ostatecznie organy ścigania doszły do wniosku, że to Violetta Z. zabiła swoje dziecko i ukryła ciało. Po postawieniu zarzutów Violetta Z. początkowo zaprzeczała, ale potem, </a:t>
            </a:r>
            <a:r>
              <a:rPr lang="pl-PL" sz="7200" dirty="0" smtClean="0"/>
              <a:t>w </a:t>
            </a:r>
            <a:r>
              <a:rPr lang="pl-PL" sz="7200" dirty="0"/>
              <a:t>wyniku zmęczenia całą tą sytuacją przyznała się do winy </a:t>
            </a:r>
            <a:r>
              <a:rPr lang="pl-PL" sz="7200" dirty="0" smtClean="0"/>
              <a:t/>
            </a:r>
            <a:br>
              <a:rPr lang="pl-PL" sz="7200" dirty="0" smtClean="0"/>
            </a:br>
            <a:r>
              <a:rPr lang="pl-PL" sz="7200" dirty="0" smtClean="0"/>
              <a:t>i </a:t>
            </a:r>
            <a:r>
              <a:rPr lang="pl-PL" sz="7200" dirty="0"/>
              <a:t>wskazała miejsce ukrycia zwłok dziecka. Dowodem przeciwko niej okazały się także, pisane przez podejrzaną pamiętniki.</a:t>
            </a:r>
          </a:p>
          <a:p>
            <a:pPr lvl="0"/>
            <a:endParaRPr lang="pl-PL" dirty="0"/>
          </a:p>
          <a:p>
            <a:endParaRPr lang="pl-PL" dirty="0"/>
          </a:p>
        </p:txBody>
      </p:sp>
      <p:sp>
        <p:nvSpPr>
          <p:cNvPr id="2" name="Tytuł 1"/>
          <p:cNvSpPr>
            <a:spLocks noGrp="1"/>
          </p:cNvSpPr>
          <p:nvPr>
            <p:ph type="title"/>
          </p:nvPr>
        </p:nvSpPr>
        <p:spPr/>
        <p:txBody>
          <a:bodyPr/>
          <a:lstStyle/>
          <a:p>
            <a:r>
              <a:rPr lang="pl-PL" dirty="0" smtClean="0"/>
              <a:t>Treść kazusu</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marL="514350" lvl="0" indent="-514350">
              <a:buFont typeface="+mj-lt"/>
              <a:buAutoNum type="arabicPeriod"/>
            </a:pPr>
            <a:r>
              <a:rPr lang="pl-PL" dirty="0" smtClean="0"/>
              <a:t>Jaka jest treść prawa do obrony?</a:t>
            </a:r>
          </a:p>
          <a:p>
            <a:pPr marL="514350" lvl="0" indent="-514350">
              <a:buFont typeface="+mj-lt"/>
              <a:buAutoNum type="arabicPeriod"/>
            </a:pPr>
            <a:r>
              <a:rPr lang="pl-PL" dirty="0" smtClean="0"/>
              <a:t>Jak wyglądają modelowo granice prawa do obrony?</a:t>
            </a:r>
          </a:p>
          <a:p>
            <a:pPr marL="514350" lvl="0" indent="-514350">
              <a:buFont typeface="+mj-lt"/>
              <a:buAutoNum type="arabicPeriod"/>
            </a:pPr>
            <a:r>
              <a:rPr lang="pl-PL" dirty="0" smtClean="0"/>
              <a:t>Jakie czynności dokonała Violetta Z., aby się bronić?</a:t>
            </a:r>
          </a:p>
          <a:p>
            <a:pPr marL="514350" lvl="0" indent="-514350">
              <a:buFont typeface="+mj-lt"/>
              <a:buAutoNum type="arabicPeriod"/>
            </a:pPr>
            <a:r>
              <a:rPr lang="pl-PL" dirty="0" smtClean="0"/>
              <a:t>Czy Violetta Z. mogła fałszywie powiadomić o przestępstwie w celu obrony?</a:t>
            </a:r>
          </a:p>
          <a:p>
            <a:pPr marL="514350" lvl="0" indent="-514350">
              <a:buFont typeface="+mj-lt"/>
              <a:buAutoNum type="arabicPeriod"/>
            </a:pPr>
            <a:r>
              <a:rPr lang="pl-PL" dirty="0" smtClean="0"/>
              <a:t>Czy Violetta Z. mogła składać fałszywe zeznania w celu obrony?</a:t>
            </a:r>
          </a:p>
          <a:p>
            <a:pPr marL="514350" lvl="0" indent="-514350">
              <a:buFont typeface="+mj-lt"/>
              <a:buAutoNum type="arabicPeriod"/>
            </a:pPr>
            <a:r>
              <a:rPr lang="pl-PL" dirty="0" smtClean="0"/>
              <a:t>Czy Violetta Z. mogła fabrykować dowody w celu obrony?</a:t>
            </a:r>
            <a:endParaRPr lang="pl-PL" dirty="0"/>
          </a:p>
        </p:txBody>
      </p:sp>
      <p:sp>
        <p:nvSpPr>
          <p:cNvPr id="2" name="Tytuł 1"/>
          <p:cNvSpPr>
            <a:spLocks noGrp="1"/>
          </p:cNvSpPr>
          <p:nvPr>
            <p:ph type="title"/>
          </p:nvPr>
        </p:nvSpPr>
        <p:spPr/>
        <p:txBody>
          <a:bodyPr/>
          <a:lstStyle/>
          <a:p>
            <a:r>
              <a:rPr lang="pl-PL" dirty="0" smtClean="0"/>
              <a:t>Pytania</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b="1" dirty="0"/>
              <a:t>Art. </a:t>
            </a:r>
            <a:r>
              <a:rPr lang="pl-PL" b="1" dirty="0" smtClean="0"/>
              <a:t>6 KPK:</a:t>
            </a:r>
          </a:p>
          <a:p>
            <a:pPr>
              <a:buNone/>
            </a:pPr>
            <a:r>
              <a:rPr lang="pl-PL" dirty="0" smtClean="0"/>
              <a:t>Oskarżonemu </a:t>
            </a:r>
            <a:r>
              <a:rPr lang="pl-PL" dirty="0"/>
              <a:t>przysługuje prawo do obrony, </a:t>
            </a:r>
            <a:r>
              <a:rPr lang="pl-PL" dirty="0" smtClean="0"/>
              <a:t/>
            </a:r>
            <a:br>
              <a:rPr lang="pl-PL" dirty="0" smtClean="0"/>
            </a:br>
            <a:r>
              <a:rPr lang="pl-PL" dirty="0" smtClean="0"/>
              <a:t>w </a:t>
            </a:r>
            <a:r>
              <a:rPr lang="pl-PL" dirty="0"/>
              <a:t>tym prawo do korzystania z pomocy obrońcy, o czym należy go pouczyć.</a:t>
            </a:r>
          </a:p>
        </p:txBody>
      </p:sp>
      <p:sp>
        <p:nvSpPr>
          <p:cNvPr id="2" name="Tytuł 1"/>
          <p:cNvSpPr>
            <a:spLocks noGrp="1"/>
          </p:cNvSpPr>
          <p:nvPr>
            <p:ph type="title"/>
          </p:nvPr>
        </p:nvSpPr>
        <p:spPr/>
        <p:txBody>
          <a:bodyPr/>
          <a:lstStyle/>
          <a:p>
            <a:r>
              <a:rPr lang="pl-PL" dirty="0" smtClean="0"/>
              <a:t>Prawo do obrony w KPK</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Oskarżony </a:t>
            </a:r>
            <a:r>
              <a:rPr lang="pl-PL" i="1" dirty="0" smtClean="0"/>
              <a:t>nie</a:t>
            </a:r>
            <a:r>
              <a:rPr lang="pl-PL" dirty="0" smtClean="0"/>
              <a:t> jest karany za składanie </a:t>
            </a:r>
            <a:r>
              <a:rPr lang="pl-PL" u="sng" dirty="0" smtClean="0"/>
              <a:t>fałszywych wyjaśnień</a:t>
            </a:r>
            <a:r>
              <a:rPr lang="pl-PL" dirty="0" smtClean="0"/>
              <a:t>.</a:t>
            </a:r>
          </a:p>
          <a:p>
            <a:r>
              <a:rPr lang="pl-PL" dirty="0" smtClean="0"/>
              <a:t>Oskarżony </a:t>
            </a:r>
            <a:r>
              <a:rPr lang="pl-PL" i="1" dirty="0" smtClean="0"/>
              <a:t>odpowiada</a:t>
            </a:r>
            <a:r>
              <a:rPr lang="pl-PL" dirty="0" smtClean="0"/>
              <a:t> za </a:t>
            </a:r>
            <a:r>
              <a:rPr lang="pl-PL" u="sng" dirty="0" smtClean="0"/>
              <a:t>fałszywe oskarżenie</a:t>
            </a:r>
            <a:r>
              <a:rPr lang="pl-PL" dirty="0" smtClean="0"/>
              <a:t> (art. 234 KK) innej osoby o popełnienie czynu zabronionego i </a:t>
            </a:r>
            <a:r>
              <a:rPr lang="pl-PL" u="sng" dirty="0" smtClean="0"/>
              <a:t>kierowanie przeciwko niej ścigania karnego</a:t>
            </a:r>
            <a:r>
              <a:rPr lang="pl-PL" dirty="0" smtClean="0"/>
              <a:t> (art. 235 KK).</a:t>
            </a:r>
            <a:endParaRPr lang="pl-PL" dirty="0"/>
          </a:p>
        </p:txBody>
      </p:sp>
      <p:sp>
        <p:nvSpPr>
          <p:cNvPr id="2" name="Tytuł 1"/>
          <p:cNvSpPr>
            <a:spLocks noGrp="1"/>
          </p:cNvSpPr>
          <p:nvPr>
            <p:ph type="title"/>
          </p:nvPr>
        </p:nvSpPr>
        <p:spPr/>
        <p:txBody>
          <a:bodyPr>
            <a:normAutofit fontScale="90000"/>
          </a:bodyPr>
          <a:lstStyle/>
          <a:p>
            <a:r>
              <a:rPr lang="pl-PL" dirty="0" smtClean="0"/>
              <a:t>Modelowe granice prawa do obrony</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normAutofit fontScale="90000"/>
          </a:bodyPr>
          <a:lstStyle/>
          <a:p>
            <a:r>
              <a:rPr lang="pl-PL" i="1" dirty="0" smtClean="0"/>
              <a:t>Brak karalności za fałszywe wyjaśnienia nie jest prawem do kłamstwa.</a:t>
            </a:r>
            <a:endParaRPr lang="pl-PL" i="1" dirty="0"/>
          </a:p>
        </p:txBody>
      </p:sp>
      <p:sp>
        <p:nvSpPr>
          <p:cNvPr id="5" name="Podtytuł 4"/>
          <p:cNvSpPr>
            <a:spLocks noGrp="1"/>
          </p:cNvSpPr>
          <p:nvPr>
            <p:ph type="subTitle" idx="1"/>
          </p:nvPr>
        </p:nvSpPr>
        <p:spPr/>
        <p:txBody>
          <a:bodyPr/>
          <a:lstStyle/>
          <a:p>
            <a:r>
              <a:rPr lang="pl-PL" dirty="0" smtClean="0"/>
              <a:t>/prof. Jerzy Skorupka/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smtClean="0"/>
              <a:t>Kiedy postępowanie zaczęło toczyć się przeciwko niej:</a:t>
            </a:r>
          </a:p>
          <a:p>
            <a:r>
              <a:rPr lang="pl-PL" dirty="0"/>
              <a:t>w</a:t>
            </a:r>
            <a:r>
              <a:rPr lang="pl-PL" dirty="0" smtClean="0"/>
              <a:t>yjaśnienia,</a:t>
            </a:r>
          </a:p>
          <a:p>
            <a:r>
              <a:rPr lang="pl-PL" dirty="0"/>
              <a:t>p</a:t>
            </a:r>
            <a:r>
              <a:rPr lang="pl-PL" dirty="0" smtClean="0"/>
              <a:t>rzyznanie się.</a:t>
            </a:r>
          </a:p>
          <a:p>
            <a:pPr>
              <a:buNone/>
            </a:pPr>
            <a:r>
              <a:rPr lang="pl-PL" dirty="0" smtClean="0"/>
              <a:t>Wcześniej:</a:t>
            </a:r>
          </a:p>
          <a:p>
            <a:r>
              <a:rPr lang="pl-PL" dirty="0"/>
              <a:t>f</a:t>
            </a:r>
            <a:r>
              <a:rPr lang="pl-PL" dirty="0" smtClean="0"/>
              <a:t>ałszywe zawiadomienie o przestępstwie,</a:t>
            </a:r>
          </a:p>
          <a:p>
            <a:r>
              <a:rPr lang="pl-PL" dirty="0"/>
              <a:t>f</a:t>
            </a:r>
            <a:r>
              <a:rPr lang="pl-PL" dirty="0" smtClean="0"/>
              <a:t>ałszywe zeznania,</a:t>
            </a:r>
          </a:p>
          <a:p>
            <a:r>
              <a:rPr lang="pl-PL" dirty="0"/>
              <a:t>f</a:t>
            </a:r>
            <a:r>
              <a:rPr lang="pl-PL" dirty="0" smtClean="0"/>
              <a:t>ałszywie zrobione zadrapania i guz, a przez to fałszywe oskarżenia i kierowanie ścigania karnego.</a:t>
            </a:r>
            <a:endParaRPr lang="pl-PL" dirty="0"/>
          </a:p>
        </p:txBody>
      </p:sp>
      <p:sp>
        <p:nvSpPr>
          <p:cNvPr id="2" name="Tytuł 1"/>
          <p:cNvSpPr>
            <a:spLocks noGrp="1"/>
          </p:cNvSpPr>
          <p:nvPr>
            <p:ph type="title"/>
          </p:nvPr>
        </p:nvSpPr>
        <p:spPr/>
        <p:txBody>
          <a:bodyPr/>
          <a:lstStyle/>
          <a:p>
            <a:r>
              <a:rPr lang="pl-PL" dirty="0" smtClean="0"/>
              <a:t>Czynności obrończe Violetty Z.</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b="1" dirty="0"/>
              <a:t>Art. </a:t>
            </a:r>
            <a:r>
              <a:rPr lang="pl-PL" b="1" dirty="0" smtClean="0"/>
              <a:t>238 KK:</a:t>
            </a:r>
          </a:p>
          <a:p>
            <a:pPr>
              <a:buNone/>
            </a:pPr>
            <a:r>
              <a:rPr lang="pl-PL" b="1" dirty="0" smtClean="0"/>
              <a:t>Kto </a:t>
            </a:r>
            <a:r>
              <a:rPr lang="pl-PL" b="1" dirty="0"/>
              <a:t>zawiadamia o przestępstwie, lub o przestępstwie skarbowym organ powołany do ścigania wiedząc, że przestępstwa nie popełniono, </a:t>
            </a:r>
          </a:p>
          <a:p>
            <a:pPr>
              <a:buNone/>
            </a:pPr>
            <a:r>
              <a:rPr lang="pl-PL" dirty="0"/>
              <a:t>podlega grzywnie, karze ograniczenia wolności albo pozbawienia wolności do lat 2</a:t>
            </a:r>
            <a:r>
              <a:rPr lang="pl-PL" dirty="0" smtClean="0"/>
              <a:t>.</a:t>
            </a:r>
          </a:p>
          <a:p>
            <a:pPr>
              <a:buNone/>
            </a:pPr>
            <a:endParaRPr lang="pl-PL" dirty="0"/>
          </a:p>
        </p:txBody>
      </p:sp>
      <p:sp>
        <p:nvSpPr>
          <p:cNvPr id="2" name="Tytuł 1"/>
          <p:cNvSpPr>
            <a:spLocks noGrp="1"/>
          </p:cNvSpPr>
          <p:nvPr>
            <p:ph type="title"/>
          </p:nvPr>
        </p:nvSpPr>
        <p:spPr/>
        <p:txBody>
          <a:bodyPr>
            <a:normAutofit fontScale="90000"/>
          </a:bodyPr>
          <a:lstStyle/>
          <a:p>
            <a:r>
              <a:rPr lang="pl-PL" dirty="0" smtClean="0"/>
              <a:t>Problem prawa do fałszywego powiadomienia o przestępstwie</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buNone/>
            </a:pPr>
            <a:r>
              <a:rPr lang="pl-PL" dirty="0" smtClean="0"/>
              <a:t>„Uznał Sąd Apelacyjny, że oskarżona zawiadamiając organy ścigania o uprowadzeniu jej córki działała wyłącznie w celu własnej obrony i nie wykroczyła poza granice przysługującego jej prawa do obrony”.</a:t>
            </a:r>
          </a:p>
          <a:p>
            <a:pPr>
              <a:buNone/>
            </a:pPr>
            <a:r>
              <a:rPr lang="pl-PL" dirty="0" smtClean="0"/>
              <a:t>„Nie może zatem oskarżona być w gorszej sytuacji procesowej tylko dlatego, że w czasie rozpytywania przez funkcjonariuszy policji podała nieprawdziwe okoliczności mające związek z popełnioną przez nią zbrodnią, niż gdyby była przesłuchana w charakterze świadka i podała te same okoliczności, nawet po pouczeniu jej o odpowiedzialności karnej za złożenie fałszywych zeznań”.</a:t>
            </a:r>
            <a:endParaRPr lang="pl-PL" dirty="0"/>
          </a:p>
        </p:txBody>
      </p:sp>
      <p:sp>
        <p:nvSpPr>
          <p:cNvPr id="2" name="Tytuł 1"/>
          <p:cNvSpPr>
            <a:spLocks noGrp="1"/>
          </p:cNvSpPr>
          <p:nvPr>
            <p:ph type="title"/>
          </p:nvPr>
        </p:nvSpPr>
        <p:spPr/>
        <p:txBody>
          <a:bodyPr>
            <a:normAutofit fontScale="90000"/>
          </a:bodyPr>
          <a:lstStyle/>
          <a:p>
            <a:r>
              <a:rPr lang="pl-PL" dirty="0" smtClean="0"/>
              <a:t>Wyrok SA w Katowicach z 17 października 2014 r. II Aka 2/14</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TotalTime>
  <Words>1068</Words>
  <Application>Microsoft Office PowerPoint</Application>
  <PresentationFormat>Pokaz na ekranie (4:3)</PresentationFormat>
  <Paragraphs>64</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Hol</vt:lpstr>
      <vt:lpstr>Kazus z granic prawa do obrony</vt:lpstr>
      <vt:lpstr>Treść kazusu</vt:lpstr>
      <vt:lpstr>Pytania</vt:lpstr>
      <vt:lpstr>Prawo do obrony w KPK</vt:lpstr>
      <vt:lpstr>Modelowe granice prawa do obrony</vt:lpstr>
      <vt:lpstr>Brak karalności za fałszywe wyjaśnienia nie jest prawem do kłamstwa.</vt:lpstr>
      <vt:lpstr>Czynności obrończe Violetty Z.</vt:lpstr>
      <vt:lpstr>Problem prawa do fałszywego powiadomienia o przestępstwie</vt:lpstr>
      <vt:lpstr>Wyrok SA w Katowicach z 17 października 2014 r. II Aka 2/14</vt:lpstr>
      <vt:lpstr>Problem prawa do fałszywych zeznań</vt:lpstr>
      <vt:lpstr>Wyrok SA w Katowicach z 17 października 2014 r. II Aka 2/14</vt:lpstr>
      <vt:lpstr>Problem prawa do fabrykowania dowodów i kierowania postępowania </vt:lpstr>
      <vt:lpstr>Wyrok SA w Katowicach z 17 października 2014 r. II Aka 2/14</vt:lpstr>
      <vt:lpstr>Dziękuję za uwagę</vt:lpstr>
      <vt:lpstr>Bibliografia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Aurelia</dc:creator>
  <cp:lastModifiedBy>Aurelia</cp:lastModifiedBy>
  <cp:revision>24</cp:revision>
  <dcterms:created xsi:type="dcterms:W3CDTF">2016-06-08T16:44:32Z</dcterms:created>
  <dcterms:modified xsi:type="dcterms:W3CDTF">2016-06-09T11:19:22Z</dcterms:modified>
</cp:coreProperties>
</file>