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 rtl="0"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85B715-A55B-4132-9447-88E1BEFA2BA4}" v="1207" dt="2023-05-20T08:57:56.2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3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01758E62-2E74-4D13-9BE0-B7698644B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4EC5A7B-8E71-4543-905E-7FECF29C824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DC152-57AE-48FC-AD7A-25A659D6A174}" type="datetime1">
              <a:rPr lang="pl-PL" smtClean="0"/>
              <a:t>20.05.2023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B6F8F1A-22FE-4294-8293-B0C09D98FC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871D7B1-6FD5-4FB5-B15F-3CE6418A7F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293F6-8D19-4B63-ABF6-5DECA47049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2516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1BD25-1A5A-442B-8D33-577184CE43BD}" type="datetime1">
              <a:rPr lang="pl-PL" smtClean="0"/>
              <a:pPr/>
              <a:t>20.05.2023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9CBFC-FC29-47F3-BD94-FF989B103499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17785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704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3F0874-4122-4749-950C-DE19FCE765BF}" type="datetime1">
              <a:rPr lang="pl-PL" noProof="0" smtClean="0"/>
              <a:t>20.05.2023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03D7F8-5717-434A-95C8-7B4BB48E83EB}" type="datetime1">
              <a:rPr lang="pl-PL" noProof="0" smtClean="0"/>
              <a:t>20.05.2023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2B116C-D942-48CC-91DE-2E3756FFC54C}" type="datetime1">
              <a:rPr lang="pl-PL" noProof="0" smtClean="0"/>
              <a:t>20.05.2023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EF612F-1387-4E14-AA34-D1BA24B1F7D0}" type="datetime1">
              <a:rPr lang="pl-PL" noProof="0" smtClean="0"/>
              <a:t>20.05.2023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rtlCol="0"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D8F7E1-7569-4703-A976-E0F5DB4EA315}" type="datetime1">
              <a:rPr lang="pl-PL" noProof="0" smtClean="0"/>
              <a:t>20.05.2023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8" name="Data — symbol zastępczy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9FB4AF-73F6-4876-B381-92DABACB7C30}" type="datetime1">
              <a:rPr lang="pl-PL" noProof="0" smtClean="0"/>
              <a:t>20.05.2023</a:t>
            </a:fld>
            <a:endParaRPr lang="pl-PL" noProof="0"/>
          </a:p>
        </p:txBody>
      </p:sp>
      <p:sp>
        <p:nvSpPr>
          <p:cNvPr id="9" name="Stopka — symbol zastępczy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10" name="Numer slajdu — symbol zastępczy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 rtlCol="0"/>
          <a:lstStyle>
            <a:lvl5pPr>
              <a:defRPr/>
            </a:lvl5pPr>
          </a:lstStyle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11" name="Tekst — symbol zastępczy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CDBB0E-B127-4578-973A-D71C39AC65FC}" type="datetime1">
              <a:rPr lang="pl-PL" noProof="0" smtClean="0"/>
              <a:t>20.05.2023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 dirty="0"/>
              <a:t>Kliknij, aby edytować styl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48790E-DD9B-4A11-8478-D9B7DA654C4C}" type="datetime1">
              <a:rPr lang="pl-PL" noProof="0" smtClean="0"/>
              <a:t>20.05.2023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4FEEA5-0F86-4BEF-8C3A-D713A2E19EA3}" type="datetime1">
              <a:rPr lang="pl-PL" noProof="0" smtClean="0"/>
              <a:t>20.05.2023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rostokąt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 rtlCol="0"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rtlCol="0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9" name="Data — symbol zastępczy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3213A0-5D1D-48EA-A34E-11C90369CB5C}" type="datetime1">
              <a:rPr lang="pl-PL" noProof="0" smtClean="0"/>
              <a:t>20.05.2023</a:t>
            </a:fld>
            <a:endParaRPr lang="pl-PL" noProof="0"/>
          </a:p>
        </p:txBody>
      </p:sp>
      <p:sp>
        <p:nvSpPr>
          <p:cNvPr id="10" name="Stopka — symbol zastępczy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11" name="Numer slajdu — symbol zastępczy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rtlCol="0"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rtlCol="0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8" name="Data — symbol zastępczy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 rtl="0"/>
            <a:fld id="{1F2A3970-6345-4A15-A144-E465B7F0389F}" type="datetime1">
              <a:rPr lang="pl-PL" noProof="0" smtClean="0"/>
              <a:t>20.05.2023</a:t>
            </a:fld>
            <a:endParaRPr lang="pl-PL" noProof="0"/>
          </a:p>
        </p:txBody>
      </p:sp>
      <p:sp>
        <p:nvSpPr>
          <p:cNvPr id="9" name="Stopka — symbol zastępczy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10" name="Numer slajdu — symbol zastępczy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0"/>
            <a:fld id="{CB9C545C-D8CE-4B41-8EDC-FCB092232D57}" type="datetime1">
              <a:rPr lang="pl-PL" noProof="0" smtClean="0"/>
              <a:t>20.05.2023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rtl="0"/>
            <a:fld id="{8A7A6979-0714-4377-B894-6BE4C2D6E202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l-PL" dirty="0"/>
              <a:t>Kazusy </a:t>
            </a:r>
            <a:r>
              <a:rPr lang="pl-PL" dirty="0" err="1"/>
              <a:t>kpk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EB70D9-360F-98A4-6D07-DEBEF6D82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95300A-6C68-68C8-00C5-D2A431430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/>
              <a:t>Sąd I instancji uniewinnił oskarżonego o czyn z art. 148 § 1 k.k. Jaki powinien być kierunek i zakres apelacji oskarżyciela publicznego, kwestionującego takie rozstrzygnięcie (dążącego do skazania)? O co powinien wnosić skarżący?</a:t>
            </a:r>
          </a:p>
        </p:txBody>
      </p:sp>
    </p:spTree>
    <p:extLst>
      <p:ext uri="{BB962C8B-B14F-4D97-AF65-F5344CB8AC3E}">
        <p14:creationId xmlns:p14="http://schemas.microsoft.com/office/powerpoint/2010/main" val="2481331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CF3C5F52-EC0B-8DDD-1C54-FB18A31DD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/>
              <a:t>Kazus 1</a:t>
            </a:r>
          </a:p>
        </p:txBody>
      </p:sp>
      <p:sp>
        <p:nvSpPr>
          <p:cNvPr id="22" name="Symbol zastępczy zawartości 8">
            <a:extLst>
              <a:ext uri="{FF2B5EF4-FFF2-40B4-BE49-F238E27FC236}">
                <a16:creationId xmlns:a16="http://schemas.microsoft.com/office/drawing/2014/main" id="{6EA50354-FD8E-FC77-972C-9BEDF3151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pl-PL">
                <a:solidFill>
                  <a:srgbClr val="262626"/>
                </a:solidFill>
              </a:rPr>
              <a:t>Leczący się odwykowo z uwagi na uzależnienie od alkoholu i substancji psychoaktywnych Mariusz został oskarżony kradzież z włamaniem do Opla Corsy, wartego 1.500 złotych. W postępowaniu przed Sądem Rejonowym, oskarżony nie korzystał z pomocy obrońcy, bowiem jak stwierdził, studiował prawo i da sobie radę z samodzielną obroną. Biegli lekarze psychiatrzy, których opinii zasięgnął na etapie postępowania przygotowawczego prokurator orzekli, że co prawda obecnie może samodzielnie prowadzić obronę w sposób rozsądny, lecz</a:t>
            </a:r>
            <a:r>
              <a:rPr lang="pl-PL" i="1" dirty="0">
                <a:solidFill>
                  <a:srgbClr val="262626"/>
                </a:solidFill>
              </a:rPr>
              <a:t> </a:t>
            </a:r>
            <a:r>
              <a:rPr lang="pl-PL">
                <a:solidFill>
                  <a:srgbClr val="262626"/>
                </a:solidFill>
              </a:rPr>
              <a:t>w chwili popełnienia czynu jego zdolność do rozpoznania znaczenia czynu i pokierowania swoim zachowaniem była ograniczona w stopniu znacznym.</a:t>
            </a:r>
            <a:r>
              <a:rPr lang="pl-PL" i="1" dirty="0">
                <a:solidFill>
                  <a:srgbClr val="262626"/>
                </a:solidFill>
              </a:rPr>
              <a:t> </a:t>
            </a:r>
            <a:endParaRPr lang="pl-PL">
              <a:solidFill>
                <a:srgbClr val="404040"/>
              </a:solidFill>
            </a:endParaRPr>
          </a:p>
          <a:p>
            <a:pPr algn="just"/>
            <a:r>
              <a:rPr lang="pl-PL">
                <a:solidFill>
                  <a:srgbClr val="262626"/>
                </a:solidFill>
              </a:rPr>
              <a:t>Czy udział obrońcy w tym postępowaniu jest obligatoryjny?</a:t>
            </a:r>
            <a:endParaRPr lang="pl-PL"/>
          </a:p>
          <a:p>
            <a:endParaRPr lang="pl-PL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727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24A6F8-E784-26B8-FFB5-FE1486163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CDBF8B-B38C-FFFE-8667-1C0719B42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pl-PL" dirty="0"/>
              <a:t>Janowi postawiono zarzut posiadania wbrew przepisom ustawy 5 gramów amfetaminy. Z uwagi na brak pieniędzy jak też fakt, że sprawa jest oczywista i nieskomplikowana pod względem faktycznym  i prawnym, poprosił swojego kolegę Mateusza, studenta V roku prawa, o reprezentowanie go przed sądem. Sporządzili stosowne upoważnienie i Mateusz zgłosił się do postępowania jako obrońca Jana. Razem stawili się na przesłuchanie.</a:t>
            </a:r>
          </a:p>
          <a:p>
            <a:pPr algn="just"/>
            <a:r>
              <a:rPr lang="pl-PL" dirty="0"/>
              <a:t>Czy Mateusz może być obrońcą w tej sprawie?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4390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028FB9-E4D1-64EA-2592-CFFC18C50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B53C6A-5CE3-5647-BDD1-357425904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pl-PL" dirty="0"/>
              <a:t>Małgorzata została skazana w I instancji przez Sąd Rejonowy dla Wrocławia - Fabrycznej we Wrocławiu za przestępstwo z art.. 178a § 1 k.k. Niezadowolona z rozstrzygnięcia, w terminie wniosła o sporządzenie i doręczenie jej uzasadnienia wyroku, a następnie sporządziła apelację, którą złożyła w biurze podawczym Sądu Okręgowego we Wrocławiu.</a:t>
            </a:r>
            <a:endParaRPr lang="pl-PL"/>
          </a:p>
          <a:p>
            <a:pPr algn="just"/>
            <a:r>
              <a:rPr lang="pl-PL" dirty="0"/>
              <a:t>Czy Małgorzata postąpiła prawidłowo?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7141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30FCB9-B080-B69A-2650-07DB60D09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B3481C-02A2-88EA-BAD1-5D94F652A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pl-PL" dirty="0"/>
              <a:t>W dniu 7 marca 2021 roku Janusz w trakcie kontroli biletów w komunikacji miejskiej, okazał kontrolerowi podrobioną legitymację studencką, czym wyczerpał znamiona przestępstwa z art. 270 § 1 k.k. </a:t>
            </a:r>
          </a:p>
          <a:p>
            <a:pPr algn="just"/>
            <a:r>
              <a:rPr lang="pl-PL" dirty="0"/>
              <a:t>Wskaż właściwą formę postępowania przygotowawczego w tej sprawie oraz właściwy rzeczowo sąd. Wskaż skład, w jakim sąd powinien rozpoznać sprawę.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2567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5DEED3-732D-6F0B-A7BC-A505B67F3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5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19B523-BDC1-4BEB-A333-4516CE730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pl-PL" sz="1500" dirty="0"/>
              <a:t>Jan jest podejrzany o to, że w dniu 7 kwietnia 2021 roku, grożąc pokrzywdzonemu nożem, ukradł jego portfel, w którym znajdowało się 15 złotych (art. 280 § 2 k.k.). Okoliczności popełnienia sprawy nie budziły żadnych wątpliwości z uwagi na obszerne i spójne zeznania świadków zdarzenia, ujawnienie przedmiotowego portfela u Jana i szereg innych dowodów. Jan przyznał się zresztą do winy, lecz odmówił składania wyjaśnień. Przeprosił pokrzywdzonego i oddał mu skradzione rzeczy. Poprosił prokuratora o sporządzenie aktu oskarżenia wraz z wnioskiem o wydanie wyroku skazującego bez przeprowadzenia rozprawy i orzeczenie kary 2 lat pozbawienia wolności. Zastrzegł jednak, że wyraża zgodę na ten tryb konsensualny pod warunkiem uznania, że dopuścił się on rozboju w typie podstawowym, bez użycia noża (art. 280 § 1 k.k.).</a:t>
            </a:r>
            <a:endParaRPr lang="pl-PL"/>
          </a:p>
          <a:p>
            <a:pPr algn="just"/>
            <a:r>
              <a:rPr lang="pl-PL" sz="1500" dirty="0"/>
              <a:t>Czy w tej sprawie można wnieść akt oskarżenia z wnioskiem o wydanie na posiedzeniu wyroku skazującego i orzeczenie uzgodnionych z oskarżonym kar?</a:t>
            </a:r>
            <a:endParaRPr lang="pl-PL"/>
          </a:p>
          <a:p>
            <a:r>
              <a:rPr lang="pl-PL" sz="1500" dirty="0"/>
              <a:t>Czy możliwe jest negocjowanie kwalifikacji prawnej zarzuconego czynu?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1032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78A8CC-3B4D-BA05-C35C-C0050F32F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6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AE8531-132F-7FC1-9C0C-ABAD2F375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dirty="0"/>
              <a:t>Do prokuratora zgłosiła się matka 13-letniej dziewczynki, która - jak twierdziła - miała zostać zgwałcona przez ojczyma. Prokurator polecił matce, aby niezwłocznie przywiozła córkę do siedziby prokuratury w celu jej przesłuchania, a następnie przesłuchał pokrzywdzoną w obecności psychologa oraz matki. </a:t>
            </a:r>
          </a:p>
          <a:p>
            <a:pPr algn="just"/>
            <a:r>
              <a:rPr lang="pl-PL" dirty="0"/>
              <a:t>Czy prokurator postąpił prawidłowo?</a:t>
            </a:r>
          </a:p>
        </p:txBody>
      </p:sp>
    </p:spTree>
    <p:extLst>
      <p:ext uri="{BB962C8B-B14F-4D97-AF65-F5344CB8AC3E}">
        <p14:creationId xmlns:p14="http://schemas.microsoft.com/office/powerpoint/2010/main" val="4207899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25DACE-C360-B571-5466-988875EB1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 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DDAA1B-C081-6C00-7EF1-1A7D1FD3C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pl-PL" dirty="0"/>
              <a:t>Sąd I instancji skazał oskarżonego za czyn z art. 178a § 1 k.k. i wymierzył mu:</a:t>
            </a:r>
          </a:p>
          <a:p>
            <a:pPr marL="342900" indent="-342900">
              <a:buAutoNum type="romanUcPeriod"/>
            </a:pPr>
            <a:r>
              <a:rPr lang="pl-PL" dirty="0"/>
              <a:t>Na podstawie art. 178a § 1 k.k. karę 200 stawek dziennych grzywny, określając </a:t>
            </a:r>
            <a:r>
              <a:rPr lang="pl-PL"/>
              <a:t>jedną wysokość stawki dziennej na 100 zł.</a:t>
            </a:r>
            <a:endParaRPr lang="pl-PL" dirty="0"/>
          </a:p>
          <a:p>
            <a:pPr marL="342900" indent="-342900">
              <a:buAutoNum type="romanUcPeriod"/>
            </a:pPr>
            <a:r>
              <a:rPr lang="pl-PL" dirty="0"/>
              <a:t>Na podstawie art. 42 § 2 k.k. zakaz prowadzenia wszelkich pojazdów </a:t>
            </a:r>
            <a:r>
              <a:rPr lang="pl-PL"/>
              <a:t>mechanicznych na okres 2 lat.</a:t>
            </a:r>
          </a:p>
          <a:p>
            <a:pPr marL="342900" indent="-342900">
              <a:buAutoNum type="romanUcPeriod"/>
            </a:pPr>
            <a:r>
              <a:rPr lang="pl-PL" dirty="0"/>
              <a:t>Na podstawie art. 43a § 2 k.k. świadczenie pieniężne w wysokości 10.000 złotych na rzecz Funduszu Pomocy Pokrzywdzonym oraz Pomocy </a:t>
            </a:r>
            <a:r>
              <a:rPr lang="pl-PL"/>
              <a:t>Postpenitencjarnej.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Sąd dokonał również odpowiednich zaliczeń oraz obciążył oskarżonego kosztami postępowania.</a:t>
            </a:r>
          </a:p>
          <a:p>
            <a:pPr marL="0" indent="0">
              <a:buNone/>
            </a:pPr>
            <a:r>
              <a:rPr lang="pl-PL" dirty="0"/>
              <a:t>Jaką apelację powinien sformułować oskarżyciel publiczny? (kierunek, granice, zarzut); O co prokurator powinien wnosić?</a:t>
            </a:r>
          </a:p>
          <a:p>
            <a:pPr marL="0" indent="0">
              <a:buNone/>
            </a:pPr>
            <a:r>
              <a:rPr lang="pl-PL" dirty="0"/>
              <a:t>Jaką apelację powinien sformułować obrońca, jeżeli kwestionuje sprawstwo oskarżonego, argumentując, że funkcjonariusze policji przeprowadzili błędny pomiar stężenia alkoholu w wydychanym powietrzu, przez co dowód ten nie jest wiarygodny? (kierunek, granice, zarzut); O co obrońca powinien wnosić?</a:t>
            </a:r>
          </a:p>
        </p:txBody>
      </p:sp>
    </p:spTree>
    <p:extLst>
      <p:ext uri="{BB962C8B-B14F-4D97-AF65-F5344CB8AC3E}">
        <p14:creationId xmlns:p14="http://schemas.microsoft.com/office/powerpoint/2010/main" val="2916171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6665D0-EFB1-7C97-5273-3647E80C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 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A3787D-E7E8-EAAE-1856-420674725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/>
              <a:t>Sąd I instancji skazał oskarżonego za czyn z art. 288 § 1 k.k. i wymierzył mu karę 10 (ośmiu) miesięcy pozbawienia wolności.</a:t>
            </a:r>
          </a:p>
          <a:p>
            <a:pPr marL="0" indent="0">
              <a:buNone/>
            </a:pPr>
            <a:r>
              <a:rPr lang="pl-PL" dirty="0"/>
              <a:t>Jaki powinien być kierunek i zakres zaskarżenia? O co powinien wnosić skarżący?</a:t>
            </a:r>
          </a:p>
        </p:txBody>
      </p:sp>
    </p:spTree>
    <p:extLst>
      <p:ext uri="{BB962C8B-B14F-4D97-AF65-F5344CB8AC3E}">
        <p14:creationId xmlns:p14="http://schemas.microsoft.com/office/powerpoint/2010/main" val="1725610625"/>
      </p:ext>
    </p:extLst>
  </p:cSld>
  <p:clrMapOvr>
    <a:masterClrMapping/>
  </p:clrMapOvr>
</p:sld>
</file>

<file path=ppt/theme/theme1.xml><?xml version="1.0" encoding="utf-8"?>
<a:theme xmlns:a="http://schemas.openxmlformats.org/drawingml/2006/main" name="Paczka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TF00001246</Template>
  <TotalTime>0</TotalTime>
  <Words>1</Words>
  <Application>Microsoft Office PowerPoint</Application>
  <PresentationFormat>Panoramiczny</PresentationFormat>
  <Paragraphs>1</Paragraphs>
  <Slides>10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Paczka</vt:lpstr>
      <vt:lpstr>Kazusy kpk</vt:lpstr>
      <vt:lpstr>Kazus 1</vt:lpstr>
      <vt:lpstr>Kazus 2</vt:lpstr>
      <vt:lpstr>Kazus 3</vt:lpstr>
      <vt:lpstr>Kazus 4</vt:lpstr>
      <vt:lpstr>Kazus 5</vt:lpstr>
      <vt:lpstr>Kazus 6</vt:lpstr>
      <vt:lpstr>Kazus </vt:lpstr>
      <vt:lpstr>Kazus </vt:lpstr>
      <vt:lpstr>kazus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157</cp:revision>
  <dcterms:created xsi:type="dcterms:W3CDTF">2023-05-20T08:05:00Z</dcterms:created>
  <dcterms:modified xsi:type="dcterms:W3CDTF">2023-05-20T08:57:57Z</dcterms:modified>
</cp:coreProperties>
</file>