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2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9722A9C-6E78-41FE-BE0F-5D944E9C1380}" type="datetimeFigureOut">
              <a:rPr lang="pl-PL" smtClean="0"/>
              <a:pPr/>
              <a:t>2018-01-18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279225-5E5E-4952-8569-AB0B3A039FE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7504" y="332656"/>
          <a:ext cx="8686800" cy="643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algn="just"/>
                      <a:r>
                        <a:rPr kumimoji="0"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NSA w wyroku z 14 stycznia 1982 r. (ISA 2587/81, ONSA 1982/1/7) rozpoznawał skargę Nowej Huty, która wnosiła, że </a:t>
                      </a:r>
                      <a:r>
                        <a:rPr kumimoji="0" lang="pl-PL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opłatyza</a:t>
                      </a:r>
                      <a:r>
                        <a:rPr kumimoji="0"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korzystanie ze środowiska </a:t>
                      </a:r>
                      <a:r>
                        <a:rPr kumimoji="0" lang="pl-PL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związa</a:t>
                      </a:r>
                      <a:r>
                        <a:rPr kumimoji="0"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nych</a:t>
                      </a:r>
                      <a:r>
                        <a:rPr kumimoji="0"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z emitowaniem do atmosfery pyłów odnoszą się wyłącznie do pyłów zawieszonych (tj. pyłów, które unoszą się w powietrzu), a nie do wszystkich pyłów – jak to podnosił Minister Administracji,  Gospodarki Terenowej I Ochrony Środowiska. Nowa Huta uzasadniając przedstawione stanowisko powoływała się na rozporządzenie Rady Ministrów z dnia 30 września 1980 r. w sprawie opłat za gospodarcze korzystanie ze środowiska (</a:t>
                      </a:r>
                      <a:r>
                        <a:rPr kumimoji="0" lang="pl-PL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Dz.U</a:t>
                      </a:r>
                      <a:r>
                        <a:rPr kumimoji="0"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Nr 24, poz. 93), w którym użyto pojęcia  pył zawieszony. NSA uznał w wyroku, że Nowa Huta powinna płacić za wszystkie pyły, a nie tylko za pyły zawieszone, ponieważ wszystkie one są szkodliwe dla środowiska. </a:t>
                      </a:r>
                    </a:p>
                    <a:p>
                      <a:pPr algn="just"/>
                      <a:r>
                        <a:rPr kumimoji="0" lang="pl-PL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Polecenie: Na jaki rodzaj wykładni powołał się Sąd w rozpatrywanej sprawie – krótko omów ten rodzaj. 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  <a:p>
                      <a:pPr lvl="0" algn="just"/>
                      <a:r>
                        <a:rPr kumimoji="0" lang="pl-PL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Belgijska ustawa z 1919 roku, regulująca handel napojami alkoholowymi, pozwalała sprzedawać alkohol pod warunkiem, że każda sprzedaż będzie obejmować ilość nie mniejszą, niż dwa litry. Jak tłumaczy </a:t>
                      </a:r>
                      <a:r>
                        <a:rPr kumimoji="0" lang="pl-PL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kumimoji="0" lang="pl-PL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pl-PL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Perelman</a:t>
                      </a:r>
                      <a:r>
                        <a:rPr kumimoji="0" lang="pl-PL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„celem tej pozornie paradoksalnej ustawy było niedopuszczenie do tego, by robotnicy przeznaczali każdego tygodnia część swego wynagrodzenia na zakup napojów wyskokowych, gdyż koszt dwu litów alkoholu przekraczał przeciętną płacę tygodniową”. </a:t>
                      </a:r>
                    </a:p>
                    <a:p>
                      <a:pPr lvl="0" algn="just"/>
                      <a:r>
                        <a:rPr kumimoji="0" lang="pl-PL" sz="17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Czy można tutaj zastosować wnioskowanie </a:t>
                      </a:r>
                      <a:r>
                        <a:rPr kumimoji="0" lang="pl-PL" sz="17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pl-PL" sz="1700" b="1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fortiori</a:t>
                      </a:r>
                      <a:r>
                        <a:rPr kumimoji="0" lang="pl-PL" sz="17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pl-PL" sz="17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pl-PL" sz="1700" b="1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maiori</a:t>
                      </a:r>
                      <a:r>
                        <a:rPr kumimoji="0" lang="pl-PL" sz="17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ad minus</a:t>
                      </a:r>
                      <a:r>
                        <a:rPr kumimoji="0" lang="pl-PL" sz="17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)? Uzasadnij odpowiedź.  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8991600" cy="6381328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2000" dirty="0"/>
              <a:t>NSA w wyroku z 14 stycznia 1982 r. (ISA 2587/81, ONSA 1982/1/7) rozpoznawał skargę Nowej Huty, która wnosiła, że </a:t>
            </a:r>
            <a:r>
              <a:rPr lang="pl-PL" sz="2000" dirty="0" smtClean="0"/>
              <a:t>opłaty za </a:t>
            </a:r>
            <a:r>
              <a:rPr lang="pl-PL" sz="2000" dirty="0"/>
              <a:t>korzystanie ze środowiska </a:t>
            </a:r>
            <a:r>
              <a:rPr lang="pl-PL" sz="2000" dirty="0" smtClean="0"/>
              <a:t>związanych </a:t>
            </a:r>
            <a:r>
              <a:rPr lang="pl-PL" sz="2000" dirty="0"/>
              <a:t>z emitowaniem do atmosfery pyłów odnoszą się wyłącznie do pyłów zawieszonych (tj. pyłów, które unoszą się w powietrzu), a nie do wszystkich pyłów – jak to podnosił Minister Administracji,  Gospodarki Terenowej I Ochrony Środowiska. Nowa Huta uzasadniając przedstawione stanowisko powoływała się na rozporządzenie Rady Ministrów z dnia 30 września 1980 r. w sprawie opłat za gospodarcze korzystanie ze środowiska (Dz.U. Nr 24, poz. 93), w którym użyto pojęcia  pył zawieszony. NSA uznał w wyroku, że Nowa Huta powinna płacić za wszystkie pyły, a nie tylko za pyły zawieszone, ponieważ wszystkie one są szkodliwe dla środowiska. </a:t>
            </a:r>
          </a:p>
          <a:p>
            <a:pPr algn="just"/>
            <a:r>
              <a:rPr lang="pl-PL" sz="2000" b="1" dirty="0"/>
              <a:t>Polecenie: Na jaki rodzaj wykładni powołał się Sąd w rozpatrywanej sprawie – krótko omów ten rodzaj. </a:t>
            </a:r>
            <a:endParaRPr lang="pl-PL" sz="2000" b="1" dirty="0" smtClean="0"/>
          </a:p>
          <a:p>
            <a:pPr algn="just"/>
            <a:r>
              <a:rPr lang="pl-PL" sz="2000" b="1" dirty="0" smtClean="0"/>
              <a:t>Naczelny Sąd Administracyjny powołał się na wykładnię funkcjonalną . Zwłaszcza na dyrektywę, zgodnie z którą należy uwzględniać funkcję jaką przepis ma spełniać – w tym przypadku ochrona środowiska </a:t>
            </a:r>
            <a:r>
              <a:rPr lang="pl-PL" sz="2000" b="1" dirty="0"/>
              <a:t>jako szczególnej wartości. </a:t>
            </a:r>
            <a:r>
              <a:rPr lang="pl-PL" sz="2000" b="1" dirty="0" smtClean="0"/>
              <a:t>Zastosowano również dyrektywę </a:t>
            </a:r>
            <a:r>
              <a:rPr lang="pl-PL" sz="2000" b="1" dirty="0"/>
              <a:t>preferencji: jeżeli na gruncie wykładni językowej możliwe są różne warianty normy, to należy wybrać ten, który jest najbardziej zgodny z przyjętymi regułami i ocenami społecznymi</a:t>
            </a:r>
            <a:r>
              <a:rPr lang="pl-PL" sz="2000" b="1" dirty="0" smtClean="0"/>
              <a:t>. </a:t>
            </a:r>
            <a:r>
              <a:rPr lang="pl-PL" sz="2000" b="1" dirty="0"/>
              <a:t>Ponadto, </a:t>
            </a:r>
            <a:r>
              <a:rPr lang="pl-PL" sz="2000" b="1" dirty="0" smtClean="0"/>
              <a:t>NSA uwzględnił również ratio </a:t>
            </a:r>
            <a:r>
              <a:rPr lang="pl-PL" sz="2000" b="1" dirty="0"/>
              <a:t>legis – </a:t>
            </a:r>
            <a:r>
              <a:rPr lang="pl-PL" sz="2000" b="1" dirty="0" smtClean="0"/>
              <a:t>Sąd ustalił przyczynę </a:t>
            </a:r>
            <a:r>
              <a:rPr lang="pl-PL" sz="2000" b="1" dirty="0"/>
              <a:t>ustanowienia przepisu, cel regulacji prawnej.</a:t>
            </a:r>
          </a:p>
          <a:p>
            <a:pPr algn="just"/>
            <a:endParaRPr lang="pl-PL" sz="1800" b="1" dirty="0"/>
          </a:p>
          <a:p>
            <a:pPr algn="just"/>
            <a:endParaRPr lang="pl-PL" sz="18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2506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552728"/>
          </a:xfrm>
        </p:spPr>
        <p:txBody>
          <a:bodyPr>
            <a:normAutofit/>
          </a:bodyPr>
          <a:lstStyle/>
          <a:p>
            <a:pPr algn="just"/>
            <a:r>
              <a:rPr lang="pl-PL" sz="1900" dirty="0"/>
              <a:t>Belgijska ustawa z 1919 roku, regulująca handel napojami alkoholowymi, pozwalała sprzedawać alkohol pod warunkiem, że każda sprzedaż będzie obejmować </a:t>
            </a:r>
            <a:r>
              <a:rPr lang="pl-PL" sz="1900" b="1" dirty="0"/>
              <a:t>ilość nie mniejszą, niż dwa litry</a:t>
            </a:r>
            <a:r>
              <a:rPr lang="pl-PL" sz="1900" dirty="0"/>
              <a:t>. Jak tłumaczy Ch. </a:t>
            </a:r>
            <a:r>
              <a:rPr lang="pl-PL" sz="1900" dirty="0" err="1"/>
              <a:t>Perelman</a:t>
            </a:r>
            <a:r>
              <a:rPr lang="pl-PL" sz="1900" dirty="0"/>
              <a:t>, „celem tej pozornie paradoksalnej ustawy było niedopuszczenie do tego, by robotnicy przeznaczali każdego tygodnia część swego wynagrodzenia na zakup napojów wyskokowych, gdyż koszt dwu litów alkoholu przekraczał przeciętną płacę tygodniową”. </a:t>
            </a:r>
          </a:p>
          <a:p>
            <a:pPr algn="just"/>
            <a:r>
              <a:rPr lang="pl-PL" sz="1900" dirty="0"/>
              <a:t>Czy można tutaj zastosować wnioskowanie a </a:t>
            </a:r>
            <a:r>
              <a:rPr lang="pl-PL" sz="1900" dirty="0" err="1"/>
              <a:t>fortiori</a:t>
            </a:r>
            <a:r>
              <a:rPr lang="pl-PL" sz="1900" dirty="0"/>
              <a:t> (a </a:t>
            </a:r>
            <a:r>
              <a:rPr lang="pl-PL" sz="1900" dirty="0" err="1"/>
              <a:t>maiori</a:t>
            </a:r>
            <a:r>
              <a:rPr lang="pl-PL" sz="1900" dirty="0"/>
              <a:t> ad minus)? Uzasadnij odpowiedź.  </a:t>
            </a:r>
            <a:endParaRPr lang="pl-PL" sz="1900" dirty="0" smtClean="0"/>
          </a:p>
          <a:p>
            <a:pPr algn="just"/>
            <a:r>
              <a:rPr lang="pl-PL" sz="1900" b="1" dirty="0"/>
              <a:t>Wnioskowanie logiczne: „Jeżeli w systemie prawa obowiązuje norma N wyrażona w przepisie prawa, która ma określony zakres zastosowania oraz zakres normowania, to przyjmujemy, że obowiązują także normy niewyrażone w przepisach, których zakres zastosowania i normowania w całości zawierają się w zakresach normy N”.</a:t>
            </a:r>
          </a:p>
          <a:p>
            <a:pPr algn="just"/>
            <a:r>
              <a:rPr lang="pl-PL" sz="1900" b="1" dirty="0" smtClean="0"/>
              <a:t>W zakresie normy wyrażonej w przepisie prawnym (dopuszczalna jest sprzedaż alkoholu w ilości nie mniejszej niż 2 litry) nie mieści się dopuszczalność sprzedaży ilości mniejszej (np. 1,9 l, 1 l, 250 mml).</a:t>
            </a:r>
          </a:p>
          <a:p>
            <a:pPr algn="just"/>
            <a:r>
              <a:rPr lang="pl-PL" sz="1900" b="1" dirty="0" smtClean="0"/>
              <a:t>Jeżeli wynik wnioskowania logicznego, 100% pewnego zaprzecza wnioskowaniu a </a:t>
            </a:r>
            <a:r>
              <a:rPr lang="pl-PL" sz="1900" b="1" dirty="0" err="1" smtClean="0"/>
              <a:t>fortiori</a:t>
            </a:r>
            <a:r>
              <a:rPr lang="pl-PL" sz="1900" b="1" dirty="0" smtClean="0"/>
              <a:t>, to nie stosujemy tego drugiego.</a:t>
            </a:r>
            <a:endParaRPr lang="pl-PL" sz="1900" b="1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5918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74376433"/>
              </p:ext>
            </p:extLst>
          </p:nvPr>
        </p:nvGraphicFramePr>
        <p:xfrm>
          <a:off x="179512" y="332656"/>
          <a:ext cx="8686800" cy="626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314997">
                <a:tc>
                  <a:txBody>
                    <a:bodyPr/>
                    <a:lstStyle/>
                    <a:p>
                      <a:pPr algn="just"/>
                      <a:r>
                        <a:rPr kumimoji="0" lang="pl-PL" sz="1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algn="just"/>
                      <a:r>
                        <a:rPr kumimoji="0" lang="pl-PL" sz="1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Przepis art. 417 k.c. stanowi, iż   „Za szkodę wyrządzoną przez niezgodne z prawem działanie lub zaniechanie przy wykonywaniu władzy publicznej ponosi odpowiedzialność Skarb Państwa lub jednostka samorządu terytorialnego lub inna osoba prawna wykonująca tę władzę z mocy prawa.” Przez długie lata na mocy wykładni dokonanej przez Sąd Najwyższy przyjmowano, iż z uwagi na fakt, że art. 417 znajduje się w tytule VI kodeksu cywilnego określającym odpowiedzialność za czyny niedozwolone, a naczelna zasada tego typu odpowiedzialności wyrażona jest w art. 415 (Kto z winy swej wyrządził drugiemu szkodę, obowiązany jest do jej naprawienia.) odpowiedzialność za funkcjonariusza może dotyczyć szkody wyrządzonej wyłącznie z jego winy. Trybunał konstytucyjny uznał, iż takie rozumienie jest niedopuszczalne na gruncie wykładni językowej, która jest wystarczająca do ustalenia znaczenia tego przepisu.</a:t>
                      </a:r>
                    </a:p>
                    <a:p>
                      <a:pPr algn="just"/>
                      <a:r>
                        <a:rPr kumimoji="0" lang="pl-PL" sz="15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Polecenie: Na jakie dyrektywy wykładni (i na jaki rodzaj wykładni) powoływał się Sąd Najwyższy uzależniając odpowiedzialność za funkcjonariusza od jego winy</a:t>
                      </a:r>
                      <a:r>
                        <a:rPr kumimoji="0" lang="pl-PL" sz="1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pl-PL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pl-P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  <a:p>
                      <a:pPr lvl="0" algn="just"/>
                      <a:r>
                        <a:rPr kumimoji="0" lang="pl-P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Sąd Najwyższy Holandii uznał w 1921 roku, że do wobec braku przepisów karnych regulujących kwestię kradzieży energii elektrycznej można w takich sytuacjach zastosować przepis odnoszący się do zaboru cudzej rzeczy w celu przywłaszczenia. W latach trzydziestych minionego wieku z kolei Sąd Rzeszy dwukrotnie odmówił uznania kradzieży energii elektrycznej za przestępstwo związane z kradzieżą rzeczy ruchomej argumentując, że energia nie jest rzeczą. </a:t>
                      </a:r>
                    </a:p>
                    <a:p>
                      <a:pPr lvl="0" algn="just"/>
                      <a:r>
                        <a:rPr kumimoji="0" lang="pl-PL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Czy można tu mówić o zastosowaniu wnioskowań prawniczych, jeśli tak, to jakich? Jak można wytłumaczyć odmienność rozstrzygnięć sądowych?   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16632"/>
            <a:ext cx="8884096" cy="6741368"/>
          </a:xfrm>
        </p:spPr>
        <p:txBody>
          <a:bodyPr>
            <a:normAutofit/>
          </a:bodyPr>
          <a:lstStyle/>
          <a:p>
            <a:pPr algn="just"/>
            <a:r>
              <a:rPr lang="pl-PL" sz="1800" dirty="0"/>
              <a:t>Przepis art. 417 k.c. stanowi, iż   „Za szkodę wyrządzoną przez niezgodne z prawem działanie lub zaniechanie przy wykonywaniu władzy publicznej ponosi odpowiedzialność Skarb Państwa lub jednostka samorządu terytorialnego lub inna osoba prawna wykonująca tę władzę z mocy prawa.” Przez długie lata na mocy wykładni dokonanej przez Sąd Najwyższy przyjmowano, iż z uwagi na fakt, że art. 417 znajduje się w tytule VI kodeksu cywilnego określającym odpowiedzialność za czyny niedozwolone, a naczelna </a:t>
            </a:r>
            <a:r>
              <a:rPr lang="pl-PL" sz="1800" b="1" dirty="0"/>
              <a:t>zasada</a:t>
            </a:r>
            <a:r>
              <a:rPr lang="pl-PL" sz="1800" dirty="0"/>
              <a:t> tego typu odpowiedzialności wyrażona jest w art. 415 (Kto z winy swej wyrządził drugiemu szkodę, obowiązany jest do jej naprawienia.) odpowiedzialność za funkcjonariusza może dotyczyć szkody wyrządzonej wyłącznie z jego winy. Trybunał konstytucyjny uznał, iż takie rozumienie jest niedopuszczalne na gruncie wykładni językowej, która jest wystarczająca do ustalenia znaczenia tego przepisu.</a:t>
            </a:r>
          </a:p>
          <a:p>
            <a:pPr algn="just"/>
            <a:r>
              <a:rPr lang="pl-PL" sz="1800" dirty="0"/>
              <a:t>Polecenie: Na jakie dyrektywy wykładni (i na jaki rodzaj wykładni) powoływał się Sąd Najwyższy uzależniając odpowiedzialność za funkcjonariusza od jego winy</a:t>
            </a:r>
            <a:r>
              <a:rPr lang="pl-PL" sz="1800" dirty="0" smtClean="0"/>
              <a:t>.</a:t>
            </a:r>
          </a:p>
          <a:p>
            <a:pPr algn="just"/>
            <a:r>
              <a:rPr lang="pl-PL" sz="1900" b="1" dirty="0"/>
              <a:t>Dyrektywy wykładni systemowej – polega na ustalaniu znaczenia tekstu prawnego w oparciu o kryteria systemowe, np. miejsca przepisu w </a:t>
            </a:r>
            <a:r>
              <a:rPr lang="pl-PL" sz="1900" b="1" dirty="0" smtClean="0"/>
              <a:t>systemie.</a:t>
            </a:r>
          </a:p>
          <a:p>
            <a:pPr algn="just"/>
            <a:r>
              <a:rPr lang="pl-PL" sz="1900" b="1" dirty="0"/>
              <a:t>Argumentum a </a:t>
            </a:r>
            <a:r>
              <a:rPr lang="pl-PL" sz="1900" b="1" dirty="0" err="1"/>
              <a:t>rubrica</a:t>
            </a:r>
            <a:r>
              <a:rPr lang="pl-PL" sz="1900" b="1" dirty="0"/>
              <a:t> – ustalając znaczenie przepisu należy brać pod uwagę jego miejsce w systematyce wewnętrznej i zewnętrznej aktu normatywnego. </a:t>
            </a:r>
          </a:p>
          <a:p>
            <a:pPr algn="just"/>
            <a:r>
              <a:rPr lang="pl-PL" sz="1900" b="1" dirty="0"/>
              <a:t>Przepisu statuujące reguły powinny być interpretowane zgodnie z przepisami statuującymi zasady.</a:t>
            </a:r>
          </a:p>
          <a:p>
            <a:pPr algn="just"/>
            <a:endParaRPr lang="pl-PL" sz="1800" dirty="0"/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xmlns="" val="279717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0"/>
            <a:ext cx="8884096" cy="6080125"/>
          </a:xfrm>
        </p:spPr>
        <p:txBody>
          <a:bodyPr>
            <a:noAutofit/>
          </a:bodyPr>
          <a:lstStyle/>
          <a:p>
            <a:pPr algn="just"/>
            <a:r>
              <a:rPr lang="pl-PL" sz="2100" dirty="0"/>
              <a:t>Sąd Najwyższy Holandii uznał w 1921 roku, że do wobec braku przepisów karnych regulujących kwestię kradzieży energii elektrycznej można w takich sytuacjach zastosować przepis odnoszący się do zaboru cudzej rzeczy w celu przywłaszczenia. W latach trzydziestych minionego wieku z kolei Sąd Rzeszy dwukrotnie odmówił uznania kradzieży energii elektrycznej za przestępstwo związane z kradzieżą rzeczy ruchomej argumentując, że energia nie jest rzeczą. </a:t>
            </a:r>
          </a:p>
          <a:p>
            <a:pPr algn="just"/>
            <a:r>
              <a:rPr lang="pl-PL" sz="2100" dirty="0"/>
              <a:t>Czy można tu mówić o zastosowaniu </a:t>
            </a:r>
            <a:r>
              <a:rPr lang="pl-PL" sz="2100" dirty="0" err="1"/>
              <a:t>wnioskowań</a:t>
            </a:r>
            <a:r>
              <a:rPr lang="pl-PL" sz="2100" dirty="0"/>
              <a:t> prawniczych, jeśli tak, to jakich? Jak można wytłumaczyć odmienność rozstrzygnięć sądowych? </a:t>
            </a:r>
            <a:endParaRPr lang="pl-PL" sz="2100" dirty="0" smtClean="0"/>
          </a:p>
          <a:p>
            <a:pPr algn="just"/>
            <a:r>
              <a:rPr lang="pl-PL" sz="2100" b="1" dirty="0" smtClean="0"/>
              <a:t>Sad Najwyższy Holandii – analogia legis (istotne podobieństwo stanu faktycznego, kradzież rzeczy – kradzież energii);</a:t>
            </a:r>
          </a:p>
          <a:p>
            <a:pPr algn="just"/>
            <a:r>
              <a:rPr lang="pl-PL" sz="2100" b="1" dirty="0" smtClean="0"/>
              <a:t>Sąd Rzeszy – </a:t>
            </a:r>
            <a:r>
              <a:rPr lang="pl-PL" sz="2100" b="1" smtClean="0"/>
              <a:t>wnioskowania logiczne (wykładnia językowa) </a:t>
            </a:r>
            <a:r>
              <a:rPr lang="pl-PL" sz="2100" b="1" dirty="0" smtClean="0"/>
              <a:t>– energia nie spełnia definicji rzeczy,, w związku z tym, z normy dotyczącej kradzieży rzeczy nie można wyprowadzić normy dotyczącej kradzieży energii.</a:t>
            </a:r>
          </a:p>
          <a:p>
            <a:pPr algn="just"/>
            <a:r>
              <a:rPr lang="pl-PL" sz="2100" b="1" dirty="0" smtClean="0"/>
              <a:t>Odmienność rozstrzygnięć wytłumaczyć można odmienną ideologią stosowania prawa – Sąd Rzeszy reprezentuje statyczną ideologię i językowe rozumienie przepisu, które nie pozwala na rozszerzeni e definicji rzeczy na energię. Sąd Najwyższy zaś reprezentuje ideologię dynamiczną wykładni – koncentrując się na adekwatności przepisu do okoliczności sprawy.</a:t>
            </a:r>
            <a:endParaRPr lang="pl-PL" sz="2100" b="1" dirty="0"/>
          </a:p>
        </p:txBody>
      </p:sp>
    </p:spTree>
    <p:extLst>
      <p:ext uri="{BB962C8B-B14F-4D97-AF65-F5344CB8AC3E}">
        <p14:creationId xmlns:p14="http://schemas.microsoft.com/office/powerpoint/2010/main" xmlns="" val="271244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215</TotalTime>
  <Words>1348</Words>
  <Application>Microsoft Office PowerPoint</Application>
  <PresentationFormat>Pokaz na ekranie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Wędrówka</vt:lpstr>
      <vt:lpstr>Slajd 1</vt:lpstr>
      <vt:lpstr>Slajd 2</vt:lpstr>
      <vt:lpstr>Slajd 3</vt:lpstr>
      <vt:lpstr>Slajd 4</vt:lpstr>
      <vt:lpstr>Slajd 5</vt:lpstr>
      <vt:lpstr>Slajd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kolokwium</dc:title>
  <dc:creator>ummasz19</dc:creator>
  <cp:lastModifiedBy>ummasz19</cp:lastModifiedBy>
  <cp:revision>13</cp:revision>
  <dcterms:created xsi:type="dcterms:W3CDTF">2017-12-18T08:52:54Z</dcterms:created>
  <dcterms:modified xsi:type="dcterms:W3CDTF">2018-01-18T09:25:33Z</dcterms:modified>
</cp:coreProperties>
</file>