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7" r:id="rId1"/>
  </p:sldMasterIdLst>
  <p:sldIdLst>
    <p:sldId id="257" r:id="rId2"/>
    <p:sldId id="258" r:id="rId3"/>
    <p:sldId id="259" r:id="rId4"/>
    <p:sldId id="260" r:id="rId5"/>
    <p:sldId id="270" r:id="rId6"/>
    <p:sldId id="262" r:id="rId7"/>
    <p:sldId id="263" r:id="rId8"/>
    <p:sldId id="264" r:id="rId9"/>
    <p:sldId id="265" r:id="rId10"/>
    <p:sldId id="268" r:id="rId11"/>
    <p:sldId id="269" r:id="rId12"/>
    <p:sldId id="275" r:id="rId13"/>
    <p:sldId id="273" r:id="rId14"/>
    <p:sldId id="274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5767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256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826516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29068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104282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29893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689882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48604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4942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93933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726678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3961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64266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898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5458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85284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413615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duotone>
              <a:schemeClr val="bg2">
                <a:shade val="18000"/>
                <a:satMod val="160000"/>
                <a:lumMod val="28000"/>
              </a:schemeClr>
              <a:schemeClr val="bg2">
                <a:tint val="95000"/>
                <a:satMod val="160000"/>
                <a:lumMod val="116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colorTemperature colorTemp="9113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91C341-A558-48D9-8056-F52C4876F28B}" type="datetimeFigureOut">
              <a:rPr lang="pl-PL" smtClean="0"/>
              <a:t>11.03.2022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45627-9D23-401B-AFB0-E00E8654A98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23725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88" r:id="rId1"/>
    <p:sldLayoutId id="2147483989" r:id="rId2"/>
    <p:sldLayoutId id="2147483990" r:id="rId3"/>
    <p:sldLayoutId id="2147483991" r:id="rId4"/>
    <p:sldLayoutId id="2147483992" r:id="rId5"/>
    <p:sldLayoutId id="2147483993" r:id="rId6"/>
    <p:sldLayoutId id="2147483994" r:id="rId7"/>
    <p:sldLayoutId id="2147483995" r:id="rId8"/>
    <p:sldLayoutId id="2147483996" r:id="rId9"/>
    <p:sldLayoutId id="2147483997" r:id="rId10"/>
    <p:sldLayoutId id="2147483998" r:id="rId11"/>
    <p:sldLayoutId id="2147483999" r:id="rId12"/>
    <p:sldLayoutId id="2147484000" r:id="rId13"/>
    <p:sldLayoutId id="2147484001" r:id="rId14"/>
    <p:sldLayoutId id="2147484002" r:id="rId15"/>
    <p:sldLayoutId id="2147484003" r:id="rId16"/>
    <p:sldLayoutId id="2147484004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9E61FAE-3D95-42DC-BD10-36E9090255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Czynności dowodowe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904F8B38-FA25-4700-A71E-52CF406602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noFill/>
        </p:spPr>
        <p:txBody>
          <a:bodyPr/>
          <a:lstStyle/>
          <a:p>
            <a:r>
              <a:rPr lang="pl-PL" dirty="0"/>
              <a:t>mgr Karol Jarząbek, Katedra Postępowania Karnego </a:t>
            </a:r>
            <a:r>
              <a:rPr lang="pl-PL" dirty="0" err="1"/>
              <a:t>UWr</a:t>
            </a:r>
            <a:r>
              <a:rPr lang="pl-PL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3876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BC18FE2-1ABC-4823-9BA4-67DC0F918D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602751"/>
          </a:xfrm>
        </p:spPr>
        <p:txBody>
          <a:bodyPr/>
          <a:lstStyle/>
          <a:p>
            <a:r>
              <a:rPr lang="pl-PL" dirty="0"/>
              <a:t>Kazus nr 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881739F9-5297-4F35-9658-C6DC554BA3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61672"/>
            <a:ext cx="10353762" cy="4686728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Prokuratura nadzorowała postępowanie przeciwko Janowi K., podejrzanemu o to, że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potrącił na pasach pieszą, powodując rozległe obrażenia, które doprowadziły do jej śmierci (art. 177 § 2 k.k.). W toku sprawy policjanci powołali biegłego z zakresu rekonstrukcji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wypadków drogowych, który w treści opinii stwierdził, że Jan K. nie zachował należytej ostrożności i poruszał się z prędkością 66 km/h, co uniemożliwiło mu manewr obronny. Podejrzany złożył do akt tzw. opinię prywatną, z której wynika, że po pierwsze Jan K. jechał z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prędkością 57 km/h, a ponadto nawet gdyby jechał z prędkością administracyjnie dozwoloną</a:t>
            </a:r>
            <a:r>
              <a:rPr lang="pl-PL" sz="2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i tak nie uniknąłby wypadku, ponieważ pokrzywdzona wtargnęła na jezdnię.</a:t>
            </a:r>
          </a:p>
          <a:p>
            <a:pPr algn="just">
              <a:lnSpc>
                <a:spcPct val="150000"/>
              </a:lnSpc>
            </a:pPr>
            <a:r>
              <a:rPr lang="pl-PL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policjanci mogli powołać biegłego?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powinien zrobić z prywatną opinią prokurator?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228770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F512D3D3-6EC3-4F57-AE18-43C32C78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7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B8FA8E1-6EC3-4586-B6AE-DE19D2FCCD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pl-PL" dirty="0"/>
              <a:t>Ograniczenia co do organu powołującego biegłych w postępowaniu przygotowawczym i sądowym – art. 202 § 1 k.p.k. </a:t>
            </a:r>
          </a:p>
          <a:p>
            <a:pPr algn="just"/>
            <a:r>
              <a:rPr lang="pl-PL" b="1" dirty="0"/>
              <a:t>W postępowaniu przygotowawczym do powołania dwóch biegłych lekarzy psychiatrów uprawniony jest wyłącznie prokurator. W pozostałym zakresie funkcjonariusze Policji mogą powoływać biegłych różnych specjalności. 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47037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23F4B4-A699-4D14-ADAC-61A177BD9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8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52691548-2F71-49D2-A396-77026C3F1C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3"/>
            <a:ext cx="10353762" cy="4500679"/>
          </a:xfrm>
        </p:spPr>
        <p:txBody>
          <a:bodyPr/>
          <a:lstStyle/>
          <a:p>
            <a:pPr algn="just"/>
            <a:r>
              <a:rPr lang="pl-PL" dirty="0"/>
              <a:t>Przed Sądem Rejonowym dla Wrocławia – Śródmieścia toczyło się postępowanie przeciwko Bogdanowi Z. o popełnienie przestępstwa z art. 157 § k.k. W toku postpowania obrońca oskarżonego kwestionował ustalenia, które zawarte były w opinii biegłego z zakresu medycyny sądowej, twierdząc że powstały uszczerbek na zdrowiu nie przekraczał 7 dni. Złożył w tej sytuacji wniosek dowodowy o powołanie kolejnego biegłego z zakresu medycyny sądowej. Tak się złożyło, że przewodnicząca składu była absolwentką medycyny i według jej wiedzy określenie stopnia powstałego uszczerbku na zdrowiu było oczywiste, a zatem powoływanie biegłego jest zbędne.</a:t>
            </a:r>
          </a:p>
          <a:p>
            <a:pPr algn="just"/>
            <a:r>
              <a:rPr lang="pl-PL" b="1" dirty="0"/>
              <a:t>Oceń postępowanie sądu. </a:t>
            </a:r>
          </a:p>
        </p:txBody>
      </p:sp>
    </p:spTree>
    <p:extLst>
      <p:ext uri="{BB962C8B-B14F-4D97-AF65-F5344CB8AC3E}">
        <p14:creationId xmlns:p14="http://schemas.microsoft.com/office/powerpoint/2010/main" val="15542701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FA1280-FFEC-4642-AAC9-3B8A299507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23E20D2-9705-4F95-A369-B5ACFC3E61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Sąd wydał postanowienie o stosowaniu kontroli i utrwalania rozmów telefonicznych wobec osoby podejrzanej Jana K. w sprawie o rozbój z art. 280 § 2 k.k. Zgromadzony na tej podstawie materiał dostarczył dodatkowo informacji o kradzieży z włamaniem samochodu przez Jana K. Prokurator stwierdził, że wykorzysta ten dowód w postępowaniu na podstawie art. 237a k.p.k.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Oceń postępowanie prokuratora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8127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1A1EA60-93B9-48D2-9BD7-14942F2CC8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9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BF020E7-C676-4510-82D3-B2C96539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152336"/>
          </a:xfrm>
        </p:spPr>
        <p:txBody>
          <a:bodyPr>
            <a:normAutofit/>
          </a:bodyPr>
          <a:lstStyle/>
          <a:p>
            <a:r>
              <a:rPr lang="pl-PL" sz="2200" dirty="0"/>
              <a:t>Uchwała Sądu Najwyższego  7 sędziów z dnia 28 czerwca 2018 r. I KZP 4/18 </a:t>
            </a:r>
          </a:p>
          <a:p>
            <a:pPr algn="just"/>
            <a:r>
              <a:rPr lang="pl-PL" sz="2200" b="1" i="1" dirty="0"/>
              <a:t>TEZA: </a:t>
            </a:r>
            <a:r>
              <a:rPr lang="pl-PL" sz="2200" i="1" dirty="0"/>
              <a:t>Użyte w art. 168b k.p.k. sformułowanie "innego przestępstwa ściganego z urzędu lub przestępstwa skarbowego innego niż przestępstwo objęte zarządzeniem kontroli operacyjnej" obejmuje swoim zakresem wyłącznie te przestępstwa, co do których sąd może wyrazić zgodę na zarządzenie kontroli operacyjnej, w tym te, o których mowa w art. 19 ust. 1 ustawy z dnia 6 kwietnia 1990 r. o Policji (Dz. U. z 2017 r. poz. 2067 </a:t>
            </a:r>
            <a:r>
              <a:rPr lang="pl-PL" sz="2200" i="1" dirty="0" err="1"/>
              <a:t>t.j</a:t>
            </a:r>
            <a:r>
              <a:rPr lang="pl-PL" sz="2200" i="1" dirty="0"/>
              <a:t>. z </a:t>
            </a:r>
            <a:r>
              <a:rPr lang="pl-PL" sz="2200" i="1" dirty="0" err="1"/>
              <a:t>późn</a:t>
            </a:r>
            <a:r>
              <a:rPr lang="pl-PL" sz="2200" i="1" dirty="0"/>
              <a:t>. zm.).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687508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1F872B-2F1E-469A-A478-EAF784F1DA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1B8BD39-C027-464B-8B1F-A871FF8EDC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sprawie przeciwko Janowi K. w charakterze świadka wezwano Gabrielę D. Przed sądem oświadczyła ona</a:t>
            </a:r>
            <a:r>
              <a:rPr lang="pl-PL" sz="24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że </a:t>
            </a:r>
            <a:r>
              <a:rPr lang="pl-PL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 przeszłości pozostawała w nieformalnym związku z oskarżonym, którego owocem jest trzyletni synek, dlatego też nie chce składać w tej sprawie żadnych zeznań.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 powinien zrobić w takiej sytuacji sąd?</a:t>
            </a:r>
            <a:endParaRPr lang="pl-PL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92591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BA4F397-8BD1-4A39-AE84-5C204F813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1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07EA3EA-5920-4F7B-B38F-7136E4F904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b="1" dirty="0"/>
              <a:t>Art. 182 k.p.k. – </a:t>
            </a:r>
            <a:r>
              <a:rPr lang="pl-PL" dirty="0"/>
              <a:t>prawo do odmowy złożenia zeznań</a:t>
            </a:r>
          </a:p>
          <a:p>
            <a:r>
              <a:rPr lang="pl-PL" b="1" dirty="0"/>
              <a:t>Art. 115 § 11 k.k. </a:t>
            </a:r>
            <a:r>
              <a:rPr lang="pl-PL" dirty="0"/>
              <a:t>– definicja legalna osoby najbliższej</a:t>
            </a:r>
          </a:p>
          <a:p>
            <a:r>
              <a:rPr lang="pl-PL" b="1" dirty="0"/>
              <a:t>Ewentualnie art. 185 k.p.k. – </a:t>
            </a:r>
            <a:r>
              <a:rPr lang="pl-PL" dirty="0"/>
              <a:t>możliwość zwolnienia od złożenia zeznań lub odpowiedzi na pytanie z uwagi na szczególnie bliski stosunek osobisty</a:t>
            </a:r>
            <a:endParaRPr lang="pl-PL" b="1" dirty="0"/>
          </a:p>
        </p:txBody>
      </p:sp>
    </p:spTree>
    <p:extLst>
      <p:ext uri="{BB962C8B-B14F-4D97-AF65-F5344CB8AC3E}">
        <p14:creationId xmlns:p14="http://schemas.microsoft.com/office/powerpoint/2010/main" val="3903694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EF27BDF-9685-4E44-AA02-700D15E651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2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0B06146B-E3A7-4DFF-A9A9-E824D1449D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00200"/>
            <a:ext cx="10353762" cy="4648200"/>
          </a:xfrm>
        </p:spPr>
        <p:txBody>
          <a:bodyPr>
            <a:noAutofit/>
          </a:bodyPr>
          <a:lstStyle/>
          <a:p>
            <a:pPr indent="-180340" algn="just">
              <a:spcAft>
                <a:spcPts val="200"/>
              </a:spcAft>
            </a:pPr>
            <a:r>
              <a:rPr lang="pl-PL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Przed Sądem Rejonowym w Ząbkowicach Śląskich toczyło się postępowanie przeciwko Joannie K. oskarżonej o czyn kwalifikowany z art. 207 § 1 k.k., popełniony na szkodę jej męża, Marcina D. i małoletniej córki, pięcioletniej Barbary K.</a:t>
            </a:r>
          </a:p>
          <a:p>
            <a:pPr algn="just">
              <a:spcAft>
                <a:spcPts val="200"/>
              </a:spcAft>
            </a:pPr>
            <a:r>
              <a:rPr lang="pl-PL" sz="22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Barbara K. nie została przesłuchana w postępowaniu przygotowawczym. W toku postępowania sądowego obrońca Joanny K. złożył wniosek o przeprowadzenie przesłuchania jej córki.</a:t>
            </a:r>
          </a:p>
          <a:p>
            <a:pPr algn="just">
              <a:spcAft>
                <a:spcPts val="200"/>
              </a:spcAft>
            </a:pPr>
            <a:r>
              <a:rPr lang="pl-PL" sz="2200" b="1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Oceń dopuszczalność uwzględnienia wniosku z perspektywy wieku świadka, właściwego trybu przesłuchania i posiadanych przez świadka uprawnień procesowych.</a:t>
            </a:r>
            <a:endParaRPr lang="pl-PL" sz="2200" b="0" i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l-PL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79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2E2C2DD-D284-43A5-B005-4C207F8C57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674670"/>
          </a:xfrm>
        </p:spPr>
        <p:txBody>
          <a:bodyPr/>
          <a:lstStyle/>
          <a:p>
            <a:r>
              <a:rPr lang="pl-PL" dirty="0"/>
              <a:t>Kazus nr 3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4302404-08C4-415A-9FBB-12CBF57A7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2096064"/>
            <a:ext cx="10353762" cy="4458848"/>
          </a:xfrm>
        </p:spPr>
        <p:txBody>
          <a:bodyPr/>
          <a:lstStyle/>
          <a:p>
            <a:pPr marL="0" indent="0" algn="just">
              <a:buNone/>
            </a:pP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Prokuratura nadzorowała postępowanie przeciwko Janowi K. podejrzanemu o nieudzielenie pomocy (art. 160 § 1 k.k.) swojej żonie, która miała zapaść cukrzycową. Pomimo wyraźnych objawów zadzwonił na numer alarmowy dopiero po 2h od ich wystąpienia. Świadkiem zdarzenia był 12 – letni syn podejrzanego. Prokurator złożył wniosek o przesłuchanie nieletniego w trybie art. 185b k.p.k.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Kto przesłuchuje nieletniego świadka w trybach z art. 185a – 185c k.p.k.?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Jaka jest materialna przesłanka takiego trybu?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przesłuchanie świadka w tym trybie w realiach kazusu byłoby słuszne?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67580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89C5281-D325-4853-B8AC-C6BFA0FBB0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684944"/>
          </a:xfrm>
        </p:spPr>
        <p:txBody>
          <a:bodyPr/>
          <a:lstStyle/>
          <a:p>
            <a:r>
              <a:rPr lang="pl-PL" dirty="0"/>
              <a:t>Kazus nr 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A076F7F-A2C8-4DA9-8BAE-F2DAFD55A0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541124"/>
            <a:ext cx="10353762" cy="4972692"/>
          </a:xfrm>
        </p:spPr>
        <p:txBody>
          <a:bodyPr>
            <a:normAutofit fontScale="925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Rodzina Elizy T. zgłosiła jej zaginięcie w kwietniu 2014 r. Kobieta nie wróciła do domu po jednej z imprez ze znajomymi z pracy. Policja dokonała szerokiej analizy nagrań z monitoringu, na których zarejestrowano Elizę oraz Tomasza B. wracających z imprezy. Jedna z kamer zarejestrowała jak ok. godz. 4:00 tego dnia skierowali się w stronę mostu nad Wartą. Kolejne kamery zarejestrowały już tylko Tomasza B. Policja dokonała zatrzymania Tomasza B. jako osobę podejrzaną o zabójstwo Elizy. Podczas zatrzymania, zgodnie z zeznaniami funkcjonariuszy, Tomasz B. miał przyznać się im do zabójstwa Elizy i opisać przebieg zdarzenia.  Składając wyjaśnienia jako podejrzany, nie przyznał się on do zarzucanego czynu i zupełnie odmiennie opisał przebieg zdarzenia niż wynikało to z zeznań funkcjonariuszy.</a:t>
            </a:r>
          </a:p>
          <a:p>
            <a:pPr marL="0" indent="0" algn="just">
              <a:lnSpc>
                <a:spcPct val="150000"/>
              </a:lnSpc>
              <a:buNone/>
            </a:pPr>
            <a:r>
              <a:rPr lang="pl-PL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Czy zeznania funkcjonariuszy mogą stanowić podstawę skazania Tomasza B.?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50000"/>
              </a:lnSpc>
              <a:buNone/>
            </a:pPr>
            <a:endParaRPr lang="pl-PL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820495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633361-04CC-4CFD-8F17-B6DFB6B6C9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633573"/>
          </a:xfrm>
        </p:spPr>
        <p:txBody>
          <a:bodyPr/>
          <a:lstStyle/>
          <a:p>
            <a:r>
              <a:rPr lang="pl-PL" dirty="0"/>
              <a:t>Kazus nr 4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FA049331-39E9-45B9-8D0B-1C60ED4357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243173"/>
            <a:ext cx="10353762" cy="5147353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pl-PL" dirty="0"/>
              <a:t>„Odtworzenie (w jakiejkolwiek formie, to jest czy to przez przesłuchanie funkcjonariuszy w charakterze świadków, czy przez ujawnienie dokumentów zawierających oświadczenia późniejszego oskarżonego) relacji składanych policjantom przed przesłuchaniem osoby w charakterze podejrzanego lub w trybie określonym w art. 308 § 2 </a:t>
            </a:r>
            <a:r>
              <a:rPr lang="pl-PL" dirty="0" err="1"/>
              <a:t>zd</a:t>
            </a:r>
            <a:r>
              <a:rPr lang="pl-PL" dirty="0"/>
              <a:t>. ostatnie k.p.k. możliwe byłoby jedynie wówczas, gdyby mieli oni kontakt z późniejszym podejrzanym w związku z wykonywaniem </a:t>
            </a:r>
            <a:r>
              <a:rPr lang="pl-PL" dirty="0" err="1"/>
              <a:t>pozaprocesowych</a:t>
            </a:r>
            <a:r>
              <a:rPr lang="pl-PL" dirty="0"/>
              <a:t> czynności służbowych i informacje przekazywane byłyby im przez późniejszego podejrzanego w sposób spontaniczny. Wówczas jednak, gdy uzyskanie informacji o czynie zarzucanym dokonywało się z inspiracji policjantów i na potrzeby ewentualnego postępowania karnego, wykorzystanie relacji późniejszego oskarżonego utrwalonych w innej formie niż protokół przesłuchania stanowi obejście art. 174 k.p.k.” </a:t>
            </a:r>
            <a:r>
              <a:rPr lang="pl-PL" b="1" dirty="0"/>
              <a:t>(postanowienie SN z 30.10.2013 r., II KK 139/13, LEX nr 1391587);</a:t>
            </a:r>
          </a:p>
          <a:p>
            <a:pPr algn="just"/>
            <a:r>
              <a:rPr lang="pl-PL" dirty="0"/>
              <a:t>4)„Przesłuchanie autora notatki, który zaniechał przesłuchania tych osób w charakterze świadków chociażby co do faktu głównego, na okoliczności informacji przekazanych przez obu tych mężczyzn, miałoby służyć pośredniemu obejściu zakazu z art. 174 k.p.k.” </a:t>
            </a:r>
            <a:r>
              <a:rPr lang="pl-PL" b="1" dirty="0"/>
              <a:t>(postanowienie SN z 3.11.2010 r., II KK 18/10, LEX nr 638646).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0669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750E30E7-5757-4492-8645-2A14B932D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609601"/>
            <a:ext cx="10353761" cy="839056"/>
          </a:xfrm>
        </p:spPr>
        <p:txBody>
          <a:bodyPr/>
          <a:lstStyle/>
          <a:p>
            <a:r>
              <a:rPr lang="pl-PL" dirty="0"/>
              <a:t>Kazus nr 5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0E5D29-C79C-4459-A9C8-DA5F792EAE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674687"/>
            <a:ext cx="10353762" cy="4664467"/>
          </a:xfrm>
        </p:spPr>
        <p:txBody>
          <a:bodyPr>
            <a:normAutofit fontScale="92500"/>
          </a:bodyPr>
          <a:lstStyle/>
          <a:p>
            <a:pPr indent="0" algn="just">
              <a:lnSpc>
                <a:spcPct val="150000"/>
              </a:lnSpc>
              <a:buNone/>
            </a:pP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Pełniący patrol funkcjonariusze Policji byli świadkami tego, jak dwóch młodych mężczyzn „zbiło </a:t>
            </a:r>
            <a:r>
              <a:rPr lang="pl-PL" sz="22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pionę</a:t>
            </a:r>
            <a:r>
              <a:rPr lang="pl-PL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”, przy czym jednemu z nich na ziemię upadł papierek, przypominający z daleka banknot 20 – złotowy. Mężczyźni na widok funkcjonariuszy zaczęli się od nich oddalać szybkim krokiem. Na tej podstawie policjanci podjęli decyzję o przeszukaniu mężczyzn, w toku którego przy jednym z nich ujawnili woreczek strunowy z zawartością suszu roślinnego koloru brunatno – zielonego. Policjanci stwierdzili, że istnieją podstawy do przypuszczenia, że mężczyźni posiadają więcej zabronionych substancji w domu i po ich zatrzymaniu, postanowili przeprowadzić przeszukanie ich mieszkań bez uzyskania wcześniej postanowienia prokuratora. 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pl-PL" sz="22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Oceń postępowanie policjantów.</a:t>
            </a:r>
            <a:endParaRPr lang="pl-PL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183003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C27D340-E785-4EE5-8A02-926C0442E7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Kazus nr 6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6D60087A-DDCF-49A2-96B1-39ADB6613D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l-PL" dirty="0"/>
              <a:t>Przesłanki przeszukania w wypadku niecierpiącym zwłoki – art. 220 § 3 k.p.k.</a:t>
            </a:r>
          </a:p>
        </p:txBody>
      </p:sp>
    </p:spTree>
    <p:extLst>
      <p:ext uri="{BB962C8B-B14F-4D97-AF65-F5344CB8AC3E}">
        <p14:creationId xmlns:p14="http://schemas.microsoft.com/office/powerpoint/2010/main" val="284781604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Niebieski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4192</TotalTime>
  <Words>1305</Words>
  <Application>Microsoft Office PowerPoint</Application>
  <PresentationFormat>Panoramiczny</PresentationFormat>
  <Paragraphs>46</Paragraphs>
  <Slides>14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20" baseType="lpstr">
      <vt:lpstr>Arial</vt:lpstr>
      <vt:lpstr>Bookman Old Style</vt:lpstr>
      <vt:lpstr>Calibri</vt:lpstr>
      <vt:lpstr>Rockwell</vt:lpstr>
      <vt:lpstr>Times New Roman</vt:lpstr>
      <vt:lpstr>Damask</vt:lpstr>
      <vt:lpstr>Czynności dowodowe</vt:lpstr>
      <vt:lpstr>Kazus nr 1</vt:lpstr>
      <vt:lpstr>Kazus nr 1</vt:lpstr>
      <vt:lpstr>Kazus nr 2</vt:lpstr>
      <vt:lpstr>Kazus nr 3</vt:lpstr>
      <vt:lpstr>Kazus nr 4</vt:lpstr>
      <vt:lpstr>Kazus nr 4</vt:lpstr>
      <vt:lpstr>Kazus nr 5</vt:lpstr>
      <vt:lpstr>Kazus nr 6</vt:lpstr>
      <vt:lpstr>Kazus nr 7</vt:lpstr>
      <vt:lpstr>Kazus nr 7</vt:lpstr>
      <vt:lpstr>Kazus nr 8</vt:lpstr>
      <vt:lpstr>Kazus nr 9</vt:lpstr>
      <vt:lpstr>Kazus nr 9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ŚRODKI PRZYMUSU PROCESOWEGO</dc:title>
  <dc:creator>Karol Jarząbek</dc:creator>
  <cp:lastModifiedBy>Karol Jarząbek</cp:lastModifiedBy>
  <cp:revision>88</cp:revision>
  <dcterms:created xsi:type="dcterms:W3CDTF">2020-04-25T11:31:29Z</dcterms:created>
  <dcterms:modified xsi:type="dcterms:W3CDTF">2022-03-11T17:44:22Z</dcterms:modified>
</cp:coreProperties>
</file>