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C25FA93-3FF9-42EA-960E-77C0A251B9CC}" type="datetime1">
              <a:rPr lang="pl-PL"/>
              <a:pPr lvl="0"/>
              <a:t>2017-12-07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ymbol zastępczy notatek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4C5339-53FA-45CD-8C15-0BE4E6B92089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430366-F2F1-4A9A-BF0B-6A6C878AC9FE}" type="slidenum">
              <a:t>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88C865-2CDB-4F6C-B7BE-DBE5A2E29F1B}" type="slidenum">
              <a:t>11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BEA653-06F8-4A06-B404-AAFD2DA5ED46}" type="slidenum">
              <a:t>12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86B130-B490-41D7-89FD-F82717BE493D}" type="slidenum">
              <a:t>13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3DA017-8BC5-4910-A8A1-1D833105F8A2}" type="slidenum">
              <a:t>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AF6F45-2928-4190-8052-BF6ABB318C32}" type="slidenum">
              <a:t>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2C2EE2-1D0F-43CE-962E-FDA6AA9EBF67}" type="slidenum">
              <a:t>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4A2923-2697-4B99-80E1-0CE787464D22}" type="slidenum">
              <a:t>6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ABAAE8-CDBB-417D-90FE-B2A98B705D99}" type="slidenum">
              <a:t>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64BEAB-69D2-492B-B7AA-8CD18084699E}" type="slidenum">
              <a:t>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DE648C-D574-42A3-9506-5A6C1936E674}" type="slidenum">
              <a:t>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39B8AB-7F7B-4D7A-8365-517E34A24F6A}" type="slidenum">
              <a:t>10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898297" y="971257"/>
            <a:ext cx="801910" cy="1969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ACD433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9330491" y="2613784"/>
            <a:ext cx="801910" cy="1969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ACD433"/>
                </a:solidFill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3" name="Straight Connector 16"/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cxnSp>
        <p:nvCxnSpPr>
          <p:cNvPr id="4" name="Straight Connector 17"/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58108-C8E4-4DA1-A707-D5E1451161C1}" type="datetime1">
              <a:rPr lang="en-US"/>
              <a:pPr lvl="0"/>
              <a:t>12/7/2017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2CB3B1-9308-45E9-B838-DDE235FE7E9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124703" y="4250945"/>
            <a:ext cx="2932115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6" name="Straight Connector 16"/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cxnSp>
        <p:nvCxnSpPr>
          <p:cNvPr id="7" name="Straight Connector 17"/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83FF6-9755-4003-9AD9-9DA0F05DE655}" type="datetime1">
              <a:rPr lang="en-US"/>
              <a:pPr lvl="0"/>
              <a:t>12/7/2017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6728B3-C6FD-4C25-B701-219C660C15D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CB02F2-EAB1-4988-99ED-00CAF8E52725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media/image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 r:link="rId2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1" cstate="print"/>
          <a:srcRect l="3613"/>
          <a:stretch>
            <a:fillRect/>
          </a:stretch>
        </p:blipFill>
        <p:spPr>
          <a:xfrm>
            <a:off x="0" y="2669682"/>
            <a:ext cx="4037011" cy="418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22" cstate="print"/>
          <a:srcRect l="35640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15"/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7AC4F0">
                  <a:alpha val="7000"/>
                </a:srgbClr>
              </a:gs>
              <a:gs pos="100000">
                <a:srgbClr val="7AC4F0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3" cstate="print"/>
          <a:srcRect t="28813"/>
          <a:stretch>
            <a:fillRect/>
          </a:stretch>
        </p:blipFill>
        <p:spPr>
          <a:xfrm>
            <a:off x="7999408" y="0"/>
            <a:ext cx="1603391" cy="114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24" cstate="print"/>
          <a:srcRect b="23320"/>
          <a:stretch>
            <a:fillRect/>
          </a:stretch>
        </p:blipFill>
        <p:spPr>
          <a:xfrm>
            <a:off x="8609011" y="6096003"/>
            <a:ext cx="993733" cy="761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 rot="5400013">
            <a:off x="10155637" y="1790697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342FB1A0-CB42-4DE8-A82B-AEF99A1EF0FD}" type="datetime1">
              <a:rPr lang="en-US"/>
              <a:pPr lvl="0"/>
              <a:t>12/7/2017</a:t>
            </a:fld>
            <a:endParaRPr lang="en-US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 rot="5400013">
            <a:off x="8951559" y="3225295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0F7A5E09-1259-457E-8FB3-33F22716460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42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pl-PL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pl-PL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pl-PL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pl-PL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pl-PL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pl-PL" sz="4000"/>
              <a:t>Kontrola organu administracji publicznej wykonania przez stronę decyzji administracyjnej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3600"/>
              <a:t>Sąd powszechny w kontroli administracji publicznej w sprawach indywidualnych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 sz="2800"/>
              <a:t>Wyraźne umocowanie w przepisie o randze ustawy:</a:t>
            </a:r>
          </a:p>
          <a:p>
            <a:pPr lvl="0"/>
            <a:r>
              <a:rPr lang="pl-PL" sz="2800"/>
              <a:t>czasowa niedopuszczalność drogi sądowej,</a:t>
            </a:r>
          </a:p>
          <a:p>
            <a:pPr lvl="0"/>
            <a:r>
              <a:rPr lang="pl-PL" sz="2800"/>
              <a:t>sąd powszechny jako organ odwoławczy.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3200"/>
              <a:t>Czasowa niedopuszczalność drogi sądowej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1699650"/>
            <a:ext cx="8947147" cy="4548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2800"/>
              <a:t>sprawy odszkodowawcze</a:t>
            </a:r>
          </a:p>
          <a:p>
            <a:pPr lvl="0"/>
            <a:r>
              <a:rPr lang="pl-PL" sz="2800"/>
              <a:t>regulacja w kpa (1980-2004) i op (1997-2006)</a:t>
            </a:r>
          </a:p>
          <a:p>
            <a:pPr lvl="0"/>
            <a:r>
              <a:rPr lang="pl-PL" sz="2800"/>
              <a:t>ustawy szczególne </a:t>
            </a:r>
          </a:p>
          <a:p>
            <a:pPr lvl="0"/>
            <a:r>
              <a:rPr lang="pl-PL" sz="2800"/>
              <a:t>czy jest to faktycznie kontrola?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4000"/>
              <a:t>Sąd powszechny jako organ odwoławczy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2400"/>
              <a:t>odwołania od decyzji organów administracyjnych w sprawach ubezpieczeń społecznych</a:t>
            </a:r>
          </a:p>
          <a:p>
            <a:pPr marL="0" lvl="0" indent="0">
              <a:buNone/>
            </a:pPr>
            <a:endParaRPr lang="pl-PL" sz="2400"/>
          </a:p>
          <a:p>
            <a:pPr lvl="0"/>
            <a:r>
              <a:rPr lang="pl-PL" sz="2400"/>
              <a:t>odwołania oraz zażalenia rozpoznawane przez sąd ochrony konkurencji i konsumentów</a:t>
            </a:r>
          </a:p>
          <a:p>
            <a:pPr marL="0" lvl="0" indent="0">
              <a:buNone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3600"/>
              <a:t>Sąd Najwyższy w kontroli administracji publicznej w sprawach indywidualnych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3600"/>
              <a:t>rewizje nadzwyczajne</a:t>
            </a:r>
          </a:p>
          <a:p>
            <a:pPr lvl="0"/>
            <a:r>
              <a:rPr lang="pl-PL" sz="3600"/>
              <a:t>uchwały SN podejmowane w odpowiedzi na pytania prawne</a:t>
            </a:r>
          </a:p>
          <a:p>
            <a:pPr lvl="0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4800"/>
              <a:t>Wygaśnięcie decyzji</a:t>
            </a:r>
            <a:r>
              <a:rPr lang="pl-PL" sz="4800">
                <a:solidFill>
                  <a:srgbClr val="FFFFFF"/>
                </a:solidFill>
              </a:rPr>
              <a:t/>
            </a:r>
            <a:br>
              <a:rPr lang="pl-PL" sz="4800">
                <a:solidFill>
                  <a:srgbClr val="FFFFFF"/>
                </a:solidFill>
              </a:rPr>
            </a:br>
            <a:r>
              <a:rPr lang="pl-PL" sz="4800"/>
              <a:t>art. 162 </a:t>
            </a:r>
            <a:r>
              <a:rPr lang="pl-PL" sz="4800">
                <a:solidFill>
                  <a:srgbClr val="FFFFFF"/>
                </a:solidFill>
              </a:rPr>
              <a:t>§ 1 </a:t>
            </a:r>
            <a:r>
              <a:rPr lang="pl-PL" sz="4800"/>
              <a:t>kpa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/>
          <a:p>
            <a:pPr marL="0" lvl="0" indent="0">
              <a:buNone/>
            </a:pPr>
            <a:r>
              <a:rPr lang="pl-PL" sz="4800"/>
              <a:t>Uchylenie decyzji</a:t>
            </a:r>
          </a:p>
          <a:p>
            <a:pPr marL="0" lvl="0" indent="0">
              <a:buNone/>
            </a:pPr>
            <a:r>
              <a:rPr lang="pl-PL" sz="4800"/>
              <a:t>art. 162 § 2 kpa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Wygaśnięcie decyzji w kpa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/>
              <a:t>Organ administracji publicznej, </a:t>
            </a:r>
            <a:r>
              <a:rPr lang="pl-PL" u="sng"/>
              <a:t>który decyzję wydał w I instancji </a:t>
            </a:r>
            <a:r>
              <a:rPr lang="pl-PL"/>
              <a:t>stwierdza jej wygaśnięcie jeżeli:</a:t>
            </a:r>
          </a:p>
          <a:p>
            <a:pPr marL="0" lvl="0" indent="0">
              <a:buNone/>
            </a:pPr>
            <a:endParaRPr lang="pl-PL" u="sng"/>
          </a:p>
          <a:p>
            <a:pPr marL="0" lvl="0" indent="0">
              <a:buNone/>
            </a:pPr>
            <a:r>
              <a:rPr lang="pl-PL"/>
              <a:t>1. decyzja stała się BEZPRZEDMIOTOWA </a:t>
            </a:r>
          </a:p>
          <a:p>
            <a:pPr lvl="0"/>
            <a:r>
              <a:rPr lang="pl-PL"/>
              <a:t>przepis prawa</a:t>
            </a:r>
          </a:p>
          <a:p>
            <a:pPr lvl="0"/>
            <a:r>
              <a:rPr lang="pl-PL"/>
              <a:t>interes społeczny lub interes strony</a:t>
            </a:r>
          </a:p>
          <a:p>
            <a:pPr marL="0" lvl="0" indent="0">
              <a:buNone/>
            </a:pPr>
            <a:r>
              <a:rPr lang="pl-PL"/>
              <a:t>2. decyzja została wydana z zastrzeżeniem dopełnienia określonego WARUNKU, a strona tego warunku nie dopełniła.</a:t>
            </a:r>
            <a:endParaRPr lang="pl-PL" u="sng"/>
          </a:p>
          <a:p>
            <a:pPr marL="0" lvl="0" indent="0">
              <a:buNone/>
            </a:pPr>
            <a:endParaRPr lang="pl-PL" u="sng"/>
          </a:p>
          <a:p>
            <a:pPr lvl="0"/>
            <a:endParaRPr lang="pl-PL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Wygaśnięcie decyzji w op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/>
              <a:t>I. </a:t>
            </a:r>
          </a:p>
          <a:p>
            <a:pPr marL="0" lvl="0" indent="0" algn="just">
              <a:buNone/>
            </a:pPr>
            <a:r>
              <a:rPr lang="pl-PL"/>
              <a:t>Organ podatkowy, </a:t>
            </a:r>
            <a:r>
              <a:rPr lang="pl-PL" u="sng"/>
              <a:t>który wydał decyzję w I instancji</a:t>
            </a:r>
            <a:r>
              <a:rPr lang="pl-PL"/>
              <a:t> stwierdza jej wygaśnięcie, jeżeli:</a:t>
            </a:r>
          </a:p>
          <a:p>
            <a:pPr marL="0" lvl="0" indent="0" algn="just">
              <a:buNone/>
            </a:pPr>
            <a:r>
              <a:rPr lang="pl-PL"/>
              <a:t>1. stała się bezprzedmiotowa,</a:t>
            </a:r>
          </a:p>
          <a:p>
            <a:pPr marL="0" lvl="0" indent="0" algn="just">
              <a:buNone/>
            </a:pPr>
            <a:r>
              <a:rPr lang="pl-PL"/>
              <a:t>2. została wydana z zastrzeżeniem dopełnienia przez stronę określonego warunku, a strona nie dopełniła tego warunku,</a:t>
            </a:r>
          </a:p>
          <a:p>
            <a:pPr marL="0" lvl="0" indent="0" algn="just">
              <a:buNone/>
            </a:pPr>
            <a:r>
              <a:rPr lang="pl-PL"/>
              <a:t>3. strona nie dopełniła przewidzianych w tej decyzji lub w przepisach prawa podatkowego warunków uprawniających do skorzystania z ulg,</a:t>
            </a:r>
          </a:p>
          <a:p>
            <a:pPr marL="0" lvl="0" indent="0" algn="just">
              <a:buNone/>
            </a:pPr>
            <a:r>
              <a:rPr lang="pl-PL"/>
              <a:t>4. strona nie dopełniła określonych w przepisach prawa podatkowego warunków uprawniających do skorzystania z ryczałtowanych form opodatkowania.</a:t>
            </a:r>
          </a:p>
          <a:p>
            <a:pPr marL="0" lvl="0" indent="0">
              <a:buNone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Wygaśnięcie decyzji w op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055437" y="1412775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 sz="1600"/>
              <a:t>II.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1600"/>
              <a:t>W razie niedotrzymania terminu płatności odroczonego podatku lub zaległości podatkowej bądź terminu płatności którejkolwiek z rat, na jakie został rozłożony podatek lub zaległość podatkowa, następuje </a:t>
            </a:r>
            <a:r>
              <a:rPr lang="pl-PL" sz="1600" b="1"/>
              <a:t>z mocy prawa wygaśnięcie decyzji:</a:t>
            </a:r>
            <a:r>
              <a:rPr lang="pl-PL" sz="1600"/>
              <a:t/>
            </a:r>
            <a:br>
              <a:rPr lang="pl-PL" sz="1600"/>
            </a:br>
            <a:r>
              <a:rPr lang="pl-PL" sz="1600"/>
              <a:t>1) o odroczeniu terminu płatności podatku lub zaległości podatkowej wraz z odsetkami za zwłokę – w całości;</a:t>
            </a:r>
            <a:br>
              <a:rPr lang="pl-PL" sz="1600"/>
            </a:br>
            <a:r>
              <a:rPr lang="pl-PL" sz="1600"/>
              <a:t>2) o rozłożeniu na raty zapłaty podatku lub zaległości podatkowej – w części dotyczącej raty niezapłaconej w terminie płatności.</a:t>
            </a:r>
            <a:br>
              <a:rPr lang="pl-PL" sz="1600"/>
            </a:br>
            <a:r>
              <a:rPr lang="pl-PL" sz="1600"/>
              <a:t> W razie niedotrzymania terminu płatności trzech kolejnych rat, na jakie został rozłożony podatek lub zaległość podatkowa, następuje z mocy prawa wygaśnięcie decyzji o rozłożeniu na raty w zakresie wszystkich niezapłaconych rat.</a:t>
            </a:r>
            <a:br>
              <a:rPr lang="pl-PL" sz="1600"/>
            </a:br>
            <a:r>
              <a:rPr lang="pl-PL" sz="1600"/>
              <a:t> Przepisy powyższe stosuje się odpowiednio do odroczonych lub rozłożonych na raty należności płatników lub inkasentów oraz odsetek od nieuregulowanych w terminie zaliczek na podatek.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/>
              <a:t>Uchylenie decyzji w kpa i op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 algn="just">
              <a:buNone/>
            </a:pPr>
            <a:r>
              <a:rPr lang="pl-PL" sz="3200"/>
              <a:t>jeżeli została wydana z zastrzeżeniem dopełnienia określonych czynności, </a:t>
            </a:r>
          </a:p>
          <a:p>
            <a:pPr marL="0" lvl="0" indent="0" algn="just">
              <a:buNone/>
            </a:pPr>
            <a:r>
              <a:rPr lang="pl-PL" sz="3200"/>
              <a:t>a strona nie dopełniła tych czynności w wyznaczonym terminie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pl-PL" sz="5400"/>
              <a:t>Kontrola sądowa działalności administracji publicznej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54951" y="542925"/>
            <a:ext cx="8825660" cy="19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l-PL" sz="4800"/>
              <a:t>Kontrola sprawowana przez sądy powszechne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154951" y="2562221"/>
            <a:ext cx="8824910" cy="3925418"/>
          </a:xfrm>
        </p:spPr>
        <p:txBody>
          <a:bodyPr anchor="ctr"/>
          <a:lstStyle/>
          <a:p>
            <a:pPr marL="0" lvl="0" indent="0">
              <a:buNone/>
            </a:pPr>
            <a:r>
              <a:rPr lang="pl-PL" sz="4400"/>
              <a:t>Kontrola sprawowana przez Sąd Najwyższy</a:t>
            </a:r>
          </a:p>
          <a:p>
            <a:pPr marL="0" lvl="0" indent="0">
              <a:buNone/>
            </a:pPr>
            <a:endParaRPr lang="pl-PL" sz="4800"/>
          </a:p>
          <a:p>
            <a:pPr marL="0" lvl="0" indent="0">
              <a:buNone/>
            </a:pPr>
            <a:r>
              <a:rPr lang="pl-PL" sz="4400"/>
              <a:t>Kontrola sprawowana przez sądy szczególne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103315" y="590546"/>
            <a:ext cx="4396334" cy="5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lvl="0" indent="0">
              <a:buNone/>
            </a:pPr>
            <a:r>
              <a:rPr lang="pl-PL" sz="2400">
                <a:solidFill>
                  <a:srgbClr val="ACD433"/>
                </a:solidFill>
              </a:rPr>
              <a:t>SĄD ADMINISTRACYJNY</a:t>
            </a:r>
          </a:p>
        </p:txBody>
      </p:sp>
      <p:sp>
        <p:nvSpPr>
          <p:cNvPr id="3" name="Symbol zastępczy zawartości 3"/>
          <p:cNvSpPr txBox="1">
            <a:spLocks noGrp="1"/>
          </p:cNvSpPr>
          <p:nvPr>
            <p:ph type="body" sz="quarter" idx="3"/>
          </p:nvPr>
        </p:nvSpPr>
        <p:spPr>
          <a:xfrm>
            <a:off x="1103315" y="1438835"/>
            <a:ext cx="4395785" cy="4817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 sz="1800"/>
              <a:t>1. Postępowanie wszczynane </a:t>
            </a:r>
            <a:r>
              <a:rPr lang="pl-PL" sz="1800" b="1" u="sng"/>
              <a:t>na żądanie</a:t>
            </a:r>
            <a:r>
              <a:rPr lang="pl-PL" sz="1800"/>
              <a:t> uprawnionego podmiotu. </a:t>
            </a:r>
          </a:p>
          <a:p>
            <a:pPr marL="0" lvl="0" indent="0">
              <a:buNone/>
            </a:pPr>
            <a:r>
              <a:rPr lang="pl-PL" sz="1800"/>
              <a:t>2. Kasacyjny charakter kompetencji. </a:t>
            </a:r>
          </a:p>
          <a:p>
            <a:pPr marL="0" lvl="0" indent="0">
              <a:buNone/>
            </a:pPr>
            <a:r>
              <a:rPr lang="pl-PL" sz="1800"/>
              <a:t>3. Zwroty stosunkowe: </a:t>
            </a:r>
          </a:p>
          <a:p>
            <a:pPr lvl="0"/>
            <a:r>
              <a:rPr lang="pl-PL" sz="1800"/>
              <a:t>normy odniesienia, </a:t>
            </a:r>
          </a:p>
          <a:p>
            <a:pPr lvl="0"/>
            <a:r>
              <a:rPr lang="pl-PL" sz="1800"/>
              <a:t>normy dopełnienia. </a:t>
            </a:r>
          </a:p>
          <a:p>
            <a:pPr marL="0" lvl="0" indent="0">
              <a:buNone/>
            </a:pPr>
            <a:r>
              <a:rPr lang="pl-PL" sz="1800"/>
              <a:t>4. Rozpatruje kwestie prawne na podstawie stanu faktycznego i prawnego ustalonego przez organ administracyjny. </a:t>
            </a:r>
          </a:p>
          <a:p>
            <a:pPr marL="0" lvl="0" indent="0">
              <a:buNone/>
            </a:pPr>
            <a:r>
              <a:rPr lang="pl-PL" sz="1800"/>
              <a:t>5. Sprawę załatwia organ administracji publicznej, sąd administracyjny nie podejmuje rozstrzygnięć w sprawie. </a:t>
            </a:r>
          </a:p>
          <a:p>
            <a:pPr marL="0" lvl="0" indent="0">
              <a:buNone/>
            </a:pPr>
            <a:endParaRPr lang="pl-PL" sz="1800"/>
          </a:p>
        </p:txBody>
      </p:sp>
      <p:sp>
        <p:nvSpPr>
          <p:cNvPr id="4" name="Symbol zastępczy tekstu 4"/>
          <p:cNvSpPr txBox="1">
            <a:spLocks noGrp="1"/>
          </p:cNvSpPr>
          <p:nvPr>
            <p:ph sz="half" idx="2"/>
          </p:nvPr>
        </p:nvSpPr>
        <p:spPr>
          <a:xfrm>
            <a:off x="5610228" y="590546"/>
            <a:ext cx="4396334" cy="5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lvl="0" indent="0">
              <a:buNone/>
            </a:pPr>
            <a:r>
              <a:rPr lang="pl-PL" sz="2400">
                <a:solidFill>
                  <a:srgbClr val="ACD433"/>
                </a:solidFill>
              </a:rPr>
              <a:t>SĄD POWSZECHNY</a:t>
            </a:r>
          </a:p>
        </p:txBody>
      </p:sp>
      <p:sp>
        <p:nvSpPr>
          <p:cNvPr id="5" name="Symbol zastępczy zawartości 5"/>
          <p:cNvSpPr txBox="1">
            <a:spLocks noGrp="1"/>
          </p:cNvSpPr>
          <p:nvPr>
            <p:ph sz="quarter" idx="4"/>
          </p:nvPr>
        </p:nvSpPr>
        <p:spPr>
          <a:xfrm>
            <a:off x="5654677" y="1438835"/>
            <a:ext cx="4395785" cy="4817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pl-PL" sz="1800"/>
              <a:t>1. Postępowanie wszczynane </a:t>
            </a:r>
            <a:r>
              <a:rPr lang="pl-PL" sz="1800" b="1" u="sng"/>
              <a:t>na żądanie</a:t>
            </a:r>
            <a:r>
              <a:rPr lang="pl-PL" sz="1800" b="1"/>
              <a:t> </a:t>
            </a:r>
            <a:r>
              <a:rPr lang="pl-PL" sz="1800"/>
              <a:t>uprawnionego podmiotu.</a:t>
            </a:r>
          </a:p>
          <a:p>
            <a:pPr marL="0" lvl="0" indent="0">
              <a:buNone/>
            </a:pPr>
            <a:r>
              <a:rPr lang="pl-PL" sz="1800"/>
              <a:t>2. Przede wszystkim </a:t>
            </a:r>
            <a:r>
              <a:rPr lang="pl-PL" sz="1800" b="1" u="sng"/>
              <a:t>sąd cywilny.</a:t>
            </a:r>
          </a:p>
          <a:p>
            <a:pPr marL="0" lvl="0" indent="0">
              <a:buNone/>
            </a:pPr>
            <a:r>
              <a:rPr lang="pl-PL" sz="1800"/>
              <a:t>3. Cel główny to zawsze </a:t>
            </a:r>
            <a:r>
              <a:rPr lang="pl-PL" sz="1800" b="1" u="sng"/>
              <a:t>rozstrzygnięcie sprawy.</a:t>
            </a:r>
          </a:p>
          <a:p>
            <a:pPr marL="0" lvl="0" indent="0">
              <a:buNone/>
            </a:pPr>
            <a:r>
              <a:rPr lang="pl-PL" sz="1800"/>
              <a:t>4. Kwestia wstępna- możliwy brak związania sądu decyzją administracyjną (kontrola incydentalna).</a:t>
            </a:r>
          </a:p>
          <a:p>
            <a:pPr marL="0" lvl="0" indent="0">
              <a:buNone/>
            </a:pPr>
            <a:r>
              <a:rPr lang="pl-PL" sz="1800"/>
              <a:t>5. Wpływ na trwałość decyzji- prawomocność decyzji.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284</Words>
  <Application>Microsoft Office PowerPoint</Application>
  <PresentationFormat>Pokaz na ekranie (4:3)</PresentationFormat>
  <Paragraphs>71</Paragraphs>
  <Slides>13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Jon</vt:lpstr>
      <vt:lpstr>Kontrola organu administracji publicznej wykonania przez stronę decyzji administracyjnej</vt:lpstr>
      <vt:lpstr>Wygaśnięcie decyzji art. 162 § 1 kpa</vt:lpstr>
      <vt:lpstr>Wygaśnięcie decyzji w kpa</vt:lpstr>
      <vt:lpstr>Wygaśnięcie decyzji w op</vt:lpstr>
      <vt:lpstr>Wygaśnięcie decyzji w op</vt:lpstr>
      <vt:lpstr>Uchylenie decyzji w kpa i op</vt:lpstr>
      <vt:lpstr>Kontrola sądowa działalności administracji publicznej</vt:lpstr>
      <vt:lpstr>Kontrola sprawowana przez sądy powszechne</vt:lpstr>
      <vt:lpstr>Slajd 9</vt:lpstr>
      <vt:lpstr>Sąd powszechny w kontroli administracji publicznej w sprawach indywidualnych</vt:lpstr>
      <vt:lpstr>Czasowa niedopuszczalność drogi sądowej</vt:lpstr>
      <vt:lpstr>Sąd powszechny jako organ odwoławczy</vt:lpstr>
      <vt:lpstr>Sąd Najwyższy w kontroli administracji publicznej w sprawach indywidualnych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organu administracji publicznej wykonania przez stronę decyzji administracyjnej</dc:title>
  <dc:creator>Chudzik</dc:creator>
  <cp:lastModifiedBy>Chudzik</cp:lastModifiedBy>
  <cp:revision>3</cp:revision>
  <dcterms:created xsi:type="dcterms:W3CDTF">2016-11-14T16:52:24Z</dcterms:created>
  <dcterms:modified xsi:type="dcterms:W3CDTF">2017-12-07T18:57:13Z</dcterms:modified>
</cp:coreProperties>
</file>