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p2G6M5nDNpfNmqMbyYO3EQGBX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 1" showMasterSp="0">
  <p:cSld name="Slajd tytułowy 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>
            <p:ph idx="2" type="pic"/>
          </p:nvPr>
        </p:nvSpPr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19"/>
          <p:cNvSpPr txBox="1"/>
          <p:nvPr>
            <p:ph type="ctrTitle"/>
          </p:nvPr>
        </p:nvSpPr>
        <p:spPr>
          <a:xfrm>
            <a:off x="2494607" y="2237328"/>
            <a:ext cx="7202786" cy="1449788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b" bIns="144000" lIns="288000" spcFirstLastPara="1" rIns="216000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imes New Roman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subTitle"/>
          </p:nvPr>
        </p:nvSpPr>
        <p:spPr>
          <a:xfrm>
            <a:off x="2494607" y="3684672"/>
            <a:ext cx="5282503" cy="936000"/>
          </a:xfrm>
          <a:prstGeom prst="rect">
            <a:avLst/>
          </a:prstGeom>
          <a:solidFill>
            <a:schemeClr val="dk1">
              <a:alpha val="89803"/>
            </a:schemeClr>
          </a:solidFill>
          <a:ln>
            <a:noFill/>
          </a:ln>
        </p:spPr>
        <p:txBody>
          <a:bodyPr anchorCtr="0" anchor="t" bIns="0" lIns="216000" spcFirstLastPara="1" rIns="216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descr="Linia podziału slajdu tytułowego&#10;" id="27" name="Google Shape;27;p19"/>
          <p:cNvCxnSpPr/>
          <p:nvPr/>
        </p:nvCxnSpPr>
        <p:spPr>
          <a:xfrm>
            <a:off x="7777113" y="2412127"/>
            <a:ext cx="0" cy="110019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19"/>
          <p:cNvSpPr/>
          <p:nvPr>
            <p:ph idx="3" type="pic"/>
          </p:nvPr>
        </p:nvSpPr>
        <p:spPr>
          <a:xfrm>
            <a:off x="8065008" y="2587752"/>
            <a:ext cx="1344168" cy="704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umny w ramce">
  <p:cSld name="3 kolumny w ramc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8"/>
          <p:cNvSpPr/>
          <p:nvPr>
            <p:ph idx="1" type="body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fmla="val 50000" name="adj1"/>
              <a:gd fmla="val 25000" name="adj2"/>
              <a:gd fmla="val 15421" name="adj3"/>
              <a:gd fmla="val 80487" name="adj4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0" lIns="180000" spcFirstLastPara="1" rIns="180000" wrap="square" tIns="180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28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8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93" name="Google Shape;193;p28"/>
          <p:cNvSpPr/>
          <p:nvPr>
            <p:ph idx="2" type="body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fmla="val 50000" name="adj1"/>
              <a:gd fmla="val 25000" name="adj2"/>
              <a:gd fmla="val 16186" name="adj3"/>
              <a:gd fmla="val 80493" name="adj4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0" lIns="180000" spcFirstLastPara="1" rIns="180000" wrap="square" tIns="180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28"/>
          <p:cNvSpPr txBox="1"/>
          <p:nvPr>
            <p:ph idx="3" type="body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180000" spcFirstLastPara="1" rIns="180000" wrap="square" tIns="1800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4" type="body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28"/>
          <p:cNvSpPr txBox="1"/>
          <p:nvPr>
            <p:ph idx="5" type="body"/>
          </p:nvPr>
        </p:nvSpPr>
        <p:spPr>
          <a:xfrm>
            <a:off x="744236" y="1647240"/>
            <a:ext cx="2975578" cy="648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8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6" type="body"/>
          </p:nvPr>
        </p:nvSpPr>
        <p:spPr>
          <a:xfrm>
            <a:off x="4608336" y="1647040"/>
            <a:ext cx="2975578" cy="648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8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8"/>
          <p:cNvSpPr txBox="1"/>
          <p:nvPr>
            <p:ph idx="7" type="body"/>
          </p:nvPr>
        </p:nvSpPr>
        <p:spPr>
          <a:xfrm>
            <a:off x="8483986" y="1647240"/>
            <a:ext cx="2975578" cy="6480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8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ziękujemy" showMasterSp="0">
  <p:cSld name="1_Dziękujemy"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>
            <p:ph idx="2" type="pic"/>
          </p:nvPr>
        </p:nvSpPr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1" name="Google Shape;201;p29"/>
          <p:cNvSpPr txBox="1"/>
          <p:nvPr>
            <p:ph type="ctrTitle"/>
          </p:nvPr>
        </p:nvSpPr>
        <p:spPr>
          <a:xfrm>
            <a:off x="2494607" y="2237328"/>
            <a:ext cx="7202786" cy="1449788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b" bIns="144000" lIns="288000" spcFirstLastPara="1" rIns="216000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imes New Roman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29"/>
          <p:cNvSpPr txBox="1"/>
          <p:nvPr>
            <p:ph idx="1" type="subTitle"/>
          </p:nvPr>
        </p:nvSpPr>
        <p:spPr>
          <a:xfrm>
            <a:off x="2494607" y="3684672"/>
            <a:ext cx="5282503" cy="1604172"/>
          </a:xfrm>
          <a:prstGeom prst="rect">
            <a:avLst/>
          </a:prstGeom>
          <a:solidFill>
            <a:schemeClr val="dk1">
              <a:alpha val="89803"/>
            </a:schemeClr>
          </a:solidFill>
          <a:ln>
            <a:noFill/>
          </a:ln>
        </p:spPr>
        <p:txBody>
          <a:bodyPr anchorCtr="0" anchor="t" bIns="0" lIns="216000" spcFirstLastPara="1" rIns="576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03" name="Google Shape;203;p29"/>
          <p:cNvCxnSpPr/>
          <p:nvPr/>
        </p:nvCxnSpPr>
        <p:spPr>
          <a:xfrm>
            <a:off x="7777113" y="2412127"/>
            <a:ext cx="0" cy="110019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4" name="Google Shape;204;p29"/>
          <p:cNvSpPr txBox="1"/>
          <p:nvPr>
            <p:ph idx="3" type="body"/>
          </p:nvPr>
        </p:nvSpPr>
        <p:spPr>
          <a:xfrm>
            <a:off x="2667000" y="4142258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29"/>
          <p:cNvSpPr txBox="1"/>
          <p:nvPr>
            <p:ph idx="4" type="body"/>
          </p:nvPr>
        </p:nvSpPr>
        <p:spPr>
          <a:xfrm>
            <a:off x="2667000" y="4448040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29"/>
          <p:cNvSpPr/>
          <p:nvPr>
            <p:ph idx="5" type="pic"/>
          </p:nvPr>
        </p:nvSpPr>
        <p:spPr>
          <a:xfrm>
            <a:off x="8065008" y="2587752"/>
            <a:ext cx="1344168" cy="704088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29"/>
          <p:cNvSpPr txBox="1"/>
          <p:nvPr>
            <p:ph idx="6" type="body"/>
          </p:nvPr>
        </p:nvSpPr>
        <p:spPr>
          <a:xfrm>
            <a:off x="2667000" y="4753821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ylko tytuł">
  <p:cSld name="1_Tylko tytuł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0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0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>
  <p:cSld name="Dwa elementy zawartości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432000" y="1152000"/>
            <a:ext cx="5472000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1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1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18" name="Google Shape;218;p31"/>
          <p:cNvSpPr txBox="1"/>
          <p:nvPr>
            <p:ph idx="2" type="body"/>
          </p:nvPr>
        </p:nvSpPr>
        <p:spPr>
          <a:xfrm>
            <a:off x="6299887" y="1152525"/>
            <a:ext cx="5472113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umna">
  <p:cSld name="3 kolumna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432000" y="1152000"/>
            <a:ext cx="3600000" cy="503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32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2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24" name="Google Shape;224;p32"/>
          <p:cNvSpPr txBox="1"/>
          <p:nvPr>
            <p:ph idx="2" type="body"/>
          </p:nvPr>
        </p:nvSpPr>
        <p:spPr>
          <a:xfrm>
            <a:off x="430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32"/>
          <p:cNvSpPr txBox="1"/>
          <p:nvPr>
            <p:ph idx="3" type="body"/>
          </p:nvPr>
        </p:nvSpPr>
        <p:spPr>
          <a:xfrm>
            <a:off x="817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kolumna">
  <p:cSld name="5 kolumna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432000" y="1152000"/>
            <a:ext cx="2160000" cy="503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33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3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31" name="Google Shape;231;p33"/>
          <p:cNvSpPr txBox="1"/>
          <p:nvPr>
            <p:ph idx="2" type="body"/>
          </p:nvPr>
        </p:nvSpPr>
        <p:spPr>
          <a:xfrm>
            <a:off x="2726412" y="1152525"/>
            <a:ext cx="2160588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33"/>
          <p:cNvSpPr txBox="1"/>
          <p:nvPr>
            <p:ph idx="3" type="body"/>
          </p:nvPr>
        </p:nvSpPr>
        <p:spPr>
          <a:xfrm>
            <a:off x="5021412" y="1152525"/>
            <a:ext cx="2160588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33"/>
          <p:cNvSpPr txBox="1"/>
          <p:nvPr>
            <p:ph idx="4" type="body"/>
          </p:nvPr>
        </p:nvSpPr>
        <p:spPr>
          <a:xfrm>
            <a:off x="7316412" y="1148060"/>
            <a:ext cx="2160588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33"/>
          <p:cNvSpPr txBox="1"/>
          <p:nvPr>
            <p:ph idx="5" type="body"/>
          </p:nvPr>
        </p:nvSpPr>
        <p:spPr>
          <a:xfrm>
            <a:off x="9611412" y="1152525"/>
            <a:ext cx="2160588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że liczby — opcja 2">
  <p:cSld name="Duże liczby — opcja 2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>
            <p:ph idx="1" type="body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34"/>
          <p:cNvSpPr/>
          <p:nvPr>
            <p:ph idx="2" type="body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34"/>
          <p:cNvSpPr/>
          <p:nvPr>
            <p:ph idx="3" type="body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sz="21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34"/>
          <p:cNvSpPr/>
          <p:nvPr/>
        </p:nvSpPr>
        <p:spPr>
          <a:xfrm>
            <a:off x="4740115" y="2772299"/>
            <a:ext cx="494967" cy="1963434"/>
          </a:xfrm>
          <a:custGeom>
            <a:rect b="b" l="l" r="r" t="t"/>
            <a:pathLst>
              <a:path extrusionOk="0" h="1963434" w="494967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8245937" y="2863999"/>
            <a:ext cx="491664" cy="1780035"/>
          </a:xfrm>
          <a:custGeom>
            <a:rect b="b" l="l" r="r" t="t"/>
            <a:pathLst>
              <a:path extrusionOk="0" h="1780035" w="491664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4"/>
          <p:cNvSpPr/>
          <p:nvPr/>
        </p:nvSpPr>
        <p:spPr>
          <a:xfrm rot="6973557">
            <a:off x="9799840" y="198216"/>
            <a:ext cx="748251" cy="780669"/>
          </a:xfrm>
          <a:custGeom>
            <a:rect b="b" l="l" r="r" t="t"/>
            <a:pathLst>
              <a:path extrusionOk="0" h="2066510" w="1980696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4"/>
          <p:cNvSpPr/>
          <p:nvPr/>
        </p:nvSpPr>
        <p:spPr>
          <a:xfrm rot="5483574">
            <a:off x="9854193" y="808595"/>
            <a:ext cx="243160" cy="406553"/>
          </a:xfrm>
          <a:custGeom>
            <a:rect b="b" l="l" r="r" t="t"/>
            <a:pathLst>
              <a:path extrusionOk="0" h="406553" w="243160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4"/>
          <p:cNvSpPr/>
          <p:nvPr/>
        </p:nvSpPr>
        <p:spPr>
          <a:xfrm rot="-7400842">
            <a:off x="10161654" y="-236402"/>
            <a:ext cx="1957093" cy="1399810"/>
          </a:xfrm>
          <a:custGeom>
            <a:rect b="b" l="l" r="r" t="t"/>
            <a:pathLst>
              <a:path extrusionOk="0" h="1399810" w="1957093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4"/>
          <p:cNvSpPr/>
          <p:nvPr/>
        </p:nvSpPr>
        <p:spPr>
          <a:xfrm rot="-7364292">
            <a:off x="11753205" y="112024"/>
            <a:ext cx="332291" cy="247882"/>
          </a:xfrm>
          <a:custGeom>
            <a:rect b="b" l="l" r="r" t="t"/>
            <a:pathLst>
              <a:path extrusionOk="0" h="1081038" w="1449157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4"/>
          <p:cNvSpPr/>
          <p:nvPr/>
        </p:nvSpPr>
        <p:spPr>
          <a:xfrm rot="-8263484">
            <a:off x="137666" y="5349121"/>
            <a:ext cx="648657" cy="777553"/>
          </a:xfrm>
          <a:custGeom>
            <a:rect b="b" l="l" r="r" t="t"/>
            <a:pathLst>
              <a:path extrusionOk="0" h="777553" w="648657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4"/>
          <p:cNvSpPr/>
          <p:nvPr/>
        </p:nvSpPr>
        <p:spPr>
          <a:xfrm rot="5738060">
            <a:off x="100722" y="5962094"/>
            <a:ext cx="692798" cy="510610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4"/>
          <p:cNvSpPr/>
          <p:nvPr/>
        </p:nvSpPr>
        <p:spPr>
          <a:xfrm rot="8291645">
            <a:off x="10081798" y="798094"/>
            <a:ext cx="371360" cy="273702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4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4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4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51" name="Google Shape;251;p34"/>
          <p:cNvSpPr/>
          <p:nvPr/>
        </p:nvSpPr>
        <p:spPr>
          <a:xfrm rot="3693105">
            <a:off x="270909" y="5041123"/>
            <a:ext cx="243160" cy="406553"/>
          </a:xfrm>
          <a:custGeom>
            <a:rect b="b" l="l" r="r" t="t"/>
            <a:pathLst>
              <a:path extrusionOk="0" h="406553" w="243160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4"/>
          <p:cNvSpPr txBox="1"/>
          <p:nvPr>
            <p:ph idx="4" type="body"/>
          </p:nvPr>
        </p:nvSpPr>
        <p:spPr>
          <a:xfrm>
            <a:off x="1364343" y="2505766"/>
            <a:ext cx="3374987" cy="885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  <a:defRPr b="1"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34"/>
          <p:cNvSpPr txBox="1"/>
          <p:nvPr>
            <p:ph idx="5" type="body"/>
          </p:nvPr>
        </p:nvSpPr>
        <p:spPr>
          <a:xfrm>
            <a:off x="5212968" y="2505766"/>
            <a:ext cx="3025513" cy="885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  <a:defRPr b="1" i="0"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34"/>
          <p:cNvSpPr txBox="1"/>
          <p:nvPr>
            <p:ph idx="6" type="body"/>
          </p:nvPr>
        </p:nvSpPr>
        <p:spPr>
          <a:xfrm>
            <a:off x="8737600" y="2490630"/>
            <a:ext cx="2090738" cy="90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  <a:defRPr b="1" i="0" sz="4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34"/>
          <p:cNvSpPr txBox="1"/>
          <p:nvPr>
            <p:ph idx="7" type="body"/>
          </p:nvPr>
        </p:nvSpPr>
        <p:spPr>
          <a:xfrm>
            <a:off x="1820138" y="4015478"/>
            <a:ext cx="2489200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34"/>
          <p:cNvSpPr txBox="1"/>
          <p:nvPr>
            <p:ph idx="8" type="body"/>
          </p:nvPr>
        </p:nvSpPr>
        <p:spPr>
          <a:xfrm>
            <a:off x="5481124" y="4015478"/>
            <a:ext cx="2489200" cy="1011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34"/>
          <p:cNvSpPr txBox="1"/>
          <p:nvPr>
            <p:ph idx="9" type="body"/>
          </p:nvPr>
        </p:nvSpPr>
        <p:spPr>
          <a:xfrm>
            <a:off x="8737600" y="4015478"/>
            <a:ext cx="2090738" cy="1012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>
  <p:cSld name="Porównanie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432000" y="1152000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1" name="Google Shape;261;p35"/>
          <p:cNvSpPr txBox="1"/>
          <p:nvPr>
            <p:ph idx="2" type="body"/>
          </p:nvPr>
        </p:nvSpPr>
        <p:spPr>
          <a:xfrm>
            <a:off x="432000" y="1584000"/>
            <a:ext cx="5472000" cy="4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35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35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64" name="Google Shape;264;p35"/>
          <p:cNvSpPr txBox="1"/>
          <p:nvPr>
            <p:ph idx="3" type="body"/>
          </p:nvPr>
        </p:nvSpPr>
        <p:spPr>
          <a:xfrm>
            <a:off x="6299887" y="1584325"/>
            <a:ext cx="5472113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35"/>
          <p:cNvSpPr txBox="1"/>
          <p:nvPr>
            <p:ph idx="4" type="body"/>
          </p:nvPr>
        </p:nvSpPr>
        <p:spPr>
          <a:xfrm>
            <a:off x="6300000" y="1152525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ejsce na rynku">
  <p:cSld name="Miejsce na rynku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/>
          <p:nvPr/>
        </p:nvSpPr>
        <p:spPr>
          <a:xfrm rot="4308689">
            <a:off x="9605830" y="-345925"/>
            <a:ext cx="2706415" cy="2832124"/>
          </a:xfrm>
          <a:custGeom>
            <a:rect b="b" l="l" r="r" t="t"/>
            <a:pathLst>
              <a:path extrusionOk="0" h="3737093" w="3571215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6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6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6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cxnSp>
        <p:nvCxnSpPr>
          <p:cNvPr id="271" name="Google Shape;271;p36"/>
          <p:cNvCxnSpPr/>
          <p:nvPr/>
        </p:nvCxnSpPr>
        <p:spPr>
          <a:xfrm>
            <a:off x="6096000" y="1319756"/>
            <a:ext cx="0" cy="4369844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72" name="Google Shape;272;p36"/>
          <p:cNvCxnSpPr/>
          <p:nvPr/>
        </p:nvCxnSpPr>
        <p:spPr>
          <a:xfrm rot="10800000">
            <a:off x="432000" y="3504678"/>
            <a:ext cx="113400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73" name="Google Shape;273;p36"/>
          <p:cNvSpPr txBox="1"/>
          <p:nvPr>
            <p:ph idx="1" type="body"/>
          </p:nvPr>
        </p:nvSpPr>
        <p:spPr>
          <a:xfrm>
            <a:off x="5112000" y="951013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36"/>
          <p:cNvSpPr txBox="1"/>
          <p:nvPr>
            <p:ph idx="2" type="body"/>
          </p:nvPr>
        </p:nvSpPr>
        <p:spPr>
          <a:xfrm>
            <a:off x="5106000" y="5857570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36"/>
          <p:cNvSpPr txBox="1"/>
          <p:nvPr>
            <p:ph idx="3" type="body"/>
          </p:nvPr>
        </p:nvSpPr>
        <p:spPr>
          <a:xfrm>
            <a:off x="432000" y="3187823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36"/>
          <p:cNvSpPr txBox="1"/>
          <p:nvPr>
            <p:ph idx="4" type="body"/>
          </p:nvPr>
        </p:nvSpPr>
        <p:spPr>
          <a:xfrm>
            <a:off x="9792001" y="3187823"/>
            <a:ext cx="198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rmonogram">
  <p:cSld name="Harmonogram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7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7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81" name="Google Shape;281;p37"/>
          <p:cNvSpPr txBox="1"/>
          <p:nvPr>
            <p:ph idx="1" type="body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2" name="Google Shape;282;p37"/>
          <p:cNvCxnSpPr/>
          <p:nvPr/>
        </p:nvCxnSpPr>
        <p:spPr>
          <a:xfrm>
            <a:off x="431800" y="3866682"/>
            <a:ext cx="11339513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3" name="Google Shape;283;p37"/>
          <p:cNvSpPr txBox="1"/>
          <p:nvPr>
            <p:ph idx="2" type="body"/>
          </p:nvPr>
        </p:nvSpPr>
        <p:spPr>
          <a:xfrm>
            <a:off x="412908" y="3973125"/>
            <a:ext cx="415608" cy="201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37"/>
          <p:cNvSpPr txBox="1"/>
          <p:nvPr>
            <p:ph idx="3" type="body"/>
          </p:nvPr>
        </p:nvSpPr>
        <p:spPr>
          <a:xfrm>
            <a:off x="43179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37"/>
          <p:cNvSpPr txBox="1"/>
          <p:nvPr>
            <p:ph idx="4" type="body"/>
          </p:nvPr>
        </p:nvSpPr>
        <p:spPr>
          <a:xfrm>
            <a:off x="903816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37"/>
          <p:cNvSpPr txBox="1"/>
          <p:nvPr>
            <p:ph idx="5" type="body"/>
          </p:nvPr>
        </p:nvSpPr>
        <p:spPr>
          <a:xfrm>
            <a:off x="1375833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7"/>
          <p:cNvSpPr txBox="1"/>
          <p:nvPr>
            <p:ph idx="6" type="body"/>
          </p:nvPr>
        </p:nvSpPr>
        <p:spPr>
          <a:xfrm>
            <a:off x="1847850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37"/>
          <p:cNvSpPr txBox="1"/>
          <p:nvPr>
            <p:ph idx="7" type="body"/>
          </p:nvPr>
        </p:nvSpPr>
        <p:spPr>
          <a:xfrm>
            <a:off x="6077108" y="3973125"/>
            <a:ext cx="415608" cy="201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37"/>
          <p:cNvSpPr txBox="1"/>
          <p:nvPr>
            <p:ph idx="8" type="body"/>
          </p:nvPr>
        </p:nvSpPr>
        <p:spPr>
          <a:xfrm>
            <a:off x="2319867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37"/>
          <p:cNvSpPr txBox="1"/>
          <p:nvPr>
            <p:ph idx="9" type="body"/>
          </p:nvPr>
        </p:nvSpPr>
        <p:spPr>
          <a:xfrm>
            <a:off x="2791884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37"/>
          <p:cNvSpPr txBox="1"/>
          <p:nvPr>
            <p:ph idx="13" type="body"/>
          </p:nvPr>
        </p:nvSpPr>
        <p:spPr>
          <a:xfrm>
            <a:off x="3263901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37"/>
          <p:cNvSpPr txBox="1"/>
          <p:nvPr>
            <p:ph idx="14" type="body"/>
          </p:nvPr>
        </p:nvSpPr>
        <p:spPr>
          <a:xfrm>
            <a:off x="467995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37"/>
          <p:cNvSpPr txBox="1"/>
          <p:nvPr>
            <p:ph idx="15" type="body"/>
          </p:nvPr>
        </p:nvSpPr>
        <p:spPr>
          <a:xfrm>
            <a:off x="3735918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37"/>
          <p:cNvSpPr txBox="1"/>
          <p:nvPr>
            <p:ph idx="16" type="body"/>
          </p:nvPr>
        </p:nvSpPr>
        <p:spPr>
          <a:xfrm>
            <a:off x="420793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" name="Google Shape;295;p37"/>
          <p:cNvSpPr txBox="1"/>
          <p:nvPr>
            <p:ph idx="17" type="body"/>
          </p:nvPr>
        </p:nvSpPr>
        <p:spPr>
          <a:xfrm>
            <a:off x="515196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37"/>
          <p:cNvSpPr txBox="1"/>
          <p:nvPr>
            <p:ph idx="18" type="body"/>
          </p:nvPr>
        </p:nvSpPr>
        <p:spPr>
          <a:xfrm>
            <a:off x="5623986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37"/>
          <p:cNvSpPr txBox="1"/>
          <p:nvPr>
            <p:ph idx="19" type="body"/>
          </p:nvPr>
        </p:nvSpPr>
        <p:spPr>
          <a:xfrm>
            <a:off x="609599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37"/>
          <p:cNvSpPr txBox="1"/>
          <p:nvPr>
            <p:ph idx="20" type="body"/>
          </p:nvPr>
        </p:nvSpPr>
        <p:spPr>
          <a:xfrm>
            <a:off x="656801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37"/>
          <p:cNvSpPr txBox="1"/>
          <p:nvPr>
            <p:ph idx="21" type="body"/>
          </p:nvPr>
        </p:nvSpPr>
        <p:spPr>
          <a:xfrm>
            <a:off x="7040029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37"/>
          <p:cNvSpPr txBox="1"/>
          <p:nvPr>
            <p:ph idx="22" type="body"/>
          </p:nvPr>
        </p:nvSpPr>
        <p:spPr>
          <a:xfrm>
            <a:off x="7512046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37"/>
          <p:cNvSpPr txBox="1"/>
          <p:nvPr>
            <p:ph idx="23" type="body"/>
          </p:nvPr>
        </p:nvSpPr>
        <p:spPr>
          <a:xfrm>
            <a:off x="7984063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37"/>
          <p:cNvSpPr txBox="1"/>
          <p:nvPr>
            <p:ph idx="24" type="body"/>
          </p:nvPr>
        </p:nvSpPr>
        <p:spPr>
          <a:xfrm>
            <a:off x="8456080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37"/>
          <p:cNvSpPr txBox="1"/>
          <p:nvPr>
            <p:ph idx="25" type="body"/>
          </p:nvPr>
        </p:nvSpPr>
        <p:spPr>
          <a:xfrm>
            <a:off x="8928097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4" name="Google Shape;304;p37"/>
          <p:cNvSpPr txBox="1"/>
          <p:nvPr>
            <p:ph idx="26" type="body"/>
          </p:nvPr>
        </p:nvSpPr>
        <p:spPr>
          <a:xfrm>
            <a:off x="10344148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37"/>
          <p:cNvSpPr txBox="1"/>
          <p:nvPr>
            <p:ph idx="27" type="body"/>
          </p:nvPr>
        </p:nvSpPr>
        <p:spPr>
          <a:xfrm>
            <a:off x="9400114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37"/>
          <p:cNvSpPr txBox="1"/>
          <p:nvPr>
            <p:ph idx="28" type="body"/>
          </p:nvPr>
        </p:nvSpPr>
        <p:spPr>
          <a:xfrm>
            <a:off x="9872131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37"/>
          <p:cNvSpPr txBox="1"/>
          <p:nvPr>
            <p:ph idx="29" type="body"/>
          </p:nvPr>
        </p:nvSpPr>
        <p:spPr>
          <a:xfrm>
            <a:off x="10816165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37"/>
          <p:cNvSpPr txBox="1"/>
          <p:nvPr>
            <p:ph idx="30" type="body"/>
          </p:nvPr>
        </p:nvSpPr>
        <p:spPr>
          <a:xfrm>
            <a:off x="11288182" y="3597398"/>
            <a:ext cx="377825" cy="2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37"/>
          <p:cNvSpPr txBox="1"/>
          <p:nvPr>
            <p:ph idx="31" type="body"/>
          </p:nvPr>
        </p:nvSpPr>
        <p:spPr>
          <a:xfrm>
            <a:off x="5360988" y="2190750"/>
            <a:ext cx="1793875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37"/>
          <p:cNvSpPr txBox="1"/>
          <p:nvPr>
            <p:ph idx="32" type="body"/>
          </p:nvPr>
        </p:nvSpPr>
        <p:spPr>
          <a:xfrm>
            <a:off x="5395728" y="2531196"/>
            <a:ext cx="1724394" cy="1858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>
                <a:solidFill>
                  <a:srgbClr val="3F3F3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ży obraz i tekst">
  <p:cSld name="Duży obraz i teks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ctrTitle"/>
          </p:nvPr>
        </p:nvSpPr>
        <p:spPr>
          <a:xfrm>
            <a:off x="84000" y="3517901"/>
            <a:ext cx="6012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144000" lIns="288000" spcFirstLastPara="1" rIns="43200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imes New Roman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subTitle"/>
          </p:nvPr>
        </p:nvSpPr>
        <p:spPr>
          <a:xfrm>
            <a:off x="84000" y="4927600"/>
            <a:ext cx="6012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0" lIns="288000" spcFirstLastPara="1" rIns="432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20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3" name="Google Shape;33;p20"/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0"/>
          <p:cNvSpPr/>
          <p:nvPr>
            <p:ph idx="2" type="pic"/>
          </p:nvPr>
        </p:nvSpPr>
        <p:spPr>
          <a:xfrm>
            <a:off x="84000" y="86714"/>
            <a:ext cx="6009285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</p:sp>
      <p:sp>
        <p:nvSpPr>
          <p:cNvPr id="35" name="Google Shape;35;p20"/>
          <p:cNvSpPr txBox="1"/>
          <p:nvPr>
            <p:ph idx="3" type="body"/>
          </p:nvPr>
        </p:nvSpPr>
        <p:spPr>
          <a:xfrm>
            <a:off x="6464300" y="1152000"/>
            <a:ext cx="53077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espół — 6 członków">
  <p:cSld name="Zespół — 6 członków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8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8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2340113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38"/>
          <p:cNvSpPr txBox="1"/>
          <p:nvPr>
            <p:ph idx="2" type="body"/>
          </p:nvPr>
        </p:nvSpPr>
        <p:spPr>
          <a:xfrm>
            <a:off x="4248426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38"/>
          <p:cNvSpPr txBox="1"/>
          <p:nvPr>
            <p:ph idx="3" type="body"/>
          </p:nvPr>
        </p:nvSpPr>
        <p:spPr>
          <a:xfrm>
            <a:off x="6156739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38"/>
          <p:cNvSpPr txBox="1"/>
          <p:nvPr>
            <p:ph idx="4" type="body"/>
          </p:nvPr>
        </p:nvSpPr>
        <p:spPr>
          <a:xfrm>
            <a:off x="8065052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38"/>
          <p:cNvSpPr txBox="1"/>
          <p:nvPr>
            <p:ph idx="5" type="body"/>
          </p:nvPr>
        </p:nvSpPr>
        <p:spPr>
          <a:xfrm>
            <a:off x="431800" y="3926334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0" name="Google Shape;320;p38"/>
          <p:cNvSpPr txBox="1"/>
          <p:nvPr>
            <p:ph idx="6" type="body"/>
          </p:nvPr>
        </p:nvSpPr>
        <p:spPr>
          <a:xfrm>
            <a:off x="2340113" y="3926335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38"/>
          <p:cNvSpPr txBox="1"/>
          <p:nvPr>
            <p:ph idx="7" type="body"/>
          </p:nvPr>
        </p:nvSpPr>
        <p:spPr>
          <a:xfrm>
            <a:off x="4248426" y="3926335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38"/>
          <p:cNvSpPr txBox="1"/>
          <p:nvPr>
            <p:ph idx="8" type="body"/>
          </p:nvPr>
        </p:nvSpPr>
        <p:spPr>
          <a:xfrm>
            <a:off x="6156739" y="3926335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38"/>
          <p:cNvSpPr txBox="1"/>
          <p:nvPr>
            <p:ph idx="9" type="body"/>
          </p:nvPr>
        </p:nvSpPr>
        <p:spPr>
          <a:xfrm>
            <a:off x="8065052" y="3926335"/>
            <a:ext cx="180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38"/>
          <p:cNvSpPr txBox="1"/>
          <p:nvPr>
            <p:ph idx="13" type="body"/>
          </p:nvPr>
        </p:nvSpPr>
        <p:spPr>
          <a:xfrm>
            <a:off x="431800" y="4505325"/>
            <a:ext cx="180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8"/>
          <p:cNvSpPr/>
          <p:nvPr>
            <p:ph idx="14" type="pic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8"/>
          <p:cNvSpPr/>
          <p:nvPr>
            <p:ph idx="15" type="pic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38"/>
          <p:cNvSpPr/>
          <p:nvPr>
            <p:ph idx="16" type="pic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38"/>
          <p:cNvSpPr/>
          <p:nvPr>
            <p:ph idx="17" type="pic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38"/>
          <p:cNvSpPr/>
          <p:nvPr>
            <p:ph idx="18" type="pic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8"/>
          <p:cNvSpPr/>
          <p:nvPr>
            <p:ph idx="19" type="pic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8"/>
          <p:cNvSpPr txBox="1"/>
          <p:nvPr>
            <p:ph idx="20" type="body"/>
          </p:nvPr>
        </p:nvSpPr>
        <p:spPr>
          <a:xfrm>
            <a:off x="9973363" y="3925888"/>
            <a:ext cx="180000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38"/>
          <p:cNvSpPr txBox="1"/>
          <p:nvPr>
            <p:ph idx="21" type="body"/>
          </p:nvPr>
        </p:nvSpPr>
        <p:spPr>
          <a:xfrm>
            <a:off x="9973363" y="4505325"/>
            <a:ext cx="1800000" cy="900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 i podtytuł">
  <p:cSld name="Tylko tytuł i podtytuł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/>
          <p:nvPr/>
        </p:nvSpPr>
        <p:spPr>
          <a:xfrm rot="4308689">
            <a:off x="8139110" y="-52404"/>
            <a:ext cx="648657" cy="777553"/>
          </a:xfrm>
          <a:custGeom>
            <a:rect b="b" l="l" r="r" t="t"/>
            <a:pathLst>
              <a:path extrusionOk="0" h="777553" w="648657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9"/>
          <p:cNvSpPr/>
          <p:nvPr/>
        </p:nvSpPr>
        <p:spPr>
          <a:xfrm rot="4308689">
            <a:off x="8878526" y="-532562"/>
            <a:ext cx="3571215" cy="3737093"/>
          </a:xfrm>
          <a:custGeom>
            <a:rect b="b" l="l" r="r" t="t"/>
            <a:pathLst>
              <a:path extrusionOk="0" h="3737093" w="3571215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9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39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9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39" name="Google Shape;339;p39"/>
          <p:cNvSpPr/>
          <p:nvPr/>
        </p:nvSpPr>
        <p:spPr>
          <a:xfrm rot="4308689">
            <a:off x="9191192" y="1651650"/>
            <a:ext cx="1980696" cy="2066510"/>
          </a:xfrm>
          <a:custGeom>
            <a:rect b="b" l="l" r="r" t="t"/>
            <a:pathLst>
              <a:path extrusionOk="0" h="2066510" w="1980696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9"/>
          <p:cNvSpPr/>
          <p:nvPr/>
        </p:nvSpPr>
        <p:spPr>
          <a:xfrm rot="-7769131">
            <a:off x="9457431" y="3977898"/>
            <a:ext cx="346713" cy="206124"/>
          </a:xfrm>
          <a:custGeom>
            <a:rect b="b" l="l" r="r" t="t"/>
            <a:pathLst>
              <a:path extrusionOk="0" h="206124" w="346713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9"/>
          <p:cNvSpPr/>
          <p:nvPr/>
        </p:nvSpPr>
        <p:spPr>
          <a:xfrm rot="-9168920">
            <a:off x="9528615" y="3713859"/>
            <a:ext cx="710669" cy="335543"/>
          </a:xfrm>
          <a:custGeom>
            <a:rect b="b" l="l" r="r" t="t"/>
            <a:pathLst>
              <a:path extrusionOk="0" h="335543" w="710669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9"/>
          <p:cNvSpPr/>
          <p:nvPr/>
        </p:nvSpPr>
        <p:spPr>
          <a:xfrm rot="4308689">
            <a:off x="8785444" y="1075879"/>
            <a:ext cx="1246227" cy="1580187"/>
          </a:xfrm>
          <a:custGeom>
            <a:rect b="b" l="l" r="r" t="t"/>
            <a:pathLst>
              <a:path extrusionOk="0" h="1580187" w="124622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9"/>
          <p:cNvSpPr/>
          <p:nvPr/>
        </p:nvSpPr>
        <p:spPr>
          <a:xfrm rot="-4406895">
            <a:off x="11374788" y="2846425"/>
            <a:ext cx="243160" cy="406553"/>
          </a:xfrm>
          <a:custGeom>
            <a:rect b="b" l="l" r="r" t="t"/>
            <a:pathLst>
              <a:path extrusionOk="0" h="406553" w="243160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9"/>
          <p:cNvSpPr/>
          <p:nvPr/>
        </p:nvSpPr>
        <p:spPr>
          <a:xfrm rot="-4406895">
            <a:off x="10879052" y="2627354"/>
            <a:ext cx="692798" cy="510610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9"/>
          <p:cNvSpPr txBox="1"/>
          <p:nvPr>
            <p:ph idx="1" type="body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>
  <p:cSld name="Tylko tytuł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/>
          <p:nvPr/>
        </p:nvSpPr>
        <p:spPr>
          <a:xfrm rot="-7400842">
            <a:off x="10161654" y="-236402"/>
            <a:ext cx="1957093" cy="1399810"/>
          </a:xfrm>
          <a:custGeom>
            <a:rect b="b" l="l" r="r" t="t"/>
            <a:pathLst>
              <a:path extrusionOk="0" h="1399810" w="1957093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0"/>
          <p:cNvSpPr/>
          <p:nvPr/>
        </p:nvSpPr>
        <p:spPr>
          <a:xfrm rot="6973557">
            <a:off x="9799840" y="198216"/>
            <a:ext cx="748251" cy="780669"/>
          </a:xfrm>
          <a:custGeom>
            <a:rect b="b" l="l" r="r" t="t"/>
            <a:pathLst>
              <a:path extrusionOk="0" h="2066510" w="1980696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0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40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40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352" name="Google Shape;352;p40"/>
          <p:cNvSpPr/>
          <p:nvPr/>
        </p:nvSpPr>
        <p:spPr>
          <a:xfrm rot="5483574">
            <a:off x="9854193" y="808595"/>
            <a:ext cx="243160" cy="406553"/>
          </a:xfrm>
          <a:custGeom>
            <a:rect b="b" l="l" r="r" t="t"/>
            <a:pathLst>
              <a:path extrusionOk="0" h="406553" w="243160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0"/>
          <p:cNvSpPr/>
          <p:nvPr/>
        </p:nvSpPr>
        <p:spPr>
          <a:xfrm rot="-7364292">
            <a:off x="11753205" y="112024"/>
            <a:ext cx="332291" cy="247882"/>
          </a:xfrm>
          <a:custGeom>
            <a:rect b="b" l="l" r="r" t="t"/>
            <a:pathLst>
              <a:path extrusionOk="0" h="1081038" w="1449157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40"/>
          <p:cNvSpPr/>
          <p:nvPr/>
        </p:nvSpPr>
        <p:spPr>
          <a:xfrm rot="-8263484">
            <a:off x="10313236" y="1084299"/>
            <a:ext cx="648657" cy="777553"/>
          </a:xfrm>
          <a:custGeom>
            <a:rect b="b" l="l" r="r" t="t"/>
            <a:pathLst>
              <a:path extrusionOk="0" h="777553" w="648657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0"/>
          <p:cNvSpPr/>
          <p:nvPr/>
        </p:nvSpPr>
        <p:spPr>
          <a:xfrm rot="5738060">
            <a:off x="9844293" y="1032301"/>
            <a:ext cx="692798" cy="510610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0"/>
          <p:cNvSpPr/>
          <p:nvPr/>
        </p:nvSpPr>
        <p:spPr>
          <a:xfrm rot="8291645">
            <a:off x="10081798" y="798094"/>
            <a:ext cx="371360" cy="273702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 bez grafiki">
  <p:cSld name="Tylko tytuł bez grafiki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41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41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ktory w postaci obrazu">
  <p:cSld name="Punktory w postaci obrazu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/>
          <p:nvPr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1"/>
          <p:cNvSpPr/>
          <p:nvPr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1"/>
          <p:cNvSpPr/>
          <p:nvPr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1"/>
          <p:cNvSpPr/>
          <p:nvPr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1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7315012" y="4683647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4" type="body"/>
          </p:nvPr>
        </p:nvSpPr>
        <p:spPr>
          <a:xfrm>
            <a:off x="9609481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5" type="body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6" type="body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7" type="body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8" type="body"/>
          </p:nvPr>
        </p:nvSpPr>
        <p:spPr>
          <a:xfrm>
            <a:off x="7315013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9" type="body"/>
          </p:nvPr>
        </p:nvSpPr>
        <p:spPr>
          <a:xfrm>
            <a:off x="9609481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3" type="body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1"/>
          <p:cNvSpPr/>
          <p:nvPr>
            <p:ph idx="14" type="pic"/>
          </p:nvPr>
        </p:nvSpPr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1"/>
          <p:cNvSpPr/>
          <p:nvPr>
            <p:ph idx="15" type="pic"/>
          </p:nvPr>
        </p:nvSpPr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1"/>
          <p:cNvSpPr/>
          <p:nvPr>
            <p:ph idx="16" type="pic"/>
          </p:nvPr>
        </p:nvSpPr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/>
          <p:nvPr>
            <p:ph idx="17" type="pic"/>
          </p:nvPr>
        </p:nvSpPr>
        <p:spPr>
          <a:xfrm>
            <a:off x="7967620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1"/>
          <p:cNvSpPr/>
          <p:nvPr>
            <p:ph idx="18" type="pic"/>
          </p:nvPr>
        </p:nvSpPr>
        <p:spPr>
          <a:xfrm>
            <a:off x="10261341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x punktory w postaci obrazu z lewej">
  <p:cSld name="3 x punktory w postaci obrazu z lewej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2"/>
          <p:cNvSpPr/>
          <p:nvPr>
            <p:ph idx="2" type="pic"/>
          </p:nvPr>
        </p:nvSpPr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2"/>
          <p:cNvSpPr/>
          <p:nvPr>
            <p:ph idx="3" type="pic"/>
          </p:nvPr>
        </p:nvSpPr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2"/>
          <p:cNvSpPr/>
          <p:nvPr>
            <p:ph idx="4" type="pic"/>
          </p:nvPr>
        </p:nvSpPr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2"/>
          <p:cNvSpPr/>
          <p:nvPr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980"/>
                </a:srgbClr>
              </a:gs>
            </a:gsLst>
            <a:lin ang="12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2"/>
          <p:cNvSpPr/>
          <p:nvPr>
            <p:ph idx="5" type="pic"/>
          </p:nvPr>
        </p:nvSpPr>
        <p:spPr>
          <a:xfrm>
            <a:off x="7632650" y="86714"/>
            <a:ext cx="4472635" cy="6478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22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6" type="body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7" type="body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8" type="body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9" type="body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3" type="body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>
              <a:gd fmla="val 29289" name="adj"/>
            </a:avLst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2"/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rgbClr val="C1DF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2"/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rgbClr val="749A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2"/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2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x punktory w postaci obrazu z prawej">
  <p:cSld name="1_3 x punktory w postaci obrazu z prawej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/>
          <p:nvPr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980"/>
                </a:srgbClr>
              </a:gs>
            </a:gsLst>
            <a:lin ang="12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3"/>
          <p:cNvSpPr/>
          <p:nvPr>
            <p:ph idx="2" type="pic"/>
          </p:nvPr>
        </p:nvSpPr>
        <p:spPr>
          <a:xfrm>
            <a:off x="105351" y="496139"/>
            <a:ext cx="6208364" cy="62751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23"/>
          <p:cNvSpPr txBox="1"/>
          <p:nvPr>
            <p:ph type="title"/>
          </p:nvPr>
        </p:nvSpPr>
        <p:spPr>
          <a:xfrm>
            <a:off x="7068457" y="432000"/>
            <a:ext cx="4703542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8768283" y="3582825"/>
            <a:ext cx="3002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3" type="body"/>
          </p:nvPr>
        </p:nvSpPr>
        <p:spPr>
          <a:xfrm>
            <a:off x="8768283" y="5147461"/>
            <a:ext cx="3002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4" type="body"/>
          </p:nvPr>
        </p:nvSpPr>
        <p:spPr>
          <a:xfrm>
            <a:off x="8768283" y="1369128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5" type="body"/>
          </p:nvPr>
        </p:nvSpPr>
        <p:spPr>
          <a:xfrm>
            <a:off x="8768283" y="2933764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6" type="body"/>
          </p:nvPr>
        </p:nvSpPr>
        <p:spPr>
          <a:xfrm>
            <a:off x="8768283" y="4498400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7" type="body"/>
          </p:nvPr>
        </p:nvSpPr>
        <p:spPr>
          <a:xfrm>
            <a:off x="8768283" y="1975094"/>
            <a:ext cx="3002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3"/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>
              <a:gd fmla="val 29289" name="adj"/>
            </a:avLst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rgbClr val="C1DF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rgbClr val="749A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3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101" name="Google Shape;101;p23"/>
          <p:cNvGrpSpPr/>
          <p:nvPr/>
        </p:nvGrpSpPr>
        <p:grpSpPr>
          <a:xfrm>
            <a:off x="1736976" y="2054263"/>
            <a:ext cx="3262417" cy="3252920"/>
            <a:chOff x="1736976" y="2054263"/>
            <a:chExt cx="3262417" cy="3252920"/>
          </a:xfrm>
        </p:grpSpPr>
        <p:sp>
          <p:nvSpPr>
            <p:cNvPr id="102" name="Google Shape;102;p23"/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rect b="b" l="l" r="r" t="t"/>
              <a:pathLst>
                <a:path extrusionOk="0" h="2066510" w="1980696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3"/>
            <p:cNvSpPr/>
            <p:nvPr/>
          </p:nvSpPr>
          <p:spPr>
            <a:xfrm rot="-7769131">
              <a:off x="2730967" y="5004791"/>
              <a:ext cx="346713" cy="206124"/>
            </a:xfrm>
            <a:custGeom>
              <a:rect b="b" l="l" r="r" t="t"/>
              <a:pathLst>
                <a:path extrusionOk="0" h="206124" w="346713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3"/>
            <p:cNvSpPr/>
            <p:nvPr/>
          </p:nvSpPr>
          <p:spPr>
            <a:xfrm rot="-9168920">
              <a:off x="2802151" y="4740752"/>
              <a:ext cx="710669" cy="335543"/>
            </a:xfrm>
            <a:custGeom>
              <a:rect b="b" l="l" r="r" t="t"/>
              <a:pathLst>
                <a:path extrusionOk="0" h="335543" w="710669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3"/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rect b="b" l="l" r="r" t="t"/>
              <a:pathLst>
                <a:path extrusionOk="0" h="1580187" w="124622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3"/>
            <p:cNvSpPr/>
            <p:nvPr/>
          </p:nvSpPr>
          <p:spPr>
            <a:xfrm rot="-4406895">
              <a:off x="4648324" y="3873318"/>
              <a:ext cx="243160" cy="406553"/>
            </a:xfrm>
            <a:custGeom>
              <a:rect b="b" l="l" r="r" t="t"/>
              <a:pathLst>
                <a:path extrusionOk="0" h="406553" w="243160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3"/>
            <p:cNvSpPr/>
            <p:nvPr/>
          </p:nvSpPr>
          <p:spPr>
            <a:xfrm rot="-4406895">
              <a:off x="4152588" y="3654247"/>
              <a:ext cx="692798" cy="510610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3"/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rect b="b" l="l" r="r" t="t"/>
              <a:pathLst>
                <a:path extrusionOk="0" h="777553" w="648657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3"/>
          <p:cNvSpPr/>
          <p:nvPr>
            <p:ph idx="8" type="pic"/>
          </p:nvPr>
        </p:nvSpPr>
        <p:spPr>
          <a:xfrm>
            <a:off x="7405874" y="4835817"/>
            <a:ext cx="691688" cy="691688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3"/>
          <p:cNvSpPr/>
          <p:nvPr>
            <p:ph idx="9" type="pic"/>
          </p:nvPr>
        </p:nvSpPr>
        <p:spPr>
          <a:xfrm>
            <a:off x="7405874" y="3271181"/>
            <a:ext cx="691688" cy="691688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3"/>
          <p:cNvSpPr/>
          <p:nvPr>
            <p:ph idx="13" type="pic"/>
          </p:nvPr>
        </p:nvSpPr>
        <p:spPr>
          <a:xfrm>
            <a:off x="7405874" y="1706545"/>
            <a:ext cx="691688" cy="6916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 2">
  <p:cSld name="Slajd tytułowy 2"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4"/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4"/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4"/>
          <p:cNvSpPr/>
          <p:nvPr>
            <p:ph idx="2" type="pic"/>
          </p:nvPr>
        </p:nvSpPr>
        <p:spPr>
          <a:xfrm>
            <a:off x="86714" y="86714"/>
            <a:ext cx="6009285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8" name="Google Shape;118;p24"/>
          <p:cNvSpPr txBox="1"/>
          <p:nvPr>
            <p:ph type="ctrTitle"/>
          </p:nvPr>
        </p:nvSpPr>
        <p:spPr>
          <a:xfrm>
            <a:off x="6095999" y="86714"/>
            <a:ext cx="6009287" cy="4068402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b" bIns="144000" lIns="288000" spcFirstLastPara="1" rIns="43200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imes New Roman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subTitle"/>
          </p:nvPr>
        </p:nvSpPr>
        <p:spPr>
          <a:xfrm>
            <a:off x="6095999" y="4152672"/>
            <a:ext cx="6009287" cy="181842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anchorCtr="0" anchor="t" bIns="0" lIns="288000" spcFirstLastPara="1" rIns="432000" wrap="square" tIns="144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0" name="Google Shape;120;p24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21" name="Google Shape;121;p24"/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kt cyfrowy">
  <p:cSld name="Produkt cyfrow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 rot="-2339177">
            <a:off x="10216425" y="538864"/>
            <a:ext cx="467362" cy="344458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/>
          <p:nvPr/>
        </p:nvSpPr>
        <p:spPr>
          <a:xfrm rot="-1222373">
            <a:off x="10678141" y="849218"/>
            <a:ext cx="316887" cy="233554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5"/>
          <p:cNvSpPr/>
          <p:nvPr/>
        </p:nvSpPr>
        <p:spPr>
          <a:xfrm rot="-2339177">
            <a:off x="10717367" y="620572"/>
            <a:ext cx="250689" cy="184764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5"/>
          <p:cNvSpPr/>
          <p:nvPr/>
        </p:nvSpPr>
        <p:spPr>
          <a:xfrm rot="-1789612">
            <a:off x="11064926" y="781602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5"/>
          <p:cNvSpPr/>
          <p:nvPr/>
        </p:nvSpPr>
        <p:spPr>
          <a:xfrm rot="-3322149">
            <a:off x="11152527" y="382052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5"/>
          <p:cNvSpPr/>
          <p:nvPr/>
        </p:nvSpPr>
        <p:spPr>
          <a:xfrm rot="-838582">
            <a:off x="11545452" y="1030689"/>
            <a:ext cx="162256" cy="119587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5"/>
          <p:cNvSpPr/>
          <p:nvPr/>
        </p:nvSpPr>
        <p:spPr>
          <a:xfrm rot="-4284707">
            <a:off x="11756248" y="247552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/>
          <p:nvPr/>
        </p:nvSpPr>
        <p:spPr>
          <a:xfrm rot="-1517764">
            <a:off x="11448108" y="631127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/>
          <p:nvPr/>
        </p:nvSpPr>
        <p:spPr>
          <a:xfrm rot="-1720268">
            <a:off x="11668879" y="824433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/>
          <p:nvPr/>
        </p:nvSpPr>
        <p:spPr>
          <a:xfrm rot="328041">
            <a:off x="10094502" y="901548"/>
            <a:ext cx="579699" cy="606799"/>
          </a:xfrm>
          <a:custGeom>
            <a:rect b="b" l="l" r="r" t="t"/>
            <a:pathLst>
              <a:path extrusionOk="0" h="510610" w="487806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10871770" y="1202556"/>
            <a:ext cx="316887" cy="233554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/>
          <p:nvPr/>
        </p:nvSpPr>
        <p:spPr>
          <a:xfrm rot="-838582">
            <a:off x="11512604" y="1484835"/>
            <a:ext cx="162256" cy="119587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/>
          <p:nvPr/>
        </p:nvSpPr>
        <p:spPr>
          <a:xfrm rot="1160487">
            <a:off x="10291662" y="1614015"/>
            <a:ext cx="316887" cy="233554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5"/>
          <p:cNvSpPr/>
          <p:nvPr/>
        </p:nvSpPr>
        <p:spPr>
          <a:xfrm rot="803026">
            <a:off x="11586107" y="2015428"/>
            <a:ext cx="162256" cy="119587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25"/>
          <p:cNvGrpSpPr/>
          <p:nvPr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138" name="Google Shape;138;p25"/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fmla="val 5601" name="adj1"/>
                <a:gd fmla="val 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fmla="val 4499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 rot="-5400000">
              <a:off x="2264894" y="295974"/>
              <a:ext cx="4565229" cy="6599909"/>
            </a:xfrm>
            <a:prstGeom prst="roundRect">
              <a:avLst>
                <a:gd fmla="val 1476" name="adj"/>
              </a:avLst>
            </a:prstGeom>
            <a:solidFill>
              <a:schemeClr val="lt1"/>
            </a:solidFill>
            <a:ln cap="flat" cmpd="sng" w="9525">
              <a:solidFill>
                <a:srgbClr val="D2CDB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5"/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3668019" y="6206338"/>
              <a:ext cx="1758981" cy="45647"/>
            </a:xfrm>
            <a:prstGeom prst="round2SameRect">
              <a:avLst>
                <a:gd fmla="val 50000" name="adj1"/>
                <a:gd fmla="val 0" name="adj2"/>
              </a:avLst>
            </a:prstGeom>
            <a:gradFill>
              <a:gsLst>
                <a:gs pos="0">
                  <a:srgbClr val="000000">
                    <a:alpha val="0"/>
                  </a:srgbClr>
                </a:gs>
                <a:gs pos="100000">
                  <a:srgbClr val="000000">
                    <a:alpha val="3098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 rot="-5400000">
              <a:off x="4660498" y="1119143"/>
              <a:ext cx="48680" cy="4868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 rot="-5400000">
              <a:off x="4505961" y="1106017"/>
              <a:ext cx="83096" cy="8309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 rot="-5400000">
              <a:off x="4524686" y="1124741"/>
              <a:ext cx="45647" cy="45647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432000" y="1152000"/>
            <a:ext cx="2951603" cy="21962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 sz="2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5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50" name="Google Shape;150;p25"/>
          <p:cNvSpPr/>
          <p:nvPr>
            <p:ph idx="2" type="pic"/>
          </p:nvPr>
        </p:nvSpPr>
        <p:spPr>
          <a:xfrm>
            <a:off x="4092796" y="1376357"/>
            <a:ext cx="6333545" cy="4379625"/>
          </a:xfrm>
          <a:prstGeom prst="roundRect">
            <a:avLst>
              <a:gd fmla="val 1356" name="adj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25"/>
          <p:cNvSpPr txBox="1"/>
          <p:nvPr>
            <p:ph idx="3" type="body"/>
          </p:nvPr>
        </p:nvSpPr>
        <p:spPr>
          <a:xfrm>
            <a:off x="431800" y="3509766"/>
            <a:ext cx="2951163" cy="2322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unktory w postaci obrazu w kolumnie">
  <p:cSld name="3 punktory w postaci obrazu w kolumni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/>
          <p:nvPr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6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2071452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2" type="body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3" type="body"/>
          </p:nvPr>
        </p:nvSpPr>
        <p:spPr>
          <a:xfrm>
            <a:off x="7969634" y="4683647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4" type="body"/>
          </p:nvPr>
        </p:nvSpPr>
        <p:spPr>
          <a:xfrm>
            <a:off x="2071453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5" type="body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6" type="body"/>
          </p:nvPr>
        </p:nvSpPr>
        <p:spPr>
          <a:xfrm>
            <a:off x="7969635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7" type="body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6"/>
          <p:cNvSpPr/>
          <p:nvPr>
            <p:ph idx="8" type="pic"/>
          </p:nvPr>
        </p:nvSpPr>
        <p:spPr>
          <a:xfrm>
            <a:off x="272470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6"/>
          <p:cNvSpPr/>
          <p:nvPr>
            <p:ph idx="9" type="pic"/>
          </p:nvPr>
        </p:nvSpPr>
        <p:spPr>
          <a:xfrm>
            <a:off x="5672402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6"/>
          <p:cNvSpPr/>
          <p:nvPr>
            <p:ph idx="13" type="pic"/>
          </p:nvPr>
        </p:nvSpPr>
        <p:spPr>
          <a:xfrm>
            <a:off x="8621493" y="2358090"/>
            <a:ext cx="854075" cy="8540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>
  <p:cSld name="Tytuł i zawartość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7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spcBef>
                <a:spcPts val="0"/>
              </a:spcBef>
              <a:buNone/>
              <a:defRPr b="1" i="1" sz="1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74" name="Google Shape;174;p27"/>
          <p:cNvSpPr/>
          <p:nvPr/>
        </p:nvSpPr>
        <p:spPr>
          <a:xfrm rot="-2339177">
            <a:off x="10216425" y="538864"/>
            <a:ext cx="467362" cy="344458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7"/>
          <p:cNvSpPr/>
          <p:nvPr/>
        </p:nvSpPr>
        <p:spPr>
          <a:xfrm rot="-1222373">
            <a:off x="10678141" y="849218"/>
            <a:ext cx="316887" cy="233554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/>
          <p:nvPr/>
        </p:nvSpPr>
        <p:spPr>
          <a:xfrm rot="-2339177">
            <a:off x="10717367" y="620572"/>
            <a:ext cx="250689" cy="184764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7"/>
          <p:cNvSpPr/>
          <p:nvPr/>
        </p:nvSpPr>
        <p:spPr>
          <a:xfrm rot="-1789612">
            <a:off x="11064926" y="781602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/>
          <p:nvPr/>
        </p:nvSpPr>
        <p:spPr>
          <a:xfrm rot="-3322149">
            <a:off x="11152527" y="382052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7"/>
          <p:cNvSpPr/>
          <p:nvPr/>
        </p:nvSpPr>
        <p:spPr>
          <a:xfrm rot="-838582">
            <a:off x="11545452" y="1030689"/>
            <a:ext cx="162256" cy="119587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/>
          <p:nvPr/>
        </p:nvSpPr>
        <p:spPr>
          <a:xfrm rot="-4284707">
            <a:off x="11756248" y="247552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/>
          <p:nvPr/>
        </p:nvSpPr>
        <p:spPr>
          <a:xfrm rot="-1517764">
            <a:off x="11448108" y="631127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/>
          <p:nvPr/>
        </p:nvSpPr>
        <p:spPr>
          <a:xfrm rot="-1720268">
            <a:off x="11668879" y="824433"/>
            <a:ext cx="216995" cy="159931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7"/>
          <p:cNvSpPr/>
          <p:nvPr/>
        </p:nvSpPr>
        <p:spPr>
          <a:xfrm rot="328041">
            <a:off x="10094502" y="901548"/>
            <a:ext cx="579699" cy="606799"/>
          </a:xfrm>
          <a:custGeom>
            <a:rect b="b" l="l" r="r" t="t"/>
            <a:pathLst>
              <a:path extrusionOk="0" h="510610" w="487806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10871770" y="1202556"/>
            <a:ext cx="316887" cy="233554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/>
          <p:nvPr/>
        </p:nvSpPr>
        <p:spPr>
          <a:xfrm rot="-838582">
            <a:off x="11512604" y="1484835"/>
            <a:ext cx="162256" cy="119587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/>
          <p:nvPr/>
        </p:nvSpPr>
        <p:spPr>
          <a:xfrm rot="1160487">
            <a:off x="10291662" y="1614015"/>
            <a:ext cx="316887" cy="233554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/>
          <p:nvPr/>
        </p:nvSpPr>
        <p:spPr>
          <a:xfrm rot="803026">
            <a:off x="11586107" y="2015428"/>
            <a:ext cx="162256" cy="119587"/>
          </a:xfrm>
          <a:custGeom>
            <a:rect b="b" l="l" r="r" t="t"/>
            <a:pathLst>
              <a:path extrusionOk="0" h="510610" w="692798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>
              <a:gd fmla="val 29289" name="adj"/>
            </a:avLst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1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5" name="Google Shape;15;p18"/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rgbClr val="C1DF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rgbClr val="749A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Miejsce na logo lub nazwę</a:t>
            </a:r>
            <a:endParaRPr/>
          </a:p>
        </p:txBody>
      </p:sp>
      <p:sp>
        <p:nvSpPr>
          <p:cNvPr id="18" name="Google Shape;18;p18"/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8"/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8"/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bliżenie kwiatu&#10;&#10;Opis wygenerowany z bardzo wysoką pewnością" id="366" name="Google Shape;366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" r="11" t="0"/>
          <a:stretch/>
        </p:blipFill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367" name="Google Shape;367;p1"/>
          <p:cNvSpPr txBox="1"/>
          <p:nvPr>
            <p:ph type="ctrTitle"/>
          </p:nvPr>
        </p:nvSpPr>
        <p:spPr>
          <a:xfrm>
            <a:off x="2494607" y="2237328"/>
            <a:ext cx="7202786" cy="1449788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b" bIns="144000" lIns="288000" spcFirstLastPara="1" rIns="2160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pl-PL" sz="3200"/>
              <a:t>Negotiated Justice.</a:t>
            </a:r>
            <a:br>
              <a:rPr lang="pl-PL" sz="3200"/>
            </a:br>
            <a:r>
              <a:rPr lang="pl-PL" sz="3200"/>
              <a:t>Victims in criminal proceedings</a:t>
            </a:r>
            <a:endParaRPr sz="3200"/>
          </a:p>
        </p:txBody>
      </p:sp>
      <p:cxnSp>
        <p:nvCxnSpPr>
          <p:cNvPr descr="Linia podziału" id="368" name="Google Shape;368;p1"/>
          <p:cNvCxnSpPr/>
          <p:nvPr/>
        </p:nvCxnSpPr>
        <p:spPr>
          <a:xfrm>
            <a:off x="7777113" y="2407072"/>
            <a:ext cx="0" cy="110019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9" name="Google Shape;369;p1"/>
          <p:cNvSpPr txBox="1"/>
          <p:nvPr>
            <p:ph idx="1" type="subTitle"/>
          </p:nvPr>
        </p:nvSpPr>
        <p:spPr>
          <a:xfrm>
            <a:off x="2494607" y="3684672"/>
            <a:ext cx="5282503" cy="936000"/>
          </a:xfrm>
          <a:prstGeom prst="rect">
            <a:avLst/>
          </a:prstGeom>
          <a:solidFill>
            <a:schemeClr val="dk1">
              <a:alpha val="89803"/>
            </a:schemeClr>
          </a:solidFill>
          <a:ln>
            <a:noFill/>
          </a:ln>
        </p:spPr>
        <p:txBody>
          <a:bodyPr anchorCtr="0" anchor="t" bIns="0" lIns="216000" spcFirstLastPara="1" rIns="216000" wrap="square" tIns="144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l-PL" sz="1800"/>
              <a:t>Dorota Czerwińska</a:t>
            </a:r>
            <a:br>
              <a:rPr lang="pl-PL" sz="1800"/>
            </a:br>
            <a:r>
              <a:rPr lang="pl-PL" sz="1800"/>
              <a:t>Criminal Procedure Chair, University of Wrocław</a:t>
            </a:r>
            <a:endParaRPr/>
          </a:p>
        </p:txBody>
      </p:sp>
      <p:grpSp>
        <p:nvGrpSpPr>
          <p:cNvPr id="370" name="Google Shape;370;p1" title="kształt geometryczny"/>
          <p:cNvGrpSpPr/>
          <p:nvPr/>
        </p:nvGrpSpPr>
        <p:grpSpPr>
          <a:xfrm rot="-7200000">
            <a:off x="2457603" y="1987429"/>
            <a:ext cx="1457200" cy="1573994"/>
            <a:chOff x="2193659" y="618215"/>
            <a:chExt cx="2581519" cy="2788426"/>
          </a:xfrm>
        </p:grpSpPr>
        <p:sp>
          <p:nvSpPr>
            <p:cNvPr id="371" name="Google Shape;371;p1"/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rect b="b" l="l" r="r" t="t"/>
              <a:pathLst>
                <a:path extrusionOk="0" h="2066510" w="1980696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 rot="-4500000">
              <a:off x="2845997" y="2637537"/>
              <a:ext cx="749854" cy="646563"/>
            </a:xfrm>
            <a:custGeom>
              <a:rect b="b" l="l" r="r" t="t"/>
              <a:pathLst>
                <a:path extrusionOk="0" h="2066510" w="1980696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pl-PL"/>
              <a:t>Abbreviated trials/abbreviated procedures</a:t>
            </a:r>
            <a:endParaRPr/>
          </a:p>
        </p:txBody>
      </p:sp>
      <p:sp>
        <p:nvSpPr>
          <p:cNvPr id="519" name="Google Shape;519;p10"/>
          <p:cNvSpPr txBox="1"/>
          <p:nvPr>
            <p:ph idx="4" type="body"/>
          </p:nvPr>
        </p:nvSpPr>
        <p:spPr>
          <a:xfrm>
            <a:off x="431800" y="1080000"/>
            <a:ext cx="11339513" cy="27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They allow to omit or at least shorten the trial by not hearing all the evidence</a:t>
            </a:r>
            <a:endParaRPr/>
          </a:p>
        </p:txBody>
      </p:sp>
      <p:sp>
        <p:nvSpPr>
          <p:cNvPr id="520" name="Google Shape;520;p10"/>
          <p:cNvSpPr txBox="1"/>
          <p:nvPr>
            <p:ph idx="5" type="body"/>
          </p:nvPr>
        </p:nvSpPr>
        <p:spPr>
          <a:xfrm>
            <a:off x="744236" y="1647240"/>
            <a:ext cx="2975578" cy="648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8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>
                <a:latin typeface="Calibri"/>
                <a:ea typeface="Calibri"/>
                <a:cs typeface="Calibri"/>
                <a:sym typeface="Calibri"/>
              </a:rPr>
              <a:t>Vs. negotiated justice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0"/>
          <p:cNvSpPr/>
          <p:nvPr>
            <p:ph idx="1" type="body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fmla="val 50000" name="adj1"/>
              <a:gd fmla="val 25000" name="adj2"/>
              <a:gd fmla="val 15421" name="adj3"/>
              <a:gd fmla="val 80487" name="adj4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0" lIns="180000" spcFirstLastPara="1" rIns="180000" wrap="square" tIns="180000">
            <a:noAutofit/>
          </a:bodyPr>
          <a:lstStyle/>
          <a:p>
            <a:pPr indent="-2667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pl-PL"/>
              <a:t>They might but do not have to contain the element of negotiations</a:t>
            </a:r>
            <a:endParaRPr/>
          </a:p>
        </p:txBody>
      </p:sp>
      <p:sp>
        <p:nvSpPr>
          <p:cNvPr id="522" name="Google Shape;522;p10"/>
          <p:cNvSpPr txBox="1"/>
          <p:nvPr>
            <p:ph idx="6" type="body"/>
          </p:nvPr>
        </p:nvSpPr>
        <p:spPr>
          <a:xfrm>
            <a:off x="4608336" y="1647040"/>
            <a:ext cx="2975578" cy="648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8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>
                <a:latin typeface="Calibri"/>
                <a:ea typeface="Calibri"/>
                <a:cs typeface="Calibri"/>
                <a:sym typeface="Calibri"/>
              </a:rPr>
              <a:t>The parties’ consent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0"/>
          <p:cNvSpPr/>
          <p:nvPr>
            <p:ph idx="2" type="body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fmla="val 50000" name="adj1"/>
              <a:gd fmla="val 25000" name="adj2"/>
              <a:gd fmla="val 16186" name="adj3"/>
              <a:gd fmla="val 80493" name="adj4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0" lIns="180000" spcFirstLastPara="1" rIns="180000" wrap="square" tIns="180000">
            <a:noAutofit/>
          </a:bodyPr>
          <a:lstStyle/>
          <a:p>
            <a:pPr indent="-2667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pl-PL"/>
              <a:t>If it is required, it refers only to omitting the presentation of certain evidence, not the outcome of proceedings</a:t>
            </a:r>
            <a:endParaRPr/>
          </a:p>
        </p:txBody>
      </p:sp>
      <p:sp>
        <p:nvSpPr>
          <p:cNvPr id="524" name="Google Shape;524;p10"/>
          <p:cNvSpPr txBox="1"/>
          <p:nvPr>
            <p:ph idx="7" type="body"/>
          </p:nvPr>
        </p:nvSpPr>
        <p:spPr>
          <a:xfrm>
            <a:off x="8483986" y="1647240"/>
            <a:ext cx="2975578" cy="6480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8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Conditions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0"/>
          <p:cNvSpPr txBox="1"/>
          <p:nvPr>
            <p:ph idx="3" type="body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180000" spcFirstLastPara="1" rIns="180000" wrap="square" tIns="180000">
            <a:noAutofit/>
          </a:bodyPr>
          <a:lstStyle/>
          <a:p>
            <a:pPr indent="-2667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pl-PL"/>
              <a:t>Conditions that allow to apply abbreviated procedures usually refer to uncomplicated factual circumstances or sufficiency of the evidence gathered in the investigation; in inquisitorial environment they might also include the confession of guilt</a:t>
            </a:r>
            <a:endParaRPr/>
          </a:p>
        </p:txBody>
      </p:sp>
      <p:sp>
        <p:nvSpPr>
          <p:cNvPr id="526" name="Google Shape;526;p10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11"/>
          <p:cNvPicPr preferRelativeResize="0"/>
          <p:nvPr/>
        </p:nvPicPr>
        <p:blipFill rotWithShape="1">
          <a:blip r:embed="rId3">
            <a:alphaModFix/>
          </a:blip>
          <a:srcRect b="-1" l="31308" r="17225" t="0"/>
          <a:stretch/>
        </p:blipFill>
        <p:spPr>
          <a:xfrm>
            <a:off x="86714" y="86714"/>
            <a:ext cx="6009285" cy="668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1"/>
          <p:cNvSpPr txBox="1"/>
          <p:nvPr>
            <p:ph type="ctrTitle"/>
          </p:nvPr>
        </p:nvSpPr>
        <p:spPr>
          <a:xfrm>
            <a:off x="6095999" y="86714"/>
            <a:ext cx="6009287" cy="4068402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b" bIns="144000" lIns="288000" spcFirstLastPara="1" rIns="432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imes New Roman"/>
              <a:buNone/>
            </a:pPr>
            <a:r>
              <a:rPr lang="pl-PL"/>
              <a:t>Victim’s position in criminal proceedings</a:t>
            </a:r>
            <a:endParaRPr/>
          </a:p>
        </p:txBody>
      </p:sp>
      <p:sp>
        <p:nvSpPr>
          <p:cNvPr id="533" name="Google Shape;533;p11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/>
          <p:nvPr>
            <p:ph idx="1" type="body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67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pl-PL" sz="2400"/>
              <a:t>Adversarial systems: </a:t>
            </a:r>
            <a:endParaRPr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usually they are not a party to the proceedings neither during the investigation nor during trial; during trial the victim is simply a witness of the prosecution</a:t>
            </a:r>
            <a:endParaRPr sz="2200"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Surprisingly, they are usually heard when deciding on detention on remand or bail</a:t>
            </a:r>
            <a:endParaRPr sz="2200"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In the USA if a plea bargain is concluded after charging, they should be informed and asked about their opinion</a:t>
            </a:r>
            <a:endParaRPr sz="2200"/>
          </a:p>
          <a:p>
            <a:pPr indent="-1365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None/>
            </a:pPr>
            <a:r>
              <a:t/>
            </a:r>
            <a:endParaRPr sz="22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pl-PL" sz="2400"/>
              <a:t>Inquisitorial systems: </a:t>
            </a:r>
            <a:endParaRPr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often they are a party during the investigation; </a:t>
            </a:r>
            <a:endParaRPr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usually it is possible for them to act as a party also during judicial proceedings at least as a civil party (i.e. with regard to the issue of compensation)</a:t>
            </a:r>
            <a:endParaRPr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In some jurisdictions such as Germany, Sweden, Poland or France it is possible for them to act as a party during judicial proceedings as a secondary (auxiliary) prosecutor</a:t>
            </a:r>
            <a:endParaRPr sz="2200"/>
          </a:p>
        </p:txBody>
      </p:sp>
      <p:sp>
        <p:nvSpPr>
          <p:cNvPr id="539" name="Google Shape;539;p12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pl-PL"/>
              <a:t>Victims in criminal justice systems around the world</a:t>
            </a:r>
            <a:endParaRPr/>
          </a:p>
        </p:txBody>
      </p:sp>
      <p:sp>
        <p:nvSpPr>
          <p:cNvPr id="540" name="Google Shape;540;p12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"/>
          <p:cNvSpPr txBox="1"/>
          <p:nvPr>
            <p:ph idx="1" type="body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67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</a:pPr>
            <a:r>
              <a:rPr lang="pl-PL" sz="2400"/>
              <a:t>The discussion on the role of the victim in adversarial legal culture is mostly focused on the Victim Impact Statements 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This institution applies to the sentencing stage of proceedings</a:t>
            </a:r>
            <a:endParaRPr sz="22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The statement decsribes the impact of the crime on the victim’s life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It may be presented in writing and in some jurisdiction also orally before the court</a:t>
            </a:r>
            <a:endParaRPr sz="22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pl-PL" sz="2200"/>
              <a:t>There is no similar institution in inquisitorial systems, which usually do not have a separate sentencing phase of proceedings; however, they provide the victim with more rights during trial</a:t>
            </a:r>
            <a:endParaRPr sz="2200"/>
          </a:p>
        </p:txBody>
      </p:sp>
      <p:sp>
        <p:nvSpPr>
          <p:cNvPr id="546" name="Google Shape;546;p13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pl-PL"/>
              <a:t>Victim Impact Statement (VIS)</a:t>
            </a:r>
            <a:endParaRPr/>
          </a:p>
        </p:txBody>
      </p:sp>
      <p:sp>
        <p:nvSpPr>
          <p:cNvPr id="547" name="Google Shape;547;p13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slajdu podsumowania, lewy górny" id="553" name="Google Shape;553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00" y="46958"/>
            <a:ext cx="6009285" cy="3890571"/>
          </a:xfrm>
          <a:prstGeom prst="rect">
            <a:avLst/>
          </a:prstGeom>
          <a:solidFill>
            <a:srgbClr val="333333"/>
          </a:solidFill>
          <a:ln>
            <a:noFill/>
          </a:ln>
        </p:spPr>
      </p:pic>
      <p:sp>
        <p:nvSpPr>
          <p:cNvPr id="554" name="Google Shape;554;p14"/>
          <p:cNvSpPr txBox="1"/>
          <p:nvPr>
            <p:ph type="ctrTitle"/>
          </p:nvPr>
        </p:nvSpPr>
        <p:spPr>
          <a:xfrm>
            <a:off x="84000" y="3557657"/>
            <a:ext cx="6012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144000" lIns="288000" spcFirstLastPara="1" rIns="432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imes New Roman"/>
              <a:buNone/>
            </a:pPr>
            <a:r>
              <a:rPr lang="pl-PL"/>
              <a:t>Summary</a:t>
            </a:r>
            <a:endParaRPr/>
          </a:p>
        </p:txBody>
      </p:sp>
      <p:sp>
        <p:nvSpPr>
          <p:cNvPr id="555" name="Google Shape;555;p14"/>
          <p:cNvSpPr txBox="1"/>
          <p:nvPr>
            <p:ph idx="3" type="body"/>
          </p:nvPr>
        </p:nvSpPr>
        <p:spPr>
          <a:xfrm>
            <a:off x="6464300" y="270810"/>
            <a:ext cx="5307700" cy="5561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667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</a:pPr>
            <a:r>
              <a:rPr lang="pl-PL" sz="2100"/>
              <a:t>Contemporary criminal justice systems are more and more targeted at solving cases without trial as it is the most time consuming stage of proceedings</a:t>
            </a:r>
            <a:endParaRPr sz="21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</a:pPr>
            <a:r>
              <a:rPr lang="pl-PL" sz="2100"/>
              <a:t>The methods of avoiding trial include but are not limited to negotiated Justice; there are also penal orders and minitrials</a:t>
            </a:r>
            <a:endParaRPr sz="21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</a:pPr>
            <a:r>
              <a:rPr lang="pl-PL" sz="2100"/>
              <a:t>This causes a shift in assigning sanctioning powers from the court to the prosecutor</a:t>
            </a:r>
            <a:endParaRPr sz="21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</a:pPr>
            <a:r>
              <a:rPr lang="pl-PL" sz="2100"/>
              <a:t>It creates serious risks but if properly regulated</a:t>
            </a:r>
            <a:endParaRPr sz="21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</a:pPr>
            <a:r>
              <a:rPr lang="pl-PL" sz="2100"/>
              <a:t>Trial-avoiding mechanisms might also favor the victim’s impact on the outcome of proceedings</a:t>
            </a:r>
            <a:endParaRPr sz="21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Char char="•"/>
            </a:pPr>
            <a:r>
              <a:rPr lang="pl-PL" sz="2100"/>
              <a:t>Modern development of criminal procedures is that of giving the voice back to the victims</a:t>
            </a:r>
            <a:endParaRPr sz="2100"/>
          </a:p>
        </p:txBody>
      </p:sp>
      <p:sp>
        <p:nvSpPr>
          <p:cNvPr id="556" name="Google Shape;556;p14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15"/>
          <p:cNvPicPr preferRelativeResize="0"/>
          <p:nvPr/>
        </p:nvPicPr>
        <p:blipFill rotWithShape="1">
          <a:blip r:embed="rId3">
            <a:alphaModFix/>
          </a:blip>
          <a:srcRect b="0" l="24562" r="13183" t="0"/>
          <a:stretch/>
        </p:blipFill>
        <p:spPr>
          <a:xfrm>
            <a:off x="86714" y="86714"/>
            <a:ext cx="6009285" cy="668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5"/>
          <p:cNvSpPr txBox="1"/>
          <p:nvPr>
            <p:ph type="ctrTitle"/>
          </p:nvPr>
        </p:nvSpPr>
        <p:spPr>
          <a:xfrm>
            <a:off x="6095999" y="86714"/>
            <a:ext cx="6009287" cy="4068402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b" bIns="144000" lIns="288000" spcFirstLastPara="1" rIns="432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imes New Roman"/>
              <a:buNone/>
            </a:pPr>
            <a:r>
              <a:rPr lang="pl-PL"/>
              <a:t>Further reading:</a:t>
            </a:r>
            <a:endParaRPr/>
          </a:p>
        </p:txBody>
      </p:sp>
      <p:sp>
        <p:nvSpPr>
          <p:cNvPr id="563" name="Google Shape;563;p15"/>
          <p:cNvSpPr txBox="1"/>
          <p:nvPr>
            <p:ph idx="1" type="subTitle"/>
          </p:nvPr>
        </p:nvSpPr>
        <p:spPr>
          <a:xfrm>
            <a:off x="6095999" y="4152672"/>
            <a:ext cx="6009287" cy="181842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anchorCtr="0" anchor="t" bIns="0" lIns="288000" spcFirstLastPara="1" rIns="432000" wrap="square" tIns="1440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pl-PL" sz="2400" u="none" strike="noStrike">
                <a:latin typeface="Calibri"/>
                <a:ea typeface="Calibri"/>
                <a:cs typeface="Calibri"/>
                <a:sym typeface="Calibri"/>
              </a:rPr>
              <a:t>Maximo Langer</a:t>
            </a:r>
            <a:r>
              <a:rPr lang="pl-PL" sz="240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pl-PL" sz="2400" u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l-PL" sz="2400" u="none" strike="noStrike">
                <a:latin typeface="Calibri"/>
                <a:ea typeface="Calibri"/>
                <a:cs typeface="Calibri"/>
                <a:sym typeface="Calibri"/>
              </a:rPr>
              <a:t>Plea bargaining, trial-avoiding conviction mechanisms, and the global administratization of criminal convictions</a:t>
            </a:r>
            <a:r>
              <a:rPr b="0" i="0" lang="pl-PL" sz="2400" u="none" strike="noStrike">
                <a:latin typeface="Calibri"/>
                <a:ea typeface="Calibri"/>
                <a:cs typeface="Calibri"/>
                <a:sym typeface="Calibri"/>
              </a:rPr>
              <a:t>, Annual Review of Criminology 2021, vol. 4, pp. 377-411.</a:t>
            </a:r>
            <a:endParaRPr b="0" i="0" sz="2400" u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15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Środowisko — liście" id="570" name="Google Shape;570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" r="10" t="0"/>
          <a:stretch/>
        </p:blipFill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571" name="Google Shape;571;p16"/>
          <p:cNvSpPr txBox="1"/>
          <p:nvPr>
            <p:ph type="ctrTitle"/>
          </p:nvPr>
        </p:nvSpPr>
        <p:spPr>
          <a:xfrm>
            <a:off x="2494607" y="2237328"/>
            <a:ext cx="7202786" cy="1449788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b" bIns="144000" lIns="288000" spcFirstLastPara="1" rIns="2160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imes New Roman"/>
              <a:buNone/>
            </a:pPr>
            <a:r>
              <a:rPr lang="pl-PL"/>
              <a:t>Thank you!</a:t>
            </a:r>
            <a:endParaRPr/>
          </a:p>
        </p:txBody>
      </p:sp>
      <p:cxnSp>
        <p:nvCxnSpPr>
          <p:cNvPr descr="Linia podziału" id="572" name="Google Shape;572;p16"/>
          <p:cNvCxnSpPr/>
          <p:nvPr/>
        </p:nvCxnSpPr>
        <p:spPr>
          <a:xfrm>
            <a:off x="7777113" y="2412127"/>
            <a:ext cx="0" cy="110019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3" name="Google Shape;573;p16"/>
          <p:cNvSpPr txBox="1"/>
          <p:nvPr>
            <p:ph idx="1" type="subTitle"/>
          </p:nvPr>
        </p:nvSpPr>
        <p:spPr>
          <a:xfrm>
            <a:off x="2494607" y="3684672"/>
            <a:ext cx="5282503" cy="1604172"/>
          </a:xfrm>
          <a:prstGeom prst="rect">
            <a:avLst/>
          </a:prstGeom>
          <a:solidFill>
            <a:schemeClr val="dk1">
              <a:alpha val="89803"/>
            </a:schemeClr>
          </a:solidFill>
          <a:ln>
            <a:noFill/>
          </a:ln>
        </p:spPr>
        <p:txBody>
          <a:bodyPr anchorCtr="0" anchor="t" bIns="0" lIns="216000" spcFirstLastPara="1" rIns="576000" wrap="square" tIns="144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pl-PL" sz="2100"/>
              <a:t>Dorota Czerwińska</a:t>
            </a:r>
            <a:endParaRPr/>
          </a:p>
        </p:txBody>
      </p:sp>
      <p:pic>
        <p:nvPicPr>
          <p:cNvPr descr="Użytkownik" id="574" name="Google Shape;574;p16" title="Ikona — imię i nazwisko osoby prowadzącej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4624" y="3886690"/>
            <a:ext cx="164463" cy="164463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6"/>
          <p:cNvSpPr txBox="1"/>
          <p:nvPr>
            <p:ph idx="4" type="body"/>
          </p:nvPr>
        </p:nvSpPr>
        <p:spPr>
          <a:xfrm>
            <a:off x="2667000" y="4448040"/>
            <a:ext cx="4508500" cy="277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l-PL"/>
              <a:t>dorota.czerwinska@uwr.edu.pl</a:t>
            </a:r>
            <a:endParaRPr/>
          </a:p>
        </p:txBody>
      </p:sp>
      <p:pic>
        <p:nvPicPr>
          <p:cNvPr descr="Koperta" id="576" name="Google Shape;576;p16" title="Ikona — adres e-mail osoby prowadzącej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84624" y="4530964"/>
            <a:ext cx="164463" cy="16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przedstawiający deszcz, przyrodę, niebo, latanie&#10;&#10;Opis wygenerowany z wysoką pewnością" id="378" name="Google Shape;378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00" y="86714"/>
            <a:ext cx="6009285" cy="3977285"/>
          </a:xfrm>
          <a:prstGeom prst="rect">
            <a:avLst/>
          </a:prstGeom>
          <a:solidFill>
            <a:srgbClr val="333333"/>
          </a:solidFill>
          <a:ln>
            <a:noFill/>
          </a:ln>
        </p:spPr>
      </p:pic>
      <p:sp>
        <p:nvSpPr>
          <p:cNvPr id="379" name="Google Shape;379;p2"/>
          <p:cNvSpPr txBox="1"/>
          <p:nvPr>
            <p:ph type="ctrTitle"/>
          </p:nvPr>
        </p:nvSpPr>
        <p:spPr>
          <a:xfrm>
            <a:off x="84000" y="4063999"/>
            <a:ext cx="6012000" cy="8636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144000" lIns="288000" spcFirstLastPara="1" rIns="432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imes New Roman"/>
              <a:buNone/>
            </a:pPr>
            <a:r>
              <a:rPr lang="pl-PL"/>
              <a:t>Negotiated justice</a:t>
            </a:r>
            <a:endParaRPr/>
          </a:p>
        </p:txBody>
      </p:sp>
      <p:sp>
        <p:nvSpPr>
          <p:cNvPr id="380" name="Google Shape;380;p2"/>
          <p:cNvSpPr txBox="1"/>
          <p:nvPr>
            <p:ph idx="1" type="subTitle"/>
          </p:nvPr>
        </p:nvSpPr>
        <p:spPr>
          <a:xfrm>
            <a:off x="84000" y="4927600"/>
            <a:ext cx="6012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t" bIns="0" lIns="288000" spcFirstLastPara="1" rIns="432000" wrap="square" tIns="144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pl-PL"/>
              <a:t>Is a notion refering to a range of institutions allowing to end criminal proceedings by way of negotiations between the suspect or accused person, the prosecutor and/or the court and/or the victim</a:t>
            </a:r>
            <a:endParaRPr/>
          </a:p>
        </p:txBody>
      </p:sp>
      <p:sp>
        <p:nvSpPr>
          <p:cNvPr id="381" name="Google Shape;381;p2"/>
          <p:cNvSpPr txBox="1"/>
          <p:nvPr>
            <p:ph idx="3" type="body"/>
          </p:nvPr>
        </p:nvSpPr>
        <p:spPr>
          <a:xfrm>
            <a:off x="6464300" y="1152000"/>
            <a:ext cx="53077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None/>
            </a:pPr>
            <a:r>
              <a:rPr lang="pl-PL" sz="4400"/>
              <a:t>It’s usually associated with plea bargaining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But is not limited to it</a:t>
            </a:r>
            <a:endParaRPr/>
          </a:p>
        </p:txBody>
      </p:sp>
      <p:grpSp>
        <p:nvGrpSpPr>
          <p:cNvPr id="382" name="Google Shape;382;p2" title="grupa trójkątów"/>
          <p:cNvGrpSpPr/>
          <p:nvPr/>
        </p:nvGrpSpPr>
        <p:grpSpPr>
          <a:xfrm>
            <a:off x="9834571" y="811302"/>
            <a:ext cx="1908211" cy="1952980"/>
            <a:chOff x="9834571" y="811302"/>
            <a:chExt cx="1908211" cy="1952980"/>
          </a:xfrm>
        </p:grpSpPr>
        <p:sp>
          <p:nvSpPr>
            <p:cNvPr id="383" name="Google Shape;383;p2" title="trójkąty"/>
            <p:cNvSpPr/>
            <p:nvPr/>
          </p:nvSpPr>
          <p:spPr>
            <a:xfrm rot="-2339177">
              <a:off x="9984083" y="1150976"/>
              <a:ext cx="467362" cy="344458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" title="trójkąty"/>
            <p:cNvSpPr/>
            <p:nvPr/>
          </p:nvSpPr>
          <p:spPr>
            <a:xfrm rot="-1222373">
              <a:off x="10445799" y="1461330"/>
              <a:ext cx="316887" cy="233554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" title="trójkąty"/>
            <p:cNvSpPr/>
            <p:nvPr/>
          </p:nvSpPr>
          <p:spPr>
            <a:xfrm rot="-2339177">
              <a:off x="10485025" y="1232684"/>
              <a:ext cx="250689" cy="184764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" title="trójkąty"/>
            <p:cNvSpPr/>
            <p:nvPr/>
          </p:nvSpPr>
          <p:spPr>
            <a:xfrm rot="-1789612">
              <a:off x="10832584" y="1393714"/>
              <a:ext cx="216995" cy="159931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 title="trójkąty"/>
            <p:cNvSpPr/>
            <p:nvPr/>
          </p:nvSpPr>
          <p:spPr>
            <a:xfrm rot="-3322149">
              <a:off x="10920185" y="994164"/>
              <a:ext cx="216995" cy="159931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 title="trójkąty"/>
            <p:cNvSpPr/>
            <p:nvPr/>
          </p:nvSpPr>
          <p:spPr>
            <a:xfrm rot="-838582">
              <a:off x="11313110" y="1642801"/>
              <a:ext cx="162256" cy="119587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" title="trójkąty"/>
            <p:cNvSpPr/>
            <p:nvPr/>
          </p:nvSpPr>
          <p:spPr>
            <a:xfrm rot="-4284707">
              <a:off x="11523906" y="859664"/>
              <a:ext cx="216995" cy="159931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" title="trójkąty"/>
            <p:cNvSpPr/>
            <p:nvPr/>
          </p:nvSpPr>
          <p:spPr>
            <a:xfrm rot="-1517764">
              <a:off x="11215766" y="1243239"/>
              <a:ext cx="216995" cy="159931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 title="trójkąty"/>
            <p:cNvSpPr/>
            <p:nvPr/>
          </p:nvSpPr>
          <p:spPr>
            <a:xfrm rot="-1720268">
              <a:off x="11436537" y="1436545"/>
              <a:ext cx="216995" cy="159931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" title="trójkąty"/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rect b="b" l="l" r="r" t="t"/>
              <a:pathLst>
                <a:path extrusionOk="0" h="510610" w="487806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" title="trójkąty"/>
            <p:cNvSpPr/>
            <p:nvPr/>
          </p:nvSpPr>
          <p:spPr>
            <a:xfrm>
              <a:off x="10639428" y="1814668"/>
              <a:ext cx="316887" cy="233554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" title="trójkąty"/>
            <p:cNvSpPr/>
            <p:nvPr/>
          </p:nvSpPr>
          <p:spPr>
            <a:xfrm rot="-838582">
              <a:off x="11280262" y="2096947"/>
              <a:ext cx="162256" cy="119587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" title="trójkąty"/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" title="trójkąty"/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2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pl-PL"/>
              <a:t>Advantages</a:t>
            </a:r>
            <a:endParaRPr/>
          </a:p>
        </p:txBody>
      </p:sp>
      <p:pic>
        <p:nvPicPr>
          <p:cNvPr descr="Chmura" id="404" name="Google Shape;404;p3"/>
          <p:cNvPicPr preferRelativeResize="0"/>
          <p:nvPr>
            <p:ph idx="14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"/>
          <p:cNvSpPr txBox="1"/>
          <p:nvPr>
            <p:ph idx="5" type="body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Allows the parties to influence the outcome</a:t>
            </a:r>
            <a:endParaRPr/>
          </a:p>
        </p:txBody>
      </p:sp>
      <p:sp>
        <p:nvSpPr>
          <p:cNvPr id="406" name="Google Shape;406;p3"/>
          <p:cNvSpPr txBox="1"/>
          <p:nvPr>
            <p:ph idx="13" type="body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Which suits democratic societies better than adjudicative resoluton of proceedings</a:t>
            </a:r>
            <a:endParaRPr/>
          </a:p>
        </p:txBody>
      </p:sp>
      <p:cxnSp>
        <p:nvCxnSpPr>
          <p:cNvPr descr="Pierwsza linia podziału na slajdzie" id="407" name="Google Shape;407;p3"/>
          <p:cNvCxnSpPr/>
          <p:nvPr/>
        </p:nvCxnSpPr>
        <p:spPr>
          <a:xfrm>
            <a:off x="2659047" y="2052013"/>
            <a:ext cx="0" cy="1487495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Kaktus" id="408" name="Google Shape;408;p3"/>
          <p:cNvPicPr preferRelativeResize="0"/>
          <p:nvPr>
            <p:ph idx="15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"/>
          <p:cNvSpPr txBox="1"/>
          <p:nvPr>
            <p:ph idx="6" type="body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Restorative justice</a:t>
            </a:r>
            <a:endParaRPr/>
          </a:p>
        </p:txBody>
      </p:sp>
      <p:sp>
        <p:nvSpPr>
          <p:cNvPr id="410" name="Google Shape;410;p3"/>
          <p:cNvSpPr txBox="1"/>
          <p:nvPr>
            <p:ph idx="1" type="body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Giving the conflict back to the victim and awarding her with just compensation</a:t>
            </a:r>
            <a:endParaRPr/>
          </a:p>
        </p:txBody>
      </p:sp>
      <p:cxnSp>
        <p:nvCxnSpPr>
          <p:cNvPr descr="Druga linia podziału na slajdzie" id="411" name="Google Shape;411;p3"/>
          <p:cNvCxnSpPr/>
          <p:nvPr/>
        </p:nvCxnSpPr>
        <p:spPr>
          <a:xfrm>
            <a:off x="4953541" y="2052013"/>
            <a:ext cx="0" cy="1487495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ermometr" id="412" name="Google Shape;412;p3"/>
          <p:cNvPicPr preferRelativeResize="0"/>
          <p:nvPr>
            <p:ph idx="16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"/>
          <p:cNvSpPr txBox="1"/>
          <p:nvPr>
            <p:ph idx="7" type="body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Saving time and money</a:t>
            </a:r>
            <a:endParaRPr/>
          </a:p>
        </p:txBody>
      </p:sp>
      <p:sp>
        <p:nvSpPr>
          <p:cNvPr id="414" name="Google Shape;414;p3"/>
          <p:cNvSpPr txBox="1"/>
          <p:nvPr>
            <p:ph idx="2" type="body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Resulting from avoiding trial</a:t>
            </a:r>
            <a:endParaRPr/>
          </a:p>
        </p:txBody>
      </p:sp>
      <p:cxnSp>
        <p:nvCxnSpPr>
          <p:cNvPr descr="Trzecia linia podziału na slajdzie" id="415" name="Google Shape;415;p3"/>
          <p:cNvCxnSpPr/>
          <p:nvPr/>
        </p:nvCxnSpPr>
        <p:spPr>
          <a:xfrm>
            <a:off x="7248035" y="2052013"/>
            <a:ext cx="0" cy="1487495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Drzewo palmowe" id="416" name="Google Shape;416;p3"/>
          <p:cNvPicPr preferRelativeResize="0"/>
          <p:nvPr>
            <p:ph idx="17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7620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"/>
          <p:cNvSpPr txBox="1"/>
          <p:nvPr>
            <p:ph idx="8" type="body"/>
          </p:nvPr>
        </p:nvSpPr>
        <p:spPr>
          <a:xfrm>
            <a:off x="7315013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Properly allocating resources</a:t>
            </a:r>
            <a:endParaRPr/>
          </a:p>
        </p:txBody>
      </p:sp>
      <p:sp>
        <p:nvSpPr>
          <p:cNvPr id="418" name="Google Shape;418;p3"/>
          <p:cNvSpPr txBox="1"/>
          <p:nvPr>
            <p:ph idx="3" type="body"/>
          </p:nvPr>
        </p:nvSpPr>
        <p:spPr>
          <a:xfrm>
            <a:off x="7315012" y="4683647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In order to be able to investigate more crimes in general</a:t>
            </a:r>
            <a:endParaRPr/>
          </a:p>
        </p:txBody>
      </p:sp>
      <p:cxnSp>
        <p:nvCxnSpPr>
          <p:cNvPr descr="Czwarta linia podziału na slajdzie" id="419" name="Google Shape;419;p3"/>
          <p:cNvCxnSpPr/>
          <p:nvPr/>
        </p:nvCxnSpPr>
        <p:spPr>
          <a:xfrm>
            <a:off x="9542529" y="2052013"/>
            <a:ext cx="0" cy="1487495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Fabryka" id="420" name="Google Shape;420;p3"/>
          <p:cNvPicPr preferRelativeResize="0"/>
          <p:nvPr>
            <p:ph idx="18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61341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"/>
          <p:cNvSpPr txBox="1"/>
          <p:nvPr>
            <p:ph idx="9" type="body"/>
          </p:nvPr>
        </p:nvSpPr>
        <p:spPr>
          <a:xfrm>
            <a:off x="9609481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Respect for the accepted sentence</a:t>
            </a:r>
            <a:endParaRPr/>
          </a:p>
        </p:txBody>
      </p:sp>
      <p:sp>
        <p:nvSpPr>
          <p:cNvPr id="422" name="Google Shape;422;p3"/>
          <p:cNvSpPr txBox="1"/>
          <p:nvPr>
            <p:ph idx="4" type="body"/>
          </p:nvPr>
        </p:nvSpPr>
        <p:spPr>
          <a:xfrm>
            <a:off x="9609481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If we agreed to the solution, we are more likely to observe the imposed measures</a:t>
            </a:r>
            <a:endParaRPr/>
          </a:p>
        </p:txBody>
      </p:sp>
      <p:sp>
        <p:nvSpPr>
          <p:cNvPr id="423" name="Google Shape;423;p3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pl-PL"/>
              <a:t>Risks</a:t>
            </a:r>
            <a:endParaRPr/>
          </a:p>
        </p:txBody>
      </p:sp>
      <p:pic>
        <p:nvPicPr>
          <p:cNvPr descr="lupa" id="430" name="Google Shape;430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"/>
          <p:cNvSpPr txBox="1"/>
          <p:nvPr>
            <p:ph idx="7" type="body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Risk of harming substantive justice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32" name="Google Shape;432;p4"/>
          <p:cNvSpPr txBox="1"/>
          <p:nvPr>
            <p:ph idx="13" type="body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By differentiating punishments imposed on defendants in similar position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 </a:t>
            </a:r>
            <a:endParaRPr/>
          </a:p>
        </p:txBody>
      </p:sp>
      <p:cxnSp>
        <p:nvCxnSpPr>
          <p:cNvPr descr="Pierwsza linia podziału na slajdzie" id="433" name="Google Shape;433;p4"/>
          <p:cNvCxnSpPr/>
          <p:nvPr/>
        </p:nvCxnSpPr>
        <p:spPr>
          <a:xfrm>
            <a:off x="2659047" y="2052013"/>
            <a:ext cx="0" cy="1487495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liście" id="434" name="Google Shape;434;p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"/>
          <p:cNvSpPr txBox="1"/>
          <p:nvPr>
            <p:ph idx="8" type="body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Risk of coerced and misinformed defendant’s decisions</a:t>
            </a:r>
            <a:endParaRPr/>
          </a:p>
        </p:txBody>
      </p:sp>
      <p:sp>
        <p:nvSpPr>
          <p:cNvPr id="436" name="Google Shape;436;p4"/>
          <p:cNvSpPr txBox="1"/>
          <p:nvPr>
            <p:ph idx="1" type="body"/>
          </p:nvPr>
        </p:nvSpPr>
        <p:spPr>
          <a:xfrm>
            <a:off x="2726075" y="4890052"/>
            <a:ext cx="2160588" cy="693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Because of malpractices or unsufficient guarantees</a:t>
            </a:r>
            <a:endParaRPr/>
          </a:p>
        </p:txBody>
      </p:sp>
      <p:cxnSp>
        <p:nvCxnSpPr>
          <p:cNvPr descr="Druga linia podziału na slajdzie" id="437" name="Google Shape;437;p4"/>
          <p:cNvCxnSpPr/>
          <p:nvPr/>
        </p:nvCxnSpPr>
        <p:spPr>
          <a:xfrm>
            <a:off x="4953541" y="2052013"/>
            <a:ext cx="0" cy="1487495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jabłko" id="438" name="Google Shape;438;p4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"/>
          <p:cNvSpPr txBox="1"/>
          <p:nvPr>
            <p:ph idx="9" type="body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Puting economy over justice</a:t>
            </a:r>
            <a:endParaRPr/>
          </a:p>
        </p:txBody>
      </p:sp>
      <p:sp>
        <p:nvSpPr>
          <p:cNvPr id="440" name="Google Shape;440;p4"/>
          <p:cNvSpPr txBox="1"/>
          <p:nvPr>
            <p:ph idx="6" type="body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And imposing additional burdens on those wishing to enjoy their right to trial (?)</a:t>
            </a:r>
            <a:endParaRPr/>
          </a:p>
        </p:txBody>
      </p:sp>
      <p:pic>
        <p:nvPicPr>
          <p:cNvPr descr="Obraz zastępczy" id="441" name="Google Shape;441;p4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49" l="0" r="0" t="50"/>
          <a:stretch/>
        </p:blipFill>
        <p:spPr>
          <a:xfrm>
            <a:off x="7632650" y="86714"/>
            <a:ext cx="4472635" cy="6478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2" name="Google Shape;442;p4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stępczy" id="448" name="Google Shape;448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" r="13" t="0"/>
          <a:stretch/>
        </p:blipFill>
        <p:spPr>
          <a:xfrm>
            <a:off x="105351" y="496139"/>
            <a:ext cx="6208364" cy="62751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9" name="Google Shape;449;p5"/>
          <p:cNvSpPr txBox="1"/>
          <p:nvPr>
            <p:ph type="title"/>
          </p:nvPr>
        </p:nvSpPr>
        <p:spPr>
          <a:xfrm>
            <a:off x="7068457" y="432000"/>
            <a:ext cx="4703542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Times New Roman"/>
              <a:buNone/>
            </a:pPr>
            <a:r>
              <a:rPr lang="pl-PL" sz="2400"/>
              <a:t>Instruments of negotiated justice other than plea bargaining (= they do not lead to a criminal conviction)</a:t>
            </a:r>
            <a:endParaRPr/>
          </a:p>
        </p:txBody>
      </p:sp>
      <p:pic>
        <p:nvPicPr>
          <p:cNvPr descr="link" id="450" name="Google Shape;450;p5"/>
          <p:cNvPicPr preferRelativeResize="0"/>
          <p:nvPr>
            <p:ph idx="1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5874" y="1706545"/>
            <a:ext cx="691688" cy="691688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"/>
          <p:cNvSpPr txBox="1"/>
          <p:nvPr>
            <p:ph idx="4" type="body"/>
          </p:nvPr>
        </p:nvSpPr>
        <p:spPr>
          <a:xfrm>
            <a:off x="8768283" y="1369128"/>
            <a:ext cx="3160086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Unconditional discontinuance of proceedings</a:t>
            </a:r>
            <a:endParaRPr/>
          </a:p>
        </p:txBody>
      </p:sp>
      <p:sp>
        <p:nvSpPr>
          <p:cNvPr id="452" name="Google Shape;452;p5"/>
          <p:cNvSpPr txBox="1"/>
          <p:nvPr>
            <p:ph idx="7" type="body"/>
          </p:nvPr>
        </p:nvSpPr>
        <p:spPr>
          <a:xfrm>
            <a:off x="8768283" y="1908655"/>
            <a:ext cx="2001317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By the prosecutor or the court</a:t>
            </a:r>
            <a:endParaRPr/>
          </a:p>
        </p:txBody>
      </p:sp>
      <p:cxnSp>
        <p:nvCxnSpPr>
          <p:cNvPr descr="Pierwsza linia podziału na slajdzie" id="453" name="Google Shape;453;p5"/>
          <p:cNvCxnSpPr/>
          <p:nvPr/>
        </p:nvCxnSpPr>
        <p:spPr>
          <a:xfrm rot="10800000">
            <a:off x="8768283" y="2616579"/>
            <a:ext cx="2378687" cy="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wyślij" id="454" name="Google Shape;454;p5"/>
          <p:cNvPicPr preferRelativeResize="0"/>
          <p:nvPr>
            <p:ph idx="9" type="pic"/>
          </p:nvPr>
        </p:nvPicPr>
        <p:blipFill rotWithShape="1">
          <a:blip r:embed="rId5">
            <a:alphaModFix/>
          </a:blip>
          <a:srcRect b="114" l="0" r="0" t="115"/>
          <a:stretch/>
        </p:blipFill>
        <p:spPr>
          <a:xfrm>
            <a:off x="7405874" y="3271181"/>
            <a:ext cx="691688" cy="69168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"/>
          <p:cNvSpPr txBox="1"/>
          <p:nvPr>
            <p:ph idx="5" type="body"/>
          </p:nvPr>
        </p:nvSpPr>
        <p:spPr>
          <a:xfrm>
            <a:off x="8768283" y="2933764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Conditional discontinuance of proceedings</a:t>
            </a:r>
            <a:endParaRPr/>
          </a:p>
        </p:txBody>
      </p:sp>
      <p:sp>
        <p:nvSpPr>
          <p:cNvPr id="456" name="Google Shape;456;p5"/>
          <p:cNvSpPr txBox="1"/>
          <p:nvPr>
            <p:ph idx="1" type="body"/>
          </p:nvPr>
        </p:nvSpPr>
        <p:spPr>
          <a:xfrm>
            <a:off x="8768283" y="3444105"/>
            <a:ext cx="2001317" cy="586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By the prosecutor or the court</a:t>
            </a:r>
            <a:endParaRPr/>
          </a:p>
        </p:txBody>
      </p:sp>
      <p:cxnSp>
        <p:nvCxnSpPr>
          <p:cNvPr descr="Druga linia podziału na slajdzie" id="457" name="Google Shape;457;p5"/>
          <p:cNvCxnSpPr/>
          <p:nvPr/>
        </p:nvCxnSpPr>
        <p:spPr>
          <a:xfrm rot="10800000">
            <a:off x="8768283" y="4109914"/>
            <a:ext cx="2378687" cy="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sieć" id="458" name="Google Shape;458;p5"/>
          <p:cNvPicPr preferRelativeResize="0"/>
          <p:nvPr>
            <p:ph idx="8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05874" y="4835817"/>
            <a:ext cx="691688" cy="69168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"/>
          <p:cNvSpPr txBox="1"/>
          <p:nvPr>
            <p:ph idx="6" type="body"/>
          </p:nvPr>
        </p:nvSpPr>
        <p:spPr>
          <a:xfrm>
            <a:off x="8768283" y="4498400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Out of court settlements, compensation mechanisms</a:t>
            </a:r>
            <a:endParaRPr/>
          </a:p>
        </p:txBody>
      </p:sp>
      <p:sp>
        <p:nvSpPr>
          <p:cNvPr id="460" name="Google Shape;460;p5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stępczy" id="466" name="Google Shape;466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14" y="86714"/>
            <a:ext cx="6009285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467" name="Google Shape;467;p6"/>
          <p:cNvSpPr txBox="1"/>
          <p:nvPr>
            <p:ph type="ctrTitle"/>
          </p:nvPr>
        </p:nvSpPr>
        <p:spPr>
          <a:xfrm>
            <a:off x="6095999" y="86714"/>
            <a:ext cx="6009287" cy="4068402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b" bIns="144000" lIns="288000" spcFirstLastPara="1" rIns="43200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imes New Roman"/>
              <a:buNone/>
            </a:pPr>
            <a:r>
              <a:rPr lang="pl-PL"/>
              <a:t>NEW NOTION:</a:t>
            </a:r>
            <a:endParaRPr/>
          </a:p>
        </p:txBody>
      </p:sp>
      <p:sp>
        <p:nvSpPr>
          <p:cNvPr id="468" name="Google Shape;468;p6"/>
          <p:cNvSpPr txBox="1"/>
          <p:nvPr>
            <p:ph idx="1" type="subTitle"/>
          </p:nvPr>
        </p:nvSpPr>
        <p:spPr>
          <a:xfrm>
            <a:off x="6095999" y="4152672"/>
            <a:ext cx="6009287" cy="181842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anchorCtr="0" anchor="t" bIns="0" lIns="288000" spcFirstLastPara="1" rIns="432000" wrap="square" tIns="144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pl-PL"/>
              <a:t>TRIAL-AVOIDING MECHANISMS</a:t>
            </a:r>
            <a:endParaRPr/>
          </a:p>
        </p:txBody>
      </p:sp>
      <p:grpSp>
        <p:nvGrpSpPr>
          <p:cNvPr id="469" name="Google Shape;469;p6" title="kształt geometryczny"/>
          <p:cNvGrpSpPr/>
          <p:nvPr/>
        </p:nvGrpSpPr>
        <p:grpSpPr>
          <a:xfrm>
            <a:off x="8048200" y="-215598"/>
            <a:ext cx="3262417" cy="3252920"/>
            <a:chOff x="8048200" y="-215598"/>
            <a:chExt cx="3262417" cy="3252920"/>
          </a:xfrm>
        </p:grpSpPr>
        <p:sp>
          <p:nvSpPr>
            <p:cNvPr id="470" name="Google Shape;470;p6"/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rect b="b" l="l" r="r" t="t"/>
              <a:pathLst>
                <a:path extrusionOk="0" h="2066510" w="1980696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 rot="-7769131">
              <a:off x="9042191" y="2734930"/>
              <a:ext cx="346713" cy="206124"/>
            </a:xfrm>
            <a:custGeom>
              <a:rect b="b" l="l" r="r" t="t"/>
              <a:pathLst>
                <a:path extrusionOk="0" h="206124" w="346713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 rot="-9168920">
              <a:off x="9113375" y="2470891"/>
              <a:ext cx="710669" cy="335543"/>
            </a:xfrm>
            <a:custGeom>
              <a:rect b="b" l="l" r="r" t="t"/>
              <a:pathLst>
                <a:path extrusionOk="0" h="335543" w="710669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rect b="b" l="l" r="r" t="t"/>
              <a:pathLst>
                <a:path extrusionOk="0" h="1580187" w="124622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 rot="-4406895">
              <a:off x="10959548" y="1603457"/>
              <a:ext cx="243160" cy="406553"/>
            </a:xfrm>
            <a:custGeom>
              <a:rect b="b" l="l" r="r" t="t"/>
              <a:pathLst>
                <a:path extrusionOk="0" h="406553" w="243160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 rot="-4406895">
              <a:off x="10463812" y="1384386"/>
              <a:ext cx="692798" cy="510610"/>
            </a:xfrm>
            <a:custGeom>
              <a:rect b="b" l="l" r="r" t="t"/>
              <a:pathLst>
                <a:path extrusionOk="0" h="510610" w="692798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p6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pl-PL"/>
              <a:t>TRIAL-AVOIDING MECHANISMS</a:t>
            </a:r>
            <a:endParaRPr/>
          </a:p>
        </p:txBody>
      </p:sp>
      <p:sp>
        <p:nvSpPr>
          <p:cNvPr id="483" name="Google Shape;483;p7"/>
          <p:cNvSpPr txBox="1"/>
          <p:nvPr>
            <p:ph idx="1" type="body"/>
          </p:nvPr>
        </p:nvSpPr>
        <p:spPr>
          <a:xfrm>
            <a:off x="432000" y="1152000"/>
            <a:ext cx="2951603" cy="219623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pl-PL"/>
              <a:t>This refers to various mechanisms that allow to end criminal proceedings without trial</a:t>
            </a:r>
            <a:endParaRPr/>
          </a:p>
        </p:txBody>
      </p:sp>
      <p:sp>
        <p:nvSpPr>
          <p:cNvPr id="484" name="Google Shape;484;p7"/>
          <p:cNvSpPr txBox="1"/>
          <p:nvPr>
            <p:ph idx="3" type="body"/>
          </p:nvPr>
        </p:nvSpPr>
        <p:spPr>
          <a:xfrm>
            <a:off x="431800" y="3509765"/>
            <a:ext cx="2951163" cy="3199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pl-PL" sz="2000"/>
              <a:t>Why is it the trial we want to avoid?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pl-PL" sz="2000"/>
              <a:t>Trial avoiding mechanisms include:</a:t>
            </a:r>
            <a:endParaRPr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pl-PL" sz="2000"/>
              <a:t>Prosecutorial sanctioning</a:t>
            </a:r>
            <a:endParaRPr sz="2000"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pl-PL" sz="2000"/>
              <a:t>Formal acceptance of guilt</a:t>
            </a:r>
            <a:endParaRPr sz="2000"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pl-PL" sz="2000"/>
              <a:t>Penal orders</a:t>
            </a:r>
            <a:endParaRPr sz="2000"/>
          </a:p>
          <a:p>
            <a:pPr indent="-276225" lvl="1" marL="54292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pl-PL" sz="2000"/>
              <a:t>Minitrials</a:t>
            </a:r>
            <a:endParaRPr sz="2000"/>
          </a:p>
        </p:txBody>
      </p:sp>
      <p:pic>
        <p:nvPicPr>
          <p:cNvPr descr="Zbliżenie kwiatu&#10;&#10;Opis wygenerowany z bardzo wysoką pewnością" id="485" name="Google Shape;485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796" y="1376357"/>
            <a:ext cx="6333545" cy="4379625"/>
          </a:xfrm>
          <a:prstGeom prst="roundRect">
            <a:avLst>
              <a:gd fmla="val 1356" name="adj"/>
            </a:avLst>
          </a:prstGeom>
          <a:solidFill>
            <a:srgbClr val="F2F2F2"/>
          </a:solidFill>
          <a:ln>
            <a:noFill/>
          </a:ln>
        </p:spPr>
      </p:pic>
      <p:sp>
        <p:nvSpPr>
          <p:cNvPr id="486" name="Google Shape;486;p7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"/>
          <p:cNvSpPr txBox="1"/>
          <p:nvPr>
            <p:ph type="title"/>
          </p:nvPr>
        </p:nvSpPr>
        <p:spPr>
          <a:xfrm>
            <a:off x="432000" y="392244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pl-PL"/>
              <a:t>Penal orders</a:t>
            </a:r>
            <a:endParaRPr/>
          </a:p>
        </p:txBody>
      </p:sp>
      <p:pic>
        <p:nvPicPr>
          <p:cNvPr descr="Nauczyciel" id="493" name="Google Shape;493;p8"/>
          <p:cNvPicPr preferRelativeResize="0"/>
          <p:nvPr>
            <p:ph idx="8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4708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8"/>
          <p:cNvSpPr txBox="1"/>
          <p:nvPr>
            <p:ph idx="4" type="body"/>
          </p:nvPr>
        </p:nvSpPr>
        <p:spPr>
          <a:xfrm>
            <a:off x="2071453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Issued by the judge upon the prosecutor’s request or on judge’s own initiative</a:t>
            </a:r>
            <a:endParaRPr/>
          </a:p>
        </p:txBody>
      </p:sp>
      <p:sp>
        <p:nvSpPr>
          <p:cNvPr id="495" name="Google Shape;495;p8"/>
          <p:cNvSpPr txBox="1"/>
          <p:nvPr>
            <p:ph idx="1" type="body"/>
          </p:nvPr>
        </p:nvSpPr>
        <p:spPr>
          <a:xfrm>
            <a:off x="2061778" y="5144504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Depending on national regulation</a:t>
            </a:r>
            <a:endParaRPr/>
          </a:p>
        </p:txBody>
      </p:sp>
      <p:cxnSp>
        <p:nvCxnSpPr>
          <p:cNvPr descr="Pierwsza linia podziału na slajdzie" id="496" name="Google Shape;496;p8"/>
          <p:cNvCxnSpPr/>
          <p:nvPr/>
        </p:nvCxnSpPr>
        <p:spPr>
          <a:xfrm>
            <a:off x="4626292" y="2033542"/>
            <a:ext cx="0" cy="1487495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Grupa" id="497" name="Google Shape;497;p8"/>
          <p:cNvPicPr preferRelativeResize="0"/>
          <p:nvPr>
            <p:ph idx="9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2402" y="2358091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8"/>
          <p:cNvSpPr txBox="1"/>
          <p:nvPr>
            <p:ph idx="5" type="body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Delivered to the accused who has the right to oppose</a:t>
            </a:r>
            <a:endParaRPr/>
          </a:p>
        </p:txBody>
      </p:sp>
      <p:sp>
        <p:nvSpPr>
          <p:cNvPr id="499" name="Google Shape;499;p8"/>
          <p:cNvSpPr txBox="1"/>
          <p:nvPr>
            <p:ph idx="2" type="body"/>
          </p:nvPr>
        </p:nvSpPr>
        <p:spPr>
          <a:xfrm>
            <a:off x="5020543" y="5144504"/>
            <a:ext cx="2160588" cy="1010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If the prosecutor’s consent was not required, he has the right to oppose as well</a:t>
            </a:r>
            <a:endParaRPr/>
          </a:p>
        </p:txBody>
      </p:sp>
      <p:cxnSp>
        <p:nvCxnSpPr>
          <p:cNvPr descr="Druga linia podziału na slajdzie" id="500" name="Google Shape;500;p8"/>
          <p:cNvCxnSpPr/>
          <p:nvPr/>
        </p:nvCxnSpPr>
        <p:spPr>
          <a:xfrm>
            <a:off x="7575384" y="2033542"/>
            <a:ext cx="0" cy="1487495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Książki" id="501" name="Google Shape;501;p8"/>
          <p:cNvPicPr preferRelativeResize="0"/>
          <p:nvPr>
            <p:ph idx="13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1493" y="2358090"/>
            <a:ext cx="854075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8"/>
          <p:cNvSpPr txBox="1"/>
          <p:nvPr>
            <p:ph idx="6" type="body"/>
          </p:nvPr>
        </p:nvSpPr>
        <p:spPr>
          <a:xfrm>
            <a:off x="7969635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pl-PL"/>
              <a:t>If opposition filed, penal order becomes invalid and the case goes to trial</a:t>
            </a:r>
            <a:endParaRPr/>
          </a:p>
        </p:txBody>
      </p:sp>
      <p:sp>
        <p:nvSpPr>
          <p:cNvPr id="503" name="Google Shape;503;p8"/>
          <p:cNvSpPr txBox="1"/>
          <p:nvPr>
            <p:ph idx="3" type="body"/>
          </p:nvPr>
        </p:nvSpPr>
        <p:spPr>
          <a:xfrm>
            <a:off x="7979308" y="5144504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pl-PL"/>
              <a:t>with no </a:t>
            </a:r>
            <a:r>
              <a:rPr i="1" lang="pl-PL"/>
              <a:t>reformationis in peius </a:t>
            </a:r>
            <a:r>
              <a:rPr lang="pl-PL"/>
              <a:t>prohibition</a:t>
            </a:r>
            <a:endParaRPr/>
          </a:p>
        </p:txBody>
      </p:sp>
      <p:sp>
        <p:nvSpPr>
          <p:cNvPr id="504" name="Google Shape;504;p8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"/>
          <p:cNvSpPr txBox="1"/>
          <p:nvPr>
            <p:ph idx="1" type="body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67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•"/>
            </a:pPr>
            <a:r>
              <a:rPr lang="pl-PL" sz="3600"/>
              <a:t>They are both trial-avoiding mechanisms</a:t>
            </a:r>
            <a:endParaRPr sz="3600"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600"/>
              <a:buChar char="•"/>
            </a:pPr>
            <a:r>
              <a:rPr lang="pl-PL" sz="3600"/>
              <a:t>However, they are different in nature – instead of focusing on negotiations, voluntariness and strengthening the parties’ position, pnel orders are even more adjudicative or authoritive than judgments issued after trial – they are orders coming from the court, not parties asking the court for approval of their agreement</a:t>
            </a:r>
            <a:endParaRPr sz="3600"/>
          </a:p>
        </p:txBody>
      </p:sp>
      <p:sp>
        <p:nvSpPr>
          <p:cNvPr id="511" name="Google Shape;511;p9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Times New Roman"/>
              <a:buNone/>
            </a:pPr>
            <a:r>
              <a:rPr lang="pl-PL"/>
              <a:t>Penal orders vs. negotiated justice solutions</a:t>
            </a:r>
            <a:endParaRPr/>
          </a:p>
        </p:txBody>
      </p:sp>
      <p:sp>
        <p:nvSpPr>
          <p:cNvPr id="512" name="Google Shape;512;p9"/>
          <p:cNvSpPr/>
          <p:nvPr>
            <p:ph idx="12" type="sldNum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Great Pitch Decks - Environment">
      <a:dk1>
        <a:srgbClr val="000000"/>
      </a:dk1>
      <a:lt1>
        <a:srgbClr val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2023-04-12T16:27:31Z</dcterms:created>
  <dc:creator>Dorota Czerwińska</dc:creator>
</cp:coreProperties>
</file>