
<file path=[Content_Types].xml><?xml version="1.0" encoding="utf-8"?>
<Types xmlns="http://schemas.openxmlformats.org/package/2006/content-types">
  <Default ContentType="image/jpeg" Extension="jpg"/>
  <Default ContentType="application/vnd.openxmlformats-officedocument.spreadsheetml.sheet" Extension="xlsx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ms-office.chartcolorstyle+xml" PartName="/ppt/charts/colors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drawingml.chart+xml" PartName="/ppt/charts/chart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ms-office.chartstyle+xml" PartName="/ppt/charts/style1.xml"/>
  <Override ContentType="application/vnd.openxmlformats-officedocument.presentationml.presProps+xml" PartName="/ppt/pres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</p:sldIdLst>
  <p:sldSz cy="6858000" cx="12192000"/>
  <p:notesSz cx="6858000" cy="9144000"/>
  <p:embeddedFontLst>
    <p:embeddedFont>
      <p:font typeface="Arial Black"/>
      <p:regular r:id="rId3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33" roundtripDataSignature="AMtx7mjP1Ppcaujf+hm2wkbFRHNJrQ4Tt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customschemas.google.com/relationships/presentationmetadata" Target="metadata"/><Relationship Id="rId10" Type="http://schemas.openxmlformats.org/officeDocument/2006/relationships/slide" Target="slides/slide6.xml"/><Relationship Id="rId32" Type="http://schemas.openxmlformats.org/officeDocument/2006/relationships/font" Target="fonts/ArialBlack-regular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charts/_rels/chart1.xml.rels><?xml version="1.0" encoding="UTF-8" standalone="yes"?>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none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/>
              <a:t>Percentage of convictions in special proceedings  out of all the convictions </a:t>
            </a:r>
          </a:p>
        </c:rich>
      </c:tx>
      <c:layout>
        <c:manualLayout>
          <c:xMode val="edge"/>
          <c:yMode val="edge"/>
          <c:x val="0.13716134320419249"/>
          <c:y val="2.99870478277313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none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Conviction without trial</c:v>
                </c:pt>
              </c:strCache>
            </c:strRef>
          </c:tx>
          <c:spPr>
            <a:ln w="22225" cap="rnd">
              <a:solidFill>
                <a:schemeClr val="accent2"/>
              </a:solidFill>
            </a:ln>
            <a:effectLst>
              <a:glow rad="139700">
                <a:schemeClr val="accent2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cat>
            <c:numRef>
              <c:f>Arkusz1!$A$2:$A$8</c:f>
              <c:numCache>
                <c:formatCode>General</c:formatCode>
                <c:ptCount val="7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</c:numCache>
            </c:numRef>
          </c:cat>
          <c:val>
            <c:numRef>
              <c:f>Arkusz1!$B$2:$B$8</c:f>
              <c:numCache>
                <c:formatCode>0.0%</c:formatCode>
                <c:ptCount val="7"/>
                <c:pt idx="0">
                  <c:v>0.40200000000000002</c:v>
                </c:pt>
                <c:pt idx="1">
                  <c:v>0.38200000000000001</c:v>
                </c:pt>
                <c:pt idx="2">
                  <c:v>0.40699999999999997</c:v>
                </c:pt>
                <c:pt idx="3">
                  <c:v>0.45700000000000002</c:v>
                </c:pt>
                <c:pt idx="4">
                  <c:v>0.33100000000000002</c:v>
                </c:pt>
                <c:pt idx="5">
                  <c:v>0.27500000000000002</c:v>
                </c:pt>
                <c:pt idx="6">
                  <c:v>0.23300000000000001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A67-4865-AD59-1A9897789DB9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Voluntary submission to criminal liability</c:v>
                </c:pt>
              </c:strCache>
            </c:strRef>
          </c:tx>
          <c:spPr>
            <a:ln w="22225" cap="rnd">
              <a:solidFill>
                <a:schemeClr val="accent4"/>
              </a:solidFill>
            </a:ln>
            <a:effectLst>
              <a:glow rad="139700">
                <a:schemeClr val="accent4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cat>
            <c:numRef>
              <c:f>Arkusz1!$A$2:$A$8</c:f>
              <c:numCache>
                <c:formatCode>General</c:formatCode>
                <c:ptCount val="7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</c:numCache>
            </c:numRef>
          </c:cat>
          <c:val>
            <c:numRef>
              <c:f>Arkusz1!$C$2:$C$8</c:f>
              <c:numCache>
                <c:formatCode>0.0%</c:formatCode>
                <c:ptCount val="7"/>
                <c:pt idx="0">
                  <c:v>8.2000000000000003E-2</c:v>
                </c:pt>
                <c:pt idx="1">
                  <c:v>8.6999999999999994E-2</c:v>
                </c:pt>
                <c:pt idx="2">
                  <c:v>8.5999999999999993E-2</c:v>
                </c:pt>
                <c:pt idx="3">
                  <c:v>6.5000000000000002E-2</c:v>
                </c:pt>
                <c:pt idx="4">
                  <c:v>6.3E-2</c:v>
                </c:pt>
                <c:pt idx="5">
                  <c:v>5.2999999999999999E-2</c:v>
                </c:pt>
                <c:pt idx="6">
                  <c:v>5.2999999999999999E-2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A67-4865-AD59-1A9897789DB9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Penal orders</c:v>
                </c:pt>
              </c:strCache>
            </c:strRef>
          </c:tx>
          <c:spPr>
            <a:ln w="22225" cap="rnd">
              <a:solidFill>
                <a:schemeClr val="accent6"/>
              </a:solidFill>
            </a:ln>
            <a:effectLst>
              <a:glow rad="139700">
                <a:schemeClr val="accent6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cat>
            <c:numRef>
              <c:f>Arkusz1!$A$2:$A$8</c:f>
              <c:numCache>
                <c:formatCode>General</c:formatCode>
                <c:ptCount val="7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</c:numCache>
            </c:numRef>
          </c:cat>
          <c:val>
            <c:numRef>
              <c:f>Arkusz1!$D$2:$D$8</c:f>
              <c:numCache>
                <c:formatCode>0.0%</c:formatCode>
                <c:ptCount val="7"/>
                <c:pt idx="0">
                  <c:v>0.11700000000000001</c:v>
                </c:pt>
                <c:pt idx="1">
                  <c:v>0.11799999999999999</c:v>
                </c:pt>
                <c:pt idx="2">
                  <c:v>0.106</c:v>
                </c:pt>
                <c:pt idx="3">
                  <c:v>0.11899999999999999</c:v>
                </c:pt>
                <c:pt idx="4">
                  <c:v>0.158</c:v>
                </c:pt>
                <c:pt idx="5">
                  <c:v>0.21199999999999999</c:v>
                </c:pt>
                <c:pt idx="6">
                  <c:v>0.23499999999999999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A67-4865-AD59-1A9897789D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53097616"/>
        <c:axId val="653096336"/>
      </c:lineChart>
      <c:catAx>
        <c:axId val="653097616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53096336"/>
        <c:crosses val="autoZero"/>
        <c:auto val="1"/>
        <c:lblAlgn val="ctr"/>
        <c:lblOffset val="100"/>
        <c:noMultiLvlLbl val="0"/>
      </c:catAx>
      <c:valAx>
        <c:axId val="653096336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5309761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dk1">
                <a:lumMod val="50000"/>
                <a:lumOff val="50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</c:dTable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6">
  <cs:axisTitle>
    <cs:lnRef idx="0"/>
    <cs:fillRef idx="0"/>
    <cs:effectRef idx="0"/>
    <cs:fontRef idx="minor">
      <a:schemeClr val="lt1">
        <a:lumMod val="75000"/>
      </a:schemeClr>
    </cs:fontRef>
    <cs:defRPr sz="1197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>
        <a:lumMod val="75000"/>
      </a:schemeClr>
    </cs:fontRef>
    <cs:defRPr sz="1197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862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2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2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i podtytuł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9"/>
          <p:cNvSpPr txBox="1"/>
          <p:nvPr>
            <p:ph type="ctrTitle"/>
          </p:nvPr>
        </p:nvSpPr>
        <p:spPr>
          <a:xfrm>
            <a:off x="838200" y="4894263"/>
            <a:ext cx="9144000" cy="1251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 Black"/>
              <a:buNone/>
              <a:defRPr sz="40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9"/>
          <p:cNvSpPr txBox="1"/>
          <p:nvPr>
            <p:ph idx="1" type="subTitle"/>
          </p:nvPr>
        </p:nvSpPr>
        <p:spPr>
          <a:xfrm>
            <a:off x="838200" y="2933823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  <p:sp>
        <p:nvSpPr>
          <p:cNvPr id="19" name="Google Shape;19;p29"/>
          <p:cNvSpPr/>
          <p:nvPr/>
        </p:nvSpPr>
        <p:spPr>
          <a:xfrm>
            <a:off x="838200" y="4683736"/>
            <a:ext cx="10952285" cy="4571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+ zdjecia/obrazy" showMasterSp="0">
  <p:cSld name="tytuł + zdjecia/obraz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A383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8" name="Google Shape;68;p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953138" y="150598"/>
            <a:ext cx="3075681" cy="689922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38"/>
          <p:cNvSpPr/>
          <p:nvPr/>
        </p:nvSpPr>
        <p:spPr>
          <a:xfrm>
            <a:off x="234461" y="744941"/>
            <a:ext cx="8601809" cy="4571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38"/>
          <p:cNvSpPr txBox="1"/>
          <p:nvPr>
            <p:ph idx="1" type="body"/>
          </p:nvPr>
        </p:nvSpPr>
        <p:spPr>
          <a:xfrm>
            <a:off x="234950" y="295275"/>
            <a:ext cx="8523288" cy="331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8"/>
          <p:cNvSpPr/>
          <p:nvPr>
            <p:ph idx="2" type="pic"/>
          </p:nvPr>
        </p:nvSpPr>
        <p:spPr>
          <a:xfrm>
            <a:off x="6207125" y="958850"/>
            <a:ext cx="5821363" cy="5624513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38"/>
          <p:cNvSpPr/>
          <p:nvPr>
            <p:ph idx="3" type="pic"/>
          </p:nvPr>
        </p:nvSpPr>
        <p:spPr>
          <a:xfrm>
            <a:off x="234950" y="1004930"/>
            <a:ext cx="5821363" cy="2819400"/>
          </a:xfrm>
          <a:prstGeom prst="rect">
            <a:avLst/>
          </a:prstGeom>
          <a:noFill/>
          <a:ln>
            <a:noFill/>
          </a:ln>
        </p:spPr>
      </p:sp>
      <p:sp>
        <p:nvSpPr>
          <p:cNvPr id="73" name="Google Shape;73;p38"/>
          <p:cNvSpPr/>
          <p:nvPr>
            <p:ph idx="4" type="pic"/>
          </p:nvPr>
        </p:nvSpPr>
        <p:spPr>
          <a:xfrm>
            <a:off x="234950" y="4000500"/>
            <a:ext cx="5821363" cy="2582863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ytat" showMasterSp="0">
  <p:cSld name="cyta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A383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6" name="Google Shape;76;p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953138" y="150598"/>
            <a:ext cx="3075681" cy="689922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39"/>
          <p:cNvSpPr/>
          <p:nvPr/>
        </p:nvSpPr>
        <p:spPr>
          <a:xfrm>
            <a:off x="234461" y="744941"/>
            <a:ext cx="8601809" cy="4571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" name="Google Shape;78;p39"/>
          <p:cNvSpPr txBox="1"/>
          <p:nvPr>
            <p:ph idx="1" type="body"/>
          </p:nvPr>
        </p:nvSpPr>
        <p:spPr>
          <a:xfrm>
            <a:off x="234950" y="295275"/>
            <a:ext cx="8523288" cy="331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39"/>
          <p:cNvSpPr/>
          <p:nvPr/>
        </p:nvSpPr>
        <p:spPr>
          <a:xfrm>
            <a:off x="931984" y="1372003"/>
            <a:ext cx="9794631" cy="4996451"/>
          </a:xfrm>
          <a:custGeom>
            <a:rect b="b" l="l" r="r" t="t"/>
            <a:pathLst>
              <a:path extrusionOk="0" h="4996451" w="9794631">
                <a:moveTo>
                  <a:pt x="0" y="755861"/>
                </a:moveTo>
                <a:cubicBezTo>
                  <a:pt x="0" y="338410"/>
                  <a:pt x="338410" y="0"/>
                  <a:pt x="755861" y="0"/>
                </a:cubicBezTo>
                <a:lnTo>
                  <a:pt x="1632439" y="0"/>
                </a:lnTo>
                <a:lnTo>
                  <a:pt x="1632439" y="0"/>
                </a:lnTo>
                <a:lnTo>
                  <a:pt x="4081096" y="0"/>
                </a:lnTo>
                <a:lnTo>
                  <a:pt x="9038770" y="0"/>
                </a:lnTo>
                <a:cubicBezTo>
                  <a:pt x="9456221" y="0"/>
                  <a:pt x="9794631" y="338410"/>
                  <a:pt x="9794631" y="755861"/>
                </a:cubicBezTo>
                <a:lnTo>
                  <a:pt x="9794631" y="2645460"/>
                </a:lnTo>
                <a:lnTo>
                  <a:pt x="9794631" y="2645460"/>
                </a:lnTo>
                <a:lnTo>
                  <a:pt x="9794631" y="3779228"/>
                </a:lnTo>
                <a:lnTo>
                  <a:pt x="9794631" y="3779213"/>
                </a:lnTo>
                <a:cubicBezTo>
                  <a:pt x="9794631" y="4196664"/>
                  <a:pt x="9456221" y="4535074"/>
                  <a:pt x="9038770" y="4535074"/>
                </a:cubicBezTo>
                <a:lnTo>
                  <a:pt x="3166696" y="4543867"/>
                </a:lnTo>
                <a:lnTo>
                  <a:pt x="3155739" y="4996451"/>
                </a:lnTo>
                <a:lnTo>
                  <a:pt x="2810608" y="4543866"/>
                </a:lnTo>
                <a:lnTo>
                  <a:pt x="755861" y="4535074"/>
                </a:lnTo>
                <a:cubicBezTo>
                  <a:pt x="338410" y="4535074"/>
                  <a:pt x="0" y="4196664"/>
                  <a:pt x="0" y="3779213"/>
                </a:cubicBezTo>
                <a:lnTo>
                  <a:pt x="0" y="3779228"/>
                </a:lnTo>
                <a:lnTo>
                  <a:pt x="0" y="2645460"/>
                </a:lnTo>
                <a:lnTo>
                  <a:pt x="0" y="2645460"/>
                </a:lnTo>
                <a:lnTo>
                  <a:pt x="0" y="755861"/>
                </a:lnTo>
                <a:close/>
              </a:path>
            </a:pathLst>
          </a:custGeom>
          <a:solidFill>
            <a:schemeClr val="accent1"/>
          </a:solidFill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39"/>
          <p:cNvSpPr txBox="1"/>
          <p:nvPr>
            <p:ph idx="2" type="body"/>
          </p:nvPr>
        </p:nvSpPr>
        <p:spPr>
          <a:xfrm>
            <a:off x="1530350" y="1838325"/>
            <a:ext cx="8601075" cy="34972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i="1"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i="1"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i="1"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i="1"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i="1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39"/>
          <p:cNvSpPr txBox="1"/>
          <p:nvPr>
            <p:ph idx="3" type="body"/>
          </p:nvPr>
        </p:nvSpPr>
        <p:spPr>
          <a:xfrm>
            <a:off x="4316413" y="6172200"/>
            <a:ext cx="6269037" cy="390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djęcie full screen" showMasterSp="0">
  <p:cSld name="zdjęcie full screen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40"/>
          <p:cNvSpPr/>
          <p:nvPr>
            <p:ph idx="2" type="pic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sp>
      <p:pic>
        <p:nvPicPr>
          <p:cNvPr id="84" name="Google Shape;84;p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953138" y="150598"/>
            <a:ext cx="3075681" cy="689922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40"/>
          <p:cNvSpPr txBox="1"/>
          <p:nvPr>
            <p:ph idx="1" type="body"/>
          </p:nvPr>
        </p:nvSpPr>
        <p:spPr>
          <a:xfrm>
            <a:off x="234461" y="6172200"/>
            <a:ext cx="10350989" cy="390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sta- ciemna szarość" showMasterSp="0">
  <p:cSld name="pusta- ciemna szarość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4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A383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8" name="Google Shape;88;p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953138" y="150598"/>
            <a:ext cx="3075681" cy="6899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pusta- błękit" showMasterSp="0">
  <p:cSld name="1_pusta- błęki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4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F549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1" name="Google Shape;91;p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953138" y="150598"/>
            <a:ext cx="3075681" cy="6899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+ tekst" showMasterSp="0">
  <p:cSld name="tytuł + teks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0"/>
          <p:cNvSpPr/>
          <p:nvPr/>
        </p:nvSpPr>
        <p:spPr>
          <a:xfrm>
            <a:off x="234461" y="744941"/>
            <a:ext cx="8601809" cy="45719"/>
          </a:xfrm>
          <a:prstGeom prst="rect">
            <a:avLst/>
          </a:prstGeom>
          <a:solidFill>
            <a:srgbClr val="2F549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" name="Google Shape;22;p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077173" y="187744"/>
            <a:ext cx="2880366" cy="597409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30"/>
          <p:cNvSpPr txBox="1"/>
          <p:nvPr>
            <p:ph idx="1" type="body"/>
          </p:nvPr>
        </p:nvSpPr>
        <p:spPr>
          <a:xfrm>
            <a:off x="234950" y="295275"/>
            <a:ext cx="8523288" cy="331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0"/>
          <p:cNvSpPr txBox="1"/>
          <p:nvPr>
            <p:ph idx="2" type="body"/>
          </p:nvPr>
        </p:nvSpPr>
        <p:spPr>
          <a:xfrm>
            <a:off x="234950" y="977900"/>
            <a:ext cx="8601075" cy="5584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akończenie">
  <p:cSld name="zakończenie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1"/>
          <p:cNvSpPr txBox="1"/>
          <p:nvPr>
            <p:ph idx="1" type="body"/>
          </p:nvPr>
        </p:nvSpPr>
        <p:spPr>
          <a:xfrm>
            <a:off x="234461" y="3314700"/>
            <a:ext cx="10350989" cy="390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800"/>
              <a:buNone/>
              <a:defRPr>
                <a:solidFill>
                  <a:srgbClr val="3F3F3F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31"/>
          <p:cNvSpPr txBox="1"/>
          <p:nvPr>
            <p:ph idx="2" type="body"/>
          </p:nvPr>
        </p:nvSpPr>
        <p:spPr>
          <a:xfrm>
            <a:off x="234461" y="966788"/>
            <a:ext cx="10368452" cy="2206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800"/>
              <a:buChar char="•"/>
              <a:defRPr>
                <a:solidFill>
                  <a:srgbClr val="3F3F3F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djęcie + tytuł" showMasterSp="0">
  <p:cSld name="zdjęcie + tytuł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2"/>
          <p:cNvSpPr/>
          <p:nvPr>
            <p:ph idx="2" type="pic"/>
          </p:nvPr>
        </p:nvSpPr>
        <p:spPr>
          <a:xfrm>
            <a:off x="0" y="0"/>
            <a:ext cx="12192000" cy="7526338"/>
          </a:xfrm>
          <a:prstGeom prst="rect">
            <a:avLst/>
          </a:prstGeom>
          <a:noFill/>
          <a:ln>
            <a:noFill/>
          </a:ln>
        </p:spPr>
      </p:sp>
      <p:sp>
        <p:nvSpPr>
          <p:cNvPr id="30" name="Google Shape;30;p32"/>
          <p:cNvSpPr txBox="1"/>
          <p:nvPr>
            <p:ph type="ctrTitle"/>
          </p:nvPr>
        </p:nvSpPr>
        <p:spPr>
          <a:xfrm>
            <a:off x="838200" y="4894263"/>
            <a:ext cx="9144000" cy="1251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4000"/>
              <a:buFont typeface="Arial Black"/>
              <a:buNone/>
              <a:defRPr sz="4000">
                <a:solidFill>
                  <a:srgbClr val="2F5496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2"/>
          <p:cNvSpPr txBox="1"/>
          <p:nvPr>
            <p:ph idx="1" type="subTitle"/>
          </p:nvPr>
        </p:nvSpPr>
        <p:spPr>
          <a:xfrm>
            <a:off x="838200" y="2933823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F5496"/>
              </a:buClr>
              <a:buSzPts val="2400"/>
              <a:buNone/>
              <a:defRPr sz="2400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32" name="Google Shape;32;p32"/>
          <p:cNvSpPr/>
          <p:nvPr/>
        </p:nvSpPr>
        <p:spPr>
          <a:xfrm>
            <a:off x="838200" y="4683736"/>
            <a:ext cx="10952285" cy="45719"/>
          </a:xfrm>
          <a:prstGeom prst="rect">
            <a:avLst/>
          </a:prstGeom>
          <a:solidFill>
            <a:srgbClr val="2F549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3" name="Google Shape;33;p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077173" y="187744"/>
            <a:ext cx="2880366" cy="5974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ipodtytuł- zamienny" showMasterSp="0">
  <p:cSld name="tytuł ipodtytuł- zamienny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3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33"/>
          <p:cNvSpPr txBox="1"/>
          <p:nvPr>
            <p:ph type="ctrTitle"/>
          </p:nvPr>
        </p:nvSpPr>
        <p:spPr>
          <a:xfrm>
            <a:off x="838200" y="4894263"/>
            <a:ext cx="9144000" cy="1251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4000"/>
              <a:buFont typeface="Arial Black"/>
              <a:buNone/>
              <a:defRPr sz="4000">
                <a:solidFill>
                  <a:srgbClr val="2F5496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33"/>
          <p:cNvSpPr txBox="1"/>
          <p:nvPr>
            <p:ph idx="1" type="subTitle"/>
          </p:nvPr>
        </p:nvSpPr>
        <p:spPr>
          <a:xfrm>
            <a:off x="838200" y="2933823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FBFBF"/>
              </a:buClr>
              <a:buSzPts val="2400"/>
              <a:buNone/>
              <a:defRPr sz="2400">
                <a:solidFill>
                  <a:srgbClr val="BFBFB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38" name="Google Shape;38;p33"/>
          <p:cNvSpPr/>
          <p:nvPr/>
        </p:nvSpPr>
        <p:spPr>
          <a:xfrm>
            <a:off x="838200" y="4683736"/>
            <a:ext cx="10952285" cy="45719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9" name="Google Shape;39;p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953138" y="150598"/>
            <a:ext cx="3075681" cy="6899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ytuł ipodtytuł- zamienny" showMasterSp="0">
  <p:cSld name="1_tytuł ipodtytuł- zamienn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F549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42;p34"/>
          <p:cNvSpPr txBox="1"/>
          <p:nvPr>
            <p:ph type="ctrTitle"/>
          </p:nvPr>
        </p:nvSpPr>
        <p:spPr>
          <a:xfrm>
            <a:off x="838200" y="4894263"/>
            <a:ext cx="9144000" cy="1251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 Black"/>
              <a:buNone/>
              <a:defRPr sz="40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4"/>
          <p:cNvSpPr txBox="1"/>
          <p:nvPr>
            <p:ph idx="1" type="subTitle"/>
          </p:nvPr>
        </p:nvSpPr>
        <p:spPr>
          <a:xfrm>
            <a:off x="838200" y="2933823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FBFBF"/>
              </a:buClr>
              <a:buSzPts val="2400"/>
              <a:buNone/>
              <a:defRPr sz="2400">
                <a:solidFill>
                  <a:srgbClr val="BFBFB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44" name="Google Shape;44;p34"/>
          <p:cNvSpPr/>
          <p:nvPr/>
        </p:nvSpPr>
        <p:spPr>
          <a:xfrm>
            <a:off x="838200" y="4683736"/>
            <a:ext cx="10952285" cy="45719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5" name="Google Shape;45;p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953138" y="150598"/>
            <a:ext cx="3075681" cy="6899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ytuł ipodtytuł- zamienny" showMasterSp="0">
  <p:cSld name="2_tytuł ipodtytuł- zamienn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35"/>
          <p:cNvSpPr/>
          <p:nvPr/>
        </p:nvSpPr>
        <p:spPr>
          <a:xfrm>
            <a:off x="4870938" y="0"/>
            <a:ext cx="7321062" cy="6858000"/>
          </a:xfrm>
          <a:prstGeom prst="rect">
            <a:avLst/>
          </a:prstGeom>
          <a:solidFill>
            <a:srgbClr val="2F549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35"/>
          <p:cNvSpPr txBox="1"/>
          <p:nvPr>
            <p:ph type="ctrTitle"/>
          </p:nvPr>
        </p:nvSpPr>
        <p:spPr>
          <a:xfrm>
            <a:off x="5407270" y="4894263"/>
            <a:ext cx="4574930" cy="1251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 Black"/>
              <a:buNone/>
              <a:defRPr sz="40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35"/>
          <p:cNvSpPr txBox="1"/>
          <p:nvPr>
            <p:ph idx="1" type="subTitle"/>
          </p:nvPr>
        </p:nvSpPr>
        <p:spPr>
          <a:xfrm>
            <a:off x="5407270" y="2897285"/>
            <a:ext cx="6299688" cy="1655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FBFBF"/>
              </a:buClr>
              <a:buSzPts val="2400"/>
              <a:buNone/>
              <a:defRPr sz="2400">
                <a:solidFill>
                  <a:srgbClr val="BFBFB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50" name="Google Shape;50;p35"/>
          <p:cNvSpPr/>
          <p:nvPr/>
        </p:nvSpPr>
        <p:spPr>
          <a:xfrm flipH="1" rot="10800000">
            <a:off x="5407270" y="4730261"/>
            <a:ext cx="6383215" cy="61546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1" name="Google Shape;51;p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953138" y="150598"/>
            <a:ext cx="3075681" cy="689922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35"/>
          <p:cNvSpPr/>
          <p:nvPr>
            <p:ph idx="2" type="pic"/>
          </p:nvPr>
        </p:nvSpPr>
        <p:spPr>
          <a:xfrm>
            <a:off x="0" y="0"/>
            <a:ext cx="4870450" cy="68580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ytuł + tekst" showMasterSp="0">
  <p:cSld name="1_tytuł + teks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F549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5" name="Google Shape;55;p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953138" y="150598"/>
            <a:ext cx="3075681" cy="689922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36"/>
          <p:cNvSpPr/>
          <p:nvPr/>
        </p:nvSpPr>
        <p:spPr>
          <a:xfrm>
            <a:off x="234461" y="744941"/>
            <a:ext cx="8601809" cy="4571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36"/>
          <p:cNvSpPr txBox="1"/>
          <p:nvPr>
            <p:ph idx="1" type="body"/>
          </p:nvPr>
        </p:nvSpPr>
        <p:spPr>
          <a:xfrm>
            <a:off x="234950" y="295275"/>
            <a:ext cx="8523288" cy="331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" name="Google Shape;58;p36"/>
          <p:cNvSpPr txBox="1"/>
          <p:nvPr>
            <p:ph idx="2" type="body"/>
          </p:nvPr>
        </p:nvSpPr>
        <p:spPr>
          <a:xfrm>
            <a:off x="234950" y="977900"/>
            <a:ext cx="8601075" cy="5584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>
                <a:solidFill>
                  <a:schemeClr val="lt1"/>
                </a:solidFill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>
                <a:solidFill>
                  <a:schemeClr val="lt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ytuł + tekst" showMasterSp="0">
  <p:cSld name="2_tytuł + teks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A383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" name="Google Shape;61;p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953138" y="150598"/>
            <a:ext cx="3075681" cy="689922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37"/>
          <p:cNvSpPr/>
          <p:nvPr/>
        </p:nvSpPr>
        <p:spPr>
          <a:xfrm>
            <a:off x="234461" y="744941"/>
            <a:ext cx="8601809" cy="4571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37"/>
          <p:cNvSpPr txBox="1"/>
          <p:nvPr>
            <p:ph idx="1" type="body"/>
          </p:nvPr>
        </p:nvSpPr>
        <p:spPr>
          <a:xfrm>
            <a:off x="234950" y="295275"/>
            <a:ext cx="8523288" cy="331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" name="Google Shape;64;p37"/>
          <p:cNvSpPr txBox="1"/>
          <p:nvPr>
            <p:ph idx="2" type="body"/>
          </p:nvPr>
        </p:nvSpPr>
        <p:spPr>
          <a:xfrm>
            <a:off x="234950" y="977900"/>
            <a:ext cx="5735027" cy="5584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>
                <a:solidFill>
                  <a:schemeClr val="lt1"/>
                </a:solidFill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>
                <a:solidFill>
                  <a:schemeClr val="lt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37"/>
          <p:cNvSpPr/>
          <p:nvPr>
            <p:ph idx="3" type="pic"/>
          </p:nvPr>
        </p:nvSpPr>
        <p:spPr>
          <a:xfrm>
            <a:off x="6207125" y="958850"/>
            <a:ext cx="5821363" cy="5624513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3.jp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28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12192000" cy="813266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2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" name="Google Shape;8;p2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  <p:pic>
        <p:nvPicPr>
          <p:cNvPr id="12" name="Google Shape;12;p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069555" y="185738"/>
            <a:ext cx="2880366" cy="597409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Dorota.czerwinska@uwr.edu.pl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chart" Target="../charts/chart1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Relationship Id="rId3" Type="http://schemas.openxmlformats.org/officeDocument/2006/relationships/hyperlink" Target="mailto:dorota.czerwinska@uwr.edu.pl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"/>
          <p:cNvSpPr txBox="1"/>
          <p:nvPr>
            <p:ph type="ctrTitle"/>
          </p:nvPr>
        </p:nvSpPr>
        <p:spPr>
          <a:xfrm>
            <a:off x="129209" y="4894263"/>
            <a:ext cx="11360425" cy="1251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</a:pPr>
            <a:r>
              <a:rPr b="1" lang="pl-PL">
                <a:latin typeface="Calibri"/>
                <a:ea typeface="Calibri"/>
                <a:cs typeface="Calibri"/>
                <a:sym typeface="Calibri"/>
              </a:rPr>
              <a:t>Plea Bargaining - a Comparative Perspective</a:t>
            </a:r>
            <a:endParaRPr/>
          </a:p>
        </p:txBody>
      </p:sp>
      <p:sp>
        <p:nvSpPr>
          <p:cNvPr id="97" name="Google Shape;97;p1"/>
          <p:cNvSpPr txBox="1"/>
          <p:nvPr>
            <p:ph idx="1" type="subTitle"/>
          </p:nvPr>
        </p:nvSpPr>
        <p:spPr>
          <a:xfrm>
            <a:off x="285307" y="489097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62500" lnSpcReduction="20000"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ct val="100000"/>
              <a:buNone/>
            </a:pPr>
            <a:r>
              <a:rPr lang="pl-PL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Dr </a:t>
            </a:r>
            <a:r>
              <a:rPr lang="pl-PL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Dorota Czerwińska, Assistant Professor</a:t>
            </a:r>
            <a:endParaRPr>
              <a:solidFill>
                <a:srgbClr val="833C0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ct val="100000"/>
              <a:buNone/>
            </a:pPr>
            <a:r>
              <a:rPr lang="pl-PL" sz="240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Chair of Criminal Procedure</a:t>
            </a:r>
            <a:endParaRPr sz="2400">
              <a:solidFill>
                <a:srgbClr val="833C0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ct val="100000"/>
              <a:buNone/>
            </a:pPr>
            <a:r>
              <a:rPr lang="pl-PL" sz="240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Faculty of Law, Administration and Economics</a:t>
            </a:r>
            <a:endParaRPr sz="2400">
              <a:solidFill>
                <a:srgbClr val="833C0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ct val="100000"/>
              <a:buNone/>
            </a:pPr>
            <a:r>
              <a:rPr lang="pl-PL" sz="2400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University of Wrocław</a:t>
            </a:r>
            <a:endParaRPr sz="2400">
              <a:solidFill>
                <a:srgbClr val="833C0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ct val="100000"/>
              <a:buNone/>
            </a:pPr>
            <a:r>
              <a:rPr lang="pl-PL" u="sng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dorota.czerwinska@uwr.edu.pl</a:t>
            </a:r>
            <a:r>
              <a:rPr lang="pl-PL">
                <a:solidFill>
                  <a:srgbClr val="833C0B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400">
              <a:solidFill>
                <a:srgbClr val="833C0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0"/>
          <p:cNvSpPr txBox="1"/>
          <p:nvPr>
            <p:ph idx="1" type="body"/>
          </p:nvPr>
        </p:nvSpPr>
        <p:spPr>
          <a:xfrm>
            <a:off x="234950" y="295275"/>
            <a:ext cx="8523288" cy="331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40000" lnSpcReduction="2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/>
              <a:t>The presented research is financed by the Polish National Centre of Science under grant agreement no. UMO-2019/35/N/HS5/03125.</a:t>
            </a:r>
            <a:endParaRPr/>
          </a:p>
        </p:txBody>
      </p:sp>
      <p:sp>
        <p:nvSpPr>
          <p:cNvPr id="151" name="Google Shape;151;p10"/>
          <p:cNvSpPr txBox="1"/>
          <p:nvPr>
            <p:ph idx="2" type="body"/>
          </p:nvPr>
        </p:nvSpPr>
        <p:spPr>
          <a:xfrm>
            <a:off x="234950" y="977900"/>
            <a:ext cx="8601075" cy="588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</a:pPr>
            <a:r>
              <a:rPr b="1" lang="pl-PL" sz="3300">
                <a:solidFill>
                  <a:schemeClr val="accent1"/>
                </a:solidFill>
              </a:rPr>
              <a:t>England</a:t>
            </a:r>
            <a:endParaRPr/>
          </a:p>
          <a:p>
            <a:pPr indent="-228600" lvl="0" marL="2286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 sz="2400"/>
              <a:t>The Sentencing Guidelines present a clear roadmap of awarding benefits for pleading guilty - the court takes into account:</a:t>
            </a:r>
            <a:endParaRPr/>
          </a:p>
          <a:p>
            <a:pPr indent="-228600" lvl="1" marL="6858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 sz="2200"/>
              <a:t>at what stage of proceedings the defendant entered a plea of guilty </a:t>
            </a:r>
            <a:endParaRPr/>
          </a:p>
          <a:p>
            <a:pPr indent="-228600" lvl="1" marL="6858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 sz="2200"/>
              <a:t>in what circumstances it occurred; however,</a:t>
            </a:r>
            <a:r>
              <a:rPr b="1" lang="pl-PL" sz="2200"/>
              <a:t> the strength of the prosecutor’s case is of no importance</a:t>
            </a:r>
            <a:endParaRPr b="1" sz="2200"/>
          </a:p>
          <a:p>
            <a:pPr indent="-228600" lvl="0" marL="2286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 sz="2600"/>
              <a:t>The sentencing discount is:</a:t>
            </a:r>
            <a:endParaRPr/>
          </a:p>
          <a:p>
            <a:pPr indent="-228600" lvl="1" marL="6858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 sz="2200"/>
              <a:t>⅓ – if the defendant pleads guilty during the first hearing</a:t>
            </a:r>
            <a:endParaRPr sz="2200"/>
          </a:p>
          <a:p>
            <a:pPr indent="-228600" lvl="1" marL="6858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 sz="2200"/>
              <a:t>¼ - afterwards but before the first day of trial</a:t>
            </a:r>
            <a:endParaRPr sz="2200"/>
          </a:p>
          <a:p>
            <a:pPr indent="-228600" lvl="1" marL="6858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 sz="2200"/>
              <a:t>¼ to 1/10 – on the first day of trial</a:t>
            </a:r>
            <a:endParaRPr sz="2200"/>
          </a:p>
          <a:p>
            <a:pPr indent="-228600" lvl="1" marL="6858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 sz="2200"/>
              <a:t>1/10 to 0 – during trial</a:t>
            </a:r>
            <a:endParaRPr sz="2200"/>
          </a:p>
          <a:p>
            <a:pPr indent="-228600" lvl="0" marL="2286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 sz="2400"/>
              <a:t>Special rules regarding murder</a:t>
            </a:r>
            <a:endParaRPr sz="2400"/>
          </a:p>
          <a:p>
            <a:pPr indent="-228600" lvl="0" marL="2286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 sz="2400"/>
              <a:t>The discount only refers to repressive, not preventive measures</a:t>
            </a:r>
            <a:endParaRPr sz="2400"/>
          </a:p>
          <a:p>
            <a:pPr indent="-228600" lvl="0" marL="2286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 sz="2400"/>
              <a:t>If the leniency already consists in inflicting a milder type of punishment, its dimension generally should not be further reduced</a:t>
            </a:r>
            <a:endParaRPr sz="1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1"/>
          <p:cNvSpPr txBox="1"/>
          <p:nvPr>
            <p:ph idx="1" type="body"/>
          </p:nvPr>
        </p:nvSpPr>
        <p:spPr>
          <a:xfrm>
            <a:off x="234950" y="295275"/>
            <a:ext cx="8523288" cy="331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40000" lnSpcReduction="2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/>
              <a:t>The presented research is financed by the Polish National Centre of Science under grant agreement no. UMO-2019/35/N/HS5/03125.</a:t>
            </a:r>
            <a:endParaRPr/>
          </a:p>
        </p:txBody>
      </p:sp>
      <p:sp>
        <p:nvSpPr>
          <p:cNvPr id="157" name="Google Shape;157;p11"/>
          <p:cNvSpPr txBox="1"/>
          <p:nvPr>
            <p:ph idx="2" type="body"/>
          </p:nvPr>
        </p:nvSpPr>
        <p:spPr>
          <a:xfrm>
            <a:off x="234950" y="977900"/>
            <a:ext cx="8601075" cy="57409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</a:pPr>
            <a:r>
              <a:rPr b="1" lang="pl-PL">
                <a:solidFill>
                  <a:schemeClr val="accent1"/>
                </a:solidFill>
              </a:rPr>
              <a:t>France</a:t>
            </a:r>
            <a:endParaRPr/>
          </a:p>
          <a:p>
            <a:pPr indent="-228600" lvl="0" marL="2286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l-PL" sz="2400"/>
              <a:t>Main institution: </a:t>
            </a:r>
            <a:r>
              <a:rPr i="1" lang="pl-PL" sz="2400"/>
              <a:t>comparution sur reconnaissance préalable de culpabilité </a:t>
            </a:r>
            <a:r>
              <a:rPr lang="pl-PL" sz="2400"/>
              <a:t>(CRPC) – proposed by the prosecutor during the investigation</a:t>
            </a:r>
            <a:endParaRPr sz="2400"/>
          </a:p>
          <a:p>
            <a:pPr indent="0" lvl="0" marL="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l-PL" sz="2400"/>
              <a:t>Rights of defence:</a:t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l-PL" sz="2400"/>
              <a:t>M</a:t>
            </a:r>
            <a:r>
              <a:rPr lang="pl-PL" sz="2400"/>
              <a:t>andatory participation of the counsel</a:t>
            </a:r>
            <a:endParaRPr sz="2400"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l-PL" sz="2400"/>
              <a:t>10-day period of reflection upon request</a:t>
            </a:r>
            <a:endParaRPr sz="2400"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l-PL" sz="2400"/>
              <a:t>Full access to the case file</a:t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l-PL" sz="2400"/>
              <a:t>Fully recorded talks</a:t>
            </a:r>
            <a:endParaRPr sz="2400"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l-PL" sz="2400"/>
              <a:t>If agreement fails, previous statements inadmissible and removed from the case dossier</a:t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l-PL" sz="2400"/>
              <a:t>Complex set of rules regarding benefits resulting from the settlement – but no indication of trial tax</a:t>
            </a:r>
            <a:endParaRPr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2"/>
          <p:cNvSpPr txBox="1"/>
          <p:nvPr>
            <p:ph idx="1" type="body"/>
          </p:nvPr>
        </p:nvSpPr>
        <p:spPr>
          <a:xfrm>
            <a:off x="234950" y="295275"/>
            <a:ext cx="8523288" cy="331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40000" lnSpcReduction="2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/>
              <a:t>The presented research is financed by the Polish National Centre of Science under grant agreement no. UMO-2019/35/N/HS5/03125.</a:t>
            </a:r>
            <a:endParaRPr/>
          </a:p>
        </p:txBody>
      </p:sp>
      <p:sp>
        <p:nvSpPr>
          <p:cNvPr id="163" name="Google Shape;163;p12"/>
          <p:cNvSpPr txBox="1"/>
          <p:nvPr>
            <p:ph idx="2" type="body"/>
          </p:nvPr>
        </p:nvSpPr>
        <p:spPr>
          <a:xfrm>
            <a:off x="234950" y="977900"/>
            <a:ext cx="8601075" cy="57409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</a:pPr>
            <a:r>
              <a:rPr b="1" lang="pl-PL">
                <a:solidFill>
                  <a:schemeClr val="accent1"/>
                </a:solidFill>
              </a:rPr>
              <a:t>France</a:t>
            </a:r>
            <a:endParaRPr/>
          </a:p>
          <a:p>
            <a:pPr indent="-228600" lvl="0" marL="2286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l-PL" sz="2400"/>
              <a:t>Role of the court – more active</a:t>
            </a:r>
            <a:endParaRPr sz="2400"/>
          </a:p>
          <a:p>
            <a:pPr indent="-228600" lvl="0" marL="2286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l-PL" sz="2400"/>
              <a:t>Victim has the right to compensation and their general position is taken into account</a:t>
            </a:r>
            <a:endParaRPr sz="2400"/>
          </a:p>
          <a:p>
            <a:pPr indent="-88900" lvl="1" marL="6858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t/>
            </a:r>
            <a:endParaRPr sz="2200"/>
          </a:p>
          <a:p>
            <a:pPr indent="-76200" lvl="1" marL="6858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3"/>
          <p:cNvSpPr txBox="1"/>
          <p:nvPr>
            <p:ph idx="1" type="body"/>
          </p:nvPr>
        </p:nvSpPr>
        <p:spPr>
          <a:xfrm>
            <a:off x="234950" y="295275"/>
            <a:ext cx="8523288" cy="331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40000" lnSpcReduction="2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/>
              <a:t>The presented research is financed by the Polish National Centre of Science under grant agreement no. UMO-2019/35/N/HS5/03125.</a:t>
            </a:r>
            <a:endParaRPr/>
          </a:p>
        </p:txBody>
      </p:sp>
      <p:sp>
        <p:nvSpPr>
          <p:cNvPr id="169" name="Google Shape;169;p13"/>
          <p:cNvSpPr txBox="1"/>
          <p:nvPr>
            <p:ph idx="2" type="body"/>
          </p:nvPr>
        </p:nvSpPr>
        <p:spPr>
          <a:xfrm>
            <a:off x="234950" y="977900"/>
            <a:ext cx="8601075" cy="57409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0" lvl="0" marL="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</a:pPr>
            <a:r>
              <a:rPr b="1" lang="pl-PL">
                <a:solidFill>
                  <a:schemeClr val="accent1"/>
                </a:solidFill>
              </a:rPr>
              <a:t>France – sentencing discount</a:t>
            </a:r>
            <a:endParaRPr b="1">
              <a:solidFill>
                <a:schemeClr val="accent1"/>
              </a:solidFill>
            </a:endParaRPr>
          </a:p>
          <a:p>
            <a:pPr indent="-228600" lvl="0" marL="2286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 sz="2400"/>
              <a:t>The punishment may not exceed neither 3 years of  imprisonment nor half of the upper statutory limit for the crime concerned</a:t>
            </a:r>
            <a:endParaRPr sz="2400"/>
          </a:p>
          <a:p>
            <a:pPr indent="-228600" lvl="0" marL="2286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 sz="2400"/>
              <a:t>Both imprisonment and fine may be suspended regardless of the general rules</a:t>
            </a:r>
            <a:endParaRPr sz="2400"/>
          </a:p>
          <a:p>
            <a:pPr indent="-228600" lvl="0" marL="2286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 sz="2400"/>
              <a:t>In 2019 new important benefits were introduced – the parties may make an agreement with regard to:</a:t>
            </a:r>
            <a:endParaRPr/>
          </a:p>
          <a:p>
            <a:pPr indent="-228600" lvl="1" marL="6858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 sz="2200"/>
              <a:t>revoking (or not) </a:t>
            </a:r>
            <a:r>
              <a:rPr b="1" lang="pl-PL" sz="2200">
                <a:solidFill>
                  <a:schemeClr val="accent1"/>
                </a:solidFill>
              </a:rPr>
              <a:t>a previously awarded suspension </a:t>
            </a:r>
            <a:r>
              <a:rPr lang="pl-PL" sz="2200"/>
              <a:t>of a sentence for another crime</a:t>
            </a:r>
            <a:endParaRPr sz="2200"/>
          </a:p>
          <a:p>
            <a:pPr indent="-228600" lvl="1" marL="6858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Char char="•"/>
            </a:pPr>
            <a:r>
              <a:rPr b="1" lang="pl-PL" sz="2200">
                <a:solidFill>
                  <a:schemeClr val="accent1"/>
                </a:solidFill>
              </a:rPr>
              <a:t>not inflicting </a:t>
            </a:r>
            <a:r>
              <a:rPr lang="pl-PL" sz="2200"/>
              <a:t>any ancillary orders that would normally be </a:t>
            </a:r>
            <a:r>
              <a:rPr b="1" lang="pl-PL" sz="2200">
                <a:solidFill>
                  <a:schemeClr val="accent1"/>
                </a:solidFill>
              </a:rPr>
              <a:t>mandatory </a:t>
            </a:r>
            <a:r>
              <a:rPr lang="pl-PL" sz="2200"/>
              <a:t>for the crime concerned</a:t>
            </a:r>
            <a:endParaRPr sz="2200"/>
          </a:p>
          <a:p>
            <a:pPr indent="-228600" lvl="1" marL="6858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Char char="•"/>
            </a:pPr>
            <a:r>
              <a:rPr b="1" lang="pl-PL" sz="2200">
                <a:solidFill>
                  <a:schemeClr val="accent1"/>
                </a:solidFill>
              </a:rPr>
              <a:t>Non-disclosure of the conviction in the </a:t>
            </a:r>
            <a:r>
              <a:rPr lang="pl-PL" sz="2200"/>
              <a:t>main part of the </a:t>
            </a:r>
            <a:r>
              <a:rPr b="1" lang="pl-PL" sz="2200">
                <a:solidFill>
                  <a:schemeClr val="accent1"/>
                </a:solidFill>
              </a:rPr>
              <a:t>criminal record </a:t>
            </a:r>
            <a:r>
              <a:rPr lang="pl-PL" sz="2200"/>
              <a:t>(the information would only be available to authorities of the criminal justice system)</a:t>
            </a:r>
            <a:endParaRPr/>
          </a:p>
          <a:p>
            <a:pPr indent="-99377" lvl="1" marL="6858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2200"/>
          </a:p>
          <a:p>
            <a:pPr indent="-87630" lvl="1" marL="6858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4"/>
          <p:cNvSpPr txBox="1"/>
          <p:nvPr>
            <p:ph idx="1" type="body"/>
          </p:nvPr>
        </p:nvSpPr>
        <p:spPr>
          <a:xfrm>
            <a:off x="234950" y="255519"/>
            <a:ext cx="8523288" cy="331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40000" lnSpcReduction="2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/>
              <a:t>The presented research is financed by the Polish National Centre of Science under grant agreement no. UMO-2019/35/N/HS5/03125.</a:t>
            </a:r>
            <a:endParaRPr/>
          </a:p>
        </p:txBody>
      </p:sp>
      <p:sp>
        <p:nvSpPr>
          <p:cNvPr id="175" name="Google Shape;175;p14"/>
          <p:cNvSpPr txBox="1"/>
          <p:nvPr>
            <p:ph idx="2" type="body"/>
          </p:nvPr>
        </p:nvSpPr>
        <p:spPr>
          <a:xfrm>
            <a:off x="234950" y="977900"/>
            <a:ext cx="8601075" cy="588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</a:pPr>
            <a:r>
              <a:rPr b="1" lang="pl-PL" sz="3600">
                <a:solidFill>
                  <a:schemeClr val="accent1"/>
                </a:solidFill>
              </a:rPr>
              <a:t>Italy</a:t>
            </a:r>
            <a:endParaRPr b="1" sz="3600">
              <a:solidFill>
                <a:schemeClr val="accent1"/>
              </a:solidFill>
            </a:endParaRPr>
          </a:p>
          <a:p>
            <a:pPr indent="-228600" lvl="0" marL="228600" rtl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pl-PL" sz="3200"/>
              <a:t>Main consensual institution: </a:t>
            </a:r>
            <a:r>
              <a:rPr i="1" lang="pl-PL" sz="3200"/>
              <a:t>applicazzione della poena su richiesta delle partie </a:t>
            </a:r>
            <a:r>
              <a:rPr lang="pl-PL" sz="3200"/>
              <a:t>(</a:t>
            </a:r>
            <a:r>
              <a:rPr i="1" lang="pl-PL" sz="3200"/>
              <a:t>patteggiamento</a:t>
            </a:r>
            <a:r>
              <a:rPr lang="pl-PL" sz="3200"/>
              <a:t>)</a:t>
            </a:r>
            <a:endParaRPr/>
          </a:p>
          <a:p>
            <a:pPr indent="-228600" lvl="0" marL="228600" rtl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pl-PL" sz="3200"/>
              <a:t>Very interesting example of a conflict between the legislator and the constitutional tribunal around the introduction of negotiated justice</a:t>
            </a:r>
            <a:endParaRPr/>
          </a:p>
          <a:p>
            <a:pPr indent="-228600" lvl="0" marL="228600" rtl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pl-PL" sz="3200"/>
              <a:t>Victim – no real impact on the bargain</a:t>
            </a:r>
            <a:endParaRPr sz="32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5"/>
          <p:cNvSpPr txBox="1"/>
          <p:nvPr>
            <p:ph idx="1" type="body"/>
          </p:nvPr>
        </p:nvSpPr>
        <p:spPr>
          <a:xfrm>
            <a:off x="234950" y="255519"/>
            <a:ext cx="8523288" cy="331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40000" lnSpcReduction="2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/>
              <a:t>The presented research is financed by the Polish National Centre of Science under grant agreement no. UMO-2019/35/N/HS5/03125.</a:t>
            </a:r>
            <a:endParaRPr/>
          </a:p>
        </p:txBody>
      </p:sp>
      <p:sp>
        <p:nvSpPr>
          <p:cNvPr id="181" name="Google Shape;181;p15"/>
          <p:cNvSpPr txBox="1"/>
          <p:nvPr>
            <p:ph idx="2" type="body"/>
          </p:nvPr>
        </p:nvSpPr>
        <p:spPr>
          <a:xfrm>
            <a:off x="234950" y="977900"/>
            <a:ext cx="8601075" cy="588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</a:pPr>
            <a:r>
              <a:rPr b="1" lang="pl-PL" sz="3600">
                <a:solidFill>
                  <a:schemeClr val="accent1"/>
                </a:solidFill>
              </a:rPr>
              <a:t>Italy – rights of defence:</a:t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pl-PL" sz="3200"/>
              <a:t>Mandatory participation of the counsel during investigation and court proceedings</a:t>
            </a:r>
            <a:endParaRPr sz="3200"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pl-PL" sz="3200"/>
              <a:t>Full access to the case dossier</a:t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pl-PL" sz="3200"/>
              <a:t>General inadmissibility of statements made to the Police in the absence of the defence counsel</a:t>
            </a:r>
            <a:endParaRPr sz="3200"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pl-PL" sz="3200"/>
              <a:t>Admission of guilt not required to enter a settlement (in theory and in practice)</a:t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pl-PL" sz="3200"/>
              <a:t>Clear rules of awarding an interesting variety of sentencing discounts</a:t>
            </a:r>
            <a:endParaRPr sz="32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6"/>
          <p:cNvSpPr txBox="1"/>
          <p:nvPr>
            <p:ph idx="1" type="body"/>
          </p:nvPr>
        </p:nvSpPr>
        <p:spPr>
          <a:xfrm>
            <a:off x="234950" y="255519"/>
            <a:ext cx="8523288" cy="331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40000" lnSpcReduction="2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/>
              <a:t>The presented research is financed by the Polish National Centre of Science under grant agreement no. UMO-2019/35/N/HS5/03125.</a:t>
            </a:r>
            <a:endParaRPr/>
          </a:p>
        </p:txBody>
      </p:sp>
      <p:sp>
        <p:nvSpPr>
          <p:cNvPr id="187" name="Google Shape;187;p16"/>
          <p:cNvSpPr txBox="1"/>
          <p:nvPr>
            <p:ph idx="2" type="body"/>
          </p:nvPr>
        </p:nvSpPr>
        <p:spPr>
          <a:xfrm>
            <a:off x="234950" y="977900"/>
            <a:ext cx="8601075" cy="588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0" lvl="0" marL="0" rtl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</a:pPr>
            <a:r>
              <a:rPr b="1" lang="pl-PL">
                <a:solidFill>
                  <a:schemeClr val="accent1"/>
                </a:solidFill>
              </a:rPr>
              <a:t>Italy – sentencing discount:</a:t>
            </a:r>
            <a:endParaRPr/>
          </a:p>
          <a:p>
            <a:pPr indent="-228600" lvl="0" marL="228600" rtl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 sz="2400"/>
              <a:t>a </a:t>
            </a:r>
            <a:r>
              <a:rPr b="1" lang="pl-PL" sz="2400">
                <a:solidFill>
                  <a:schemeClr val="accent1"/>
                </a:solidFill>
              </a:rPr>
              <a:t>fixed sentencing discount of 1/3</a:t>
            </a:r>
            <a:r>
              <a:rPr lang="pl-PL" sz="2400"/>
              <a:t>, given in the end of a </a:t>
            </a:r>
            <a:r>
              <a:rPr lang="pl-PL" sz="2400"/>
              <a:t>theoretical</a:t>
            </a:r>
            <a:r>
              <a:rPr lang="pl-PL" sz="2400"/>
              <a:t> sentencing reasoning </a:t>
            </a:r>
            <a:r>
              <a:rPr lang="pl-PL" sz="2400"/>
              <a:t>process</a:t>
            </a:r>
            <a:r>
              <a:rPr lang="pl-PL" sz="2400"/>
              <a:t>; the punishment may not exceed 5 years</a:t>
            </a:r>
            <a:endParaRPr sz="2400"/>
          </a:p>
          <a:p>
            <a:pPr indent="-228600" lvl="0" marL="228600" rtl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 sz="2400"/>
              <a:t>if the imposed penalty does not exceed 2 years of imprisonment, there are additional benefits available:</a:t>
            </a:r>
            <a:endParaRPr/>
          </a:p>
          <a:p>
            <a:pPr indent="-228600" lvl="1" marL="685800" rtl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Char char="•"/>
            </a:pPr>
            <a:r>
              <a:rPr b="1" lang="pl-PL" sz="2000">
                <a:solidFill>
                  <a:schemeClr val="accent1"/>
                </a:solidFill>
              </a:rPr>
              <a:t>lack of ancillary orders</a:t>
            </a:r>
            <a:r>
              <a:rPr lang="pl-PL" sz="2000"/>
              <a:t>, except forfeiture, and a </a:t>
            </a:r>
            <a:r>
              <a:rPr b="1" lang="pl-PL" sz="2000">
                <a:solidFill>
                  <a:schemeClr val="accent1"/>
                </a:solidFill>
              </a:rPr>
              <a:t>release from obligation to incur the costs </a:t>
            </a:r>
            <a:r>
              <a:rPr lang="pl-PL" sz="2000"/>
              <a:t>of proceedings</a:t>
            </a:r>
            <a:endParaRPr sz="2000"/>
          </a:p>
          <a:p>
            <a:pPr indent="-228600" lvl="1" marL="685800" rtl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Char char="•"/>
            </a:pPr>
            <a:r>
              <a:rPr b="1" lang="pl-PL" sz="2000">
                <a:solidFill>
                  <a:schemeClr val="accent1"/>
                </a:solidFill>
              </a:rPr>
              <a:t>shorter deadlines of expungement</a:t>
            </a:r>
            <a:endParaRPr b="1" sz="2000">
              <a:solidFill>
                <a:schemeClr val="accent1"/>
              </a:solidFill>
            </a:endParaRPr>
          </a:p>
          <a:p>
            <a:pPr indent="-228600" lvl="1" marL="685800" rtl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 sz="2000"/>
              <a:t>a conviction for a fine and/or ancillary orders in this type of proceedings </a:t>
            </a:r>
            <a:r>
              <a:rPr b="1" lang="pl-PL" sz="2000">
                <a:solidFill>
                  <a:schemeClr val="accent1"/>
                </a:solidFill>
              </a:rPr>
              <a:t>does not constitute an obstacle for conditional suspension</a:t>
            </a:r>
            <a:r>
              <a:rPr b="1" lang="pl-PL" sz="2000"/>
              <a:t> </a:t>
            </a:r>
            <a:r>
              <a:rPr lang="pl-PL" sz="2000"/>
              <a:t>of other penalties</a:t>
            </a:r>
            <a:endParaRPr b="1" sz="2000">
              <a:solidFill>
                <a:schemeClr val="accent1"/>
              </a:solidFill>
            </a:endParaRPr>
          </a:p>
          <a:p>
            <a:pPr indent="-228600" lvl="0" marL="228600" rtl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 sz="2400"/>
              <a:t>the judgment does not bind civil and administrative courts so the question of guilt may be challenged by the defendant e.g. in civil proceedings for damages</a:t>
            </a:r>
            <a:endParaRPr sz="2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7"/>
          <p:cNvSpPr txBox="1"/>
          <p:nvPr>
            <p:ph idx="1" type="body"/>
          </p:nvPr>
        </p:nvSpPr>
        <p:spPr>
          <a:xfrm>
            <a:off x="234950" y="295275"/>
            <a:ext cx="8523288" cy="331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40000" lnSpcReduction="2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/>
              <a:t>The presented research is financed by the Polish National Centre of Science under grant agreement no. UMO-2019/35/N/HS5/03125.</a:t>
            </a:r>
            <a:endParaRPr/>
          </a:p>
        </p:txBody>
      </p:sp>
      <p:sp>
        <p:nvSpPr>
          <p:cNvPr id="193" name="Google Shape;193;p17"/>
          <p:cNvSpPr txBox="1"/>
          <p:nvPr>
            <p:ph idx="2" type="body"/>
          </p:nvPr>
        </p:nvSpPr>
        <p:spPr>
          <a:xfrm>
            <a:off x="234950" y="977900"/>
            <a:ext cx="8789780" cy="5584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None/>
            </a:pPr>
            <a:r>
              <a:rPr b="1" lang="pl-PL" sz="3700">
                <a:solidFill>
                  <a:schemeClr val="accent1"/>
                </a:solidFill>
              </a:rPr>
              <a:t>Germany</a:t>
            </a:r>
            <a:endParaRPr/>
          </a:p>
          <a:p>
            <a:pPr indent="-228600" lvl="0" marL="228600" rtl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l-PL"/>
              <a:t>main consensual institution: </a:t>
            </a:r>
            <a:r>
              <a:rPr i="1" lang="pl-PL"/>
              <a:t>Absprachen (Verständigung)</a:t>
            </a:r>
            <a:endParaRPr/>
          </a:p>
          <a:p>
            <a:pPr indent="-228600" lvl="0" marL="228600" rtl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l-PL"/>
              <a:t>very interesting history: plea bargaining evolved in practice with no legal basis, was then noticed by the courts and regulated afterwards only in 2009</a:t>
            </a:r>
            <a:endParaRPr/>
          </a:p>
          <a:p>
            <a:pPr indent="-228600" lvl="0" marL="228600" rtl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l-PL"/>
              <a:t>Takes place only in court proceedings</a:t>
            </a:r>
            <a:endParaRPr/>
          </a:p>
          <a:p>
            <a:pPr indent="-228600" lvl="0" marL="228600" rtl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l-PL"/>
              <a:t>Victim – no real impact</a:t>
            </a:r>
            <a:endParaRPr/>
          </a:p>
          <a:p>
            <a:pPr indent="-50800" lvl="0" marL="228600" rtl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8"/>
          <p:cNvSpPr txBox="1"/>
          <p:nvPr>
            <p:ph idx="1" type="body"/>
          </p:nvPr>
        </p:nvSpPr>
        <p:spPr>
          <a:xfrm>
            <a:off x="234950" y="295275"/>
            <a:ext cx="8523288" cy="331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40000" lnSpcReduction="2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/>
              <a:t>The presented research is financed by the Polish National Centre of Science under grant agreement no. UMO-2019/35/N/HS5/03125.</a:t>
            </a:r>
            <a:endParaRPr/>
          </a:p>
        </p:txBody>
      </p:sp>
      <p:sp>
        <p:nvSpPr>
          <p:cNvPr id="199" name="Google Shape;199;p18"/>
          <p:cNvSpPr txBox="1"/>
          <p:nvPr>
            <p:ph idx="2" type="body"/>
          </p:nvPr>
        </p:nvSpPr>
        <p:spPr>
          <a:xfrm>
            <a:off x="234950" y="977900"/>
            <a:ext cx="8789780" cy="5584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None/>
            </a:pPr>
            <a:r>
              <a:rPr b="1" lang="pl-PL" sz="3700">
                <a:solidFill>
                  <a:schemeClr val="accent1"/>
                </a:solidFill>
              </a:rPr>
              <a:t>Germany</a:t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l-PL"/>
              <a:t>Defence counsel usually present</a:t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l-PL"/>
              <a:t>Full access to the case file</a:t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l-PL"/>
              <a:t>Risk of withdrawal of the consent by the prosecutor or the court even if no new circumstances occurred 🡪 previous confession inadmissible but stays in the case dossier</a:t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l-PL"/>
              <a:t>Constitutional Court 2013: improper practice of pressuring the defendants by indicating disproportionate „sanction scissors”; the duty to verify the credibility of confession in light of other evidence often not fulfilled by the courts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9"/>
          <p:cNvSpPr txBox="1"/>
          <p:nvPr>
            <p:ph idx="1" type="body"/>
          </p:nvPr>
        </p:nvSpPr>
        <p:spPr>
          <a:xfrm>
            <a:off x="234950" y="295275"/>
            <a:ext cx="8523288" cy="331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40000" lnSpcReduction="2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/>
              <a:t>The presented research is financed by the Polish National Centre of Science under grant agreement no. UMO-2019/35/N/HS5/03125.</a:t>
            </a:r>
            <a:endParaRPr/>
          </a:p>
        </p:txBody>
      </p:sp>
      <p:sp>
        <p:nvSpPr>
          <p:cNvPr id="205" name="Google Shape;205;p19"/>
          <p:cNvSpPr txBox="1"/>
          <p:nvPr>
            <p:ph idx="2" type="body"/>
          </p:nvPr>
        </p:nvSpPr>
        <p:spPr>
          <a:xfrm>
            <a:off x="234950" y="977900"/>
            <a:ext cx="8789780" cy="5584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10000"/>
          </a:bodyPr>
          <a:lstStyle/>
          <a:p>
            <a:pPr indent="0" lvl="0" marL="0" rtl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</a:pPr>
            <a:r>
              <a:rPr b="1" lang="pl-PL" sz="3700">
                <a:solidFill>
                  <a:schemeClr val="accent1"/>
                </a:solidFill>
              </a:rPr>
              <a:t>Germany – sentencing discount</a:t>
            </a:r>
            <a:endParaRPr b="1" sz="3700">
              <a:solidFill>
                <a:schemeClr val="accent1"/>
              </a:solidFill>
            </a:endParaRPr>
          </a:p>
          <a:p>
            <a:pPr indent="-228600" lvl="0" marL="228600" rtl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/>
              <a:t>no particular benefits; however, the punishment may be more lenient within the statutory limits</a:t>
            </a:r>
            <a:endParaRPr/>
          </a:p>
          <a:p>
            <a:pPr indent="-228600" lvl="0" marL="228600" rtl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/>
              <a:t>there is empirical data (Altenhain 2020) that </a:t>
            </a:r>
            <a:r>
              <a:rPr b="1" lang="pl-PL">
                <a:solidFill>
                  <a:schemeClr val="accent1"/>
                </a:solidFill>
              </a:rPr>
              <a:t>in fact </a:t>
            </a:r>
            <a:r>
              <a:rPr lang="pl-PL"/>
              <a:t>the punishments inflicted as a result of </a:t>
            </a:r>
            <a:r>
              <a:rPr i="1" lang="pl-PL"/>
              <a:t>Absprachen </a:t>
            </a:r>
            <a:r>
              <a:rPr lang="pl-PL"/>
              <a:t>are </a:t>
            </a:r>
            <a:r>
              <a:rPr b="1" lang="pl-PL">
                <a:solidFill>
                  <a:schemeClr val="accent1"/>
                </a:solidFill>
              </a:rPr>
              <a:t>more lenient (by ⅓ to ¼) </a:t>
            </a:r>
            <a:r>
              <a:rPr lang="pl-PL"/>
              <a:t>- the difference is called </a:t>
            </a:r>
            <a:r>
              <a:rPr i="1" lang="pl-PL"/>
              <a:t>Sanktionsschere </a:t>
            </a:r>
            <a:r>
              <a:rPr lang="pl-PL"/>
              <a:t>(sanction scissors)</a:t>
            </a:r>
            <a:endParaRPr/>
          </a:p>
          <a:p>
            <a:pPr indent="-228600" lvl="0" marL="228600" rtl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/>
              <a:t>the court is entitled to indicate the maximum punishment in case of a credible confession – but not the punishment it intends to inflict in case of no confession</a:t>
            </a:r>
            <a:endParaRPr/>
          </a:p>
          <a:p>
            <a:pPr indent="-228600" lvl="0" marL="228600" rtl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/>
              <a:t>according to the Federal Constitutional Court, </a:t>
            </a:r>
            <a:r>
              <a:rPr b="1" lang="pl-PL">
                <a:solidFill>
                  <a:schemeClr val="accent1"/>
                </a:solidFill>
              </a:rPr>
              <a:t>the sanction scissors</a:t>
            </a:r>
            <a:r>
              <a:rPr b="1" i="1" lang="pl-PL">
                <a:solidFill>
                  <a:schemeClr val="accent1"/>
                </a:solidFill>
              </a:rPr>
              <a:t> </a:t>
            </a:r>
            <a:r>
              <a:rPr b="1" lang="pl-PL">
                <a:solidFill>
                  <a:schemeClr val="accent1"/>
                </a:solidFill>
              </a:rPr>
              <a:t>cannot be excessive nor openly communicated</a:t>
            </a:r>
            <a:r>
              <a:rPr lang="pl-PL"/>
              <a:t> as </a:t>
            </a:r>
            <a:r>
              <a:rPr b="1" lang="pl-PL">
                <a:solidFill>
                  <a:schemeClr val="accent1"/>
                </a:solidFill>
              </a:rPr>
              <a:t>it would violate</a:t>
            </a:r>
            <a:r>
              <a:rPr lang="pl-PL"/>
              <a:t>:</a:t>
            </a:r>
            <a:endParaRPr/>
          </a:p>
          <a:p>
            <a:pPr indent="-228600" lvl="1" marL="685800" rtl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 sz="2600"/>
              <a:t>general rules of legalism and equitable punishment</a:t>
            </a:r>
            <a:endParaRPr sz="2600"/>
          </a:p>
          <a:p>
            <a:pPr indent="-228600" lvl="1" marL="685800" rtl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 sz="2600"/>
              <a:t>the defendant’s freedom of decision and </a:t>
            </a:r>
            <a:r>
              <a:rPr b="1" lang="pl-PL" sz="2600">
                <a:solidFill>
                  <a:schemeClr val="accent1"/>
                </a:solidFill>
              </a:rPr>
              <a:t>freedom from self-incrimination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"/>
          <p:cNvSpPr txBox="1"/>
          <p:nvPr>
            <p:ph idx="1" type="body"/>
          </p:nvPr>
        </p:nvSpPr>
        <p:spPr>
          <a:xfrm>
            <a:off x="234950" y="255518"/>
            <a:ext cx="8523288" cy="331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40000" lnSpcReduction="2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/>
              <a:t>The presented research is financed by the Polish National Centre of Science under grant agreement no. UMO-2019/35/N/HS5/03125.</a:t>
            </a:r>
            <a:endParaRPr/>
          </a:p>
        </p:txBody>
      </p:sp>
      <p:sp>
        <p:nvSpPr>
          <p:cNvPr id="103" name="Google Shape;103;p2"/>
          <p:cNvSpPr txBox="1"/>
          <p:nvPr>
            <p:ph idx="2" type="body"/>
          </p:nvPr>
        </p:nvSpPr>
        <p:spPr>
          <a:xfrm>
            <a:off x="234950" y="977900"/>
            <a:ext cx="8601075" cy="5584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Char char="•"/>
            </a:pPr>
            <a:r>
              <a:rPr b="1" lang="pl-PL" sz="2400">
                <a:solidFill>
                  <a:schemeClr val="accent1"/>
                </a:solidFill>
              </a:rPr>
              <a:t>Plea bargaining </a:t>
            </a:r>
            <a:r>
              <a:rPr lang="pl-PL" sz="2400"/>
              <a:t>and similar </a:t>
            </a:r>
            <a:r>
              <a:rPr b="1" lang="pl-PL" sz="2400">
                <a:solidFill>
                  <a:schemeClr val="accent1"/>
                </a:solidFill>
              </a:rPr>
              <a:t>negotiated justice </a:t>
            </a:r>
            <a:r>
              <a:rPr lang="pl-PL" sz="2400"/>
              <a:t>mechanisms are now a common feature of the criminal justice systems</a:t>
            </a:r>
            <a:endParaRPr sz="2400"/>
          </a:p>
          <a:p>
            <a:pPr indent="-228600" lvl="0" marL="2286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l-PL" sz="2400"/>
              <a:t>General idea: the defendant waives their right to trial in exchange for agreed benefits, such as a reduction of the number or weight of the charges (in common law countries) or getting an agreed sentence </a:t>
            </a:r>
            <a:endParaRPr sz="2400"/>
          </a:p>
          <a:p>
            <a:pPr indent="-228600" lvl="0" marL="2286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l-PL" sz="2400"/>
              <a:t>main purpose: </a:t>
            </a:r>
            <a:r>
              <a:rPr b="1" lang="pl-PL" sz="2400">
                <a:solidFill>
                  <a:schemeClr val="accent1"/>
                </a:solidFill>
              </a:rPr>
              <a:t>save time and money </a:t>
            </a:r>
            <a:r>
              <a:rPr lang="pl-PL" sz="2400"/>
              <a:t>of the criminal justice system by fastening and simplifying the procedure</a:t>
            </a:r>
            <a:endParaRPr/>
          </a:p>
          <a:p>
            <a:pPr indent="-228600" lvl="0" marL="2286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l-PL" sz="2400"/>
              <a:t>This is what the state gets 🡪 </a:t>
            </a:r>
            <a:r>
              <a:rPr b="1" lang="pl-PL" sz="2400">
                <a:solidFill>
                  <a:schemeClr val="accent1"/>
                </a:solidFill>
              </a:rPr>
              <a:t>what does the defendant get? </a:t>
            </a:r>
            <a:endParaRPr/>
          </a:p>
          <a:p>
            <a:pPr indent="-228600" lvl="1" marL="6858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pl-PL" sz="2000"/>
              <a:t>Are there any incentives? </a:t>
            </a:r>
            <a:endParaRPr/>
          </a:p>
          <a:p>
            <a:pPr indent="-228600" lvl="1" marL="6858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pl-PL" sz="2000"/>
              <a:t>Are they fair in light of the principle of equality and substantive justice?</a:t>
            </a:r>
            <a:endParaRPr/>
          </a:p>
          <a:p>
            <a:pPr indent="-228600" lvl="1" marL="6858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pl-PL" sz="2000"/>
              <a:t>Are they forms of pressuring the defendant to plead guilty?</a:t>
            </a:r>
            <a:endParaRPr/>
          </a:p>
          <a:p>
            <a:pPr indent="-101600" lvl="1" marL="6858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0"/>
          <p:cNvSpPr txBox="1"/>
          <p:nvPr>
            <p:ph idx="1" type="body"/>
          </p:nvPr>
        </p:nvSpPr>
        <p:spPr>
          <a:xfrm>
            <a:off x="234950" y="295275"/>
            <a:ext cx="8523288" cy="331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40000" lnSpcReduction="2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/>
              <a:t>The presented research is financed by the Polish National Centre of Science under grant agreement no. UMO-2019/35/N/HS5/03125.</a:t>
            </a:r>
            <a:endParaRPr/>
          </a:p>
        </p:txBody>
      </p:sp>
      <p:sp>
        <p:nvSpPr>
          <p:cNvPr id="211" name="Google Shape;211;p20"/>
          <p:cNvSpPr txBox="1"/>
          <p:nvPr>
            <p:ph idx="2" type="body"/>
          </p:nvPr>
        </p:nvSpPr>
        <p:spPr>
          <a:xfrm>
            <a:off x="234950" y="977900"/>
            <a:ext cx="8601075" cy="57906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</a:pPr>
            <a:r>
              <a:rPr b="1" lang="pl-PL" sz="3100">
                <a:solidFill>
                  <a:schemeClr val="accent1"/>
                </a:solidFill>
              </a:rPr>
              <a:t>Poland </a:t>
            </a:r>
            <a:endParaRPr/>
          </a:p>
          <a:p>
            <a:pPr indent="0" lvl="0" marL="0" rtl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 sz="3100"/>
              <a:t>two main consensual institutions: </a:t>
            </a:r>
            <a:endParaRPr/>
          </a:p>
          <a:p>
            <a:pPr indent="-214788" lvl="1" marL="685800" rtl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 sz="2900"/>
              <a:t>conviction without trial - until the end of investigation</a:t>
            </a:r>
            <a:endParaRPr/>
          </a:p>
          <a:p>
            <a:pPr indent="-214788" lvl="1" marL="685800" rtl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 sz="2900"/>
              <a:t>voluntary submission to criminal liability</a:t>
            </a:r>
            <a:endParaRPr sz="2900"/>
          </a:p>
          <a:p>
            <a:pPr indent="-284638" lvl="2" marL="1143000" rtl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pl-PL" sz="2900"/>
              <a:t>before scheduling the date of trial</a:t>
            </a:r>
            <a:endParaRPr sz="2900"/>
          </a:p>
          <a:p>
            <a:pPr indent="-284638" lvl="2" marL="1143000" rtl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pl-PL" sz="2900"/>
              <a:t>no later than at the beginning of trial</a:t>
            </a:r>
            <a:endParaRPr sz="2900"/>
          </a:p>
          <a:p>
            <a:pPr indent="-213359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 sz="3200"/>
              <a:t>Introduced in 1997, then amended in 2003, 2015, 2016</a:t>
            </a:r>
            <a:endParaRPr/>
          </a:p>
          <a:p>
            <a:pPr indent="-213359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 sz="3200"/>
              <a:t>Main characteristic: particularly strong position of the victim who has the right to bindingly oppose to the conclusion of proceedings that way</a:t>
            </a:r>
            <a:endParaRPr sz="3200"/>
          </a:p>
          <a:p>
            <a:pPr indent="-19050" lvl="0" marL="228600" rtl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33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1"/>
          <p:cNvSpPr txBox="1"/>
          <p:nvPr>
            <p:ph idx="1" type="body"/>
          </p:nvPr>
        </p:nvSpPr>
        <p:spPr>
          <a:xfrm>
            <a:off x="234950" y="295275"/>
            <a:ext cx="8523288" cy="331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40000" lnSpcReduction="2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/>
              <a:t>The presented research is financed by the Polish National Centre of Science under grant agreement no. UMO-2019/35/N/HS5/03125.</a:t>
            </a:r>
            <a:endParaRPr/>
          </a:p>
        </p:txBody>
      </p:sp>
      <p:sp>
        <p:nvSpPr>
          <p:cNvPr id="217" name="Google Shape;217;p21"/>
          <p:cNvSpPr txBox="1"/>
          <p:nvPr>
            <p:ph idx="2" type="body"/>
          </p:nvPr>
        </p:nvSpPr>
        <p:spPr>
          <a:xfrm>
            <a:off x="234950" y="977900"/>
            <a:ext cx="8601075" cy="57906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100"/>
              <a:buNone/>
            </a:pPr>
            <a:r>
              <a:rPr b="1" lang="pl-PL" sz="3100">
                <a:solidFill>
                  <a:schemeClr val="accent1"/>
                </a:solidFill>
              </a:rPr>
              <a:t>Poland – rights of defence</a:t>
            </a:r>
            <a:endParaRPr b="1" sz="3100">
              <a:solidFill>
                <a:schemeClr val="accen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pl-PL" sz="3200"/>
              <a:t>Defence counsel usually not present</a:t>
            </a:r>
            <a:endParaRPr sz="32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pl-PL" sz="3200"/>
              <a:t>Access to the case file might be restricted</a:t>
            </a:r>
            <a:endParaRPr sz="32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pl-PL" sz="3200"/>
              <a:t>Unrecorded negotiations</a:t>
            </a:r>
            <a:endParaRPr sz="32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pl-PL" sz="3200"/>
              <a:t>If the agreement fails, previous admission of guilt admissible</a:t>
            </a:r>
            <a:endParaRPr sz="3200"/>
          </a:p>
          <a:p>
            <a:pPr indent="-19050" lvl="0" marL="228600" rtl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</a:pPr>
            <a:r>
              <a:t/>
            </a:r>
            <a:endParaRPr sz="33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2"/>
          <p:cNvSpPr txBox="1"/>
          <p:nvPr>
            <p:ph idx="1" type="body"/>
          </p:nvPr>
        </p:nvSpPr>
        <p:spPr>
          <a:xfrm>
            <a:off x="234950" y="295275"/>
            <a:ext cx="8523288" cy="331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40000" lnSpcReduction="2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/>
              <a:t>The presented research is financed by the Polish National Centre of Science under grant agreement no. UMO-2019/35/N/HS5/03125.</a:t>
            </a:r>
            <a:endParaRPr/>
          </a:p>
        </p:txBody>
      </p:sp>
      <p:sp>
        <p:nvSpPr>
          <p:cNvPr id="223" name="Google Shape;223;p22"/>
          <p:cNvSpPr txBox="1"/>
          <p:nvPr>
            <p:ph idx="2" type="body"/>
          </p:nvPr>
        </p:nvSpPr>
        <p:spPr>
          <a:xfrm>
            <a:off x="234950" y="977900"/>
            <a:ext cx="8601075" cy="57906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0" lvl="0" marL="0" rtl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</a:pPr>
            <a:r>
              <a:rPr b="1" lang="pl-PL" sz="3100">
                <a:solidFill>
                  <a:schemeClr val="accent1"/>
                </a:solidFill>
              </a:rPr>
              <a:t>Poland – sentencing discount</a:t>
            </a:r>
            <a:endParaRPr b="1" sz="3100">
              <a:solidFill>
                <a:schemeClr val="accent1"/>
              </a:solidFill>
            </a:endParaRPr>
          </a:p>
          <a:p>
            <a:pPr indent="-228631" lvl="0" marL="228600" rtl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 sz="3100"/>
              <a:t>Before April 2016: additional </a:t>
            </a:r>
            <a:r>
              <a:rPr lang="pl-PL" sz="3100"/>
              <a:t>possibilities</a:t>
            </a:r>
            <a:r>
              <a:rPr lang="pl-PL" sz="3100"/>
              <a:t> of suspending the sentence or going below the statutory minimum sentences</a:t>
            </a:r>
            <a:endParaRPr sz="3100"/>
          </a:p>
          <a:p>
            <a:pPr indent="-228631" lvl="0" marL="228600" rtl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 sz="3100"/>
              <a:t>Since April 2016: no particular benefits according to the law</a:t>
            </a:r>
            <a:endParaRPr/>
          </a:p>
          <a:p>
            <a:pPr indent="-228631" lvl="0" marL="228600" rtl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 sz="3100"/>
              <a:t>the punishment may be more lenient within the statutory limits – but there is no empirical data to confirm that they are</a:t>
            </a:r>
            <a:endParaRPr sz="3100"/>
          </a:p>
          <a:p>
            <a:pPr indent="-228631" lvl="0" marL="228600" rtl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 sz="3100"/>
              <a:t>practical experiences suggest that the defendants cannot be sure they gain anything from the agreement</a:t>
            </a:r>
            <a:endParaRPr sz="3100"/>
          </a:p>
          <a:p>
            <a:pPr indent="-228631" lvl="0" marL="228600" rtl="0" algn="just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 sz="3100"/>
              <a:t>abolishing previous mechanisms of leniency may be one of the reasons of a huge collapse in the frequency of entering </a:t>
            </a:r>
            <a:r>
              <a:rPr lang="pl-PL" sz="3100"/>
              <a:t>agreements</a:t>
            </a:r>
            <a:r>
              <a:rPr lang="pl-PL" sz="3100"/>
              <a:t> since 2016 (from more than 50% convictions to less than 30%)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3"/>
          <p:cNvSpPr txBox="1"/>
          <p:nvPr>
            <p:ph idx="1" type="body"/>
          </p:nvPr>
        </p:nvSpPr>
        <p:spPr>
          <a:xfrm>
            <a:off x="234950" y="295275"/>
            <a:ext cx="8523288" cy="331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40000" lnSpcReduction="2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/>
              <a:t>The presented research is financed by the Polish National Centre of Science under grant agreement no. UMO-2019/35/N/HS5/03125.</a:t>
            </a:r>
            <a:endParaRPr/>
          </a:p>
        </p:txBody>
      </p:sp>
      <p:graphicFrame>
        <p:nvGraphicFramePr>
          <p:cNvPr id="229" name="Google Shape;229;p23"/>
          <p:cNvGraphicFramePr/>
          <p:nvPr/>
        </p:nvGraphicFramePr>
        <p:xfrm>
          <a:off x="375285" y="1203158"/>
          <a:ext cx="8382953" cy="5359567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4"/>
          <p:cNvSpPr txBox="1"/>
          <p:nvPr>
            <p:ph idx="1" type="body"/>
          </p:nvPr>
        </p:nvSpPr>
        <p:spPr>
          <a:xfrm>
            <a:off x="234950" y="295275"/>
            <a:ext cx="8523288" cy="331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40000" lnSpcReduction="2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/>
              <a:t>The presented research is financed by the Polish National Centre of Science under grant agreement no. UMO-2019/35/N/HS5/03125.</a:t>
            </a:r>
            <a:endParaRPr/>
          </a:p>
        </p:txBody>
      </p:sp>
      <p:sp>
        <p:nvSpPr>
          <p:cNvPr id="235" name="Google Shape;235;p24"/>
          <p:cNvSpPr txBox="1"/>
          <p:nvPr>
            <p:ph idx="2" type="body"/>
          </p:nvPr>
        </p:nvSpPr>
        <p:spPr>
          <a:xfrm>
            <a:off x="234950" y="977900"/>
            <a:ext cx="8601075" cy="5584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</a:pPr>
            <a:r>
              <a:rPr b="1" lang="pl-PL">
                <a:solidFill>
                  <a:schemeClr val="accent1"/>
                </a:solidFill>
              </a:rPr>
              <a:t>Comparative remarks on the rights of defence</a:t>
            </a:r>
            <a:endParaRPr b="1">
              <a:solidFill>
                <a:schemeClr val="accent1"/>
              </a:solidFill>
            </a:endParaRPr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/>
              <a:t>Crucial factors:</a:t>
            </a:r>
            <a:endParaRPr/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/>
              <a:t>Participation of the defence counsel</a:t>
            </a:r>
            <a:endParaRPr/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/>
              <a:t>Access to the evidence</a:t>
            </a:r>
            <a:endParaRPr/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/>
              <a:t>No time pressure</a:t>
            </a:r>
            <a:endParaRPr/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/>
              <a:t>Formalisation and recording of the negotiations</a:t>
            </a:r>
            <a:endParaRPr/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/>
              <a:t>(in)admissibility of previous </a:t>
            </a:r>
            <a:r>
              <a:rPr lang="pl-PL"/>
              <a:t>statements</a:t>
            </a:r>
            <a:r>
              <a:rPr lang="pl-PL"/>
              <a:t> in further proceedings if the agreement fails</a:t>
            </a:r>
            <a:endParaRPr/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/>
              <a:t>Lack of pressure resulting from a clear indication of an immense trial tax</a:t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/>
              <a:t>France as the most protective country</a:t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/>
              <a:t>the guarantees do not seem to jeopardise the benefits of the agreement; </a:t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/>
              <a:t>doubts expressed by legal scholars from countries representing adversarial model with regard to disclosure; </a:t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/>
              <a:t>obvious doubts as to the admissibility of previous statements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5"/>
          <p:cNvSpPr txBox="1"/>
          <p:nvPr>
            <p:ph idx="1" type="body"/>
          </p:nvPr>
        </p:nvSpPr>
        <p:spPr>
          <a:xfrm>
            <a:off x="234950" y="295275"/>
            <a:ext cx="8523288" cy="331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40000" lnSpcReduction="2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/>
              <a:t>The presented research is financed by the Polish National Centre of Science under grant agreement no. UMO-2019/35/N/HS5/03125.</a:t>
            </a:r>
            <a:endParaRPr/>
          </a:p>
        </p:txBody>
      </p:sp>
      <p:sp>
        <p:nvSpPr>
          <p:cNvPr id="241" name="Google Shape;241;p25"/>
          <p:cNvSpPr txBox="1"/>
          <p:nvPr>
            <p:ph idx="2" type="body"/>
          </p:nvPr>
        </p:nvSpPr>
        <p:spPr>
          <a:xfrm>
            <a:off x="234950" y="977900"/>
            <a:ext cx="8601075" cy="5584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0" lvl="0" marL="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</a:pPr>
            <a:r>
              <a:rPr b="1" lang="pl-PL">
                <a:solidFill>
                  <a:schemeClr val="accent1"/>
                </a:solidFill>
              </a:rPr>
              <a:t>Comparative remarks on sentencing discount</a:t>
            </a:r>
            <a:endParaRPr b="1">
              <a:solidFill>
                <a:schemeClr val="accent1"/>
              </a:solidFill>
            </a:endParaRPr>
          </a:p>
          <a:p>
            <a:pPr indent="-228600" lvl="0" marL="2286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 sz="2400"/>
              <a:t>Most countries provide a sentencing discount of some sort:</a:t>
            </a:r>
            <a:endParaRPr/>
          </a:p>
          <a:p>
            <a:pPr indent="-228600" lvl="1" marL="6858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 sz="2000"/>
              <a:t>a fixed one (Italy), applied in the end of sentencing, </a:t>
            </a:r>
            <a:endParaRPr/>
          </a:p>
          <a:p>
            <a:pPr indent="-228600" lvl="1" marL="6858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 sz="2000"/>
              <a:t>a system of guidelines for providing different levels of fixed sentencing discounts (England), </a:t>
            </a:r>
            <a:endParaRPr/>
          </a:p>
          <a:p>
            <a:pPr indent="-228600" lvl="1" marL="6858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 sz="2000"/>
              <a:t>a broad discretion of the prosecutors or the court (USA)</a:t>
            </a:r>
            <a:endParaRPr/>
          </a:p>
          <a:p>
            <a:pPr indent="-228600" lvl="0" marL="2286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 sz="2400"/>
              <a:t>Some countries (Italy, France) provide broad possibilities of awarding interesting benefits unrelated to the dimension</a:t>
            </a:r>
            <a:r>
              <a:rPr lang="pl-PL" sz="2400">
                <a:solidFill>
                  <a:srgbClr val="FF0000"/>
                </a:solidFill>
              </a:rPr>
              <a:t> </a:t>
            </a:r>
            <a:r>
              <a:rPr lang="pl-PL" sz="2400"/>
              <a:t>of the punishment itself</a:t>
            </a:r>
            <a:endParaRPr sz="2400"/>
          </a:p>
          <a:p>
            <a:pPr indent="-228600" lvl="0" marL="2286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 sz="2400"/>
              <a:t>In Germany and Poland the fact of entering the agreement does not influence statutory limits of the punishment in any way; however, it may be alleviated in practice within the regular statutory limits – but without prejudice to the general rules of just and equitable punishment</a:t>
            </a:r>
            <a:endParaRPr sz="24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26"/>
          <p:cNvSpPr txBox="1"/>
          <p:nvPr>
            <p:ph idx="1" type="body"/>
          </p:nvPr>
        </p:nvSpPr>
        <p:spPr>
          <a:xfrm>
            <a:off x="234950" y="295275"/>
            <a:ext cx="8523288" cy="331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40000" lnSpcReduction="2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/>
              <a:t>The presented research is financed by the Polish National Centre of Science under grant agreement no. UMO-2019/35/N/HS5/03125.</a:t>
            </a:r>
            <a:endParaRPr/>
          </a:p>
        </p:txBody>
      </p:sp>
      <p:sp>
        <p:nvSpPr>
          <p:cNvPr id="247" name="Google Shape;247;p26"/>
          <p:cNvSpPr txBox="1"/>
          <p:nvPr>
            <p:ph idx="2" type="body"/>
          </p:nvPr>
        </p:nvSpPr>
        <p:spPr>
          <a:xfrm>
            <a:off x="234950" y="977900"/>
            <a:ext cx="8601075" cy="588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</a:pPr>
            <a:r>
              <a:rPr b="1" lang="pl-PL">
                <a:solidFill>
                  <a:schemeClr val="accent1"/>
                </a:solidFill>
              </a:rPr>
              <a:t>Comparative remarks on sentencing discount</a:t>
            </a:r>
            <a:endParaRPr b="1">
              <a:solidFill>
                <a:schemeClr val="accent1"/>
              </a:solidFill>
            </a:endParaRPr>
          </a:p>
          <a:p>
            <a:pPr indent="-228600" lvl="0" marL="2286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/>
              <a:t>Some sort of incentive is needed and justified  </a:t>
            </a:r>
            <a:endParaRPr/>
          </a:p>
          <a:p>
            <a:pPr indent="-228600" lvl="0" marL="2286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/>
              <a:t>In American legal writing the sentencing discount system </a:t>
            </a:r>
            <a:r>
              <a:rPr lang="pl-PL" sz="2800"/>
              <a:t>is often </a:t>
            </a:r>
            <a:r>
              <a:rPr lang="pl-PL"/>
              <a:t>criticised</a:t>
            </a:r>
            <a:r>
              <a:rPr lang="pl-PL" sz="2800"/>
              <a:t> for its:</a:t>
            </a:r>
            <a:endParaRPr/>
          </a:p>
          <a:p>
            <a:pPr indent="-228600" lvl="1" marL="6858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/>
              <a:t>lack of transparency </a:t>
            </a:r>
            <a:endParaRPr/>
          </a:p>
          <a:p>
            <a:pPr indent="-228600" lvl="1" marL="6858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/>
              <a:t>unacceptable consequence of imposing an additional sanction for enjoying constitutional rights  🡪 </a:t>
            </a:r>
            <a:r>
              <a:rPr b="1" lang="pl-PL">
                <a:solidFill>
                  <a:schemeClr val="accent1"/>
                </a:solidFill>
              </a:rPr>
              <a:t>(sentencing discount = trial tax?)</a:t>
            </a:r>
            <a:endParaRPr/>
          </a:p>
          <a:p>
            <a:pPr indent="-228600" lvl="0" marL="2286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 sz="2800"/>
              <a:t>Providing more transparency in England, France or Italy does not eliminate this last issue</a:t>
            </a:r>
            <a:r>
              <a:rPr lang="pl-PL"/>
              <a:t> – however, it is still better than full discretion</a:t>
            </a:r>
            <a:endParaRPr/>
          </a:p>
          <a:p>
            <a:pPr indent="-228600" lvl="0" marL="2286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/>
              <a:t>The sanction scissors shall be moderate in order not to violate the defendant’s voluntariness and freedom from self-incrimination</a:t>
            </a:r>
            <a:endParaRPr/>
          </a:p>
          <a:p>
            <a:pPr indent="-228600" lvl="0" marL="2286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/>
              <a:t>Placing the emphasis on side-benefits as in Italy or France balances the model of awarding sentencing discounts in negotiated justice instruments</a:t>
            </a:r>
            <a:endParaRPr b="1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7"/>
          <p:cNvSpPr txBox="1"/>
          <p:nvPr>
            <p:ph idx="1" type="body"/>
          </p:nvPr>
        </p:nvSpPr>
        <p:spPr>
          <a:xfrm>
            <a:off x="924339" y="776388"/>
            <a:ext cx="9469173" cy="17341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62500" lnSpcReduction="20000"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ct val="100000"/>
              <a:buNone/>
            </a:pPr>
            <a:r>
              <a:rPr lang="pl-PL">
                <a:solidFill>
                  <a:srgbClr val="833C0B"/>
                </a:solidFill>
              </a:rPr>
              <a:t>Dr </a:t>
            </a:r>
            <a:r>
              <a:rPr lang="pl-PL">
                <a:solidFill>
                  <a:srgbClr val="833C0B"/>
                </a:solidFill>
              </a:rPr>
              <a:t>Dorota Czerwińska, Assistant Professor</a:t>
            </a:r>
            <a:endParaRPr>
              <a:solidFill>
                <a:srgbClr val="833C0B"/>
              </a:solidFill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ct val="100000"/>
              <a:buNone/>
            </a:pPr>
            <a:r>
              <a:rPr lang="pl-PL" sz="2800">
                <a:solidFill>
                  <a:srgbClr val="833C0B"/>
                </a:solidFill>
              </a:rPr>
              <a:t>Chair of Criminal Procedure</a:t>
            </a:r>
            <a:endParaRPr sz="2800">
              <a:solidFill>
                <a:srgbClr val="833C0B"/>
              </a:solidFill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ct val="100000"/>
              <a:buNone/>
            </a:pPr>
            <a:r>
              <a:rPr lang="pl-PL" sz="2800">
                <a:solidFill>
                  <a:srgbClr val="833C0B"/>
                </a:solidFill>
              </a:rPr>
              <a:t>Faculty of Law, Administration and Economics</a:t>
            </a:r>
            <a:endParaRPr sz="2800">
              <a:solidFill>
                <a:srgbClr val="833C0B"/>
              </a:solidFill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ct val="100000"/>
              <a:buNone/>
            </a:pPr>
            <a:r>
              <a:rPr lang="pl-PL" sz="2800">
                <a:solidFill>
                  <a:srgbClr val="833C0B"/>
                </a:solidFill>
              </a:rPr>
              <a:t>University of Wrocław</a:t>
            </a:r>
            <a:endParaRPr sz="2800">
              <a:solidFill>
                <a:srgbClr val="833C0B"/>
              </a:solidFill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ct val="100000"/>
              <a:buNone/>
            </a:pPr>
            <a:r>
              <a:rPr lang="pl-PL" sz="2800" u="sng">
                <a:solidFill>
                  <a:srgbClr val="833C0B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dorota.czerwinska@uwr.edu.pl</a:t>
            </a:r>
            <a:r>
              <a:rPr lang="pl-PL" sz="2800">
                <a:solidFill>
                  <a:srgbClr val="833C0B"/>
                </a:solidFill>
              </a:rPr>
              <a:t> </a:t>
            </a:r>
            <a:endParaRPr sz="2800">
              <a:solidFill>
                <a:srgbClr val="833C0B"/>
              </a:solidFill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ct val="100000"/>
              <a:buNone/>
            </a:pPr>
            <a:r>
              <a:t/>
            </a:r>
            <a:endParaRPr/>
          </a:p>
        </p:txBody>
      </p:sp>
      <p:sp>
        <p:nvSpPr>
          <p:cNvPr id="253" name="Google Shape;253;p27"/>
          <p:cNvSpPr txBox="1"/>
          <p:nvPr>
            <p:ph idx="2" type="body"/>
          </p:nvPr>
        </p:nvSpPr>
        <p:spPr>
          <a:xfrm>
            <a:off x="240525" y="181962"/>
            <a:ext cx="10350990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2800"/>
              <a:buNone/>
            </a:pPr>
            <a:r>
              <a:rPr lang="pl-PL">
                <a:solidFill>
                  <a:srgbClr val="F2F2F2"/>
                </a:solidFill>
              </a:rPr>
              <a:t>Thank you for your attention.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"/>
          <p:cNvSpPr txBox="1"/>
          <p:nvPr>
            <p:ph idx="1" type="body"/>
          </p:nvPr>
        </p:nvSpPr>
        <p:spPr>
          <a:xfrm>
            <a:off x="234950" y="255518"/>
            <a:ext cx="8523288" cy="331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40000" lnSpcReduction="2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/>
              <a:t>The presented research is financed by the Polish National Centre of Science under grant agreement no. UMO-2019/35/N/HS5/03125.</a:t>
            </a:r>
            <a:endParaRPr/>
          </a:p>
        </p:txBody>
      </p:sp>
      <p:sp>
        <p:nvSpPr>
          <p:cNvPr id="109" name="Google Shape;109;p3"/>
          <p:cNvSpPr txBox="1"/>
          <p:nvPr>
            <p:ph idx="2" type="body"/>
          </p:nvPr>
        </p:nvSpPr>
        <p:spPr>
          <a:xfrm>
            <a:off x="234950" y="977900"/>
            <a:ext cx="8601075" cy="5584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Char char="•"/>
            </a:pPr>
            <a:r>
              <a:rPr b="1" lang="pl-PL" sz="3600">
                <a:solidFill>
                  <a:schemeClr val="accent1"/>
                </a:solidFill>
              </a:rPr>
              <a:t>Plea bargaining – history</a:t>
            </a:r>
            <a:endParaRPr b="1" sz="3600">
              <a:solidFill>
                <a:schemeClr val="accent1"/>
              </a:solidFill>
            </a:endParaRPr>
          </a:p>
          <a:p>
            <a:pPr indent="-228600" lvl="1" marL="6858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l-PL"/>
              <a:t>G. Fisher: the roots are in XIX century, Massachusets</a:t>
            </a:r>
            <a:endParaRPr/>
          </a:p>
          <a:p>
            <a:pPr indent="-228600" lvl="1" marL="6858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l-PL"/>
              <a:t>Back then the prosecutors had other jobs at the same time – they did not have time to attend trials</a:t>
            </a:r>
            <a:endParaRPr/>
          </a:p>
          <a:p>
            <a:pPr indent="-228600" lvl="1" marL="6858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l-PL"/>
              <a:t>Other reasons for their development and triumph around the world:</a:t>
            </a:r>
            <a:endParaRPr/>
          </a:p>
          <a:p>
            <a:pPr indent="-228600" lvl="2" marL="11430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pl-PL" sz="1800"/>
              <a:t>Growing complexity of crime (economic, cyber, environmental)</a:t>
            </a:r>
            <a:endParaRPr/>
          </a:p>
          <a:p>
            <a:pPr indent="-228600" lvl="2" marL="11430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pl-PL" sz="1800"/>
              <a:t>Growing number of procedural guarantees after WWII</a:t>
            </a:r>
            <a:endParaRPr/>
          </a:p>
          <a:p>
            <a:pPr indent="-228600" lvl="2" marL="11430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pl-PL" sz="1800"/>
              <a:t>Increasing problem of overlong proceedings</a:t>
            </a:r>
            <a:endParaRPr sz="1800"/>
          </a:p>
          <a:p>
            <a:pPr indent="-228600" lvl="2" marL="11430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pl-PL" sz="1800"/>
              <a:t>Willingness to make the accused the subject, not the object of criminal proceedings</a:t>
            </a:r>
            <a:endParaRPr sz="1800"/>
          </a:p>
          <a:p>
            <a:pPr indent="-228600" lvl="2" marL="11430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pl-PL" sz="1800"/>
              <a:t>Consensual rather than forced methods of resolving conflict</a:t>
            </a:r>
            <a:endParaRPr sz="1800"/>
          </a:p>
          <a:p>
            <a:pPr indent="-228600" lvl="1" marL="6858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pl-PL" sz="2200"/>
              <a:t>Are the reasons pragmatic or rather axiological?</a:t>
            </a:r>
            <a:endParaRPr sz="2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"/>
          <p:cNvSpPr txBox="1"/>
          <p:nvPr>
            <p:ph idx="1" type="body"/>
          </p:nvPr>
        </p:nvSpPr>
        <p:spPr>
          <a:xfrm>
            <a:off x="234950" y="255518"/>
            <a:ext cx="8523288" cy="331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40000" lnSpcReduction="2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/>
              <a:t>The presented research is financed by the Polish National Centre of Science under grant agreement no. UMO-2019/35/N/HS5/03125.</a:t>
            </a:r>
            <a:endParaRPr/>
          </a:p>
        </p:txBody>
      </p:sp>
      <p:sp>
        <p:nvSpPr>
          <p:cNvPr id="115" name="Google Shape;115;p4"/>
          <p:cNvSpPr txBox="1"/>
          <p:nvPr>
            <p:ph idx="2" type="body"/>
          </p:nvPr>
        </p:nvSpPr>
        <p:spPr>
          <a:xfrm>
            <a:off x="234950" y="977900"/>
            <a:ext cx="8601075" cy="5584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-228600" lvl="0" marL="2286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pl-PL" sz="2400"/>
              <a:t>Countries:</a:t>
            </a:r>
            <a:endParaRPr/>
          </a:p>
          <a:p>
            <a:pPr indent="-228600" lvl="1" marL="6858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Char char="•"/>
            </a:pPr>
            <a:r>
              <a:rPr b="1" lang="pl-PL">
                <a:solidFill>
                  <a:schemeClr val="accent1"/>
                </a:solidFill>
              </a:rPr>
              <a:t>USA</a:t>
            </a:r>
            <a:r>
              <a:rPr lang="pl-PL"/>
              <a:t> – mother-country for plea bargaining</a:t>
            </a:r>
            <a:endParaRPr/>
          </a:p>
          <a:p>
            <a:pPr indent="-228600" lvl="1" marL="6858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Char char="•"/>
            </a:pPr>
            <a:r>
              <a:rPr b="1" lang="pl-PL">
                <a:solidFill>
                  <a:schemeClr val="accent1"/>
                </a:solidFill>
              </a:rPr>
              <a:t>England</a:t>
            </a:r>
            <a:r>
              <a:rPr lang="pl-PL"/>
              <a:t> – a different common law attitude towards plea bargaining</a:t>
            </a:r>
            <a:endParaRPr/>
          </a:p>
          <a:p>
            <a:pPr indent="-228600" lvl="1" marL="6858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Char char="•"/>
            </a:pPr>
            <a:r>
              <a:rPr b="1" lang="pl-PL">
                <a:solidFill>
                  <a:schemeClr val="accent1"/>
                </a:solidFill>
              </a:rPr>
              <a:t>France </a:t>
            </a:r>
            <a:r>
              <a:rPr lang="pl-PL"/>
              <a:t>– particularly protective over the defendant, well-balanced negotiated justice solutions with a broad catalogue of possible sanctions and benefits</a:t>
            </a:r>
            <a:endParaRPr/>
          </a:p>
          <a:p>
            <a:pPr indent="-228600" lvl="1" marL="6858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Char char="•"/>
            </a:pPr>
            <a:r>
              <a:rPr b="1" lang="pl-PL">
                <a:solidFill>
                  <a:schemeClr val="accent1"/>
                </a:solidFill>
              </a:rPr>
              <a:t>Germany </a:t>
            </a:r>
            <a:r>
              <a:rPr lang="pl-PL"/>
              <a:t>– once free from negotiated justice, today characterised by a particularly active role of the court</a:t>
            </a:r>
            <a:endParaRPr/>
          </a:p>
          <a:p>
            <a:pPr indent="-228600" lvl="1" marL="6858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Char char="•"/>
            </a:pPr>
            <a:r>
              <a:rPr b="1" lang="pl-PL">
                <a:solidFill>
                  <a:schemeClr val="accent1"/>
                </a:solidFill>
              </a:rPr>
              <a:t>Italy</a:t>
            </a:r>
            <a:r>
              <a:rPr lang="pl-PL"/>
              <a:t> – important field of research in the field of criminal procedure in general; an interesting system of fixed benefits for the defendant who waives their right to trial</a:t>
            </a:r>
            <a:endParaRPr/>
          </a:p>
          <a:p>
            <a:pPr indent="-228600" lvl="1" marL="6858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Char char="•"/>
            </a:pPr>
            <a:r>
              <a:rPr b="1" lang="pl-PL">
                <a:solidFill>
                  <a:schemeClr val="accent1"/>
                </a:solidFill>
              </a:rPr>
              <a:t>Poland</a:t>
            </a:r>
            <a:r>
              <a:rPr lang="pl-PL"/>
              <a:t> – little incentives and low level of procedural protection of the defendant </a:t>
            </a:r>
            <a:r>
              <a:rPr lang="pl-PL"/>
              <a:t>engaging</a:t>
            </a:r>
            <a:r>
              <a:rPr lang="pl-PL"/>
              <a:t> in negotiations; strong position of the victim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"/>
          <p:cNvSpPr txBox="1"/>
          <p:nvPr>
            <p:ph idx="1" type="body"/>
          </p:nvPr>
        </p:nvSpPr>
        <p:spPr>
          <a:xfrm>
            <a:off x="234950" y="295275"/>
            <a:ext cx="8523288" cy="331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40000" lnSpcReduction="2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/>
              <a:t>The presented research is financed by the Polish National Centre of Science under grant agreement no. UMO-2019/35/N/HS5/03125.</a:t>
            </a:r>
            <a:endParaRPr/>
          </a:p>
        </p:txBody>
      </p:sp>
      <p:sp>
        <p:nvSpPr>
          <p:cNvPr id="121" name="Google Shape;121;p5"/>
          <p:cNvSpPr txBox="1"/>
          <p:nvPr>
            <p:ph idx="2" type="body"/>
          </p:nvPr>
        </p:nvSpPr>
        <p:spPr>
          <a:xfrm>
            <a:off x="234950" y="977900"/>
            <a:ext cx="8601075" cy="5584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</a:pPr>
            <a:r>
              <a:rPr b="1" lang="pl-PL">
                <a:solidFill>
                  <a:schemeClr val="accent1"/>
                </a:solidFill>
              </a:rPr>
              <a:t>USA</a:t>
            </a:r>
            <a:endParaRPr/>
          </a:p>
          <a:p>
            <a:pPr indent="-228600" lvl="0" marL="2286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l-PL" sz="2400"/>
              <a:t>Mother country</a:t>
            </a:r>
            <a:endParaRPr/>
          </a:p>
          <a:p>
            <a:pPr indent="-228600" lvl="0" marL="2286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l-PL" sz="2400"/>
              <a:t>Types of plea:</a:t>
            </a:r>
            <a:endParaRPr/>
          </a:p>
          <a:p>
            <a:pPr indent="-228600" lvl="1" marL="6858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pl-PL" sz="2000"/>
              <a:t>Plea of guilty</a:t>
            </a:r>
            <a:endParaRPr sz="2000"/>
          </a:p>
          <a:p>
            <a:pPr indent="-228600" lvl="1" marL="6858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pl-PL" sz="2000"/>
              <a:t>Plea of not guilty</a:t>
            </a:r>
            <a:endParaRPr sz="2000"/>
          </a:p>
          <a:p>
            <a:pPr indent="-228600" lvl="1" marL="6858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pl-PL" sz="2000"/>
              <a:t>Alford plea - I am not guilty but I plead guilty because I know the evidence suggests that I am guilty</a:t>
            </a:r>
            <a:endParaRPr sz="2000"/>
          </a:p>
          <a:p>
            <a:pPr indent="-228600" lvl="1" marL="6858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i="1" lang="pl-PL" sz="2000"/>
              <a:t>Nolo contendere</a:t>
            </a:r>
            <a:r>
              <a:rPr lang="pl-PL" sz="2000"/>
              <a:t> plea - I do not contest the charge</a:t>
            </a:r>
            <a:endParaRPr sz="2000"/>
          </a:p>
          <a:p>
            <a:pPr indent="-228600" lvl="0" marL="2286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l-PL" sz="2400"/>
              <a:t>Types of plea bargaining:</a:t>
            </a:r>
            <a:endParaRPr/>
          </a:p>
          <a:p>
            <a:pPr indent="-228600" lvl="1" marL="6858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pl-PL" sz="2000"/>
              <a:t>charge reductions (e.g. theft instead of burglary)</a:t>
            </a:r>
            <a:endParaRPr sz="2000"/>
          </a:p>
          <a:p>
            <a:pPr indent="-228600" lvl="1" marL="6858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pl-PL" sz="2000"/>
              <a:t>count reductions (e.g. one count of </a:t>
            </a:r>
            <a:r>
              <a:rPr lang="pl-PL" sz="2000"/>
              <a:t>burglary</a:t>
            </a:r>
            <a:r>
              <a:rPr lang="pl-PL" sz="2000"/>
              <a:t> instead of three counts)</a:t>
            </a:r>
            <a:endParaRPr/>
          </a:p>
          <a:p>
            <a:pPr indent="-228600" lvl="1" marL="6858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pl-PL" sz="2000"/>
              <a:t>sentencing bargains – they might consist in joint submissions of the prosecutor and the defendant with regard to the punishment</a:t>
            </a:r>
            <a:endParaRPr sz="2000"/>
          </a:p>
          <a:p>
            <a:pPr indent="-228600" lvl="0" marL="2286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l-PL" sz="2400"/>
              <a:t>Broad discretion of the prosecutor and the court</a:t>
            </a:r>
            <a:endParaRPr sz="2400"/>
          </a:p>
          <a:p>
            <a:pPr indent="-228600" lvl="0" marL="2286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l-PL" sz="2400"/>
              <a:t>More than 90% of cases (usually estimated as 97%) is resolved by plea bargaining 🡪 </a:t>
            </a:r>
            <a:r>
              <a:rPr b="1" lang="pl-PL" sz="2400"/>
              <a:t>this is the main model, </a:t>
            </a:r>
            <a:r>
              <a:rPr lang="pl-PL" sz="2400"/>
              <a:t>trial is an exception</a:t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"/>
          <p:cNvSpPr txBox="1"/>
          <p:nvPr>
            <p:ph idx="1" type="body"/>
          </p:nvPr>
        </p:nvSpPr>
        <p:spPr>
          <a:xfrm>
            <a:off x="234950" y="295275"/>
            <a:ext cx="8523288" cy="331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400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/>
              <a:t>The research discussed in the paper is financed by the Polish National Centre of Science under grant agreement no. UMO-2019/35/N/HS5/03125.</a:t>
            </a:r>
            <a:endParaRPr/>
          </a:p>
        </p:txBody>
      </p:sp>
      <p:sp>
        <p:nvSpPr>
          <p:cNvPr id="127" name="Google Shape;127;p6"/>
          <p:cNvSpPr txBox="1"/>
          <p:nvPr>
            <p:ph idx="2" type="body"/>
          </p:nvPr>
        </p:nvSpPr>
        <p:spPr>
          <a:xfrm>
            <a:off x="234950" y="977900"/>
            <a:ext cx="8601075" cy="5584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</a:pPr>
            <a:r>
              <a:rPr b="1" lang="pl-PL">
                <a:solidFill>
                  <a:schemeClr val="accent1"/>
                </a:solidFill>
              </a:rPr>
              <a:t>USA – rights of defence</a:t>
            </a:r>
            <a:endParaRPr b="1">
              <a:solidFill>
                <a:schemeClr val="accent1"/>
              </a:solidFill>
            </a:endParaRPr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l-PL"/>
              <a:t>Defence counsel usually present 🡪 but a complex set of extra-procedural dependencies sometimes makes the effectiveness of legal assistance doubtful </a:t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l-PL"/>
              <a:t>Standard of effective legal assistance described by the Supreme Court</a:t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l-PL"/>
              <a:t>Effective change of plea if the agreement fails</a:t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l-PL"/>
              <a:t>Unclear disclosure rules: is there a </a:t>
            </a:r>
            <a:r>
              <a:rPr i="1" lang="pl-PL"/>
              <a:t>Brady </a:t>
            </a:r>
            <a:r>
              <a:rPr lang="pl-PL"/>
              <a:t>duty to disclose exculpatory evidence before trial for the purpose of negotiations?</a:t>
            </a:r>
            <a:endParaRPr/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l-PL"/>
              <a:t>a circuit split in that matter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7"/>
          <p:cNvSpPr txBox="1"/>
          <p:nvPr>
            <p:ph idx="1" type="body"/>
          </p:nvPr>
        </p:nvSpPr>
        <p:spPr>
          <a:xfrm>
            <a:off x="234950" y="295275"/>
            <a:ext cx="8523288" cy="331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400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/>
              <a:t>The research discussed in the paper is financed by the Polish National Centre of Science under grant agreement no. UMO-2019/35/N/HS5/03125.</a:t>
            </a:r>
            <a:endParaRPr/>
          </a:p>
        </p:txBody>
      </p:sp>
      <p:sp>
        <p:nvSpPr>
          <p:cNvPr id="133" name="Google Shape;133;p7"/>
          <p:cNvSpPr txBox="1"/>
          <p:nvPr>
            <p:ph idx="2" type="body"/>
          </p:nvPr>
        </p:nvSpPr>
        <p:spPr>
          <a:xfrm>
            <a:off x="234950" y="977900"/>
            <a:ext cx="8601075" cy="5584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l-PL"/>
              <a:t>USA</a:t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l-PL"/>
              <a:t>Victim absent</a:t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l-PL"/>
              <a:t>The court focuses on the voluntariness of the waiver, not the facts of the case 🡪 different role of plea of guilty in adversarial systems than of the confession of guilt in inquisitorial systems 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8"/>
          <p:cNvSpPr txBox="1"/>
          <p:nvPr>
            <p:ph idx="1" type="body"/>
          </p:nvPr>
        </p:nvSpPr>
        <p:spPr>
          <a:xfrm>
            <a:off x="234950" y="295275"/>
            <a:ext cx="8523288" cy="331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40000" lnSpcReduction="2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/>
              <a:t>The presented research is financed by the Polish National Centre of Science under grant agreement no. UMO-2019/35/N/HS5/03125.</a:t>
            </a:r>
            <a:endParaRPr/>
          </a:p>
        </p:txBody>
      </p:sp>
      <p:sp>
        <p:nvSpPr>
          <p:cNvPr id="139" name="Google Shape;139;p8"/>
          <p:cNvSpPr txBox="1"/>
          <p:nvPr>
            <p:ph idx="2" type="body"/>
          </p:nvPr>
        </p:nvSpPr>
        <p:spPr>
          <a:xfrm>
            <a:off x="234950" y="977900"/>
            <a:ext cx="8601075" cy="5584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</a:pPr>
            <a:r>
              <a:rPr b="1" lang="pl-PL">
                <a:solidFill>
                  <a:schemeClr val="accent1"/>
                </a:solidFill>
              </a:rPr>
              <a:t>USA – sentencing discount</a:t>
            </a:r>
            <a:endParaRPr b="1">
              <a:solidFill>
                <a:schemeClr val="accent1"/>
              </a:solidFill>
            </a:endParaRPr>
          </a:p>
          <a:p>
            <a:pPr indent="-228600" lvl="0" marL="2286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l-PL" sz="2400"/>
              <a:t>Part E of the Sentencing Guidelines refers rather to genuine cooperation than the agreement as to the plea of guilty</a:t>
            </a:r>
            <a:endParaRPr sz="2400"/>
          </a:p>
          <a:p>
            <a:pPr indent="-228600" lvl="0" marL="2286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l-PL" sz="2400"/>
              <a:t>Empirical data:</a:t>
            </a:r>
            <a:endParaRPr/>
          </a:p>
          <a:p>
            <a:pPr indent="-228600" lvl="1" marL="6858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pl-PL" sz="2000"/>
              <a:t>The risk of getting an unsuspended sentence of prison is 2,7 times higher if the defendant goes to trial (Ulmer, Bradley 2006)</a:t>
            </a:r>
            <a:endParaRPr/>
          </a:p>
          <a:p>
            <a:pPr indent="-228600" lvl="1" marL="6858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pl-PL" sz="2000"/>
              <a:t>Statistically women gain more from pleading guilty (Dusek 2010)</a:t>
            </a:r>
            <a:endParaRPr/>
          </a:p>
          <a:p>
            <a:pPr indent="-228600" lvl="1" marL="6858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pl-PL" sz="2000"/>
              <a:t>The punishment inflicted for drug crimes in Cook County in 2004-2007 were 23% lower in plea bargaining procedures for comparable crimes (Dusek 2010)</a:t>
            </a:r>
            <a:endParaRPr/>
          </a:p>
          <a:p>
            <a:pPr indent="-228600" lvl="1" marL="6858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pl-PL" sz="2000"/>
              <a:t>In some cases the sentencing discount amounted to 500% (Neubauer, Fradella 2018)</a:t>
            </a:r>
            <a:endParaRPr/>
          </a:p>
          <a:p>
            <a:pPr indent="-228600" lvl="1" marL="685800" rtl="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pl-PL" sz="2000"/>
              <a:t>There is also some contradicting data available that suggests there is no actual gain (Rhodes 2005)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9"/>
          <p:cNvSpPr txBox="1"/>
          <p:nvPr>
            <p:ph idx="1" type="body"/>
          </p:nvPr>
        </p:nvSpPr>
        <p:spPr>
          <a:xfrm>
            <a:off x="234950" y="295275"/>
            <a:ext cx="8523288" cy="331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40000" lnSpcReduction="2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l-PL"/>
              <a:t>The presented research is financed by the Polish National Centre of Science under grant agreement no. UMO-2019/35/N/HS5/03125.</a:t>
            </a:r>
            <a:endParaRPr/>
          </a:p>
        </p:txBody>
      </p:sp>
      <p:sp>
        <p:nvSpPr>
          <p:cNvPr id="145" name="Google Shape;145;p9"/>
          <p:cNvSpPr txBox="1"/>
          <p:nvPr>
            <p:ph idx="2" type="body"/>
          </p:nvPr>
        </p:nvSpPr>
        <p:spPr>
          <a:xfrm>
            <a:off x="234950" y="977900"/>
            <a:ext cx="8601075" cy="588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None/>
            </a:pPr>
            <a:r>
              <a:rPr b="1" lang="pl-PL" sz="3300">
                <a:solidFill>
                  <a:schemeClr val="accent1"/>
                </a:solidFill>
              </a:rPr>
              <a:t>England</a:t>
            </a:r>
            <a:endParaRPr/>
          </a:p>
          <a:p>
            <a:pPr indent="-228600" lvl="0" marL="2286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l-PL" sz="2400"/>
              <a:t>Plea bargaining exists, but is not identical with its American version – the role of the court might be more active</a:t>
            </a:r>
            <a:endParaRPr sz="2400"/>
          </a:p>
          <a:p>
            <a:pPr indent="-228600" lvl="0" marL="2286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l-PL" sz="2400"/>
              <a:t>Plea of guilty very common (around 70%) but not always a result of a bargain → very hard to distinguish them statistically</a:t>
            </a:r>
            <a:endParaRPr/>
          </a:p>
          <a:p>
            <a:pPr indent="-228600" lvl="0" marL="2286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l-PL" sz="2400"/>
              <a:t>Statistically the lawyer is present, especially in the Crown Court</a:t>
            </a:r>
            <a:endParaRPr/>
          </a:p>
          <a:p>
            <a:pPr indent="-228600" lvl="0" marL="2286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pl-PL" sz="2400"/>
              <a:t>Early Guilty Plea scheme</a:t>
            </a:r>
            <a:r>
              <a:rPr lang="pl-PL" sz="2400"/>
              <a:t> – additional time pressure; if there is a deficit of trust in the system the innocent defendants might take the pragmatic approach; the system is transparent though</a:t>
            </a:r>
            <a:endParaRPr/>
          </a:p>
          <a:p>
            <a:pPr indent="-228600" lvl="0" marL="2286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l-PL" sz="2400"/>
              <a:t>Late disclosure influences the defendant’s decision</a:t>
            </a:r>
            <a:endParaRPr/>
          </a:p>
          <a:p>
            <a:pPr indent="-228600" lvl="0" marL="2286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l-PL" sz="2400"/>
              <a:t>the precedent of R v </a:t>
            </a:r>
            <a:r>
              <a:rPr lang="pl-PL" sz="2400"/>
              <a:t>Goodyear limits the possibilities of pressuring the defendant by indicating sanction scissors but scholars point out its inconsistent application</a:t>
            </a:r>
            <a:endParaRPr/>
          </a:p>
          <a:p>
            <a:pPr indent="-114300" lvl="0" marL="228600" rtl="0" algn="just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/>
          </a:p>
          <a:p>
            <a:pPr indent="-1143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2021-10-23T14:33:12Z</dcterms:created>
  <dc:creator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0x010100846BED8FE1D28040827F23E4E919BC40</vt:lpwstr>
  </property>
</Properties>
</file>