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0" r:id="rId2"/>
    <p:sldId id="358" r:id="rId3"/>
    <p:sldId id="367" r:id="rId4"/>
    <p:sldId id="359" r:id="rId5"/>
    <p:sldId id="365" r:id="rId6"/>
    <p:sldId id="360" r:id="rId7"/>
    <p:sldId id="361" r:id="rId8"/>
    <p:sldId id="364" r:id="rId9"/>
    <p:sldId id="362" r:id="rId10"/>
    <p:sldId id="363" r:id="rId11"/>
    <p:sldId id="368" r:id="rId12"/>
    <p:sldId id="375" r:id="rId13"/>
    <p:sldId id="369" r:id="rId14"/>
    <p:sldId id="370" r:id="rId15"/>
    <p:sldId id="371" r:id="rId16"/>
    <p:sldId id="374" r:id="rId17"/>
    <p:sldId id="381" r:id="rId18"/>
    <p:sldId id="372" r:id="rId19"/>
    <p:sldId id="377" r:id="rId20"/>
    <p:sldId id="387" r:id="rId21"/>
    <p:sldId id="373" r:id="rId22"/>
    <p:sldId id="382" r:id="rId23"/>
    <p:sldId id="376" r:id="rId24"/>
    <p:sldId id="379" r:id="rId25"/>
    <p:sldId id="380" r:id="rId26"/>
    <p:sldId id="383" r:id="rId27"/>
    <p:sldId id="385" r:id="rId28"/>
    <p:sldId id="384" r:id="rId29"/>
    <p:sldId id="386" r:id="rId30"/>
    <p:sldId id="378" r:id="rId31"/>
    <p:sldId id="326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BD1"/>
    <a:srgbClr val="E68054"/>
    <a:srgbClr val="00A2AD"/>
    <a:srgbClr val="DCE4E7"/>
    <a:srgbClr val="96C3C9"/>
    <a:srgbClr val="1D62A5"/>
    <a:srgbClr val="014656"/>
    <a:srgbClr val="1D6EA5"/>
    <a:srgbClr val="447584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3837" autoAdjust="0"/>
  </p:normalViewPr>
  <p:slideViewPr>
    <p:cSldViewPr snapToGrid="0">
      <p:cViewPr varScale="1">
        <p:scale>
          <a:sx n="77" d="100"/>
          <a:sy n="77" d="100"/>
        </p:scale>
        <p:origin x="119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FCD5-BAB8-44AE-8DA3-39CCA1E70B16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67DF-108C-4D85-8905-FF28D22F6F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0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67DF-108C-4D85-8905-FF28D22F6F4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46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5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4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1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0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2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1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5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8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8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E58C-751E-4F02-A8DE-1FA936D79869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91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konrad.lipinski@uwr.edu.p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4336"/>
            <a:ext cx="12193057" cy="8126672"/>
          </a:xfrm>
          <a:prstGeom prst="rect">
            <a:avLst/>
          </a:prstGeom>
        </p:spPr>
      </p:pic>
      <p:sp>
        <p:nvSpPr>
          <p:cNvPr id="9" name="Prostokąt 8"/>
          <p:cNvSpPr>
            <a:spLocks noChangeAspect="1"/>
          </p:cNvSpPr>
          <p:nvPr/>
        </p:nvSpPr>
        <p:spPr>
          <a:xfrm>
            <a:off x="-127491" y="-1187408"/>
            <a:ext cx="1558727" cy="2475659"/>
          </a:xfrm>
          <a:prstGeom prst="rect">
            <a:avLst/>
          </a:prstGeom>
          <a:solidFill>
            <a:srgbClr val="4475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>
            <a:spLocks noChangeAspect="1"/>
          </p:cNvSpPr>
          <p:nvPr/>
        </p:nvSpPr>
        <p:spPr>
          <a:xfrm>
            <a:off x="1431237" y="-1181382"/>
            <a:ext cx="2880000" cy="2469633"/>
          </a:xfrm>
          <a:prstGeom prst="rect">
            <a:avLst/>
          </a:prstGeom>
          <a:solidFill>
            <a:srgbClr val="96C3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>
            <a:spLocks noChangeAspect="1"/>
          </p:cNvSpPr>
          <p:nvPr/>
        </p:nvSpPr>
        <p:spPr>
          <a:xfrm>
            <a:off x="-127491" y="1282225"/>
            <a:ext cx="1558728" cy="2880000"/>
          </a:xfrm>
          <a:prstGeom prst="rect">
            <a:avLst/>
          </a:prstGeom>
          <a:solidFill>
            <a:srgbClr val="E6805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>
            <a:spLocks noChangeAspect="1"/>
          </p:cNvSpPr>
          <p:nvPr/>
        </p:nvSpPr>
        <p:spPr>
          <a:xfrm>
            <a:off x="711236" y="568250"/>
            <a:ext cx="5384764" cy="6924086"/>
          </a:xfrm>
          <a:prstGeom prst="rect">
            <a:avLst/>
          </a:prstGeom>
          <a:solidFill>
            <a:srgbClr val="DCE4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90" y="630885"/>
            <a:ext cx="3690710" cy="170525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844DF5F-B1D0-46EF-BEB7-0E1A3A4FD2E2}"/>
              </a:ext>
            </a:extLst>
          </p:cNvPr>
          <p:cNvSpPr txBox="1"/>
          <p:nvPr/>
        </p:nvSpPr>
        <p:spPr>
          <a:xfrm>
            <a:off x="927117" y="2142057"/>
            <a:ext cx="495300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Introduction</a:t>
            </a:r>
            <a:r>
              <a:rPr lang="pl-PL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 to </a:t>
            </a:r>
            <a:r>
              <a:rPr lang="pl-PL" sz="40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r>
              <a:rPr lang="pl-PL" sz="2800" dirty="0">
                <a:solidFill>
                  <a:srgbClr val="E68054"/>
                </a:solidFill>
                <a:latin typeface="Century Gothic" panose="020B0502020202020204" pitchFamily="34" charset="0"/>
              </a:rPr>
              <a:t>Dr Konrad Lipiński</a:t>
            </a:r>
          </a:p>
          <a:p>
            <a:r>
              <a:rPr lang="pl-PL" sz="28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assistant</a:t>
            </a:r>
            <a:r>
              <a:rPr lang="pl-PL" sz="2800" dirty="0">
                <a:solidFill>
                  <a:srgbClr val="E68054"/>
                </a:solidFill>
                <a:latin typeface="Century Gothic" panose="020B0502020202020204" pitchFamily="34" charset="0"/>
              </a:rPr>
              <a:t> </a:t>
            </a:r>
            <a:r>
              <a:rPr lang="pl-PL" sz="28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professor</a:t>
            </a:r>
            <a:endParaRPr lang="pl-PL" sz="2800" dirty="0">
              <a:solidFill>
                <a:srgbClr val="E68054"/>
              </a:solidFill>
              <a:latin typeface="Century Gothic" panose="020B0502020202020204" pitchFamily="34" charset="0"/>
            </a:endParaRPr>
          </a:p>
          <a:p>
            <a:r>
              <a:rPr lang="pl-PL" dirty="0" err="1">
                <a:latin typeface="Century Gothic" panose="020B0502020202020204" pitchFamily="34" charset="0"/>
              </a:rPr>
              <a:t>Department</a:t>
            </a:r>
            <a:r>
              <a:rPr lang="pl-PL" dirty="0">
                <a:latin typeface="Century Gothic" panose="020B0502020202020204" pitchFamily="34" charset="0"/>
              </a:rPr>
              <a:t> of </a:t>
            </a:r>
            <a:r>
              <a:rPr lang="pl-PL" dirty="0" err="1">
                <a:latin typeface="Century Gothic" panose="020B0502020202020204" pitchFamily="34" charset="0"/>
              </a:rPr>
              <a:t>Substantive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Criminal</a:t>
            </a:r>
            <a:r>
              <a:rPr lang="pl-PL" dirty="0">
                <a:latin typeface="Century Gothic" panose="020B0502020202020204" pitchFamily="34" charset="0"/>
              </a:rPr>
              <a:t> Law</a:t>
            </a: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Criminal law and the system of law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common law and continental law (</a:t>
            </a:r>
            <a:r>
              <a:rPr lang="en-US" sz="2600" i="1" dirty="0">
                <a:latin typeface="Century Gothic" panose="020B0502020202020204" pitchFamily="34" charset="0"/>
              </a:rPr>
              <a:t>droit civil</a:t>
            </a:r>
            <a:r>
              <a:rPr lang="en-US" sz="2600" dirty="0"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public law and private law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criminal law and civil law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substantive criminal law and criminal procedure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sciences associated with criminal law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 and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largest</a:t>
            </a:r>
            <a:r>
              <a:rPr lang="pl-PL" sz="2600" dirty="0">
                <a:latin typeface="Century Gothic" panose="020B0502020202020204" pitchFamily="34" charset="0"/>
              </a:rPr>
              <a:t> „</a:t>
            </a:r>
            <a:r>
              <a:rPr lang="pl-PL" sz="2600" dirty="0" err="1">
                <a:latin typeface="Century Gothic" panose="020B0502020202020204" pitchFamily="34" charset="0"/>
              </a:rPr>
              <a:t>legal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families</a:t>
            </a:r>
            <a:r>
              <a:rPr lang="pl-PL" sz="2600" dirty="0">
                <a:latin typeface="Century Gothic" panose="020B0502020202020204" pitchFamily="34" charset="0"/>
              </a:rPr>
              <a:t>” of the </a:t>
            </a:r>
            <a:r>
              <a:rPr lang="pl-PL" sz="2600" dirty="0" err="1">
                <a:latin typeface="Century Gothic" panose="020B0502020202020204" pitchFamily="34" charset="0"/>
              </a:rPr>
              <a:t>world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features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law: </a:t>
            </a:r>
            <a:r>
              <a:rPr lang="pl-PL" sz="2600" dirty="0" err="1">
                <a:latin typeface="Century Gothic" panose="020B0502020202020204" pitchFamily="34" charset="0"/>
              </a:rPr>
              <a:t>among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others</a:t>
            </a:r>
            <a:r>
              <a:rPr lang="pl-PL" sz="2600" dirty="0">
                <a:latin typeface="Century Gothic" panose="020B0502020202020204" pitchFamily="34" charset="0"/>
              </a:rPr>
              <a:t> – UK, USA, Australia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droit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civil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</a:t>
            </a:r>
            <a:r>
              <a:rPr lang="pl-PL" sz="2600" dirty="0">
                <a:latin typeface="Century Gothic" panose="020B0502020202020204" pitchFamily="34" charset="0"/>
              </a:rPr>
              <a:t>– most of Europe (</a:t>
            </a:r>
            <a:r>
              <a:rPr lang="pl-PL" sz="2600" dirty="0" err="1">
                <a:latin typeface="Century Gothic" panose="020B0502020202020204" pitchFamily="34" charset="0"/>
              </a:rPr>
              <a:t>including</a:t>
            </a:r>
            <a:r>
              <a:rPr lang="pl-PL" sz="2600" dirty="0">
                <a:latin typeface="Century Gothic" panose="020B0502020202020204" pitchFamily="34" charset="0"/>
              </a:rPr>
              <a:t> Poland) and </a:t>
            </a:r>
            <a:r>
              <a:rPr lang="pl-PL" sz="2600" dirty="0" err="1">
                <a:latin typeface="Century Gothic" panose="020B0502020202020204" pitchFamily="34" charset="0"/>
              </a:rPr>
              <a:t>South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America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1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 and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3051089-C0E6-4F8D-9ACE-11EEF5A81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341712"/>
              </p:ext>
            </p:extLst>
          </p:nvPr>
        </p:nvGraphicFramePr>
        <p:xfrm>
          <a:off x="1318418" y="2413184"/>
          <a:ext cx="9555164" cy="373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582">
                  <a:extLst>
                    <a:ext uri="{9D8B030D-6E8A-4147-A177-3AD203B41FA5}">
                      <a16:colId xmlns:a16="http://schemas.microsoft.com/office/drawing/2014/main" val="2809360231"/>
                    </a:ext>
                  </a:extLst>
                </a:gridCol>
                <a:gridCol w="4777582">
                  <a:extLst>
                    <a:ext uri="{9D8B030D-6E8A-4147-A177-3AD203B41FA5}">
                      <a16:colId xmlns:a16="http://schemas.microsoft.com/office/drawing/2014/main" val="423936633"/>
                    </a:ext>
                  </a:extLst>
                </a:gridCol>
              </a:tblGrid>
              <a:tr h="715857">
                <a:tc>
                  <a:txBody>
                    <a:bodyPr/>
                    <a:lstStyle/>
                    <a:p>
                      <a:r>
                        <a:rPr lang="pl-PL" sz="2400" dirty="0" err="1"/>
                        <a:t>Common</a:t>
                      </a:r>
                      <a:r>
                        <a:rPr lang="pl-PL" sz="2400" dirty="0"/>
                        <a:t>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Continental 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440826"/>
                  </a:ext>
                </a:extLst>
              </a:tr>
              <a:tr h="2326536">
                <a:tc>
                  <a:txBody>
                    <a:bodyPr/>
                    <a:lstStyle/>
                    <a:p>
                      <a:r>
                        <a:rPr lang="pl-PL" sz="2400" dirty="0" err="1"/>
                        <a:t>case</a:t>
                      </a:r>
                      <a:r>
                        <a:rPr lang="pl-PL" sz="2400" dirty="0"/>
                        <a:t> law, </a:t>
                      </a:r>
                      <a:r>
                        <a:rPr lang="pl-PL" sz="2400" dirty="0" err="1"/>
                        <a:t>developed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mostly</a:t>
                      </a:r>
                      <a:r>
                        <a:rPr lang="pl-PL" sz="2400" dirty="0"/>
                        <a:t> in </a:t>
                      </a:r>
                      <a:r>
                        <a:rPr lang="pl-PL" sz="2400" dirty="0" err="1"/>
                        <a:t>judgments</a:t>
                      </a:r>
                      <a:endParaRPr lang="pl-PL" sz="2400" dirty="0"/>
                    </a:p>
                    <a:p>
                      <a:r>
                        <a:rPr lang="pl-PL" sz="2400" dirty="0"/>
                        <a:t>the law </a:t>
                      </a:r>
                      <a:r>
                        <a:rPr lang="pl-PL" sz="2400" dirty="0" err="1"/>
                        <a:t>comes</a:t>
                      </a:r>
                      <a:r>
                        <a:rPr lang="pl-PL" sz="2400" dirty="0"/>
                        <a:t> from </a:t>
                      </a:r>
                      <a:r>
                        <a:rPr lang="pl-PL" sz="2400" dirty="0" err="1"/>
                        <a:t>courts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developed</a:t>
                      </a:r>
                      <a:r>
                        <a:rPr lang="pl-PL" sz="2400" dirty="0"/>
                        <a:t> from </a:t>
                      </a:r>
                      <a:r>
                        <a:rPr lang="pl-PL" sz="2400" dirty="0" err="1"/>
                        <a:t>case</a:t>
                      </a:r>
                      <a:r>
                        <a:rPr lang="pl-PL" sz="2400" dirty="0"/>
                        <a:t> to </a:t>
                      </a:r>
                      <a:r>
                        <a:rPr lang="pl-PL" sz="2400" dirty="0" err="1"/>
                        <a:t>case</a:t>
                      </a:r>
                      <a:r>
                        <a:rPr lang="pl-PL" sz="2400" dirty="0"/>
                        <a:t>, as the </a:t>
                      </a:r>
                      <a:r>
                        <a:rPr lang="pl-PL" sz="2400" dirty="0" err="1"/>
                        <a:t>opportunity</a:t>
                      </a:r>
                      <a:r>
                        <a:rPr lang="pl-PL" sz="2400" dirty="0"/>
                        <a:t> (and </a:t>
                      </a:r>
                      <a:r>
                        <a:rPr lang="pl-PL" sz="2400" dirty="0" err="1"/>
                        <a:t>need</a:t>
                      </a:r>
                      <a:r>
                        <a:rPr lang="pl-PL" sz="2400" dirty="0"/>
                        <a:t>) </a:t>
                      </a:r>
                      <a:r>
                        <a:rPr lang="pl-PL" sz="2400" dirty="0" err="1"/>
                        <a:t>occurs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judges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are</a:t>
                      </a:r>
                      <a:r>
                        <a:rPr lang="pl-PL" sz="2400" dirty="0"/>
                        <a:t> the </a:t>
                      </a:r>
                      <a:r>
                        <a:rPr lang="pl-PL" sz="2400" dirty="0" err="1"/>
                        <a:t>great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jurists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focused</a:t>
                      </a:r>
                      <a:r>
                        <a:rPr lang="pl-PL" sz="2400" dirty="0"/>
                        <a:t> on </a:t>
                      </a:r>
                      <a:r>
                        <a:rPr lang="pl-PL" sz="2400" dirty="0" err="1"/>
                        <a:t>practical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elements</a:t>
                      </a:r>
                      <a:r>
                        <a:rPr lang="pl-PL" sz="2400" dirty="0"/>
                        <a:t> (law in </a:t>
                      </a:r>
                      <a:r>
                        <a:rPr lang="pl-PL" sz="2400" dirty="0" err="1"/>
                        <a:t>action</a:t>
                      </a:r>
                      <a:r>
                        <a:rPr lang="pl-PL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err="1"/>
                        <a:t>legal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norms</a:t>
                      </a:r>
                      <a:endParaRPr lang="pl-PL" sz="2400" dirty="0"/>
                    </a:p>
                    <a:p>
                      <a:r>
                        <a:rPr lang="pl-PL" sz="2400" dirty="0"/>
                        <a:t>the law </a:t>
                      </a:r>
                      <a:r>
                        <a:rPr lang="pl-PL" sz="2400" dirty="0" err="1"/>
                        <a:t>comes</a:t>
                      </a:r>
                      <a:r>
                        <a:rPr lang="pl-PL" sz="2400" dirty="0"/>
                        <a:t> from </a:t>
                      </a:r>
                      <a:r>
                        <a:rPr lang="pl-PL" sz="2400" dirty="0" err="1"/>
                        <a:t>statutes</a:t>
                      </a:r>
                      <a:r>
                        <a:rPr lang="pl-PL" sz="2400" dirty="0"/>
                        <a:t> (</a:t>
                      </a:r>
                      <a:r>
                        <a:rPr lang="pl-PL" sz="2400" dirty="0" err="1"/>
                        <a:t>acts</a:t>
                      </a:r>
                      <a:r>
                        <a:rPr lang="pl-PL" sz="2400" dirty="0"/>
                        <a:t> of </a:t>
                      </a:r>
                      <a:r>
                        <a:rPr lang="pl-PL" sz="2400" dirty="0" err="1"/>
                        <a:t>prliament</a:t>
                      </a:r>
                      <a:r>
                        <a:rPr lang="pl-PL" sz="2400" dirty="0"/>
                        <a:t>)</a:t>
                      </a:r>
                    </a:p>
                    <a:p>
                      <a:r>
                        <a:rPr lang="pl-PL" sz="2400" dirty="0" err="1"/>
                        <a:t>complete</a:t>
                      </a:r>
                      <a:r>
                        <a:rPr lang="pl-PL" sz="2400" dirty="0"/>
                        <a:t> system</a:t>
                      </a:r>
                    </a:p>
                    <a:p>
                      <a:r>
                        <a:rPr lang="pl-PL" sz="2400" dirty="0" err="1"/>
                        <a:t>professors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are</a:t>
                      </a:r>
                      <a:r>
                        <a:rPr lang="pl-PL" sz="2400" dirty="0"/>
                        <a:t> the </a:t>
                      </a:r>
                      <a:r>
                        <a:rPr lang="pl-PL" sz="2400" dirty="0" err="1"/>
                        <a:t>great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jurists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focused</a:t>
                      </a:r>
                      <a:r>
                        <a:rPr lang="pl-PL" sz="2400" dirty="0"/>
                        <a:t> on </a:t>
                      </a:r>
                      <a:r>
                        <a:rPr lang="pl-PL" sz="2400" dirty="0" err="1"/>
                        <a:t>theoretical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constructions</a:t>
                      </a:r>
                      <a:r>
                        <a:rPr lang="pl-PL" sz="2400" dirty="0"/>
                        <a:t> and </a:t>
                      </a:r>
                      <a:r>
                        <a:rPr lang="pl-PL" sz="2400" dirty="0" err="1"/>
                        <a:t>abstract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thinking</a:t>
                      </a:r>
                      <a:r>
                        <a:rPr lang="pl-PL" sz="2400" dirty="0"/>
                        <a:t> of 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320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58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Public law and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private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public law</a:t>
            </a:r>
            <a:r>
              <a:rPr lang="pl-PL" sz="2600" dirty="0"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latin typeface="Century Gothic" panose="020B0502020202020204" pitchFamily="34" charset="0"/>
              </a:rPr>
              <a:t>concerns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relationship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between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state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its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citizen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private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>
                <a:latin typeface="Century Gothic" panose="020B0502020202020204" pitchFamily="34" charset="0"/>
              </a:rPr>
              <a:t>– </a:t>
            </a:r>
            <a:r>
              <a:rPr lang="pl-PL" sz="2600" dirty="0" err="1">
                <a:latin typeface="Century Gothic" panose="020B0502020202020204" pitchFamily="34" charset="0"/>
              </a:rPr>
              <a:t>concerns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litigations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disputes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between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equal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parties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citizens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legal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entities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7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 and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civil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>
                <a:latin typeface="Century Gothic" panose="020B0502020202020204" pitchFamily="34" charset="0"/>
              </a:rPr>
              <a:t>– system of </a:t>
            </a:r>
            <a:r>
              <a:rPr lang="pl-PL" sz="2600" dirty="0" err="1">
                <a:latin typeface="Century Gothic" panose="020B0502020202020204" pitchFamily="34" charset="0"/>
              </a:rPr>
              <a:t>punishment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concerning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wrongdoers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perpetrators</a:t>
            </a:r>
            <a:r>
              <a:rPr lang="pl-PL" sz="2600" dirty="0">
                <a:latin typeface="Century Gothic" panose="020B0502020202020204" pitchFamily="34" charset="0"/>
              </a:rPr>
              <a:t>) and </a:t>
            </a:r>
            <a:r>
              <a:rPr lang="pl-PL" sz="2600" dirty="0" err="1">
                <a:latin typeface="Century Gothic" panose="020B0502020202020204" pitchFamily="34" charset="0"/>
              </a:rPr>
              <a:t>their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actions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purpose</a:t>
            </a:r>
            <a:r>
              <a:rPr lang="pl-PL" sz="2200" dirty="0">
                <a:solidFill>
                  <a:schemeClr val="accent1"/>
                </a:solidFill>
                <a:latin typeface="Century Gothic" panose="020B0502020202020204" pitchFamily="34" charset="0"/>
              </a:rPr>
              <a:t>: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punish</a:t>
            </a:r>
            <a:r>
              <a:rPr lang="pl-PL" sz="2200" dirty="0">
                <a:latin typeface="Century Gothic" panose="020B0502020202020204" pitchFamily="34" charset="0"/>
              </a:rPr>
              <a:t>, to </a:t>
            </a:r>
            <a:r>
              <a:rPr lang="pl-PL" sz="2200" dirty="0" err="1">
                <a:latin typeface="Century Gothic" panose="020B0502020202020204" pitchFamily="34" charset="0"/>
              </a:rPr>
              <a:t>maintain</a:t>
            </a:r>
            <a:r>
              <a:rPr lang="pl-PL" sz="2200" dirty="0">
                <a:latin typeface="Century Gothic" panose="020B0502020202020204" pitchFamily="34" charset="0"/>
              </a:rPr>
              <a:t> order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civil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>
                <a:latin typeface="Century Gothic" panose="020B0502020202020204" pitchFamily="34" charset="0"/>
              </a:rPr>
              <a:t>– system of </a:t>
            </a:r>
            <a:r>
              <a:rPr lang="pl-PL" sz="2600" dirty="0" err="1">
                <a:latin typeface="Century Gothic" panose="020B0502020202020204" pitchFamily="34" charset="0"/>
              </a:rPr>
              <a:t>compensation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losses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between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members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society</a:t>
            </a:r>
            <a:r>
              <a:rPr lang="pl-PL" sz="2600" dirty="0">
                <a:latin typeface="Century Gothic" panose="020B0502020202020204" pitchFamily="34" charset="0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purpose</a:t>
            </a:r>
            <a:r>
              <a:rPr lang="pl-PL" sz="2200" dirty="0">
                <a:solidFill>
                  <a:schemeClr val="accent1"/>
                </a:solidFill>
                <a:latin typeface="Century Gothic" panose="020B0502020202020204" pitchFamily="34" charset="0"/>
              </a:rPr>
              <a:t>: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compensate</a:t>
            </a:r>
            <a:r>
              <a:rPr lang="pl-PL" sz="2200" dirty="0">
                <a:latin typeface="Century Gothic" panose="020B0502020202020204" pitchFamily="34" charset="0"/>
              </a:rPr>
              <a:t>, not to </a:t>
            </a:r>
            <a:r>
              <a:rPr lang="pl-PL" sz="2200" dirty="0" err="1">
                <a:latin typeface="Century Gothic" panose="020B0502020202020204" pitchFamily="34" charset="0"/>
              </a:rPr>
              <a:t>punish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1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Substantive criminal law and criminal procedure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substantive criminal law</a:t>
            </a:r>
            <a:r>
              <a:rPr lang="en-US" sz="2600" dirty="0">
                <a:latin typeface="Century Gothic" panose="020B0502020202020204" pitchFamily="34" charset="0"/>
              </a:rPr>
              <a:t> – set of provisions describing criminal acts, principles and conditions of criminal liability, forms of com</a:t>
            </a:r>
            <a:r>
              <a:rPr lang="pl-PL" sz="2600" dirty="0">
                <a:latin typeface="Century Gothic" panose="020B0502020202020204" pitchFamily="34" charset="0"/>
              </a:rPr>
              <a:t>m</a:t>
            </a:r>
            <a:r>
              <a:rPr lang="en-US" sz="2600" dirty="0" err="1">
                <a:latin typeface="Century Gothic" panose="020B0502020202020204" pitchFamily="34" charset="0"/>
              </a:rPr>
              <a:t>iting</a:t>
            </a:r>
            <a:r>
              <a:rPr lang="en-US" sz="2600" dirty="0">
                <a:latin typeface="Century Gothic" panose="020B0502020202020204" pitchFamily="34" charset="0"/>
              </a:rPr>
              <a:t> an offence, punishments and specific offences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like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theft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murder</a:t>
            </a:r>
            <a:r>
              <a:rPr lang="pl-PL" sz="2600" dirty="0">
                <a:latin typeface="Century Gothic" panose="020B0502020202020204" pitchFamily="34" charset="0"/>
              </a:rPr>
              <a:t>, DUI etc.)</a:t>
            </a:r>
            <a:endParaRPr lang="en-US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criminal </a:t>
            </a:r>
            <a:r>
              <a:rPr lang="en-US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procedur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e </a:t>
            </a:r>
            <a:r>
              <a:rPr lang="pl-PL" sz="2600" dirty="0">
                <a:latin typeface="Century Gothic" panose="020B0502020202020204" pitchFamily="34" charset="0"/>
              </a:rPr>
              <a:t>– set of </a:t>
            </a:r>
            <a:r>
              <a:rPr lang="pl-PL" sz="2600" dirty="0" err="1">
                <a:latin typeface="Century Gothic" panose="020B0502020202020204" pitchFamily="34" charset="0"/>
              </a:rPr>
              <a:t>provisions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describing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actions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undertaken</a:t>
            </a:r>
            <a:r>
              <a:rPr lang="pl-PL" sz="2600" dirty="0">
                <a:latin typeface="Century Gothic" panose="020B0502020202020204" pitchFamily="34" charset="0"/>
              </a:rPr>
              <a:t> in order to </a:t>
            </a:r>
            <a:r>
              <a:rPr lang="pl-PL" sz="2600" dirty="0" err="1">
                <a:latin typeface="Century Gothic" panose="020B0502020202020204" pitchFamily="34" charset="0"/>
              </a:rPr>
              <a:t>detect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latin typeface="Century Gothic" panose="020B0502020202020204" pitchFamily="34" charset="0"/>
              </a:rPr>
              <a:t> and the </a:t>
            </a:r>
            <a:r>
              <a:rPr lang="pl-PL" sz="2600" dirty="0" err="1">
                <a:latin typeface="Century Gothic" panose="020B0502020202020204" pitchFamily="34" charset="0"/>
              </a:rPr>
              <a:t>offender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putting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him</a:t>
            </a:r>
            <a:r>
              <a:rPr lang="pl-PL" sz="2600" dirty="0">
                <a:latin typeface="Century Gothic" panose="020B0502020202020204" pitchFamily="34" charset="0"/>
              </a:rPr>
              <a:t> on </a:t>
            </a:r>
            <a:r>
              <a:rPr lang="pl-PL" sz="2600" dirty="0" err="1">
                <a:latin typeface="Century Gothic" panose="020B0502020202020204" pitchFamily="34" charset="0"/>
              </a:rPr>
              <a:t>trial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issuing</a:t>
            </a:r>
            <a:r>
              <a:rPr lang="pl-PL" sz="2600" dirty="0">
                <a:latin typeface="Century Gothic" panose="020B0502020202020204" pitchFamily="34" charset="0"/>
              </a:rPr>
              <a:t> a </a:t>
            </a:r>
            <a:r>
              <a:rPr lang="pl-PL" sz="2600" dirty="0" err="1">
                <a:latin typeface="Century Gothic" panose="020B0502020202020204" pitchFamily="34" charset="0"/>
              </a:rPr>
              <a:t>verdict</a:t>
            </a:r>
            <a:endParaRPr lang="en-US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5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Sciences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law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branches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associated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with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criminology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victimology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forensic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sciences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criminalistics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international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european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9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Basic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information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on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European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Convention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on Human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Rights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latin typeface="Century Gothic" panose="020B0502020202020204" pitchFamily="34" charset="0"/>
              </a:rPr>
              <a:t>The European Convention on Human Rights is an international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treaty which only member States of the Council of Europe may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sign. The Convention, which established the Court and lays down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how it is to function, contains a list of the rights and guarantees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which the States have undertaken to respect.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8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Basic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information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on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European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Convention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on Human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Rights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f</a:t>
            </a:r>
            <a:r>
              <a:rPr lang="en-US" sz="2600" dirty="0" err="1">
                <a:latin typeface="Century Gothic" panose="020B0502020202020204" pitchFamily="34" charset="0"/>
              </a:rPr>
              <a:t>ormally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  <a:r>
              <a:rPr lang="en-US" sz="2600" dirty="0">
                <a:latin typeface="Century Gothic" panose="020B0502020202020204" pitchFamily="34" charset="0"/>
              </a:rPr>
              <a:t> the Convention for the Protection of Human Rights and Fundamental Freedoms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drafted</a:t>
            </a:r>
            <a:r>
              <a:rPr lang="pl-PL" sz="2600" dirty="0">
                <a:latin typeface="Century Gothic" panose="020B0502020202020204" pitchFamily="34" charset="0"/>
              </a:rPr>
              <a:t> in 1950 by </a:t>
            </a:r>
            <a:r>
              <a:rPr lang="pl-PL" sz="2600" dirty="0" err="1">
                <a:latin typeface="Century Gothic" panose="020B0502020202020204" pitchFamily="34" charset="0"/>
              </a:rPr>
              <a:t>Council</a:t>
            </a:r>
            <a:r>
              <a:rPr lang="pl-PL" sz="2600" dirty="0">
                <a:latin typeface="Century Gothic" panose="020B0502020202020204" pitchFamily="34" charset="0"/>
              </a:rPr>
              <a:t> of Europe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came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into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force</a:t>
            </a:r>
            <a:r>
              <a:rPr lang="pl-PL" sz="2600" dirty="0">
                <a:latin typeface="Century Gothic" panose="020B0502020202020204" pitchFamily="34" charset="0"/>
              </a:rPr>
              <a:t> in 1953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consists</a:t>
            </a:r>
            <a:r>
              <a:rPr lang="pl-PL" sz="2600" dirty="0">
                <a:latin typeface="Century Gothic" panose="020B0502020202020204" pitchFamily="34" charset="0"/>
              </a:rPr>
              <a:t> of preambule and 59 </a:t>
            </a:r>
            <a:r>
              <a:rPr lang="pl-PL" sz="2600" dirty="0" err="1">
                <a:latin typeface="Century Gothic" panose="020B0502020202020204" pitchFamily="34" charset="0"/>
              </a:rPr>
              <a:t>articles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several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protocols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enclosed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en-US" sz="2600" dirty="0">
                <a:latin typeface="Century Gothic" panose="020B0502020202020204" pitchFamily="34" charset="0"/>
              </a:rPr>
              <a:t>Protocols </a:t>
            </a:r>
            <a:r>
              <a:rPr lang="pl-PL" sz="2600" dirty="0">
                <a:latin typeface="Century Gothic" panose="020B0502020202020204" pitchFamily="34" charset="0"/>
              </a:rPr>
              <a:t>no. 1</a:t>
            </a:r>
            <a:r>
              <a:rPr lang="en-US" sz="2600" dirty="0">
                <a:latin typeface="Century Gothic" panose="020B0502020202020204" pitchFamily="34" charset="0"/>
              </a:rPr>
              <a:t>, </a:t>
            </a:r>
            <a:r>
              <a:rPr lang="pl-PL" sz="2600" dirty="0">
                <a:latin typeface="Century Gothic" panose="020B0502020202020204" pitchFamily="34" charset="0"/>
              </a:rPr>
              <a:t>no. 4</a:t>
            </a:r>
            <a:r>
              <a:rPr lang="en-US" sz="2600" dirty="0">
                <a:latin typeface="Century Gothic" panose="020B0502020202020204" pitchFamily="34" charset="0"/>
              </a:rPr>
              <a:t>, </a:t>
            </a:r>
            <a:r>
              <a:rPr lang="pl-PL" sz="2600" dirty="0">
                <a:latin typeface="Century Gothic" panose="020B0502020202020204" pitchFamily="34" charset="0"/>
              </a:rPr>
              <a:t>no. 6</a:t>
            </a:r>
            <a:r>
              <a:rPr lang="en-US" sz="2600" dirty="0">
                <a:latin typeface="Century Gothic" panose="020B0502020202020204" pitchFamily="34" charset="0"/>
              </a:rPr>
              <a:t>, </a:t>
            </a:r>
            <a:r>
              <a:rPr lang="pl-PL" sz="2600" dirty="0">
                <a:latin typeface="Century Gothic" panose="020B0502020202020204" pitchFamily="34" charset="0"/>
              </a:rPr>
              <a:t>no. 7</a:t>
            </a:r>
            <a:r>
              <a:rPr lang="en-US" sz="2600" dirty="0">
                <a:latin typeface="Century Gothic" panose="020B0502020202020204" pitchFamily="34" charset="0"/>
              </a:rPr>
              <a:t>, </a:t>
            </a:r>
            <a:r>
              <a:rPr lang="pl-PL" sz="2600" dirty="0">
                <a:latin typeface="Century Gothic" panose="020B0502020202020204" pitchFamily="34" charset="0"/>
              </a:rPr>
              <a:t>no. 12 </a:t>
            </a:r>
            <a:r>
              <a:rPr lang="en-US" sz="2600" dirty="0">
                <a:latin typeface="Century Gothic" panose="020B0502020202020204" pitchFamily="34" charset="0"/>
              </a:rPr>
              <a:t>and </a:t>
            </a:r>
            <a:r>
              <a:rPr lang="pl-PL" sz="2600" dirty="0">
                <a:latin typeface="Century Gothic" panose="020B0502020202020204" pitchFamily="34" charset="0"/>
              </a:rPr>
              <a:t>no. 13</a:t>
            </a:r>
            <a:r>
              <a:rPr lang="en-US" sz="2600" dirty="0">
                <a:latin typeface="Century Gothic" panose="020B0502020202020204" pitchFamily="34" charset="0"/>
              </a:rPr>
              <a:t> guarantee additional rights and freedoms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other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amend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procedure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before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ECtHR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47 </a:t>
            </a:r>
            <a:r>
              <a:rPr lang="pl-PL" sz="2600" dirty="0" err="1">
                <a:latin typeface="Century Gothic" panose="020B0502020202020204" pitchFamily="34" charset="0"/>
              </a:rPr>
              <a:t>parties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Basic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information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on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European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Convention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on Human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Rights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Art. 3 – </a:t>
            </a:r>
            <a:r>
              <a:rPr lang="pl-PL" sz="2600" dirty="0" err="1">
                <a:latin typeface="Century Gothic" panose="020B0502020202020204" pitchFamily="34" charset="0"/>
              </a:rPr>
              <a:t>prohibition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torture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Art. 5 – </a:t>
            </a:r>
            <a:r>
              <a:rPr lang="pl-PL" sz="2600" dirty="0" err="1">
                <a:latin typeface="Century Gothic" panose="020B0502020202020204" pitchFamily="34" charset="0"/>
              </a:rPr>
              <a:t>right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liberty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security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Art. 6 – </a:t>
            </a:r>
            <a:r>
              <a:rPr lang="pl-PL" sz="2600" dirty="0" err="1">
                <a:latin typeface="Century Gothic" panose="020B0502020202020204" pitchFamily="34" charset="0"/>
              </a:rPr>
              <a:t>right</a:t>
            </a:r>
            <a:r>
              <a:rPr lang="pl-PL" sz="2600" dirty="0">
                <a:latin typeface="Century Gothic" panose="020B0502020202020204" pitchFamily="34" charset="0"/>
              </a:rPr>
              <a:t> to a fair </a:t>
            </a:r>
            <a:r>
              <a:rPr lang="pl-PL" sz="2600" dirty="0" err="1">
                <a:latin typeface="Century Gothic" panose="020B0502020202020204" pitchFamily="34" charset="0"/>
              </a:rPr>
              <a:t>trial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Art. 7 – no </a:t>
            </a:r>
            <a:r>
              <a:rPr lang="pl-PL" sz="2600" dirty="0" err="1">
                <a:latin typeface="Century Gothic" panose="020B0502020202020204" pitchFamily="34" charset="0"/>
              </a:rPr>
              <a:t>punishment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without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 – </a:t>
            </a:r>
            <a:r>
              <a:rPr lang="pl-PL" sz="3600" dirty="0" err="1">
                <a:latin typeface="Century Gothic" panose="020B0502020202020204" pitchFamily="34" charset="0"/>
              </a:rPr>
              <a:t>introduction</a:t>
            </a:r>
            <a:r>
              <a:rPr lang="pl-PL" sz="3600" dirty="0">
                <a:latin typeface="Century Gothic" panose="020B0502020202020204" pitchFamily="34" charset="0"/>
              </a:rPr>
              <a:t> to the </a:t>
            </a:r>
            <a:r>
              <a:rPr lang="pl-PL" sz="3600" dirty="0" err="1">
                <a:latin typeface="Century Gothic" panose="020B0502020202020204" pitchFamily="34" charset="0"/>
              </a:rPr>
              <a:t>course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Dr Konrad Lipiński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rgbClr val="E68054"/>
                </a:solidFill>
                <a:latin typeface="Century Gothic" panose="020B0502020202020204" pitchFamily="34" charset="0"/>
              </a:rPr>
              <a:t>Assistant </a:t>
            </a:r>
            <a:r>
              <a:rPr lang="pl-PL" sz="26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Professor</a:t>
            </a:r>
            <a:endParaRPr lang="pl-PL" sz="2600" dirty="0">
              <a:solidFill>
                <a:srgbClr val="E68054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Department</a:t>
            </a:r>
            <a:r>
              <a:rPr lang="pl-PL" sz="2600" dirty="0">
                <a:solidFill>
                  <a:srgbClr val="E68054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Substantive</a:t>
            </a:r>
            <a:r>
              <a:rPr lang="pl-PL" sz="2600" dirty="0">
                <a:solidFill>
                  <a:srgbClr val="E68054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rgbClr val="E68054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coordinator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Introduction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latin typeface="Century Gothic" panose="020B0502020202020204" pitchFamily="34" charset="0"/>
              </a:rPr>
              <a:t>course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contact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details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latin typeface="Century Gothic" panose="020B0502020202020204" pitchFamily="34" charset="0"/>
                <a:hlinkClick r:id="rId2"/>
              </a:rPr>
              <a:t>konrad.lipinski@uwr.edu.pl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room</a:t>
            </a:r>
            <a:r>
              <a:rPr lang="pl-PL" sz="2600" dirty="0">
                <a:latin typeface="Century Gothic" panose="020B0502020202020204" pitchFamily="34" charset="0"/>
              </a:rPr>
              <a:t> 202A (</a:t>
            </a:r>
            <a:r>
              <a:rPr lang="pl-PL" sz="2600" dirty="0" err="1">
                <a:latin typeface="Century Gothic" panose="020B0502020202020204" pitchFamily="34" charset="0"/>
              </a:rPr>
              <a:t>building</a:t>
            </a:r>
            <a:r>
              <a:rPr lang="pl-PL" sz="2600" dirty="0">
                <a:latin typeface="Century Gothic" panose="020B0502020202020204" pitchFamily="34" charset="0"/>
              </a:rPr>
              <a:t> A)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office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hours</a:t>
            </a:r>
            <a:r>
              <a:rPr lang="pl-PL" sz="2600" dirty="0">
                <a:latin typeface="Century Gothic" panose="020B0502020202020204" pitchFamily="34" charset="0"/>
              </a:rPr>
              <a:t> – on </a:t>
            </a:r>
            <a:r>
              <a:rPr lang="pl-PL" sz="2600" dirty="0" err="1">
                <a:latin typeface="Century Gothic" panose="020B0502020202020204" pitchFamily="34" charset="0"/>
              </a:rPr>
              <a:t>faculty’s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website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2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Basic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information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on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European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Convention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on Human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Rights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Protocol</a:t>
            </a:r>
            <a:r>
              <a:rPr lang="pl-PL" sz="2600" dirty="0">
                <a:latin typeface="Century Gothic" panose="020B0502020202020204" pitchFamily="34" charset="0"/>
              </a:rPr>
              <a:t> no. 6 – </a:t>
            </a:r>
            <a:r>
              <a:rPr lang="pl-PL" sz="2600" dirty="0" err="1">
                <a:latin typeface="Century Gothic" panose="020B0502020202020204" pitchFamily="34" charset="0"/>
              </a:rPr>
              <a:t>abolition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death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penalty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Protocol</a:t>
            </a:r>
            <a:r>
              <a:rPr lang="pl-PL" sz="2600" dirty="0">
                <a:latin typeface="Century Gothic" panose="020B0502020202020204" pitchFamily="34" charset="0"/>
              </a:rPr>
              <a:t> no. 7 – </a:t>
            </a:r>
            <a:r>
              <a:rPr lang="pl-PL" sz="2600" dirty="0" err="1">
                <a:latin typeface="Century Gothic" panose="020B0502020202020204" pitchFamily="34" charset="0"/>
              </a:rPr>
              <a:t>right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appeal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matters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compensation</a:t>
            </a:r>
            <a:r>
              <a:rPr lang="pl-PL" sz="2600" dirty="0">
                <a:latin typeface="Century Gothic" panose="020B0502020202020204" pitchFamily="34" charset="0"/>
              </a:rPr>
              <a:t> for </a:t>
            </a:r>
            <a:r>
              <a:rPr lang="pl-PL" sz="2600" dirty="0" err="1">
                <a:latin typeface="Century Gothic" panose="020B0502020202020204" pitchFamily="34" charset="0"/>
              </a:rPr>
              <a:t>wrongful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conviction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ne</a:t>
            </a:r>
            <a:r>
              <a:rPr lang="pl-PL" sz="2600" dirty="0">
                <a:latin typeface="Century Gothic" panose="020B0502020202020204" pitchFamily="34" charset="0"/>
              </a:rPr>
              <a:t> bis in idem (a </a:t>
            </a:r>
            <a:r>
              <a:rPr lang="pl-PL" sz="2600" dirty="0" err="1">
                <a:latin typeface="Century Gothic" panose="020B0502020202020204" pitchFamily="34" charset="0"/>
              </a:rPr>
              <a:t>right</a:t>
            </a:r>
            <a:r>
              <a:rPr lang="pl-PL" sz="2600" dirty="0">
                <a:latin typeface="Century Gothic" panose="020B0502020202020204" pitchFamily="34" charset="0"/>
              </a:rPr>
              <a:t> not to be </a:t>
            </a:r>
            <a:r>
              <a:rPr lang="pl-PL" sz="2600" dirty="0" err="1">
                <a:latin typeface="Century Gothic" panose="020B0502020202020204" pitchFamily="34" charset="0"/>
              </a:rPr>
              <a:t>tried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punished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twice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Short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film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about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Convention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latin typeface="Century Gothic" panose="020B0502020202020204" pitchFamily="34" charset="0"/>
              </a:rPr>
              <a:t>https://youtu.be/MOcmUQTgjCw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European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Court of Human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Rights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latin typeface="Century Gothic" panose="020B0502020202020204" pitchFamily="34" charset="0"/>
              </a:rPr>
              <a:t>The Court applies the European Convention on Human Rights. Its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task is to ensure that States respect the rights and guarantees set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out in the Convention. It does this by examining complaints (known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as “applications”) lodged by individuals or, sometimes, by States.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latin typeface="Century Gothic" panose="020B0502020202020204" pitchFamily="34" charset="0"/>
              </a:rPr>
              <a:t>Where it concludes that a member State has breached one or more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of these rights and guarantees, the Court delivers a judgment finding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a violation. Judgments are binding: the countries concerned are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under an obligation to comply with them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European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Court of Human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Rights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Short</a:t>
            </a:r>
            <a:r>
              <a:rPr lang="pl-PL" sz="2600" dirty="0">
                <a:latin typeface="Century Gothic" panose="020B0502020202020204" pitchFamily="34" charset="0"/>
              </a:rPr>
              <a:t> film </a:t>
            </a:r>
            <a:r>
              <a:rPr lang="pl-PL" sz="2600" dirty="0" err="1">
                <a:latin typeface="Century Gothic" panose="020B0502020202020204" pitchFamily="34" charset="0"/>
              </a:rPr>
              <a:t>about</a:t>
            </a:r>
            <a:r>
              <a:rPr lang="pl-PL" sz="2600" dirty="0">
                <a:latin typeface="Century Gothic" panose="020B0502020202020204" pitchFamily="34" charset="0"/>
              </a:rPr>
              <a:t> the Court: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latin typeface="Century Gothic" panose="020B0502020202020204" pitchFamily="34" charset="0"/>
              </a:rPr>
              <a:t>https://www.youtube.com/watch?v=EPWGdhgQlgk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European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Court of Human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Rights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works</a:t>
            </a:r>
            <a:r>
              <a:rPr lang="pl-PL" sz="2600" dirty="0">
                <a:latin typeface="Century Gothic" panose="020B0502020202020204" pitchFamily="34" charset="0"/>
              </a:rPr>
              <a:t> on permanent </a:t>
            </a:r>
            <a:r>
              <a:rPr lang="pl-PL" sz="2600" dirty="0" err="1">
                <a:latin typeface="Century Gothic" panose="020B0502020202020204" pitchFamily="34" charset="0"/>
              </a:rPr>
              <a:t>basis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consist of a number of judges equal to that of the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number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parties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who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ratified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Convention</a:t>
            </a:r>
            <a:r>
              <a:rPr lang="pl-PL" sz="2600" dirty="0">
                <a:latin typeface="Century Gothic" panose="020B0502020202020204" pitchFamily="34" charset="0"/>
              </a:rPr>
              <a:t> (47)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jurisdiction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sz="2200" dirty="0">
                <a:latin typeface="Century Gothic" panose="020B0502020202020204" pitchFamily="34" charset="0"/>
              </a:rPr>
              <a:t>all matters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concerning the interpretation and application of the Convention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and the Protocols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3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European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Court of Human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Rights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judges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high </a:t>
            </a:r>
            <a:r>
              <a:rPr lang="pl-PL" sz="2200" dirty="0" err="1">
                <a:latin typeface="Century Gothic" panose="020B0502020202020204" pitchFamily="34" charset="0"/>
              </a:rPr>
              <a:t>moral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character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qualified</a:t>
            </a:r>
            <a:r>
              <a:rPr lang="pl-PL" sz="2200" dirty="0">
                <a:latin typeface="Century Gothic" panose="020B0502020202020204" pitchFamily="34" charset="0"/>
              </a:rPr>
              <a:t> to be </a:t>
            </a:r>
            <a:r>
              <a:rPr lang="pl-PL" sz="2200" dirty="0" err="1">
                <a:latin typeface="Century Gothic" panose="020B0502020202020204" pitchFamily="34" charset="0"/>
              </a:rPr>
              <a:t>judges</a:t>
            </a:r>
            <a:r>
              <a:rPr lang="pl-PL" sz="2200" dirty="0">
                <a:latin typeface="Century Gothic" panose="020B0502020202020204" pitchFamily="34" charset="0"/>
              </a:rPr>
              <a:t> / </a:t>
            </a:r>
            <a:r>
              <a:rPr lang="pl-PL" sz="2200" dirty="0" err="1">
                <a:latin typeface="Century Gothic" panose="020B0502020202020204" pitchFamily="34" charset="0"/>
              </a:rPr>
              <a:t>jurists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recognized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competence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they</a:t>
            </a:r>
            <a:r>
              <a:rPr lang="pl-PL" sz="2200" dirty="0">
                <a:latin typeface="Century Gothic" panose="020B0502020202020204" pitchFamily="34" charset="0"/>
              </a:rPr>
              <a:t> sit in the </a:t>
            </a:r>
            <a:r>
              <a:rPr lang="pl-PL" sz="2200" dirty="0" err="1">
                <a:latin typeface="Century Gothic" panose="020B0502020202020204" pitchFamily="34" charset="0"/>
              </a:rPr>
              <a:t>court</a:t>
            </a:r>
            <a:r>
              <a:rPr lang="pl-PL" sz="2200" dirty="0">
                <a:latin typeface="Century Gothic" panose="020B0502020202020204" pitchFamily="34" charset="0"/>
              </a:rPr>
              <a:t> on </a:t>
            </a:r>
            <a:r>
              <a:rPr lang="pl-PL" sz="2200" dirty="0" err="1">
                <a:latin typeface="Century Gothic" panose="020B0502020202020204" pitchFamily="34" charset="0"/>
              </a:rPr>
              <a:t>their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individual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capacity</a:t>
            </a:r>
            <a:r>
              <a:rPr lang="pl-PL" sz="2200" dirty="0">
                <a:latin typeface="Century Gothic" panose="020B0502020202020204" pitchFamily="34" charset="0"/>
              </a:rPr>
              <a:t> (not on </a:t>
            </a:r>
            <a:r>
              <a:rPr lang="pl-PL" sz="2200" dirty="0" err="1">
                <a:latin typeface="Century Gothic" panose="020B0502020202020204" pitchFamily="34" charset="0"/>
              </a:rPr>
              <a:t>behalf</a:t>
            </a:r>
            <a:r>
              <a:rPr lang="pl-PL" sz="2200" dirty="0">
                <a:latin typeface="Century Gothic" panose="020B0502020202020204" pitchFamily="34" charset="0"/>
              </a:rPr>
              <a:t> of the country </a:t>
            </a:r>
            <a:r>
              <a:rPr lang="pl-PL" sz="2200" dirty="0" err="1">
                <a:latin typeface="Century Gothic" panose="020B0502020202020204" pitchFamily="34" charset="0"/>
              </a:rPr>
              <a:t>they’re</a:t>
            </a:r>
            <a:r>
              <a:rPr lang="pl-PL" sz="2200" dirty="0">
                <a:latin typeface="Century Gothic" panose="020B0502020202020204" pitchFamily="34" charset="0"/>
              </a:rPr>
              <a:t> from)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cannot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engage in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any activity which is incompatible with their independence,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impartiality or with the demands of a full-time office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sz="2200" dirty="0">
                <a:latin typeface="Century Gothic" panose="020B0502020202020204" pitchFamily="34" charset="0"/>
              </a:rPr>
              <a:t>elected by the Parliamentary Assembly by a majority of votes cast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from a list of three candidates nominated by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Council</a:t>
            </a:r>
            <a:r>
              <a:rPr lang="pl-PL" sz="2200" dirty="0">
                <a:latin typeface="Century Gothic" panose="020B0502020202020204" pitchFamily="34" charset="0"/>
              </a:rPr>
              <a:t> of Europe </a:t>
            </a:r>
            <a:r>
              <a:rPr lang="pl-PL" sz="2200" dirty="0" err="1">
                <a:latin typeface="Century Gothic" panose="020B0502020202020204" pitchFamily="34" charset="0"/>
              </a:rPr>
              <a:t>states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least</a:t>
            </a:r>
            <a:r>
              <a:rPr lang="pl-PL" sz="2200" dirty="0">
                <a:latin typeface="Century Gothic" panose="020B0502020202020204" pitchFamily="34" charset="0"/>
              </a:rPr>
              <a:t> one </a:t>
            </a:r>
            <a:r>
              <a:rPr lang="pl-PL" sz="2200" dirty="0" err="1">
                <a:latin typeface="Century Gothic" panose="020B0502020202020204" pitchFamily="34" charset="0"/>
              </a:rPr>
              <a:t>candidate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each</a:t>
            </a:r>
            <a:r>
              <a:rPr lang="pl-PL" sz="2200" dirty="0">
                <a:latin typeface="Century Gothic" panose="020B0502020202020204" pitchFamily="34" charset="0"/>
              </a:rPr>
              <a:t> sex)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elected</a:t>
            </a:r>
            <a:r>
              <a:rPr lang="pl-PL" sz="2200" dirty="0">
                <a:latin typeface="Century Gothic" panose="020B0502020202020204" pitchFamily="34" charset="0"/>
              </a:rPr>
              <a:t> for 9 </a:t>
            </a:r>
            <a:r>
              <a:rPr lang="pl-PL" sz="2200" dirty="0" err="1">
                <a:latin typeface="Century Gothic" panose="020B0502020202020204" pitchFamily="34" charset="0"/>
              </a:rPr>
              <a:t>years</a:t>
            </a:r>
            <a:r>
              <a:rPr lang="pl-PL" sz="2200" dirty="0">
                <a:latin typeface="Century Gothic" panose="020B0502020202020204" pitchFamily="34" charset="0"/>
              </a:rPr>
              <a:t>, no re-</a:t>
            </a:r>
            <a:r>
              <a:rPr lang="pl-PL" sz="2200" dirty="0" err="1">
                <a:latin typeface="Century Gothic" panose="020B0502020202020204" pitchFamily="34" charset="0"/>
              </a:rPr>
              <a:t>election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term of the </a:t>
            </a:r>
            <a:r>
              <a:rPr lang="pl-PL" sz="2200" dirty="0" err="1">
                <a:latin typeface="Century Gothic" panose="020B0502020202020204" pitchFamily="34" charset="0"/>
              </a:rPr>
              <a:t>office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expires</a:t>
            </a:r>
            <a:r>
              <a:rPr lang="pl-PL" sz="2200" dirty="0">
                <a:latin typeface="Century Gothic" panose="020B0502020202020204" pitchFamily="34" charset="0"/>
              </a:rPr>
              <a:t> as the </a:t>
            </a:r>
            <a:r>
              <a:rPr lang="pl-PL" sz="2200" dirty="0" err="1">
                <a:latin typeface="Century Gothic" panose="020B0502020202020204" pitchFamily="34" charset="0"/>
              </a:rPr>
              <a:t>judges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reach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age</a:t>
            </a:r>
            <a:r>
              <a:rPr lang="pl-PL" sz="2200" dirty="0">
                <a:latin typeface="Century Gothic" panose="020B0502020202020204" pitchFamily="34" charset="0"/>
              </a:rPr>
              <a:t> of 70</a:t>
            </a:r>
          </a:p>
          <a:p>
            <a:pPr>
              <a:lnSpc>
                <a:spcPct val="100000"/>
              </a:lnSpc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4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European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Court of Human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Rights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Plenary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Court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elects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its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President</a:t>
            </a:r>
            <a:r>
              <a:rPr lang="pl-PL" sz="2200" dirty="0">
                <a:latin typeface="Century Gothic" panose="020B0502020202020204" pitchFamily="34" charset="0"/>
              </a:rPr>
              <a:t> and one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two</a:t>
            </a:r>
            <a:r>
              <a:rPr lang="pl-PL" sz="2200" dirty="0">
                <a:latin typeface="Century Gothic" panose="020B0502020202020204" pitchFamily="34" charset="0"/>
              </a:rPr>
              <a:t> Vice-</a:t>
            </a:r>
            <a:r>
              <a:rPr lang="pl-PL" sz="2200" dirty="0" err="1">
                <a:latin typeface="Century Gothic" panose="020B0502020202020204" pitchFamily="34" charset="0"/>
              </a:rPr>
              <a:t>Presidents</a:t>
            </a:r>
            <a:r>
              <a:rPr lang="pl-PL" sz="2200" dirty="0">
                <a:latin typeface="Century Gothic" panose="020B0502020202020204" pitchFamily="34" charset="0"/>
              </a:rPr>
              <a:t> (for 3 </a:t>
            </a:r>
            <a:r>
              <a:rPr lang="pl-PL" sz="2200" dirty="0" err="1">
                <a:latin typeface="Century Gothic" panose="020B0502020202020204" pitchFamily="34" charset="0"/>
              </a:rPr>
              <a:t>years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possible</a:t>
            </a:r>
            <a:r>
              <a:rPr lang="pl-PL" sz="2200" dirty="0">
                <a:latin typeface="Century Gothic" panose="020B0502020202020204" pitchFamily="34" charset="0"/>
              </a:rPr>
              <a:t> re-</a:t>
            </a:r>
            <a:r>
              <a:rPr lang="pl-PL" sz="2200" dirty="0" err="1">
                <a:latin typeface="Century Gothic" panose="020B0502020202020204" pitchFamily="34" charset="0"/>
              </a:rPr>
              <a:t>election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sets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up</a:t>
            </a:r>
            <a:r>
              <a:rPr lang="pl-PL" sz="2200" dirty="0">
                <a:latin typeface="Century Gothic" panose="020B0502020202020204" pitchFamily="34" charset="0"/>
              </a:rPr>
              <a:t> Chambers of the Court and </a:t>
            </a:r>
            <a:r>
              <a:rPr lang="pl-PL" sz="2200" dirty="0" err="1">
                <a:latin typeface="Century Gothic" panose="020B0502020202020204" pitchFamily="34" charset="0"/>
              </a:rPr>
              <a:t>elects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their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Presidents</a:t>
            </a:r>
            <a:endParaRPr lang="pl-PL" sz="22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formations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single-</a:t>
            </a:r>
            <a:r>
              <a:rPr lang="pl-PL" sz="2200" dirty="0" err="1">
                <a:latin typeface="Century Gothic" panose="020B0502020202020204" pitchFamily="34" charset="0"/>
              </a:rPr>
              <a:t>judge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mainly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decisions</a:t>
            </a:r>
            <a:r>
              <a:rPr lang="pl-PL" sz="2200" dirty="0">
                <a:latin typeface="Century Gothic" panose="020B0502020202020204" pitchFamily="34" charset="0"/>
              </a:rPr>
              <a:t> on </a:t>
            </a:r>
            <a:r>
              <a:rPr lang="pl-PL" sz="2200" dirty="0" err="1">
                <a:latin typeface="Century Gothic" panose="020B0502020202020204" pitchFamily="34" charset="0"/>
              </a:rPr>
              <a:t>admissibility</a:t>
            </a:r>
            <a:r>
              <a:rPr lang="pl-PL" sz="2200" dirty="0">
                <a:latin typeface="Century Gothic" panose="020B0502020202020204" pitchFamily="34" charset="0"/>
              </a:rPr>
              <a:t> of the </a:t>
            </a:r>
            <a:r>
              <a:rPr lang="pl-PL" sz="2200" dirty="0" err="1">
                <a:latin typeface="Century Gothic" panose="020B0502020202020204" pitchFamily="34" charset="0"/>
              </a:rPr>
              <a:t>case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committees</a:t>
            </a:r>
            <a:r>
              <a:rPr lang="pl-PL" sz="2200" dirty="0">
                <a:latin typeface="Century Gothic" panose="020B0502020202020204" pitchFamily="34" charset="0"/>
              </a:rPr>
              <a:t> of 3 </a:t>
            </a:r>
            <a:r>
              <a:rPr lang="pl-PL" sz="2200" dirty="0" err="1">
                <a:latin typeface="Century Gothic" panose="020B0502020202020204" pitchFamily="34" charset="0"/>
              </a:rPr>
              <a:t>judges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Chambers of 7 </a:t>
            </a:r>
            <a:r>
              <a:rPr lang="pl-PL" sz="2200" dirty="0" err="1">
                <a:latin typeface="Century Gothic" panose="020B0502020202020204" pitchFamily="34" charset="0"/>
              </a:rPr>
              <a:t>judges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Grand </a:t>
            </a:r>
            <a:r>
              <a:rPr lang="pl-PL" sz="2200" dirty="0" err="1">
                <a:latin typeface="Century Gothic" panose="020B0502020202020204" pitchFamily="34" charset="0"/>
              </a:rPr>
              <a:t>Chamber</a:t>
            </a:r>
            <a:r>
              <a:rPr lang="pl-PL" sz="2200" dirty="0">
                <a:latin typeface="Century Gothic" panose="020B0502020202020204" pitchFamily="34" charset="0"/>
              </a:rPr>
              <a:t> od 17 </a:t>
            </a:r>
            <a:r>
              <a:rPr lang="pl-PL" sz="2200" dirty="0" err="1">
                <a:latin typeface="Century Gothic" panose="020B0502020202020204" pitchFamily="34" charset="0"/>
              </a:rPr>
              <a:t>judges</a:t>
            </a:r>
            <a:endParaRPr lang="pl-PL" sz="2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sections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chambers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section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administrative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entity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chamber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judicial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formation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4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European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Court of Human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Rights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admissibility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domestic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remedies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have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been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exhausted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application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submitted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within a period of </a:t>
            </a:r>
            <a:r>
              <a:rPr lang="pl-PL" sz="2200" dirty="0" err="1">
                <a:latin typeface="Century Gothic" panose="020B0502020202020204" pitchFamily="34" charset="0"/>
              </a:rPr>
              <a:t>four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months from the date on which the final decision was taken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typically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>
                <a:latin typeface="Century Gothic" panose="020B0502020202020204" pitchFamily="34" charset="0"/>
              </a:rPr>
              <a:t>four </a:t>
            </a:r>
            <a:r>
              <a:rPr lang="pl-PL" sz="2200" dirty="0" err="1">
                <a:latin typeface="Century Gothic" panose="020B0502020202020204" pitchFamily="34" charset="0"/>
              </a:rPr>
              <a:t>months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after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final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judgment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domestic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court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5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European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Court of Human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Rights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inadmissibility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anonymous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application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application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substantially the same as a matter that has already been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examined by the Court or has already been submitted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to another procedure of international investigation 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settlement and contains no relevant new information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application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incompatible with the provisions of the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Convention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application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manifestly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ill-founded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abuse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of the right of individual application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sz="2200" dirty="0">
                <a:latin typeface="Century Gothic" panose="020B0502020202020204" pitchFamily="34" charset="0"/>
              </a:rPr>
              <a:t>applicant has not suffered a significant disadvantage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en-US" sz="2200" dirty="0">
                <a:latin typeface="Century Gothic" panose="020B0502020202020204" pitchFamily="34" charset="0"/>
              </a:rPr>
              <a:t>unless respect for human rights requires 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examination of the application on the merits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European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Court of Human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Rights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Just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satisfaction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article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41)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latin typeface="Century Gothic" panose="020B0502020202020204" pitchFamily="34" charset="0"/>
              </a:rPr>
              <a:t>If the Court finds that there has been a violation of the Convention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or the Protocols thereto, and if the internal law of the High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Contracting Party concerned allows only partial reparation to be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made, the Court shall, if necessary, afford just satisfaction to the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injured party.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9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European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Court of Human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Rights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Referring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case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to the Grand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Chamber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initiated</a:t>
            </a:r>
            <a:r>
              <a:rPr lang="pl-PL" sz="2600" dirty="0">
                <a:latin typeface="Century Gothic" panose="020B0502020202020204" pitchFamily="34" charset="0"/>
              </a:rPr>
              <a:t> by a party to the </a:t>
            </a:r>
            <a:r>
              <a:rPr lang="pl-PL" sz="2600" dirty="0" err="1">
                <a:latin typeface="Century Gothic" panose="020B0502020202020204" pitchFamily="34" charset="0"/>
              </a:rPr>
              <a:t>case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possible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within</a:t>
            </a:r>
            <a:r>
              <a:rPr lang="pl-PL" sz="2600" dirty="0">
                <a:latin typeface="Century Gothic" panose="020B0502020202020204" pitchFamily="34" charset="0"/>
              </a:rPr>
              <a:t> 3 </a:t>
            </a:r>
            <a:r>
              <a:rPr lang="pl-PL" sz="2600" dirty="0" err="1">
                <a:latin typeface="Century Gothic" panose="020B0502020202020204" pitchFamily="34" charset="0"/>
              </a:rPr>
              <a:t>months</a:t>
            </a:r>
            <a:r>
              <a:rPr lang="pl-PL" sz="2600" dirty="0">
                <a:latin typeface="Century Gothic" panose="020B0502020202020204" pitchFamily="34" charset="0"/>
              </a:rPr>
              <a:t> from the </a:t>
            </a:r>
            <a:r>
              <a:rPr lang="pl-PL" sz="2600" dirty="0" err="1">
                <a:latin typeface="Century Gothic" panose="020B0502020202020204" pitchFamily="34" charset="0"/>
              </a:rPr>
              <a:t>date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judgment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Chamber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only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exceptional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cases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accepted</a:t>
            </a:r>
            <a:r>
              <a:rPr lang="pl-PL" sz="2600" dirty="0">
                <a:latin typeface="Century Gothic" panose="020B0502020202020204" pitchFamily="34" charset="0"/>
              </a:rPr>
              <a:t> by a panel of 5 </a:t>
            </a:r>
            <a:r>
              <a:rPr lang="pl-PL" sz="2600" dirty="0" err="1">
                <a:latin typeface="Century Gothic" panose="020B0502020202020204" pitchFamily="34" charset="0"/>
              </a:rPr>
              <a:t>judges</a:t>
            </a:r>
            <a:r>
              <a:rPr lang="pl-PL" sz="2600" dirty="0">
                <a:latin typeface="Century Gothic" panose="020B0502020202020204" pitchFamily="34" charset="0"/>
              </a:rPr>
              <a:t> of the Grand </a:t>
            </a:r>
            <a:r>
              <a:rPr lang="pl-PL" sz="2600" dirty="0" err="1">
                <a:latin typeface="Century Gothic" panose="020B0502020202020204" pitchFamily="34" charset="0"/>
              </a:rPr>
              <a:t>Chamber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only</a:t>
            </a:r>
            <a:r>
              <a:rPr lang="pl-PL" sz="2600" dirty="0">
                <a:latin typeface="Century Gothic" panose="020B0502020202020204" pitchFamily="34" charset="0"/>
              </a:rPr>
              <a:t> i</a:t>
            </a:r>
            <a:r>
              <a:rPr lang="en-US" sz="2600" dirty="0">
                <a:latin typeface="Century Gothic" panose="020B0502020202020204" pitchFamily="34" charset="0"/>
              </a:rPr>
              <a:t>f the case raises a serious question 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when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there’s</a:t>
            </a:r>
            <a:r>
              <a:rPr lang="en-US" sz="2600" dirty="0">
                <a:latin typeface="Century Gothic" panose="020B0502020202020204" pitchFamily="34" charset="0"/>
              </a:rPr>
              <a:t> a serious issue of general importance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4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„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introduction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Introduction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law”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introduction</a:t>
            </a:r>
            <a:r>
              <a:rPr lang="pl-PL" sz="2600" dirty="0">
                <a:latin typeface="Century Gothic" panose="020B0502020202020204" pitchFamily="34" charset="0"/>
              </a:rPr>
              <a:t> to the </a:t>
            </a:r>
            <a:r>
              <a:rPr lang="pl-PL" sz="2600" dirty="0" err="1">
                <a:latin typeface="Century Gothic" panose="020B0502020202020204" pitchFamily="34" charset="0"/>
              </a:rPr>
              <a:t>course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basic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information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about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 and </a:t>
            </a:r>
            <a:r>
              <a:rPr lang="pl-PL" sz="2600" dirty="0" err="1">
                <a:latin typeface="Century Gothic" panose="020B0502020202020204" pitchFamily="34" charset="0"/>
              </a:rPr>
              <a:t>its</a:t>
            </a:r>
            <a:r>
              <a:rPr lang="pl-PL" sz="2600" dirty="0">
                <a:latin typeface="Century Gothic" panose="020B0502020202020204" pitchFamily="34" charset="0"/>
              </a:rPr>
              <a:t> place in the system of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basic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information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about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European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Convention</a:t>
            </a:r>
            <a:r>
              <a:rPr lang="pl-PL" sz="2600" dirty="0">
                <a:latin typeface="Century Gothic" panose="020B0502020202020204" pitchFamily="34" charset="0"/>
              </a:rPr>
              <a:t> on Human </a:t>
            </a:r>
            <a:r>
              <a:rPr lang="pl-PL" sz="2600" dirty="0" err="1">
                <a:latin typeface="Century Gothic" panose="020B0502020202020204" pitchFamily="34" charset="0"/>
              </a:rPr>
              <a:t>Rights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organization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structure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European</a:t>
            </a:r>
            <a:r>
              <a:rPr lang="pl-PL" sz="2600" dirty="0">
                <a:latin typeface="Century Gothic" panose="020B0502020202020204" pitchFamily="34" charset="0"/>
              </a:rPr>
              <a:t> Court of Human </a:t>
            </a:r>
            <a:r>
              <a:rPr lang="pl-PL" sz="2600" dirty="0" err="1">
                <a:latin typeface="Century Gothic" panose="020B0502020202020204" pitchFamily="34" charset="0"/>
              </a:rPr>
              <a:t>Rights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European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Court of Human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Rights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see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more</a:t>
            </a:r>
            <a:r>
              <a:rPr lang="pl-PL" sz="2600" dirty="0">
                <a:latin typeface="Century Gothic" panose="020B0502020202020204" pitchFamily="34" charset="0"/>
              </a:rPr>
              <a:t>: </a:t>
            </a:r>
            <a:r>
              <a:rPr lang="pl-PL" sz="2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The ECHR in 50 </a:t>
            </a:r>
            <a:r>
              <a:rPr lang="pl-PL" sz="2600" i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questions</a:t>
            </a:r>
            <a:endParaRPr lang="pl-PL" sz="2600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/>
          <p:cNvSpPr/>
          <p:nvPr/>
        </p:nvSpPr>
        <p:spPr>
          <a:xfrm>
            <a:off x="771525" y="2864490"/>
            <a:ext cx="6910135" cy="2847120"/>
          </a:xfrm>
          <a:prstGeom prst="rect">
            <a:avLst/>
          </a:prstGeom>
          <a:solidFill>
            <a:srgbClr val="96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1539618" y="724364"/>
            <a:ext cx="6910135" cy="2503199"/>
          </a:xfrm>
          <a:prstGeom prst="rect">
            <a:avLst/>
          </a:prstGeom>
          <a:solidFill>
            <a:srgbClr val="00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447584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53" y="0"/>
            <a:ext cx="3740727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051429" y="1089976"/>
            <a:ext cx="6184710" cy="1715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Thank</a:t>
            </a:r>
            <a:r>
              <a:rPr lang="pl-PL" sz="4800" kern="150" dirty="0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you</a:t>
            </a:r>
            <a:r>
              <a:rPr lang="pl-PL" sz="4800" kern="150" dirty="0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for </a:t>
            </a: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your</a:t>
            </a:r>
            <a:r>
              <a:rPr lang="pl-PL" sz="4800" kern="150" dirty="0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attention</a:t>
            </a:r>
            <a:endParaRPr lang="pl-PL" sz="4800" kern="150" dirty="0">
              <a:solidFill>
                <a:schemeClr val="bg1"/>
              </a:solidFill>
              <a:latin typeface="Century Gothic" panose="020B0502020202020204" pitchFamily="34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BD838F9-0E27-4BD6-BB0B-1EB75A601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089" y="0"/>
            <a:ext cx="3135510" cy="144872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DBD9352-B3C4-4015-9FD5-F814265FAD8D}"/>
              </a:ext>
            </a:extLst>
          </p:cNvPr>
          <p:cNvSpPr txBox="1"/>
          <p:nvPr/>
        </p:nvSpPr>
        <p:spPr>
          <a:xfrm>
            <a:off x="1276090" y="3170994"/>
            <a:ext cx="6405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pPr algn="just"/>
            <a:endParaRPr lang="pl-PL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Scope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classes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lectures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classes</a:t>
            </a:r>
            <a:r>
              <a:rPr lang="pl-PL" sz="2600" dirty="0">
                <a:solidFill>
                  <a:srgbClr val="E68054"/>
                </a:solidFill>
                <a:latin typeface="Century Gothic" panose="020B0502020202020204" pitchFamily="34" charset="0"/>
              </a:rPr>
              <a:t> (7): </a:t>
            </a:r>
            <a:r>
              <a:rPr lang="pl-PL" sz="2600" dirty="0">
                <a:latin typeface="Century Gothic" panose="020B0502020202020204" pitchFamily="34" charset="0"/>
              </a:rPr>
              <a:t>– </a:t>
            </a:r>
            <a:r>
              <a:rPr lang="pl-PL" sz="2600" dirty="0" err="1">
                <a:latin typeface="Century Gothic" panose="020B0502020202020204" pitchFamily="34" charset="0"/>
              </a:rPr>
              <a:t>presentations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practical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issues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regarding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articles</a:t>
            </a:r>
            <a:r>
              <a:rPr lang="pl-PL" sz="2600" dirty="0">
                <a:latin typeface="Century Gothic" panose="020B0502020202020204" pitchFamily="34" charset="0"/>
              </a:rPr>
              <a:t> 3, 5, 6 and 7 of </a:t>
            </a:r>
            <a:r>
              <a:rPr lang="pl-PL" sz="2600" dirty="0" err="1">
                <a:latin typeface="Century Gothic" panose="020B0502020202020204" pitchFamily="34" charset="0"/>
              </a:rPr>
              <a:t>Convention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lectures</a:t>
            </a:r>
            <a:r>
              <a:rPr lang="pl-PL" sz="2600" dirty="0">
                <a:solidFill>
                  <a:srgbClr val="E68054"/>
                </a:solidFill>
                <a:latin typeface="Century Gothic" panose="020B0502020202020204" pitchFamily="34" charset="0"/>
              </a:rPr>
              <a:t> (8): </a:t>
            </a:r>
            <a:r>
              <a:rPr lang="pl-PL" sz="2600" dirty="0" err="1">
                <a:latin typeface="Century Gothic" panose="020B0502020202020204" pitchFamily="34" charset="0"/>
              </a:rPr>
              <a:t>theoretical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information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concerning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 and </a:t>
            </a:r>
            <a:r>
              <a:rPr lang="pl-PL" sz="2600" dirty="0" err="1">
                <a:latin typeface="Century Gothic" panose="020B0502020202020204" pitchFamily="34" charset="0"/>
              </a:rPr>
              <a:t>it’s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position</a:t>
            </a:r>
            <a:r>
              <a:rPr lang="pl-PL" sz="2600" dirty="0">
                <a:latin typeface="Century Gothic" panose="020B0502020202020204" pitchFamily="34" charset="0"/>
              </a:rPr>
              <a:t> in law system</a:t>
            </a:r>
            <a:endParaRPr lang="pl-PL" sz="2600" dirty="0">
              <a:solidFill>
                <a:srgbClr val="E6805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7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Form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classes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lectures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. Evaluation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classes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: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obligatory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presence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absences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need</a:t>
            </a:r>
            <a:r>
              <a:rPr lang="pl-PL" sz="2200" dirty="0">
                <a:latin typeface="Century Gothic" panose="020B0502020202020204" pitchFamily="34" charset="0"/>
              </a:rPr>
              <a:t> to be </a:t>
            </a:r>
            <a:r>
              <a:rPr lang="pl-PL" sz="2200" dirty="0" err="1">
                <a:latin typeface="Century Gothic" panose="020B0502020202020204" pitchFamily="34" charset="0"/>
              </a:rPr>
              <a:t>reported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mandatory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presentations</a:t>
            </a:r>
            <a:r>
              <a:rPr lang="pl-PL" sz="2200" dirty="0">
                <a:latin typeface="Century Gothic" panose="020B0502020202020204" pitchFamily="34" charset="0"/>
              </a:rPr>
              <a:t> by </a:t>
            </a:r>
            <a:r>
              <a:rPr lang="pl-PL" sz="2200" dirty="0" err="1">
                <a:latin typeface="Century Gothic" panose="020B0502020202020204" pitchFamily="34" charset="0"/>
              </a:rPr>
              <a:t>students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evaluation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dirty="0" err="1">
                <a:latin typeface="Century Gothic" panose="020B0502020202020204" pitchFamily="34" charset="0"/>
              </a:rPr>
              <a:t>presentations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active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class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participation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lectures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voluntary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presence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presentations</a:t>
            </a:r>
            <a:r>
              <a:rPr lang="pl-PL" sz="2200" dirty="0">
                <a:latin typeface="Century Gothic" panose="020B0502020202020204" pitchFamily="34" charset="0"/>
              </a:rPr>
              <a:t> by </a:t>
            </a:r>
            <a:r>
              <a:rPr lang="pl-PL" sz="2200" dirty="0" err="1">
                <a:latin typeface="Century Gothic" panose="020B0502020202020204" pitchFamily="34" charset="0"/>
              </a:rPr>
              <a:t>lecturer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evaluation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dirty="0" err="1">
                <a:latin typeface="Century Gothic" panose="020B0502020202020204" pitchFamily="34" charset="0"/>
              </a:rPr>
              <a:t>exam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endParaRPr lang="pl-PL" sz="22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rgbClr val="257BD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Exam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requirements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schedule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lectures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available</a:t>
            </a:r>
            <a:r>
              <a:rPr lang="pl-PL" sz="2600" dirty="0">
                <a:latin typeface="Century Gothic" panose="020B0502020202020204" pitchFamily="34" charset="0"/>
              </a:rPr>
              <a:t> on my </a:t>
            </a:r>
            <a:r>
              <a:rPr lang="pl-PL" sz="2600" dirty="0" err="1">
                <a:latin typeface="Century Gothic" panose="020B0502020202020204" pitchFamily="34" charset="0"/>
              </a:rPr>
              <a:t>website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requirements</a:t>
            </a:r>
            <a:r>
              <a:rPr lang="pl-PL" sz="2600" dirty="0">
                <a:latin typeface="Century Gothic" panose="020B0502020202020204" pitchFamily="34" charset="0"/>
              </a:rPr>
              <a:t> for the </a:t>
            </a:r>
            <a:r>
              <a:rPr lang="pl-PL" sz="2600" dirty="0" err="1">
                <a:latin typeface="Century Gothic" panose="020B0502020202020204" pitchFamily="34" charset="0"/>
              </a:rPr>
              <a:t>exam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consistent</a:t>
            </a:r>
            <a:r>
              <a:rPr lang="pl-PL" sz="2600" dirty="0">
                <a:latin typeface="Century Gothic" panose="020B0502020202020204" pitchFamily="34" charset="0"/>
              </a:rPr>
              <a:t> with the </a:t>
            </a:r>
            <a:r>
              <a:rPr lang="pl-PL" sz="2600" dirty="0" err="1">
                <a:latin typeface="Century Gothic" panose="020B0502020202020204" pitchFamily="34" charset="0"/>
              </a:rPr>
              <a:t>schedule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Exam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form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A/B/C/D test, </a:t>
            </a:r>
            <a:r>
              <a:rPr lang="pl-PL" sz="2600" dirty="0" err="1">
                <a:latin typeface="Century Gothic" panose="020B0502020202020204" pitchFamily="34" charset="0"/>
              </a:rPr>
              <a:t>possible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true</a:t>
            </a:r>
            <a:r>
              <a:rPr lang="pl-PL" sz="2600" dirty="0">
                <a:latin typeface="Century Gothic" panose="020B0502020202020204" pitchFamily="34" charset="0"/>
              </a:rPr>
              <a:t>/</a:t>
            </a:r>
            <a:r>
              <a:rPr lang="pl-PL" sz="2600" dirty="0" err="1">
                <a:latin typeface="Century Gothic" panose="020B0502020202020204" pitchFamily="34" charset="0"/>
              </a:rPr>
              <a:t>false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questions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only</a:t>
            </a:r>
            <a:r>
              <a:rPr lang="pl-PL" sz="2600" dirty="0">
                <a:latin typeface="Century Gothic" panose="020B0502020202020204" pitchFamily="34" charset="0"/>
              </a:rPr>
              <a:t> one </a:t>
            </a:r>
            <a:r>
              <a:rPr lang="pl-PL" sz="2600" dirty="0" err="1">
                <a:latin typeface="Century Gothic" panose="020B0502020202020204" pitchFamily="34" charset="0"/>
              </a:rPr>
              <a:t>correct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answer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50 </a:t>
            </a:r>
            <a:r>
              <a:rPr lang="pl-PL" sz="2600" dirty="0" err="1">
                <a:latin typeface="Century Gothic" panose="020B0502020202020204" pitchFamily="34" charset="0"/>
              </a:rPr>
              <a:t>questions</a:t>
            </a:r>
            <a:r>
              <a:rPr lang="pl-PL" sz="2600" dirty="0">
                <a:latin typeface="Century Gothic" panose="020B0502020202020204" pitchFamily="34" charset="0"/>
              </a:rPr>
              <a:t>, 50 </a:t>
            </a:r>
            <a:r>
              <a:rPr lang="pl-PL" sz="2600" dirty="0" err="1">
                <a:latin typeface="Century Gothic" panose="020B0502020202020204" pitchFamily="34" charset="0"/>
              </a:rPr>
              <a:t>minutes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time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50%+1 to pass (26 </a:t>
            </a:r>
            <a:r>
              <a:rPr lang="pl-PL" sz="2600" dirty="0" err="1">
                <a:latin typeface="Century Gothic" panose="020B0502020202020204" pitchFamily="34" charset="0"/>
              </a:rPr>
              <a:t>correct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answers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rgbClr val="257BD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Books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materials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presentations</a:t>
            </a:r>
            <a:r>
              <a:rPr lang="pl-PL" sz="2600" dirty="0">
                <a:latin typeface="Century Gothic" panose="020B0502020202020204" pitchFamily="34" charset="0"/>
              </a:rPr>
              <a:t> by </a:t>
            </a:r>
            <a:r>
              <a:rPr lang="pl-PL" sz="2600" dirty="0" err="1">
                <a:latin typeface="Century Gothic" panose="020B0502020202020204" pitchFamily="34" charset="0"/>
              </a:rPr>
              <a:t>lecturer</a:t>
            </a:r>
            <a:r>
              <a:rPr lang="pl-PL" sz="2600" dirty="0"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latin typeface="Century Gothic" panose="020B0502020202020204" pitchFamily="34" charset="0"/>
              </a:rPr>
              <a:t>uploaded</a:t>
            </a:r>
            <a:r>
              <a:rPr lang="pl-PL" sz="2600" dirty="0">
                <a:latin typeface="Century Gothic" panose="020B0502020202020204" pitchFamily="34" charset="0"/>
              </a:rPr>
              <a:t> on </a:t>
            </a:r>
            <a:r>
              <a:rPr lang="pl-PL" sz="2600" dirty="0" err="1">
                <a:latin typeface="Century Gothic" panose="020B0502020202020204" pitchFamily="34" charset="0"/>
              </a:rPr>
              <a:t>personal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website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after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each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lecture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reading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legislation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European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Convention</a:t>
            </a:r>
            <a:r>
              <a:rPr lang="pl-PL" sz="2200" dirty="0">
                <a:latin typeface="Century Gothic" panose="020B0502020202020204" pitchFamily="34" charset="0"/>
              </a:rPr>
              <a:t> On Human </a:t>
            </a:r>
            <a:r>
              <a:rPr lang="pl-PL" sz="2200" dirty="0" err="1">
                <a:latin typeface="Century Gothic" panose="020B0502020202020204" pitchFamily="34" charset="0"/>
              </a:rPr>
              <a:t>Rights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articles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regarding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law/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procedure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structure</a:t>
            </a:r>
            <a:r>
              <a:rPr lang="pl-PL" sz="2200" dirty="0">
                <a:latin typeface="Century Gothic" panose="020B0502020202020204" pitchFamily="34" charset="0"/>
              </a:rPr>
              <a:t>/</a:t>
            </a:r>
            <a:r>
              <a:rPr lang="pl-PL" sz="2200" dirty="0" err="1">
                <a:latin typeface="Century Gothic" panose="020B0502020202020204" pitchFamily="34" charset="0"/>
              </a:rPr>
              <a:t>composition</a:t>
            </a:r>
            <a:r>
              <a:rPr lang="pl-PL" sz="2200" dirty="0">
                <a:latin typeface="Century Gothic" panose="020B0502020202020204" pitchFamily="34" charset="0"/>
              </a:rPr>
              <a:t> of the Court)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translated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fragments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specific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acts</a:t>
            </a:r>
            <a:r>
              <a:rPr lang="pl-PL" sz="2200" dirty="0">
                <a:latin typeface="Century Gothic" panose="020B0502020202020204" pitchFamily="34" charset="0"/>
              </a:rPr>
              <a:t> (e. g. </a:t>
            </a: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code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only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if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they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are</a:t>
            </a:r>
            <a:r>
              <a:rPr lang="pl-PL" sz="2200" dirty="0">
                <a:latin typeface="Century Gothic" panose="020B0502020202020204" pitchFamily="34" charset="0"/>
              </a:rPr>
              <a:t> a part of PowerPoint </a:t>
            </a:r>
            <a:r>
              <a:rPr lang="pl-PL" sz="2200" dirty="0" err="1">
                <a:latin typeface="Century Gothic" panose="020B0502020202020204" pitchFamily="34" charset="0"/>
              </a:rPr>
              <a:t>presentation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chapters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textbooks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specified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presentations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available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library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Books and materials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latin typeface="Century Gothic" panose="020B0502020202020204" pitchFamily="34" charset="0"/>
              </a:rPr>
              <a:t>additional reading (non mandatory) – if you want to know more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A. </a:t>
            </a:r>
            <a:r>
              <a:rPr lang="pl-PL" sz="2600" dirty="0" err="1">
                <a:latin typeface="Century Gothic" panose="020B0502020202020204" pitchFamily="34" charset="0"/>
              </a:rPr>
              <a:t>Ashworth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i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Principles</a:t>
            </a:r>
            <a:r>
              <a:rPr lang="pl-PL" sz="2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i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W. R. </a:t>
            </a:r>
            <a:r>
              <a:rPr lang="pl-PL" sz="2600" dirty="0" err="1">
                <a:latin typeface="Century Gothic" panose="020B0502020202020204" pitchFamily="34" charset="0"/>
              </a:rPr>
              <a:t>LaFave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i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Principles</a:t>
            </a:r>
            <a:r>
              <a:rPr lang="pl-PL" sz="2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i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A. P. </a:t>
            </a:r>
            <a:r>
              <a:rPr lang="pl-PL" sz="2600" dirty="0" err="1">
                <a:latin typeface="Century Gothic" panose="020B0502020202020204" pitchFamily="34" charset="0"/>
              </a:rPr>
              <a:t>Simester</a:t>
            </a:r>
            <a:r>
              <a:rPr lang="pl-PL" sz="2600" dirty="0">
                <a:latin typeface="Century Gothic" panose="020B0502020202020204" pitchFamily="34" charset="0"/>
              </a:rPr>
              <a:t>, J. R. Spencer, G. R. Sullivan, G. J. Virgo, </a:t>
            </a:r>
            <a:r>
              <a:rPr lang="pl-PL" sz="2600" i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Simester</a:t>
            </a:r>
            <a:r>
              <a:rPr lang="pl-PL" sz="2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 and </a:t>
            </a:r>
            <a:r>
              <a:rPr lang="pl-PL" sz="2600" i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Sullivan’s</a:t>
            </a:r>
            <a:r>
              <a:rPr lang="pl-PL" sz="2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i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 Law. </a:t>
            </a:r>
            <a:r>
              <a:rPr lang="pl-PL" sz="2600" i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Theory</a:t>
            </a:r>
            <a:r>
              <a:rPr lang="pl-PL" sz="2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 and </a:t>
            </a:r>
            <a:r>
              <a:rPr lang="pl-PL" sz="2600" i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doctrine</a:t>
            </a:r>
            <a:endParaRPr lang="en-US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5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Cheating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plagiarism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obviously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prohibited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every</a:t>
            </a:r>
            <a:r>
              <a:rPr lang="pl-PL" sz="2600" dirty="0">
                <a:latin typeface="Century Gothic" panose="020B0502020202020204" pitchFamily="34" charset="0"/>
              </a:rPr>
              <a:t> event of </a:t>
            </a:r>
            <a:r>
              <a:rPr lang="pl-PL" sz="2600" dirty="0" err="1">
                <a:latin typeface="Century Gothic" panose="020B0502020202020204" pitchFamily="34" charset="0"/>
              </a:rPr>
              <a:t>cheating</a:t>
            </a:r>
            <a:r>
              <a:rPr lang="pl-PL" sz="2600" dirty="0">
                <a:latin typeface="Century Gothic" panose="020B0502020202020204" pitchFamily="34" charset="0"/>
              </a:rPr>
              <a:t> by student </a:t>
            </a:r>
            <a:r>
              <a:rPr lang="pl-PL" sz="2600" dirty="0" err="1">
                <a:latin typeface="Century Gothic" panose="020B0502020202020204" pitchFamily="34" charset="0"/>
              </a:rPr>
              <a:t>during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exam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needs</a:t>
            </a:r>
            <a:r>
              <a:rPr lang="pl-PL" sz="2600" dirty="0">
                <a:latin typeface="Century Gothic" panose="020B0502020202020204" pitchFamily="34" charset="0"/>
              </a:rPr>
              <a:t> to be </a:t>
            </a:r>
            <a:r>
              <a:rPr lang="pl-PL" sz="2600" dirty="0" err="1">
                <a:latin typeface="Century Gothic" panose="020B0502020202020204" pitchFamily="34" charset="0"/>
              </a:rPr>
              <a:t>reported</a:t>
            </a:r>
            <a:r>
              <a:rPr lang="pl-PL" sz="2600" dirty="0">
                <a:latin typeface="Century Gothic" panose="020B0502020202020204" pitchFamily="34" charset="0"/>
              </a:rPr>
              <a:t> for </a:t>
            </a:r>
            <a:r>
              <a:rPr lang="pl-PL" sz="2600" dirty="0" err="1">
                <a:latin typeface="Century Gothic" panose="020B0502020202020204" pitchFamily="34" charset="0"/>
              </a:rPr>
              <a:t>disciplinary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action</a:t>
            </a:r>
            <a:r>
              <a:rPr lang="pl-PL" sz="2600" dirty="0">
                <a:latin typeface="Century Gothic" panose="020B0502020202020204" pitchFamily="34" charset="0"/>
              </a:rPr>
              <a:t> - </a:t>
            </a:r>
            <a:r>
              <a:rPr lang="pl-PL" sz="2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Zarządzenie Dziekana nr 1/2010 Wydziału Prawa, Administracji i Ekonomii Uniwersytetu Wrocławskiego z dnia 29 stycznia 2010 r. w sprawie przeprowadzania egzaminów(zaliczania ćwiczeń)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concerns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any</a:t>
            </a:r>
            <a:r>
              <a:rPr lang="pl-PL" sz="2600" dirty="0">
                <a:latin typeface="Century Gothic" panose="020B0502020202020204" pitchFamily="34" charset="0"/>
              </a:rPr>
              <a:t> form of </a:t>
            </a:r>
            <a:r>
              <a:rPr lang="pl-PL" sz="2600" dirty="0" err="1">
                <a:latin typeface="Century Gothic" panose="020B0502020202020204" pitchFamily="34" charset="0"/>
              </a:rPr>
              <a:t>cheating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such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talking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during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exam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using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written</a:t>
            </a:r>
            <a:r>
              <a:rPr lang="pl-PL" sz="2600" dirty="0">
                <a:latin typeface="Century Gothic" panose="020B0502020202020204" pitchFamily="34" charset="0"/>
              </a:rPr>
              <a:t> materials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smartphone/</a:t>
            </a:r>
            <a:r>
              <a:rPr lang="pl-PL" sz="2600" dirty="0" err="1">
                <a:latin typeface="Century Gothic" panose="020B0502020202020204" pitchFamily="34" charset="0"/>
              </a:rPr>
              <a:t>other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electronic</a:t>
            </a:r>
            <a:r>
              <a:rPr lang="pl-PL" sz="2600" dirty="0">
                <a:latin typeface="Century Gothic" panose="020B0502020202020204" pitchFamily="34" charset="0"/>
              </a:rPr>
              <a:t> devices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4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5882</TotalTime>
  <Words>1705</Words>
  <Application>Microsoft Office PowerPoint</Application>
  <PresentationFormat>Panoramiczny</PresentationFormat>
  <Paragraphs>208</Paragraphs>
  <Slides>31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Motyw pakietu Office</vt:lpstr>
      <vt:lpstr>Prezentacja programu PowerPoint</vt:lpstr>
      <vt:lpstr>Lecture I – introduction to the course</vt:lpstr>
      <vt:lpstr>Lecture I</vt:lpstr>
      <vt:lpstr>Lecture I</vt:lpstr>
      <vt:lpstr>Lecture I</vt:lpstr>
      <vt:lpstr>Lecture I</vt:lpstr>
      <vt:lpstr>Lecture I</vt:lpstr>
      <vt:lpstr>Lecture I</vt:lpstr>
      <vt:lpstr>Lecture I</vt:lpstr>
      <vt:lpstr>Lecture I</vt:lpstr>
      <vt:lpstr>Lecture I</vt:lpstr>
      <vt:lpstr>Lecture I</vt:lpstr>
      <vt:lpstr>Lecture I</vt:lpstr>
      <vt:lpstr>Lecture I</vt:lpstr>
      <vt:lpstr>Lecture I</vt:lpstr>
      <vt:lpstr>Lecture I</vt:lpstr>
      <vt:lpstr>Lecture I</vt:lpstr>
      <vt:lpstr>Lecture I</vt:lpstr>
      <vt:lpstr>Lecture I</vt:lpstr>
      <vt:lpstr>Lecture I</vt:lpstr>
      <vt:lpstr>Lecture I</vt:lpstr>
      <vt:lpstr>Lecture I</vt:lpstr>
      <vt:lpstr>Lecture I</vt:lpstr>
      <vt:lpstr>Lecture I</vt:lpstr>
      <vt:lpstr>Lecture I</vt:lpstr>
      <vt:lpstr>Lecture I</vt:lpstr>
      <vt:lpstr>Lecture I</vt:lpstr>
      <vt:lpstr>Lecture I</vt:lpstr>
      <vt:lpstr>Lecture I</vt:lpstr>
      <vt:lpstr>Lecture I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Draus</dc:creator>
  <cp:lastModifiedBy>Konrad Lipiński</cp:lastModifiedBy>
  <cp:revision>602</cp:revision>
  <dcterms:created xsi:type="dcterms:W3CDTF">2018-10-22T06:25:53Z</dcterms:created>
  <dcterms:modified xsi:type="dcterms:W3CDTF">2022-03-01T07:34:45Z</dcterms:modified>
</cp:coreProperties>
</file>