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0" r:id="rId2"/>
    <p:sldId id="367" r:id="rId3"/>
    <p:sldId id="376" r:id="rId4"/>
    <p:sldId id="375" r:id="rId5"/>
    <p:sldId id="377" r:id="rId6"/>
    <p:sldId id="380" r:id="rId7"/>
    <p:sldId id="381" r:id="rId8"/>
    <p:sldId id="382" r:id="rId9"/>
    <p:sldId id="383" r:id="rId10"/>
    <p:sldId id="384" r:id="rId11"/>
    <p:sldId id="385" r:id="rId12"/>
    <p:sldId id="379" r:id="rId13"/>
    <p:sldId id="386" r:id="rId14"/>
    <p:sldId id="387" r:id="rId15"/>
    <p:sldId id="388" r:id="rId16"/>
    <p:sldId id="389" r:id="rId17"/>
    <p:sldId id="393" r:id="rId18"/>
    <p:sldId id="390" r:id="rId19"/>
    <p:sldId id="394" r:id="rId20"/>
    <p:sldId id="395" r:id="rId21"/>
    <p:sldId id="415" r:id="rId22"/>
    <p:sldId id="392" r:id="rId23"/>
    <p:sldId id="396" r:id="rId24"/>
    <p:sldId id="397" r:id="rId25"/>
    <p:sldId id="414" r:id="rId26"/>
    <p:sldId id="411" r:id="rId27"/>
    <p:sldId id="412" r:id="rId28"/>
    <p:sldId id="416" r:id="rId29"/>
    <p:sldId id="417" r:id="rId30"/>
    <p:sldId id="418" r:id="rId31"/>
    <p:sldId id="391" r:id="rId32"/>
    <p:sldId id="410" r:id="rId33"/>
    <p:sldId id="398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08" r:id="rId42"/>
    <p:sldId id="407" r:id="rId43"/>
    <p:sldId id="409" r:id="rId44"/>
    <p:sldId id="420" r:id="rId45"/>
    <p:sldId id="421" r:id="rId46"/>
    <p:sldId id="422" r:id="rId47"/>
    <p:sldId id="425" r:id="rId48"/>
    <p:sldId id="428" r:id="rId49"/>
    <p:sldId id="429" r:id="rId50"/>
    <p:sldId id="427" r:id="rId51"/>
    <p:sldId id="424" r:id="rId52"/>
    <p:sldId id="423" r:id="rId53"/>
    <p:sldId id="326" r:id="rId5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BD1"/>
    <a:srgbClr val="E68054"/>
    <a:srgbClr val="00A2AD"/>
    <a:srgbClr val="DCE4E7"/>
    <a:srgbClr val="96C3C9"/>
    <a:srgbClr val="1D62A5"/>
    <a:srgbClr val="014656"/>
    <a:srgbClr val="1D6EA5"/>
    <a:srgbClr val="447584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5" autoAdjust="0"/>
    <p:restoredTop sz="93837" autoAdjust="0"/>
  </p:normalViewPr>
  <p:slideViewPr>
    <p:cSldViewPr snapToGrid="0">
      <p:cViewPr varScale="1">
        <p:scale>
          <a:sx n="64" d="100"/>
          <a:sy n="64" d="100"/>
        </p:scale>
        <p:origin x="102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FCD5-BAB8-44AE-8DA3-39CCA1E70B16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67DF-108C-4D85-8905-FF28D22F6F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4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E58C-751E-4F02-A8DE-1FA936D79869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9" name="Prostokąt 8"/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spect="1"/>
          </p:cNvSpPr>
          <p:nvPr/>
        </p:nvSpPr>
        <p:spPr>
          <a:xfrm>
            <a:off x="711236" y="568250"/>
            <a:ext cx="5384764" cy="6924086"/>
          </a:xfrm>
          <a:prstGeom prst="rect">
            <a:avLst/>
          </a:prstGeom>
          <a:solidFill>
            <a:srgbClr val="DCE4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" y="630885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4DF5F-B1D0-46EF-BEB7-0E1A3A4FD2E2}"/>
              </a:ext>
            </a:extLst>
          </p:cNvPr>
          <p:cNvSpPr txBox="1"/>
          <p:nvPr/>
        </p:nvSpPr>
        <p:spPr>
          <a:xfrm>
            <a:off x="927117" y="2142057"/>
            <a:ext cx="49530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Introduction</a:t>
            </a:r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to </a:t>
            </a:r>
            <a:r>
              <a:rPr lang="pl-PL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r>
              <a:rPr lang="pl-PL" sz="28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assistant</a:t>
            </a:r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 </a:t>
            </a:r>
            <a:r>
              <a:rPr lang="pl-PL" sz="28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professor</a:t>
            </a:r>
            <a:endParaRPr lang="pl-PL" sz="28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r>
              <a:rPr lang="pl-PL" dirty="0" err="1">
                <a:latin typeface="Century Gothic" panose="020B0502020202020204" pitchFamily="34" charset="0"/>
              </a:rPr>
              <a:t>Department</a:t>
            </a:r>
            <a:r>
              <a:rPr lang="pl-PL" dirty="0">
                <a:latin typeface="Century Gothic" panose="020B0502020202020204" pitchFamily="34" charset="0"/>
              </a:rPr>
              <a:t> of </a:t>
            </a:r>
            <a:r>
              <a:rPr lang="pl-PL" dirty="0" err="1">
                <a:latin typeface="Century Gothic" panose="020B0502020202020204" pitchFamily="34" charset="0"/>
              </a:rPr>
              <a:t>Criminal</a:t>
            </a:r>
            <a:r>
              <a:rPr lang="pl-PL" dirty="0">
                <a:latin typeface="Century Gothic" panose="020B0502020202020204" pitchFamily="34" charset="0"/>
              </a:rPr>
              <a:t> Law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punishment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distinctive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latin typeface="Century Gothic" panose="020B0502020202020204" pitchFamily="34" charset="0"/>
              </a:rPr>
              <a:t>Parliament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does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say</a:t>
            </a:r>
            <a:r>
              <a:rPr lang="pl-PL" sz="2600" dirty="0">
                <a:latin typeface="Century Gothic" panose="020B0502020202020204" pitchFamily="34" charset="0"/>
              </a:rPr>
              <a:t>, »Do not </a:t>
            </a:r>
            <a:r>
              <a:rPr lang="pl-PL" sz="2600" dirty="0" err="1">
                <a:latin typeface="Century Gothic" panose="020B0502020202020204" pitchFamily="34" charset="0"/>
              </a:rPr>
              <a:t>assault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people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i="1" dirty="0" err="1">
                <a:latin typeface="Century Gothic" panose="020B0502020202020204" pitchFamily="34" charset="0"/>
              </a:rPr>
              <a:t>please</a:t>
            </a:r>
            <a:r>
              <a:rPr lang="pl-PL" sz="2600" dirty="0">
                <a:latin typeface="Century Gothic" panose="020B0502020202020204" pitchFamily="34" charset="0"/>
              </a:rPr>
              <a:t>« (…) </a:t>
            </a:r>
            <a:r>
              <a:rPr lang="pl-PL" sz="2600" dirty="0" err="1">
                <a:latin typeface="Century Gothic" panose="020B0502020202020204" pitchFamily="34" charset="0"/>
              </a:rPr>
              <a:t>Rather</a:t>
            </a:r>
            <a:r>
              <a:rPr lang="pl-PL" sz="2600" dirty="0">
                <a:latin typeface="Century Gothic" panose="020B0502020202020204" pitchFamily="34" charset="0"/>
              </a:rPr>
              <a:t>, the law </a:t>
            </a:r>
            <a:r>
              <a:rPr lang="pl-PL" sz="2600" dirty="0" err="1">
                <a:latin typeface="Century Gothic" panose="020B0502020202020204" pitchFamily="34" charset="0"/>
              </a:rPr>
              <a:t>declares</a:t>
            </a:r>
            <a:r>
              <a:rPr lang="pl-PL" sz="2600" dirty="0">
                <a:latin typeface="Century Gothic" panose="020B0502020202020204" pitchFamily="34" charset="0"/>
              </a:rPr>
              <a:t>, »Do not </a:t>
            </a:r>
            <a:r>
              <a:rPr lang="pl-PL" sz="2600" dirty="0" err="1">
                <a:latin typeface="Century Gothic" panose="020B0502020202020204" pitchFamily="34" charset="0"/>
              </a:rPr>
              <a:t>assault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people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i="1" dirty="0" err="1">
                <a:latin typeface="Century Gothic" panose="020B0502020202020204" pitchFamily="34" charset="0"/>
              </a:rPr>
              <a:t>or</a:t>
            </a:r>
            <a:r>
              <a:rPr lang="pl-PL" sz="2600" i="1" dirty="0"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latin typeface="Century Gothic" panose="020B0502020202020204" pitchFamily="34" charset="0"/>
              </a:rPr>
              <a:t>else</a:t>
            </a:r>
            <a:r>
              <a:rPr lang="pl-PL" sz="2600" i="1" dirty="0">
                <a:latin typeface="Century Gothic" panose="020B0502020202020204" pitchFamily="34" charset="0"/>
              </a:rPr>
              <a:t>…</a:t>
            </a:r>
            <a:r>
              <a:rPr lang="pl-PL" sz="2600" dirty="0">
                <a:latin typeface="Century Gothic" panose="020B0502020202020204" pitchFamily="34" charset="0"/>
              </a:rPr>
              <a:t>«”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000" i="1" dirty="0" err="1">
                <a:latin typeface="Century Gothic" panose="020B0502020202020204" pitchFamily="34" charset="0"/>
              </a:rPr>
              <a:t>Simester</a:t>
            </a:r>
            <a:r>
              <a:rPr lang="pl-PL" sz="2000" i="1" dirty="0">
                <a:latin typeface="Century Gothic" panose="020B0502020202020204" pitchFamily="34" charset="0"/>
              </a:rPr>
              <a:t> and </a:t>
            </a:r>
            <a:r>
              <a:rPr lang="pl-PL" sz="2000" i="1" dirty="0" err="1">
                <a:latin typeface="Century Gothic" panose="020B0502020202020204" pitchFamily="34" charset="0"/>
              </a:rPr>
              <a:t>Sullivan’s</a:t>
            </a:r>
            <a:r>
              <a:rPr lang="pl-PL" sz="2000" i="1" dirty="0">
                <a:latin typeface="Century Gothic" panose="020B0502020202020204" pitchFamily="34" charset="0"/>
              </a:rPr>
              <a:t> </a:t>
            </a:r>
            <a:r>
              <a:rPr lang="pl-PL" sz="2000" i="1" dirty="0" err="1">
                <a:latin typeface="Century Gothic" panose="020B0502020202020204" pitchFamily="34" charset="0"/>
              </a:rPr>
              <a:t>Criminal</a:t>
            </a:r>
            <a:r>
              <a:rPr lang="pl-PL" sz="2000" i="1" dirty="0">
                <a:latin typeface="Century Gothic" panose="020B0502020202020204" pitchFamily="34" charset="0"/>
              </a:rPr>
              <a:t> Law…</a:t>
            </a:r>
            <a:r>
              <a:rPr lang="pl-PL" sz="2000" dirty="0">
                <a:latin typeface="Century Gothic" panose="020B0502020202020204" pitchFamily="34" charset="0"/>
              </a:rPr>
              <a:t>, </a:t>
            </a:r>
            <a:r>
              <a:rPr lang="pl-PL" sz="2000" i="1" dirty="0">
                <a:latin typeface="Century Gothic" panose="020B0502020202020204" pitchFamily="34" charset="0"/>
              </a:rPr>
              <a:t>op. cit.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censure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formal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disapproval</a:t>
            </a:r>
            <a:r>
              <a:rPr lang="pl-PL" sz="2600" dirty="0">
                <a:latin typeface="Century Gothic" panose="020B0502020202020204" pitchFamily="34" charset="0"/>
              </a:rPr>
              <a:t>) as </a:t>
            </a:r>
            <a:r>
              <a:rPr lang="pl-PL" sz="2600" dirty="0" err="1">
                <a:latin typeface="Century Gothic" panose="020B0502020202020204" pitchFamily="34" charset="0"/>
              </a:rPr>
              <a:t>integral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aspect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punishment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conviction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distinctive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conviction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court’s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verdict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labelling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accused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guilty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, and </a:t>
            </a:r>
            <a:r>
              <a:rPr lang="pl-PL" sz="2600" dirty="0" err="1">
                <a:latin typeface="Century Gothic" panose="020B0502020202020204" pitchFamily="34" charset="0"/>
              </a:rPr>
              <a:t>thus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labelling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him</a:t>
            </a:r>
            <a:r>
              <a:rPr lang="pl-PL" sz="2600" dirty="0">
                <a:latin typeface="Century Gothic" panose="020B0502020202020204" pitchFamily="34" charset="0"/>
              </a:rPr>
              <a:t> as a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conviction</a:t>
            </a:r>
            <a:r>
              <a:rPr lang="pl-PL" sz="2600" dirty="0">
                <a:latin typeface="Century Gothic" panose="020B0502020202020204" pitchFamily="34" charset="0"/>
              </a:rPr>
              <a:t> for „</a:t>
            </a:r>
            <a:r>
              <a:rPr lang="pl-PL" sz="2600" dirty="0" err="1">
                <a:latin typeface="Century Gothic" panose="020B0502020202020204" pitchFamily="34" charset="0"/>
              </a:rPr>
              <a:t>stigmatic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i="1" dirty="0">
                <a:latin typeface="Century Gothic" panose="020B0502020202020204" pitchFamily="34" charset="0"/>
              </a:rPr>
              <a:t>a </a:t>
            </a:r>
            <a:r>
              <a:rPr lang="pl-PL" sz="2600" i="1" dirty="0" err="1">
                <a:latin typeface="Century Gothic" panose="020B0502020202020204" pitchFamily="34" charset="0"/>
              </a:rPr>
              <a:t>penalty</a:t>
            </a:r>
            <a:r>
              <a:rPr lang="pl-PL" sz="2600" i="1" dirty="0">
                <a:latin typeface="Century Gothic" panose="020B0502020202020204" pitchFamily="34" charset="0"/>
              </a:rPr>
              <a:t> in </a:t>
            </a:r>
            <a:r>
              <a:rPr lang="pl-PL" sz="2600" i="1" dirty="0" err="1">
                <a:latin typeface="Century Gothic" panose="020B0502020202020204" pitchFamily="34" charset="0"/>
              </a:rPr>
              <a:t>its</a:t>
            </a:r>
            <a:r>
              <a:rPr lang="pl-PL" sz="2600" i="1" dirty="0"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latin typeface="Century Gothic" panose="020B0502020202020204" pitchFamily="34" charset="0"/>
              </a:rPr>
              <a:t>own</a:t>
            </a:r>
            <a:r>
              <a:rPr lang="pl-PL" sz="2600" i="1" dirty="0"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latin typeface="Century Gothic" panose="020B0502020202020204" pitchFamily="34" charset="0"/>
              </a:rPr>
              <a:t>right</a:t>
            </a:r>
            <a:endParaRPr lang="pl-PL" sz="2600" i="1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 form of </a:t>
            </a:r>
            <a:r>
              <a:rPr lang="pl-PL" sz="2600" dirty="0" err="1">
                <a:latin typeface="Century Gothic" panose="020B0502020202020204" pitchFamily="34" charset="0"/>
              </a:rPr>
              <a:t>community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condemnation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„a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” (</a:t>
            </a:r>
            <a:r>
              <a:rPr lang="pl-PL" sz="2600" dirty="0" err="1">
                <a:latin typeface="Century Gothic" panose="020B0502020202020204" pitchFamily="34" charset="0"/>
              </a:rPr>
              <a:t>offender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wrongdoer</a:t>
            </a:r>
            <a:r>
              <a:rPr lang="pl-PL" sz="2600" dirty="0">
                <a:latin typeface="Century Gothic" panose="020B0502020202020204" pitchFamily="34" charset="0"/>
              </a:rPr>
              <a:t>) &gt; „a </a:t>
            </a:r>
            <a:r>
              <a:rPr lang="pl-PL" sz="2600" dirty="0" err="1">
                <a:latin typeface="Century Gothic" panose="020B0502020202020204" pitchFamily="34" charset="0"/>
              </a:rPr>
              <a:t>tortfeasor</a:t>
            </a:r>
            <a:r>
              <a:rPr lang="pl-PL" sz="2600" dirty="0">
                <a:latin typeface="Century Gothic" panose="020B0502020202020204" pitchFamily="34" charset="0"/>
              </a:rPr>
              <a:t>” (a person </a:t>
            </a:r>
            <a:r>
              <a:rPr lang="pl-PL" sz="2600" dirty="0" err="1">
                <a:latin typeface="Century Gothic" panose="020B0502020202020204" pitchFamily="34" charset="0"/>
              </a:rPr>
              <a:t>commiting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civil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wrong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substantially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different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 and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however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there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some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some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kind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human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omission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distinctive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external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features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other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than</a:t>
            </a:r>
            <a:r>
              <a:rPr lang="pl-PL" sz="2200" dirty="0">
                <a:latin typeface="Century Gothic" panose="020B0502020202020204" pitchFamily="34" charset="0"/>
              </a:rPr>
              <a:t> non-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some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type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mental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awareness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least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possibility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such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possibility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avoiding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due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moral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reasons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some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kind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justification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excuse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systems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mens </a:t>
            </a:r>
            <a:r>
              <a:rPr lang="pl-PL" sz="2600" dirty="0" err="1">
                <a:latin typeface="Century Gothic" panose="020B0502020202020204" pitchFamily="34" charset="0"/>
              </a:rPr>
              <a:t>rea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(</a:t>
            </a:r>
            <a:r>
              <a:rPr lang="pl-PL" sz="2600" dirty="0" err="1">
                <a:latin typeface="Century Gothic" panose="020B0502020202020204" pitchFamily="34" charset="0"/>
              </a:rPr>
              <a:t>lack</a:t>
            </a:r>
            <a:r>
              <a:rPr lang="pl-PL" sz="2600" dirty="0">
                <a:latin typeface="Century Gothic" panose="020B0502020202020204" pitchFamily="34" charset="0"/>
              </a:rPr>
              <a:t> of) </a:t>
            </a: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+ mens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rea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= prima facie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external</a:t>
            </a:r>
            <a:r>
              <a:rPr lang="pl-PL" sz="2600" dirty="0">
                <a:latin typeface="Century Gothic" panose="020B0502020202020204" pitchFamily="34" charset="0"/>
              </a:rPr>
              <a:t> („</a:t>
            </a:r>
            <a:r>
              <a:rPr lang="pl-PL" sz="2600" dirty="0" err="1">
                <a:latin typeface="Century Gothic" panose="020B0502020202020204" pitchFamily="34" charset="0"/>
              </a:rPr>
              <a:t>objective</a:t>
            </a:r>
            <a:r>
              <a:rPr lang="pl-PL" sz="2600" dirty="0">
                <a:latin typeface="Century Gothic" panose="020B0502020202020204" pitchFamily="34" charset="0"/>
              </a:rPr>
              <a:t>”) element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event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which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causes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the law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designed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prevent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mens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rea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internal</a:t>
            </a:r>
            <a:r>
              <a:rPr lang="pl-PL" sz="2600" dirty="0">
                <a:latin typeface="Century Gothic" panose="020B0502020202020204" pitchFamily="34" charset="0"/>
              </a:rPr>
              <a:t> („</a:t>
            </a:r>
            <a:r>
              <a:rPr lang="pl-PL" sz="2600" dirty="0" err="1">
                <a:latin typeface="Century Gothic" panose="020B0502020202020204" pitchFamily="34" charset="0"/>
              </a:rPr>
              <a:t>subjective</a:t>
            </a:r>
            <a:r>
              <a:rPr lang="pl-PL" sz="2600" dirty="0">
                <a:latin typeface="Century Gothic" panose="020B0502020202020204" pitchFamily="34" charset="0"/>
              </a:rPr>
              <a:t>”) element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latin typeface="Century Gothic" panose="020B0502020202020204" pitchFamily="34" charset="0"/>
              </a:rPr>
              <a:t>guilty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mind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such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knowledge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recklessness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fault</a:t>
            </a:r>
            <a:r>
              <a:rPr lang="pl-PL" sz="2600" dirty="0">
                <a:latin typeface="Century Gothic" panose="020B0502020202020204" pitchFamily="34" charset="0"/>
              </a:rPr>
              <a:t> element + </a:t>
            </a:r>
            <a:r>
              <a:rPr lang="pl-PL" sz="2600" dirty="0" err="1">
                <a:latin typeface="Century Gothic" panose="020B0502020202020204" pitchFamily="34" charset="0"/>
              </a:rPr>
              <a:t>state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mind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separate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law)</a:t>
            </a:r>
          </a:p>
          <a:p>
            <a:pPr algn="just">
              <a:lnSpc>
                <a:spcPct val="100000"/>
              </a:lnSpc>
            </a:pPr>
            <a:r>
              <a:rPr lang="pl-PL" sz="2600" i="1" dirty="0" err="1">
                <a:latin typeface="Century Gothic" panose="020B0502020202020204" pitchFamily="34" charset="0"/>
              </a:rPr>
              <a:t>actus</a:t>
            </a:r>
            <a:r>
              <a:rPr lang="pl-PL" sz="2600" i="1" dirty="0">
                <a:latin typeface="Century Gothic" panose="020B0502020202020204" pitchFamily="34" charset="0"/>
              </a:rPr>
              <a:t> non </a:t>
            </a:r>
            <a:r>
              <a:rPr lang="pl-PL" sz="2600" i="1" dirty="0" err="1">
                <a:latin typeface="Century Gothic" panose="020B0502020202020204" pitchFamily="34" charset="0"/>
              </a:rPr>
              <a:t>facit</a:t>
            </a:r>
            <a:r>
              <a:rPr lang="pl-PL" sz="2600" i="1" dirty="0"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latin typeface="Century Gothic" panose="020B0502020202020204" pitchFamily="34" charset="0"/>
              </a:rPr>
              <a:t>reum</a:t>
            </a:r>
            <a:r>
              <a:rPr lang="pl-PL" sz="2600" i="1" dirty="0"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latin typeface="Century Gothic" panose="020B0502020202020204" pitchFamily="34" charset="0"/>
              </a:rPr>
              <a:t>nisi</a:t>
            </a:r>
            <a:r>
              <a:rPr lang="pl-PL" sz="2600" i="1" dirty="0">
                <a:latin typeface="Century Gothic" panose="020B0502020202020204" pitchFamily="34" charset="0"/>
              </a:rPr>
              <a:t> mens sit </a:t>
            </a:r>
            <a:r>
              <a:rPr lang="pl-PL" sz="2600" i="1" dirty="0" err="1">
                <a:latin typeface="Century Gothic" panose="020B0502020202020204" pitchFamily="34" charset="0"/>
              </a:rPr>
              <a:t>rea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does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make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man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guilty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unless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mind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also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guilty</a:t>
            </a:r>
            <a:endParaRPr lang="pl-PL" sz="2600" i="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varies</a:t>
            </a:r>
            <a:r>
              <a:rPr lang="pl-PL" sz="2600" dirty="0">
                <a:latin typeface="Century Gothic" panose="020B0502020202020204" pitchFamily="34" charset="0"/>
              </a:rPr>
              <a:t> for </a:t>
            </a:r>
            <a:r>
              <a:rPr lang="pl-PL" sz="2600" dirty="0" err="1">
                <a:latin typeface="Century Gothic" panose="020B0502020202020204" pitchFamily="34" charset="0"/>
              </a:rPr>
              <a:t>each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precisely</a:t>
            </a:r>
            <a:r>
              <a:rPr lang="pl-PL" sz="2600" dirty="0">
                <a:latin typeface="Century Gothic" panose="020B0502020202020204" pitchFamily="34" charset="0"/>
              </a:rPr>
              <a:t>: the </a:t>
            </a:r>
            <a:r>
              <a:rPr lang="pl-PL" sz="2600" dirty="0" err="1">
                <a:latin typeface="Century Gothic" panose="020B0502020202020204" pitchFamily="34" charset="0"/>
              </a:rPr>
              <a:t>absence</a:t>
            </a:r>
            <a:r>
              <a:rPr lang="pl-PL" sz="2600" dirty="0">
                <a:latin typeface="Century Gothic" panose="020B0502020202020204" pitchFamily="34" charset="0"/>
              </a:rPr>
              <a:t> of a </a:t>
            </a:r>
            <a:r>
              <a:rPr lang="pl-PL" sz="2600" dirty="0" err="1">
                <a:latin typeface="Century Gothic" panose="020B0502020202020204" pitchFamily="34" charset="0"/>
              </a:rPr>
              <a:t>valid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latin typeface="Century Gothic" panose="020B0502020202020204" pitchFamily="34" charset="0"/>
              </a:rPr>
              <a:t> do not </a:t>
            </a:r>
            <a:r>
              <a:rPr lang="pl-PL" sz="2600" dirty="0" err="1">
                <a:latin typeface="Century Gothic" panose="020B0502020202020204" pitchFamily="34" charset="0"/>
              </a:rPr>
              <a:t>deny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r>
              <a:rPr lang="pl-PL" sz="2600" dirty="0">
                <a:latin typeface="Century Gothic" panose="020B0502020202020204" pitchFamily="34" charset="0"/>
              </a:rPr>
              <a:t> nor mens </a:t>
            </a:r>
            <a:r>
              <a:rPr lang="pl-PL" sz="2600" dirty="0" err="1">
                <a:latin typeface="Century Gothic" panose="020B0502020202020204" pitchFamily="34" charset="0"/>
              </a:rPr>
              <a:t>rea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alibi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not a </a:t>
            </a:r>
            <a:r>
              <a:rPr lang="pl-PL" sz="2200" dirty="0" err="1">
                <a:latin typeface="Century Gothic" panose="020B0502020202020204" pitchFamily="34" charset="0"/>
              </a:rPr>
              <a:t>defence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this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particular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sense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</a:t>
            </a:r>
            <a:r>
              <a:rPr lang="pl-PL" sz="2200" dirty="0" err="1">
                <a:latin typeface="Century Gothic" panose="020B0502020202020204" pitchFamily="34" charset="0"/>
              </a:rPr>
              <a:t>defence</a:t>
            </a:r>
            <a:r>
              <a:rPr lang="pl-PL" sz="2200" dirty="0">
                <a:latin typeface="Century Gothic" panose="020B0502020202020204" pitchFamily="34" charset="0"/>
              </a:rPr>
              <a:t>” </a:t>
            </a:r>
            <a:r>
              <a:rPr lang="pl-PL" sz="2200" dirty="0" err="1">
                <a:latin typeface="Century Gothic" panose="020B0502020202020204" pitchFamily="34" charset="0"/>
              </a:rPr>
              <a:t>means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something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else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procedure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substantive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defending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reference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events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contemplated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absolution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fault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justifications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excuses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systems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various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definitions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classical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definition</a:t>
            </a:r>
            <a:r>
              <a:rPr lang="pl-PL" sz="2200" dirty="0">
                <a:latin typeface="Century Gothic" panose="020B0502020202020204" pitchFamily="34" charset="0"/>
              </a:rPr>
              <a:t>: F. von Liszt, E. </a:t>
            </a:r>
            <a:r>
              <a:rPr lang="pl-PL" sz="2200" dirty="0" err="1">
                <a:latin typeface="Century Gothic" panose="020B0502020202020204" pitchFamily="34" charset="0"/>
              </a:rPr>
              <a:t>Beling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neo-classical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definition</a:t>
            </a:r>
            <a:r>
              <a:rPr lang="pl-PL" sz="2200" dirty="0">
                <a:latin typeface="Century Gothic" panose="020B0502020202020204" pitchFamily="34" charset="0"/>
              </a:rPr>
              <a:t>: K. Buchała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finalistic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definition</a:t>
            </a:r>
            <a:r>
              <a:rPr lang="pl-PL" sz="2200" dirty="0">
                <a:latin typeface="Century Gothic" panose="020B0502020202020204" pitchFamily="34" charset="0"/>
              </a:rPr>
              <a:t>: H. </a:t>
            </a:r>
            <a:r>
              <a:rPr lang="pl-PL" sz="2200" dirty="0" err="1">
                <a:latin typeface="Century Gothic" panose="020B0502020202020204" pitchFamily="34" charset="0"/>
              </a:rPr>
              <a:t>Welzel</a:t>
            </a:r>
            <a:r>
              <a:rPr lang="pl-PL" sz="2200" dirty="0">
                <a:latin typeface="Century Gothic" panose="020B0502020202020204" pitchFamily="34" charset="0"/>
              </a:rPr>
              <a:t>, W. Wolter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contemporary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definitions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uncertain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number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creating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so-called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dogmatic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structure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6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systems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classical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definition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2200" dirty="0" err="1">
                <a:latin typeface="Century Gothic" panose="020B0502020202020204" pitchFamily="34" charset="0"/>
              </a:rPr>
              <a:t>human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naturalistic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concept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endParaRPr lang="pl-PL" sz="18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2200" dirty="0" err="1">
                <a:latin typeface="Century Gothic" panose="020B0502020202020204" pitchFamily="34" charset="0"/>
              </a:rPr>
              <a:t>unlawfulness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includes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lack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justification</a:t>
            </a:r>
            <a:endParaRPr lang="pl-PL" sz="18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psychological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concept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guilt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systems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neo-classical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definition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2200" dirty="0" err="1">
                <a:latin typeface="Century Gothic" panose="020B0502020202020204" pitchFamily="34" charset="0"/>
              </a:rPr>
              <a:t>human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sociological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concept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endParaRPr lang="pl-PL" sz="18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2200" dirty="0" err="1">
                <a:latin typeface="Century Gothic" panose="020B0502020202020204" pitchFamily="34" charset="0"/>
              </a:rPr>
              <a:t>unlawfulness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includes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social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harm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includes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lack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justification</a:t>
            </a:r>
            <a:endParaRPr lang="pl-PL" sz="18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normative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theories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guilt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previously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Introduction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Law: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introduction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course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basic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information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about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 and </a:t>
            </a:r>
            <a:r>
              <a:rPr lang="pl-PL" sz="2600" dirty="0" err="1">
                <a:latin typeface="Century Gothic" panose="020B0502020202020204" pitchFamily="34" charset="0"/>
              </a:rPr>
              <a:t>its</a:t>
            </a:r>
            <a:r>
              <a:rPr lang="pl-PL" sz="2600" dirty="0">
                <a:latin typeface="Century Gothic" panose="020B0502020202020204" pitchFamily="34" charset="0"/>
              </a:rPr>
              <a:t> place in the system of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basic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information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about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Convention</a:t>
            </a:r>
            <a:r>
              <a:rPr lang="pl-PL" sz="2600" dirty="0">
                <a:latin typeface="Century Gothic" panose="020B0502020202020204" pitchFamily="34" charset="0"/>
              </a:rPr>
              <a:t> on Human </a:t>
            </a:r>
            <a:r>
              <a:rPr lang="pl-PL" sz="2600" dirty="0" err="1">
                <a:latin typeface="Century Gothic" panose="020B0502020202020204" pitchFamily="34" charset="0"/>
              </a:rPr>
              <a:t>Rights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organization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structure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European</a:t>
            </a:r>
            <a:r>
              <a:rPr lang="pl-PL" sz="2600" dirty="0">
                <a:latin typeface="Century Gothic" panose="020B0502020202020204" pitchFamily="34" charset="0"/>
              </a:rPr>
              <a:t> Court of Human </a:t>
            </a:r>
            <a:r>
              <a:rPr lang="pl-PL" sz="2600" dirty="0" err="1">
                <a:latin typeface="Century Gothic" panose="020B0502020202020204" pitchFamily="34" charset="0"/>
              </a:rPr>
              <a:t>Rights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systems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finalistic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definition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2200" dirty="0" err="1">
                <a:latin typeface="Century Gothic" panose="020B0502020202020204" pitchFamily="34" charset="0"/>
              </a:rPr>
              <a:t>human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will</a:t>
            </a:r>
            <a:r>
              <a:rPr lang="pl-PL" sz="1800" dirty="0">
                <a:latin typeface="Century Gothic" panose="020B0502020202020204" pitchFamily="34" charset="0"/>
              </a:rPr>
              <a:t> as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element of the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action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omission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lack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expected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action</a:t>
            </a:r>
            <a:r>
              <a:rPr lang="pl-PL" sz="1800" dirty="0">
                <a:latin typeface="Century Gothic" panose="020B0502020202020204" pitchFamily="34" charset="0"/>
              </a:rPr>
              <a:t>) – </a:t>
            </a:r>
            <a:r>
              <a:rPr lang="pl-PL" sz="1800" dirty="0" err="1">
                <a:latin typeface="Century Gothic" panose="020B0502020202020204" pitchFamily="34" charset="0"/>
              </a:rPr>
              <a:t>omission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not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r>
              <a:rPr lang="pl-PL" sz="1800" dirty="0">
                <a:latin typeface="Century Gothic" panose="020B0502020202020204" pitchFamily="34" charset="0"/>
              </a:rPr>
              <a:t> but </a:t>
            </a:r>
            <a:r>
              <a:rPr lang="pl-PL" sz="1800" dirty="0" err="1">
                <a:latin typeface="Century Gothic" panose="020B0502020202020204" pitchFamily="34" charset="0"/>
              </a:rPr>
              <a:t>absence</a:t>
            </a:r>
            <a:r>
              <a:rPr lang="pl-PL" sz="1800" dirty="0">
                <a:latin typeface="Century Gothic" panose="020B0502020202020204" pitchFamily="34" charset="0"/>
              </a:rPr>
              <a:t> of the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intention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lack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intention</a:t>
            </a:r>
            <a:r>
              <a:rPr lang="pl-PL" sz="1800" dirty="0">
                <a:latin typeface="Century Gothic" panose="020B0502020202020204" pitchFamily="34" charset="0"/>
              </a:rPr>
              <a:t>) as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element of the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endParaRPr lang="pl-PL" sz="18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2200" dirty="0" err="1">
                <a:latin typeface="Century Gothic" panose="020B0502020202020204" pitchFamily="34" charset="0"/>
              </a:rPr>
              <a:t>unlawfulness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includes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social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harm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includes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lack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justification</a:t>
            </a:r>
            <a:endParaRPr lang="pl-PL" sz="18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pure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normative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theory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systems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important</a:t>
            </a:r>
            <a:r>
              <a:rPr lang="pl-PL" sz="2600" dirty="0">
                <a:latin typeface="Century Gothic" panose="020B0502020202020204" pitchFamily="34" charset="0"/>
              </a:rPr>
              <a:t>: </a:t>
            </a:r>
            <a:r>
              <a:rPr lang="pl-PL" sz="2600" dirty="0" err="1">
                <a:latin typeface="Century Gothic" panose="020B0502020202020204" pitchFamily="34" charset="0"/>
              </a:rPr>
              <a:t>provision</a:t>
            </a:r>
            <a:r>
              <a:rPr lang="pl-PL" sz="2600" dirty="0">
                <a:latin typeface="Century Gothic" panose="020B0502020202020204" pitchFamily="34" charset="0"/>
              </a:rPr>
              <a:t> of law ≠ </a:t>
            </a:r>
            <a:r>
              <a:rPr lang="pl-PL" sz="2600" dirty="0" err="1">
                <a:latin typeface="Century Gothic" panose="020B0502020202020204" pitchFamily="34" charset="0"/>
              </a:rPr>
              <a:t>legal</a:t>
            </a:r>
            <a:r>
              <a:rPr lang="pl-PL" sz="2600" dirty="0">
                <a:latin typeface="Century Gothic" panose="020B0502020202020204" pitchFamily="34" charset="0"/>
              </a:rPr>
              <a:t> norm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 </a:t>
            </a:r>
            <a:r>
              <a:rPr lang="pl-PL" sz="2600" dirty="0" err="1">
                <a:latin typeface="Century Gothic" panose="020B0502020202020204" pitchFamily="34" charset="0"/>
              </a:rPr>
              <a:t>provision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statute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section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paragraph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 </a:t>
            </a:r>
            <a:r>
              <a:rPr lang="pl-PL" sz="2600" dirty="0" err="1">
                <a:latin typeface="Century Gothic" panose="020B0502020202020204" pitchFamily="34" charset="0"/>
              </a:rPr>
              <a:t>legal</a:t>
            </a:r>
            <a:r>
              <a:rPr lang="pl-PL" sz="2600" dirty="0">
                <a:latin typeface="Century Gothic" panose="020B0502020202020204" pitchFamily="34" charset="0"/>
              </a:rPr>
              <a:t> norm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effect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interpretation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such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provision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systems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contemporary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latin typeface="Century Gothic" panose="020B0502020202020204" pitchFamily="34" charset="0"/>
              </a:rPr>
              <a:t> by A. Zoll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human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omission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unlawfulness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punishability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social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higher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minimal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guilt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culpability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contemporary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by A. Zoll</a:t>
            </a:r>
            <a:endParaRPr lang="pl-PL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this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concept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b="1" dirty="0">
                <a:latin typeface="Century Gothic" panose="020B0502020202020204" pitchFamily="34" charset="0"/>
              </a:rPr>
              <a:t>a </a:t>
            </a:r>
            <a:r>
              <a:rPr lang="pl-PL" sz="2600" b="1" dirty="0" err="1">
                <a:latin typeface="Century Gothic" panose="020B0502020202020204" pitchFamily="34" charset="0"/>
              </a:rPr>
              <a:t>natural</a:t>
            </a:r>
            <a:r>
              <a:rPr lang="pl-PL" sz="2600" b="1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person’s</a:t>
            </a:r>
            <a:r>
              <a:rPr lang="pl-PL" sz="2600" b="1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conduct</a:t>
            </a:r>
            <a:r>
              <a:rPr lang="pl-PL" sz="2600" b="1" i="1" dirty="0">
                <a:latin typeface="Century Gothic" panose="020B0502020202020204" pitchFamily="34" charset="0"/>
              </a:rPr>
              <a:t> </a:t>
            </a:r>
            <a:r>
              <a:rPr lang="pl-PL" sz="2600" dirty="0">
                <a:latin typeface="Century Gothic" panose="020B0502020202020204" pitchFamily="34" charset="0"/>
              </a:rPr>
              <a:t>(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omission</a:t>
            </a:r>
            <a:r>
              <a:rPr lang="pl-PL" sz="2600" dirty="0">
                <a:latin typeface="Century Gothic" panose="020B0502020202020204" pitchFamily="34" charset="0"/>
              </a:rPr>
              <a:t>), </a:t>
            </a:r>
            <a:r>
              <a:rPr lang="pl-PL" sz="2600" dirty="0" err="1">
                <a:latin typeface="Century Gothic" panose="020B0502020202020204" pitchFamily="34" charset="0"/>
              </a:rPr>
              <a:t>which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unlawful</a:t>
            </a:r>
            <a:r>
              <a:rPr lang="pl-PL" sz="2600" dirty="0">
                <a:latin typeface="Century Gothic" panose="020B0502020202020204" pitchFamily="34" charset="0"/>
              </a:rPr>
              <a:t> (in </a:t>
            </a:r>
            <a:r>
              <a:rPr lang="pl-PL" sz="2600" dirty="0" err="1">
                <a:latin typeface="Century Gothic" panose="020B0502020202020204" pitchFamily="34" charset="0"/>
              </a:rPr>
              <a:t>violation</a:t>
            </a:r>
            <a:r>
              <a:rPr lang="pl-PL" sz="2600" dirty="0">
                <a:latin typeface="Century Gothic" panose="020B0502020202020204" pitchFamily="34" charset="0"/>
              </a:rPr>
              <a:t> with law), </a:t>
            </a:r>
            <a:r>
              <a:rPr lang="pl-PL" sz="2600" b="1" dirty="0" err="1">
                <a:latin typeface="Century Gothic" panose="020B0502020202020204" pitchFamily="34" charset="0"/>
              </a:rPr>
              <a:t>punishable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law, </a:t>
            </a:r>
            <a:r>
              <a:rPr lang="pl-PL" sz="2600" dirty="0" err="1">
                <a:latin typeface="Century Gothic" panose="020B0502020202020204" pitchFamily="34" charset="0"/>
              </a:rPr>
              <a:t>which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causes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social</a:t>
            </a:r>
            <a:r>
              <a:rPr lang="pl-PL" sz="2600" b="1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higher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minimal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b="1" dirty="0" err="1">
                <a:latin typeface="Century Gothic" panose="020B0502020202020204" pitchFamily="34" charset="0"/>
              </a:rPr>
              <a:t>guilt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might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attributed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offender</a:t>
            </a:r>
            <a:r>
              <a:rPr lang="pl-PL" sz="26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contemporary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by A. Zoll</a:t>
            </a:r>
            <a:endParaRPr lang="pl-PL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some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these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might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found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code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article</a:t>
            </a:r>
            <a:r>
              <a:rPr lang="pl-PL" sz="2600" dirty="0">
                <a:latin typeface="Century Gothic" panose="020B0502020202020204" pitchFamily="34" charset="0"/>
              </a:rPr>
              <a:t> 1):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5" name="Obraz 4" descr="Obraz zawierający zrzut ekranu, ptak&#10;&#10;Opis wygenerowany automatycznie">
            <a:extLst>
              <a:ext uri="{FF2B5EF4-FFF2-40B4-BE49-F238E27FC236}">
                <a16:creationId xmlns:a16="http://schemas.microsoft.com/office/drawing/2014/main" id="{B9789E92-3F16-4D2F-AF30-87C70E659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7" y="3429000"/>
            <a:ext cx="10082365" cy="28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contemporary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by A. Zoll</a:t>
            </a:r>
            <a:endParaRPr lang="pl-PL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includes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pair</a:t>
            </a:r>
            <a:r>
              <a:rPr lang="pl-PL" sz="2600" dirty="0">
                <a:latin typeface="Century Gothic" panose="020B0502020202020204" pitchFamily="34" charset="0"/>
              </a:rPr>
              <a:t> of „</a:t>
            </a:r>
            <a:r>
              <a:rPr lang="pl-PL" sz="2600" dirty="0" err="1">
                <a:latin typeface="Century Gothic" panose="020B0502020202020204" pitchFamily="34" charset="0"/>
              </a:rPr>
              <a:t>coupled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legal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norms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one of </a:t>
            </a:r>
            <a:r>
              <a:rPr lang="pl-PL" sz="2200" dirty="0" err="1">
                <a:latin typeface="Century Gothic" panose="020B0502020202020204" pitchFamily="34" charset="0"/>
              </a:rPr>
              <a:t>them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addressed</a:t>
            </a:r>
            <a:r>
              <a:rPr lang="pl-PL" sz="2200" dirty="0">
                <a:latin typeface="Century Gothic" panose="020B0502020202020204" pitchFamily="34" charset="0"/>
              </a:rPr>
              <a:t> to the </a:t>
            </a:r>
            <a:r>
              <a:rPr lang="pl-PL" sz="2200" dirty="0" err="1">
                <a:latin typeface="Century Gothic" panose="020B0502020202020204" pitchFamily="34" charset="0"/>
              </a:rPr>
              <a:t>possible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offender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for </a:t>
            </a:r>
            <a:r>
              <a:rPr lang="pl-PL" sz="1800" dirty="0" err="1">
                <a:latin typeface="Century Gothic" panose="020B0502020202020204" pitchFamily="34" charset="0"/>
              </a:rPr>
              <a:t>example</a:t>
            </a:r>
            <a:r>
              <a:rPr lang="pl-PL" sz="1800" dirty="0">
                <a:latin typeface="Century Gothic" panose="020B0502020202020204" pitchFamily="34" charset="0"/>
              </a:rPr>
              <a:t>: „do not </a:t>
            </a:r>
            <a:r>
              <a:rPr lang="pl-PL" sz="1800" dirty="0" err="1">
                <a:latin typeface="Century Gothic" panose="020B0502020202020204" pitchFamily="34" charset="0"/>
              </a:rPr>
              <a:t>kill</a:t>
            </a:r>
            <a:r>
              <a:rPr lang="pl-PL" sz="1800" dirty="0">
                <a:latin typeface="Century Gothic" panose="020B0502020202020204" pitchFamily="34" charset="0"/>
              </a:rPr>
              <a:t>”</a:t>
            </a: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violation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this</a:t>
            </a:r>
            <a:r>
              <a:rPr lang="pl-PL" sz="1800" dirty="0">
                <a:latin typeface="Century Gothic" panose="020B0502020202020204" pitchFamily="34" charset="0"/>
              </a:rPr>
              <a:t> norm </a:t>
            </a:r>
            <a:r>
              <a:rPr lang="pl-PL" sz="1800" dirty="0" err="1">
                <a:latin typeface="Century Gothic" panose="020B0502020202020204" pitchFamily="34" charset="0"/>
              </a:rPr>
              <a:t>determines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unlawfulness</a:t>
            </a:r>
            <a:r>
              <a:rPr lang="pl-PL" sz="1800" dirty="0">
                <a:latin typeface="Century Gothic" panose="020B0502020202020204" pitchFamily="34" charset="0"/>
              </a:rPr>
              <a:t> of the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the </a:t>
            </a:r>
            <a:r>
              <a:rPr lang="pl-PL" sz="2200" dirty="0" err="1">
                <a:latin typeface="Century Gothic" panose="020B0502020202020204" pitchFamily="34" charset="0"/>
              </a:rPr>
              <a:t>second</a:t>
            </a:r>
            <a:r>
              <a:rPr lang="pl-PL" sz="2200" dirty="0">
                <a:latin typeface="Century Gothic" panose="020B0502020202020204" pitchFamily="34" charset="0"/>
              </a:rPr>
              <a:t> one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addressed</a:t>
            </a:r>
            <a:r>
              <a:rPr lang="pl-PL" sz="2200" dirty="0">
                <a:latin typeface="Century Gothic" panose="020B0502020202020204" pitchFamily="34" charset="0"/>
              </a:rPr>
              <a:t> to the </a:t>
            </a:r>
            <a:r>
              <a:rPr lang="pl-PL" sz="2200" dirty="0" err="1">
                <a:latin typeface="Century Gothic" panose="020B0502020202020204" pitchFamily="34" charset="0"/>
              </a:rPr>
              <a:t>court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for </a:t>
            </a:r>
            <a:r>
              <a:rPr lang="pl-PL" sz="1800" dirty="0" err="1">
                <a:latin typeface="Century Gothic" panose="020B0502020202020204" pitchFamily="34" charset="0"/>
              </a:rPr>
              <a:t>example</a:t>
            </a:r>
            <a:r>
              <a:rPr lang="pl-PL" sz="1800" dirty="0">
                <a:latin typeface="Century Gothic" panose="020B0502020202020204" pitchFamily="34" charset="0"/>
              </a:rPr>
              <a:t>: „</a:t>
            </a:r>
            <a:r>
              <a:rPr lang="pl-PL" sz="1800" dirty="0" err="1">
                <a:latin typeface="Century Gothic" panose="020B0502020202020204" pitchFamily="34" charset="0"/>
              </a:rPr>
              <a:t>punish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those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who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kill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other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people</a:t>
            </a:r>
            <a:r>
              <a:rPr lang="pl-PL" sz="1800" dirty="0">
                <a:latin typeface="Century Gothic" panose="020B0502020202020204" pitchFamily="34" charset="0"/>
              </a:rPr>
              <a:t>”</a:t>
            </a: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fulfilling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its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scope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application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determines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punishability</a:t>
            </a:r>
            <a:r>
              <a:rPr lang="pl-PL" sz="1800" dirty="0">
                <a:latin typeface="Century Gothic" panose="020B0502020202020204" pitchFamily="34" charset="0"/>
              </a:rPr>
              <a:t> of the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endParaRPr lang="pl-PL" sz="18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might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offender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law?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only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natural</a:t>
            </a:r>
            <a:r>
              <a:rPr lang="pl-PL" sz="2600" dirty="0">
                <a:latin typeface="Century Gothic" panose="020B0502020202020204" pitchFamily="34" charset="0"/>
              </a:rPr>
              <a:t> person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age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over</a:t>
            </a:r>
            <a:r>
              <a:rPr lang="pl-PL" sz="2200" dirty="0">
                <a:latin typeface="Century Gothic" panose="020B0502020202020204" pitchFamily="34" charset="0"/>
              </a:rPr>
              <a:t> 17 </a:t>
            </a:r>
            <a:r>
              <a:rPr lang="pl-PL" sz="2200" dirty="0" err="1">
                <a:latin typeface="Century Gothic" panose="020B0502020202020204" pitchFamily="34" charset="0"/>
              </a:rPr>
              <a:t>years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old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cases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specific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listed</a:t>
            </a:r>
            <a:r>
              <a:rPr lang="pl-PL" sz="2200" dirty="0">
                <a:latin typeface="Century Gothic" panose="020B0502020202020204" pitchFamily="34" charset="0"/>
              </a:rPr>
              <a:t> in art. 10 of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Code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over</a:t>
            </a:r>
            <a:r>
              <a:rPr lang="pl-PL" sz="2200" dirty="0">
                <a:latin typeface="Century Gothic" panose="020B0502020202020204" pitchFamily="34" charset="0"/>
              </a:rPr>
              <a:t> 15 </a:t>
            </a:r>
            <a:r>
              <a:rPr lang="pl-PL" sz="2200" dirty="0" err="1">
                <a:latin typeface="Century Gothic" panose="020B0502020202020204" pitchFamily="34" charset="0"/>
              </a:rPr>
              <a:t>years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old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prior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this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age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educational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sanctions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penalties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corporate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not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i="1" dirty="0">
                <a:latin typeface="Century Gothic" panose="020B0502020202020204" pitchFamily="34" charset="0"/>
              </a:rPr>
              <a:t>per </a:t>
            </a:r>
            <a:r>
              <a:rPr lang="pl-PL" sz="2200" i="1" dirty="0" err="1">
                <a:latin typeface="Century Gothic" panose="020B0502020202020204" pitchFamily="34" charset="0"/>
              </a:rPr>
              <a:t>se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r>
              <a:rPr lang="pl-PL" sz="2200" dirty="0">
                <a:latin typeface="Century Gothic" panose="020B0502020202020204" pitchFamily="34" charset="0"/>
              </a:rPr>
              <a:t> for „</a:t>
            </a:r>
            <a:r>
              <a:rPr lang="pl-PL" sz="2200" dirty="0" err="1">
                <a:latin typeface="Century Gothic" panose="020B0502020202020204" pitchFamily="34" charset="0"/>
              </a:rPr>
              <a:t>acts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punishable</a:t>
            </a:r>
            <a:r>
              <a:rPr lang="pl-PL" sz="2200" dirty="0">
                <a:latin typeface="Century Gothic" panose="020B0502020202020204" pitchFamily="34" charset="0"/>
              </a:rPr>
              <a:t> by the law” – not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which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all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aforementioned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elements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among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others</a:t>
            </a:r>
            <a:r>
              <a:rPr lang="pl-PL" sz="2200" dirty="0">
                <a:latin typeface="Century Gothic" panose="020B0502020202020204" pitchFamily="34" charset="0"/>
              </a:rPr>
              <a:t>: mens </a:t>
            </a:r>
            <a:r>
              <a:rPr lang="pl-PL" sz="2200" dirty="0" err="1">
                <a:latin typeface="Century Gothic" panose="020B0502020202020204" pitchFamily="34" charset="0"/>
              </a:rPr>
              <a:t>rea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5" name="Obraz 4" descr="Obraz zawierający tekst, gazeta&#10;&#10;Opis wygenerowany automatycznie">
            <a:extLst>
              <a:ext uri="{FF2B5EF4-FFF2-40B4-BE49-F238E27FC236}">
                <a16:creationId xmlns:a16="http://schemas.microsoft.com/office/drawing/2014/main" id="{5853750E-5BB8-4421-B307-0EABB4BAE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76" y="1533524"/>
            <a:ext cx="6208847" cy="50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classification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types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the </a:t>
            </a:r>
            <a:r>
              <a:rPr lang="en-US" sz="2200" b="1" dirty="0">
                <a:latin typeface="Century Gothic" panose="020B0502020202020204" pitchFamily="34" charset="0"/>
              </a:rPr>
              <a:t>basic type</a:t>
            </a:r>
            <a:r>
              <a:rPr lang="en-US" sz="2200" dirty="0">
                <a:latin typeface="Century Gothic" panose="020B0502020202020204" pitchFamily="34" charset="0"/>
              </a:rPr>
              <a:t> – based on the general characteristics of a given prohibited act;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this type refers to the ‘standard’ degree of social harm the act presents;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the </a:t>
            </a:r>
            <a:r>
              <a:rPr lang="en-US" sz="2200" b="1" dirty="0">
                <a:latin typeface="Century Gothic" panose="020B0502020202020204" pitchFamily="34" charset="0"/>
              </a:rPr>
              <a:t>privileged type</a:t>
            </a:r>
            <a:r>
              <a:rPr lang="en-US" sz="2200" dirty="0">
                <a:latin typeface="Century Gothic" panose="020B0502020202020204" pitchFamily="34" charset="0"/>
              </a:rPr>
              <a:t> – in comparison to the basic type, it contains additional elements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within a prohibited act’s description that result in a more lenient assessment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of the social harm the act presents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the </a:t>
            </a:r>
            <a:r>
              <a:rPr lang="en-US" sz="2200" b="1" dirty="0">
                <a:latin typeface="Century Gothic" panose="020B0502020202020204" pitchFamily="34" charset="0"/>
              </a:rPr>
              <a:t>aggravated type</a:t>
            </a:r>
            <a:r>
              <a:rPr lang="en-US" sz="2200" dirty="0">
                <a:latin typeface="Century Gothic" panose="020B0502020202020204" pitchFamily="34" charset="0"/>
              </a:rPr>
              <a:t> – in comparison to the basic type, it contains additional elements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of a prohibited act’s description that result in a more severe assessment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of the social harm the act presents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Century Gothic" panose="020B0502020202020204" pitchFamily="34" charset="0"/>
              </a:rPr>
              <a:t>W. Jasiński, K. </a:t>
            </a:r>
            <a:r>
              <a:rPr lang="pl-PL" sz="1800" dirty="0" err="1">
                <a:latin typeface="Century Gothic" panose="020B0502020202020204" pitchFamily="34" charset="0"/>
              </a:rPr>
              <a:t>Kremens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en-US" sz="1800" i="1" dirty="0">
                <a:latin typeface="Century Gothic" panose="020B0502020202020204" pitchFamily="34" charset="0"/>
              </a:rPr>
              <a:t>Poland </a:t>
            </a:r>
            <a:r>
              <a:rPr lang="pl-PL" sz="1800" i="1" dirty="0">
                <a:latin typeface="Century Gothic" panose="020B0502020202020204" pitchFamily="34" charset="0"/>
              </a:rPr>
              <a:t>(</a:t>
            </a:r>
            <a:r>
              <a:rPr lang="en-US" sz="1800" i="1" dirty="0">
                <a:latin typeface="Century Gothic" panose="020B0502020202020204" pitchFamily="34" charset="0"/>
              </a:rPr>
              <a:t>In</a:t>
            </a:r>
            <a:r>
              <a:rPr lang="pl-PL" sz="1800" i="1" dirty="0">
                <a:latin typeface="Century Gothic" panose="020B0502020202020204" pitchFamily="34" charset="0"/>
              </a:rPr>
              <a:t>:</a:t>
            </a:r>
            <a:r>
              <a:rPr lang="en-US" sz="1800" i="1" dirty="0">
                <a:latin typeface="Century Gothic" panose="020B0502020202020204" pitchFamily="34" charset="0"/>
              </a:rPr>
              <a:t> International </a:t>
            </a:r>
            <a:r>
              <a:rPr lang="en-US" sz="1800" i="1" dirty="0" err="1">
                <a:latin typeface="Century Gothic" panose="020B0502020202020204" pitchFamily="34" charset="0"/>
              </a:rPr>
              <a:t>Encyclopaedia</a:t>
            </a:r>
            <a:r>
              <a:rPr lang="en-US" sz="1800" i="1" dirty="0">
                <a:latin typeface="Century Gothic" panose="020B0502020202020204" pitchFamily="34" charset="0"/>
              </a:rPr>
              <a:t> of Laws: Cri</a:t>
            </a:r>
            <a:r>
              <a:rPr lang="pl-PL" sz="1800" i="1" dirty="0" err="1">
                <a:latin typeface="Century Gothic" panose="020B0502020202020204" pitchFamily="34" charset="0"/>
              </a:rPr>
              <a:t>minal</a:t>
            </a:r>
            <a:r>
              <a:rPr lang="pl-PL" sz="1800" i="1" dirty="0">
                <a:latin typeface="Century Gothic" panose="020B0502020202020204" pitchFamily="34" charset="0"/>
              </a:rPr>
              <a:t> Law)</a:t>
            </a:r>
            <a:r>
              <a:rPr lang="pl-PL" sz="1800" dirty="0">
                <a:latin typeface="Century Gothic" panose="020B0502020202020204" pitchFamily="34" charset="0"/>
              </a:rPr>
              <a:t>, 2019</a:t>
            </a:r>
            <a:endParaRPr lang="pl-PL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classification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types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example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basic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type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voluntary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manslaughter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penalty</a:t>
            </a:r>
            <a:r>
              <a:rPr lang="pl-PL" sz="2200" dirty="0">
                <a:latin typeface="Century Gothic" panose="020B0502020202020204" pitchFamily="34" charset="0"/>
              </a:rPr>
              <a:t>: minimum 8 </a:t>
            </a:r>
            <a:r>
              <a:rPr lang="pl-PL" sz="2200" dirty="0" err="1">
                <a:latin typeface="Century Gothic" panose="020B0502020202020204" pitchFamily="34" charset="0"/>
              </a:rPr>
              <a:t>years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imprisonment</a:t>
            </a:r>
            <a:r>
              <a:rPr lang="pl-PL" sz="2200" dirty="0">
                <a:latin typeface="Century Gothic" panose="020B0502020202020204" pitchFamily="34" charset="0"/>
              </a:rPr>
              <a:t>, 25 </a:t>
            </a:r>
            <a:r>
              <a:rPr lang="pl-PL" sz="2200" dirty="0" err="1">
                <a:latin typeface="Century Gothic" panose="020B0502020202020204" pitchFamily="34" charset="0"/>
              </a:rPr>
              <a:t>years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imprisonment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life </a:t>
            </a:r>
            <a:r>
              <a:rPr lang="pl-PL" sz="2200" dirty="0" err="1">
                <a:latin typeface="Century Gothic" panose="020B0502020202020204" pitchFamily="34" charset="0"/>
              </a:rPr>
              <a:t>imprisonment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privileged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type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en-US" sz="2200" dirty="0">
                <a:latin typeface="Century Gothic" panose="020B0502020202020204" pitchFamily="34" charset="0"/>
              </a:rPr>
              <a:t>killing of a human being by a perpetrator in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a state of strong mental agitation that may be considered reasonable given the circumstances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penalty</a:t>
            </a:r>
            <a:r>
              <a:rPr lang="pl-PL" sz="2200" dirty="0">
                <a:latin typeface="Century Gothic" panose="020B0502020202020204" pitchFamily="34" charset="0"/>
              </a:rPr>
              <a:t>: 1 to 10 </a:t>
            </a:r>
            <a:r>
              <a:rPr lang="pl-PL" sz="2200" dirty="0" err="1">
                <a:latin typeface="Century Gothic" panose="020B0502020202020204" pitchFamily="34" charset="0"/>
              </a:rPr>
              <a:t>years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imprisonment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aggravated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type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manslaughter</a:t>
            </a:r>
            <a:r>
              <a:rPr lang="pl-PL" sz="2200" dirty="0">
                <a:latin typeface="Century Gothic" panose="020B0502020202020204" pitchFamily="34" charset="0"/>
              </a:rPr>
              <a:t> with </a:t>
            </a:r>
            <a:r>
              <a:rPr lang="pl-PL" sz="2200" dirty="0" err="1">
                <a:latin typeface="Century Gothic" panose="020B0502020202020204" pitchFamily="34" charset="0"/>
              </a:rPr>
              <a:t>particular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atrocity</a:t>
            </a:r>
            <a:r>
              <a:rPr lang="pl-PL" sz="2200" dirty="0">
                <a:latin typeface="Century Gothic" panose="020B0502020202020204" pitchFamily="34" charset="0"/>
              </a:rPr>
              <a:t> (minimum 12 </a:t>
            </a:r>
            <a:r>
              <a:rPr lang="pl-PL" sz="2200" dirty="0" err="1">
                <a:latin typeface="Century Gothic" panose="020B0502020202020204" pitchFamily="34" charset="0"/>
              </a:rPr>
              <a:t>years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imprisonment</a:t>
            </a:r>
            <a:r>
              <a:rPr lang="pl-PL" sz="2200" dirty="0">
                <a:latin typeface="Century Gothic" panose="020B0502020202020204" pitchFamily="34" charset="0"/>
              </a:rPr>
              <a:t>, 25 </a:t>
            </a:r>
            <a:r>
              <a:rPr lang="pl-PL" sz="2200" dirty="0" err="1">
                <a:latin typeface="Century Gothic" panose="020B0502020202020204" pitchFamily="34" charset="0"/>
              </a:rPr>
              <a:t>years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imprisonment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life </a:t>
            </a:r>
            <a:r>
              <a:rPr lang="pl-PL" sz="2200" dirty="0" err="1">
                <a:latin typeface="Century Gothic" panose="020B0502020202020204" pitchFamily="34" charset="0"/>
              </a:rPr>
              <a:t>imprisonment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scope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lecture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basic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international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sources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sources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sources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classification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might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committed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anyone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capable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carrying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so-called</a:t>
            </a:r>
            <a:r>
              <a:rPr lang="pl-PL" sz="2600" dirty="0">
                <a:latin typeface="Century Gothic" panose="020B0502020202020204" pitchFamily="34" charset="0"/>
              </a:rPr>
              <a:t> „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”)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e. g. </a:t>
            </a:r>
            <a:r>
              <a:rPr lang="pl-PL" sz="2200" dirty="0" err="1">
                <a:latin typeface="Century Gothic" panose="020B0502020202020204" pitchFamily="34" charset="0"/>
              </a:rPr>
              <a:t>murder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theft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rape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might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committed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groups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persons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specified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statute</a:t>
            </a:r>
            <a:r>
              <a:rPr lang="pl-PL" sz="2600" dirty="0">
                <a:latin typeface="Century Gothic" panose="020B0502020202020204" pitchFamily="34" charset="0"/>
              </a:rPr>
              <a:t> with </a:t>
            </a:r>
            <a:r>
              <a:rPr lang="pl-PL" sz="2600" dirty="0" err="1">
                <a:latin typeface="Century Gothic" panose="020B0502020202020204" pitchFamily="34" charset="0"/>
              </a:rPr>
              <a:t>certain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characteristics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so-called</a:t>
            </a:r>
            <a:r>
              <a:rPr lang="pl-PL" sz="2600" dirty="0">
                <a:latin typeface="Century Gothic" panose="020B0502020202020204" pitchFamily="34" charset="0"/>
              </a:rPr>
              <a:t> „</a:t>
            </a:r>
            <a:r>
              <a:rPr lang="pl-PL" sz="2600" dirty="0" err="1">
                <a:latin typeface="Century Gothic" panose="020B0502020202020204" pitchFamily="34" charset="0"/>
              </a:rPr>
              <a:t>individual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”)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e. g. </a:t>
            </a:r>
            <a:r>
              <a:rPr lang="pl-PL" sz="2200" dirty="0" err="1">
                <a:latin typeface="Century Gothic" panose="020B0502020202020204" pitchFamily="34" charset="0"/>
              </a:rPr>
              <a:t>bribery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may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committed</a:t>
            </a:r>
            <a:r>
              <a:rPr lang="pl-PL" sz="2200" dirty="0">
                <a:latin typeface="Century Gothic" panose="020B0502020202020204" pitchFamily="34" charset="0"/>
              </a:rPr>
              <a:t> by public </a:t>
            </a:r>
            <a:r>
              <a:rPr lang="pl-PL" sz="2200" dirty="0" err="1">
                <a:latin typeface="Century Gothic" panose="020B0502020202020204" pitchFamily="34" charset="0"/>
              </a:rPr>
              <a:t>official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international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sources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 (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6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i</a:t>
            </a:r>
            <a:r>
              <a:rPr lang="en-US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nternational</a:t>
            </a:r>
            <a:r>
              <a:rPr lang="en-US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criminal law</a:t>
            </a:r>
            <a:r>
              <a:rPr lang="en-US" sz="2600" dirty="0">
                <a:latin typeface="Century Gothic" panose="020B0502020202020204" pitchFamily="34" charset="0"/>
              </a:rPr>
              <a:t> - body of laws, norms, and rules governing international crimes and their repression, as well as rules addressing conflict and cooperation between national criminal-law systems.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000" dirty="0">
                <a:latin typeface="Century Gothic" panose="020B0502020202020204" pitchFamily="34" charset="0"/>
              </a:rPr>
              <a:t>(K. </a:t>
            </a:r>
            <a:r>
              <a:rPr lang="pl-PL" sz="2000" dirty="0" err="1">
                <a:latin typeface="Century Gothic" panose="020B0502020202020204" pitchFamily="34" charset="0"/>
              </a:rPr>
              <a:t>Kremens</a:t>
            </a:r>
            <a:r>
              <a:rPr lang="pl-PL" sz="2000" dirty="0">
                <a:latin typeface="Century Gothic" panose="020B0502020202020204" pitchFamily="34" charset="0"/>
              </a:rPr>
              <a:t>, W. Jasiński)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6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international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sources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it’s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impossible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present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full</a:t>
            </a:r>
            <a:r>
              <a:rPr lang="pl-PL" sz="2600" dirty="0">
                <a:latin typeface="Century Gothic" panose="020B0502020202020204" pitchFamily="34" charset="0"/>
              </a:rPr>
              <a:t> list of </a:t>
            </a:r>
            <a:r>
              <a:rPr lang="pl-PL" sz="2600" dirty="0" err="1">
                <a:latin typeface="Century Gothic" panose="020B0502020202020204" pitchFamily="34" charset="0"/>
              </a:rPr>
              <a:t>treaties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other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international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sources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international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treaties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including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fundamental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human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rights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conventions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EU law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directives</a:t>
            </a:r>
            <a:r>
              <a:rPr lang="pl-PL" sz="2200" dirty="0">
                <a:latin typeface="Century Gothic" panose="020B0502020202020204" pitchFamily="34" charset="0"/>
              </a:rPr>
              <a:t>: minimum </a:t>
            </a:r>
            <a:r>
              <a:rPr lang="pl-PL" sz="2200" dirty="0" err="1">
                <a:latin typeface="Century Gothic" panose="020B0502020202020204" pitchFamily="34" charset="0"/>
              </a:rPr>
              <a:t>rules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Rome </a:t>
            </a:r>
            <a:r>
              <a:rPr lang="pl-PL" sz="2600" dirty="0" err="1">
                <a:latin typeface="Century Gothic" panose="020B0502020202020204" pitchFamily="34" charset="0"/>
              </a:rPr>
              <a:t>Statute</a:t>
            </a:r>
            <a:r>
              <a:rPr lang="pl-PL" sz="2600" dirty="0">
                <a:latin typeface="Century Gothic" panose="020B0502020202020204" pitchFamily="34" charset="0"/>
              </a:rPr>
              <a:t> of the International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Court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b</a:t>
            </a:r>
            <a:r>
              <a:rPr lang="en-US" sz="2600" dirty="0" err="1">
                <a:latin typeface="Century Gothic" panose="020B0502020202020204" pitchFamily="34" charset="0"/>
              </a:rPr>
              <a:t>ilateral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multilateral</a:t>
            </a:r>
            <a:r>
              <a:rPr lang="en-US" sz="2600" dirty="0">
                <a:latin typeface="Century Gothic" panose="020B0502020202020204" pitchFamily="34" charset="0"/>
              </a:rPr>
              <a:t> agreements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concerning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mainly</a:t>
            </a:r>
            <a:r>
              <a:rPr lang="en-US" sz="2600" dirty="0">
                <a:latin typeface="Century Gothic" panose="020B0502020202020204" pitchFamily="34" charset="0"/>
              </a:rPr>
              <a:t> cooperation in criminal matters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international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examples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human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righs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treaties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ECHR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International Covenant on Civil and Political Rights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The Convention against Torture and Other Cruel, Inhuman or Degrading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Treatment or Punishment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The Convention on the Rights of the Child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9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international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examples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other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treaties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treaties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concerning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criminalisation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punishment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The Criminal Law Convention on Corruption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The Convention on Cybercrime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The Council of Europe Convention on Action against Trafficking in Human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Beings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The Council of Europe Convention on the Prevention of Terrorism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international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examples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other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treaties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treaties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concerning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procedural aspects of cooperation in criminal matters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The European Convention on Extradition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The European Convention on Mutual Assistance in Criminal Matters 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The European Convention on the Suppression of Terrorism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 err="1">
                <a:latin typeface="Century Gothic" panose="020B0502020202020204" pitchFamily="34" charset="0"/>
              </a:rPr>
              <a:t>more</a:t>
            </a:r>
            <a:r>
              <a:rPr lang="pl-PL" sz="1600" dirty="0">
                <a:latin typeface="Century Gothic" panose="020B0502020202020204" pitchFamily="34" charset="0"/>
              </a:rPr>
              <a:t>: W. Jasiński, K. </a:t>
            </a:r>
            <a:r>
              <a:rPr lang="pl-PL" sz="1600" dirty="0" err="1">
                <a:latin typeface="Century Gothic" panose="020B0502020202020204" pitchFamily="34" charset="0"/>
              </a:rPr>
              <a:t>Kremens</a:t>
            </a:r>
            <a:r>
              <a:rPr lang="pl-PL" sz="1600" dirty="0">
                <a:latin typeface="Century Gothic" panose="020B0502020202020204" pitchFamily="34" charset="0"/>
              </a:rPr>
              <a:t>, </a:t>
            </a:r>
            <a:r>
              <a:rPr lang="en-US" sz="1600" i="1" dirty="0">
                <a:latin typeface="Century Gothic" panose="020B0502020202020204" pitchFamily="34" charset="0"/>
              </a:rPr>
              <a:t>Poland </a:t>
            </a:r>
            <a:r>
              <a:rPr lang="pl-PL" sz="1600" i="1" dirty="0">
                <a:latin typeface="Century Gothic" panose="020B0502020202020204" pitchFamily="34" charset="0"/>
              </a:rPr>
              <a:t>(</a:t>
            </a:r>
            <a:r>
              <a:rPr lang="en-US" sz="1600" i="1" dirty="0">
                <a:latin typeface="Century Gothic" panose="020B0502020202020204" pitchFamily="34" charset="0"/>
              </a:rPr>
              <a:t>In</a:t>
            </a:r>
            <a:r>
              <a:rPr lang="pl-PL" sz="1600" i="1" dirty="0">
                <a:latin typeface="Century Gothic" panose="020B0502020202020204" pitchFamily="34" charset="0"/>
              </a:rPr>
              <a:t>:</a:t>
            </a:r>
            <a:r>
              <a:rPr lang="en-US" sz="1600" i="1" dirty="0">
                <a:latin typeface="Century Gothic" panose="020B0502020202020204" pitchFamily="34" charset="0"/>
              </a:rPr>
              <a:t> International </a:t>
            </a:r>
            <a:r>
              <a:rPr lang="en-US" sz="1600" i="1" dirty="0" err="1">
                <a:latin typeface="Century Gothic" panose="020B0502020202020204" pitchFamily="34" charset="0"/>
              </a:rPr>
              <a:t>Encyclopaedia</a:t>
            </a:r>
            <a:r>
              <a:rPr lang="en-US" sz="1600" i="1" dirty="0">
                <a:latin typeface="Century Gothic" panose="020B0502020202020204" pitchFamily="34" charset="0"/>
              </a:rPr>
              <a:t> of Laws: Cri</a:t>
            </a:r>
            <a:r>
              <a:rPr lang="pl-PL" sz="1600" i="1" dirty="0" err="1">
                <a:latin typeface="Century Gothic" panose="020B0502020202020204" pitchFamily="34" charset="0"/>
              </a:rPr>
              <a:t>minal</a:t>
            </a:r>
            <a:r>
              <a:rPr lang="pl-PL" sz="1600" i="1" dirty="0">
                <a:latin typeface="Century Gothic" panose="020B0502020202020204" pitchFamily="34" charset="0"/>
              </a:rPr>
              <a:t> Law)</a:t>
            </a:r>
            <a:r>
              <a:rPr lang="pl-PL" sz="1600" dirty="0">
                <a:latin typeface="Century Gothic" panose="020B0502020202020204" pitchFamily="34" charset="0"/>
              </a:rPr>
              <a:t>, 2019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national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sources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  <a:endParaRPr lang="pl-PL" sz="1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the past: </a:t>
            </a:r>
            <a:r>
              <a:rPr lang="pl-PL" sz="2600" dirty="0" err="1">
                <a:latin typeface="Century Gothic" panose="020B0502020202020204" pitchFamily="34" charset="0"/>
              </a:rPr>
              <a:t>created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precedents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specific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cases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latin typeface="Century Gothic" panose="020B0502020202020204" pitchFamily="34" charset="0"/>
              </a:rPr>
              <a:t>judges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select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between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alternative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solutions</a:t>
            </a:r>
            <a:r>
              <a:rPr lang="pl-PL" sz="2600" dirty="0">
                <a:latin typeface="Century Gothic" panose="020B0502020202020204" pitchFamily="34" charset="0"/>
              </a:rPr>
              <a:t> in order to »</a:t>
            </a:r>
            <a:r>
              <a:rPr lang="pl-PL" sz="2600" dirty="0" err="1">
                <a:latin typeface="Century Gothic" panose="020B0502020202020204" pitchFamily="34" charset="0"/>
              </a:rPr>
              <a:t>satisfy</a:t>
            </a:r>
            <a:r>
              <a:rPr lang="pl-PL" sz="2600" dirty="0">
                <a:latin typeface="Century Gothic" panose="020B0502020202020204" pitchFamily="34" charset="0"/>
              </a:rPr>
              <a:t> a maximum of </a:t>
            </a:r>
            <a:r>
              <a:rPr lang="pl-PL" sz="2600" dirty="0" err="1">
                <a:latin typeface="Century Gothic" panose="020B0502020202020204" pitchFamily="34" charset="0"/>
              </a:rPr>
              <a:t>human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wants</a:t>
            </a:r>
            <a:r>
              <a:rPr lang="pl-PL" sz="2600" dirty="0">
                <a:latin typeface="Century Gothic" panose="020B0502020202020204" pitchFamily="34" charset="0"/>
              </a:rPr>
              <a:t> with a minimum of </a:t>
            </a:r>
            <a:r>
              <a:rPr lang="pl-PL" sz="2600" dirty="0" err="1">
                <a:latin typeface="Century Gothic" panose="020B0502020202020204" pitchFamily="34" charset="0"/>
              </a:rPr>
              <a:t>other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wants</a:t>
            </a:r>
            <a:r>
              <a:rPr lang="pl-PL" sz="2600" dirty="0">
                <a:latin typeface="Century Gothic" panose="020B0502020202020204" pitchFamily="34" charset="0"/>
              </a:rPr>
              <a:t> [and </a:t>
            </a:r>
            <a:r>
              <a:rPr lang="pl-PL" sz="2600" dirty="0" err="1">
                <a:latin typeface="Century Gothic" panose="020B0502020202020204" pitchFamily="34" charset="0"/>
              </a:rPr>
              <a:t>thus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achieve</a:t>
            </a:r>
            <a:r>
              <a:rPr lang="pl-PL" sz="2600" dirty="0">
                <a:latin typeface="Century Gothic" panose="020B0502020202020204" pitchFamily="34" charset="0"/>
              </a:rPr>
              <a:t>] </a:t>
            </a:r>
            <a:r>
              <a:rPr lang="pl-PL" sz="2600" dirty="0" err="1">
                <a:latin typeface="Century Gothic" panose="020B0502020202020204" pitchFamily="34" charset="0"/>
              </a:rPr>
              <a:t>elimination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friction</a:t>
            </a:r>
            <a:r>
              <a:rPr lang="pl-PL" sz="2600" dirty="0">
                <a:latin typeface="Century Gothic" panose="020B0502020202020204" pitchFamily="34" charset="0"/>
              </a:rPr>
              <a:t> and waste, </a:t>
            </a:r>
            <a:r>
              <a:rPr lang="pl-PL" sz="2600" dirty="0" err="1">
                <a:latin typeface="Century Gothic" panose="020B0502020202020204" pitchFamily="34" charset="0"/>
              </a:rPr>
              <a:t>economizing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social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effort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conservation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social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assets</a:t>
            </a:r>
            <a:r>
              <a:rPr lang="pl-PL" sz="2600" dirty="0">
                <a:latin typeface="Century Gothic" panose="020B0502020202020204" pitchFamily="34" charset="0"/>
              </a:rPr>
              <a:t>, and </a:t>
            </a:r>
            <a:r>
              <a:rPr lang="pl-PL" sz="2600" dirty="0" err="1">
                <a:latin typeface="Century Gothic" panose="020B0502020202020204" pitchFamily="34" charset="0"/>
              </a:rPr>
              <a:t>adjustment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struggle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individual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human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beings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satisfy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their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overlapping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individual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claims</a:t>
            </a:r>
            <a:r>
              <a:rPr lang="pl-PL" sz="2600" dirty="0">
                <a:latin typeface="Century Gothic" panose="020B0502020202020204" pitchFamily="34" charset="0"/>
              </a:rPr>
              <a:t> in life in </a:t>
            </a:r>
            <a:r>
              <a:rPr lang="pl-PL" sz="2600" dirty="0" err="1">
                <a:latin typeface="Century Gothic" panose="020B0502020202020204" pitchFamily="34" charset="0"/>
              </a:rPr>
              <a:t>civilized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society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so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each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may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get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all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he </a:t>
            </a:r>
            <a:r>
              <a:rPr lang="pl-PL" sz="2600" dirty="0" err="1">
                <a:latin typeface="Century Gothic" panose="020B0502020202020204" pitchFamily="34" charset="0"/>
              </a:rPr>
              <a:t>demands</a:t>
            </a:r>
            <a:r>
              <a:rPr lang="pl-PL" sz="2600" dirty="0">
                <a:latin typeface="Century Gothic" panose="020B0502020202020204" pitchFamily="34" charset="0"/>
              </a:rPr>
              <a:t>, he </a:t>
            </a:r>
            <a:r>
              <a:rPr lang="pl-PL" sz="2600" dirty="0" err="1">
                <a:latin typeface="Century Gothic" panose="020B0502020202020204" pitchFamily="34" charset="0"/>
              </a:rPr>
              <a:t>may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least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obtain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all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reasonably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practicable</a:t>
            </a:r>
            <a:r>
              <a:rPr lang="pl-PL" sz="2600" dirty="0">
                <a:latin typeface="Century Gothic" panose="020B0502020202020204" pitchFamily="34" charset="0"/>
              </a:rPr>
              <a:t> in a </a:t>
            </a:r>
            <a:r>
              <a:rPr lang="pl-PL" sz="2600" dirty="0" err="1">
                <a:latin typeface="Century Gothic" panose="020B0502020202020204" pitchFamily="34" charset="0"/>
              </a:rPr>
              <a:t>wise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social</a:t>
            </a:r>
            <a:r>
              <a:rPr lang="pl-PL" sz="2600" dirty="0">
                <a:latin typeface="Century Gothic" panose="020B0502020202020204" pitchFamily="34" charset="0"/>
              </a:rPr>
              <a:t> engineering”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800" dirty="0">
                <a:latin typeface="Century Gothic" panose="020B0502020202020204" pitchFamily="34" charset="0"/>
              </a:rPr>
              <a:t>W. R. </a:t>
            </a:r>
            <a:r>
              <a:rPr lang="pl-PL" sz="1800" dirty="0" err="1">
                <a:latin typeface="Century Gothic" panose="020B0502020202020204" pitchFamily="34" charset="0"/>
              </a:rPr>
              <a:t>LaFave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i="1" dirty="0" err="1">
                <a:latin typeface="Century Gothic" panose="020B0502020202020204" pitchFamily="34" charset="0"/>
              </a:rPr>
              <a:t>Principles</a:t>
            </a:r>
            <a:r>
              <a:rPr lang="pl-PL" sz="1800" i="1" dirty="0">
                <a:latin typeface="Century Gothic" panose="020B0502020202020204" pitchFamily="34" charset="0"/>
              </a:rPr>
              <a:t> of </a:t>
            </a:r>
            <a:r>
              <a:rPr lang="pl-PL" sz="1800" i="1" dirty="0" err="1">
                <a:latin typeface="Century Gothic" panose="020B0502020202020204" pitchFamily="34" charset="0"/>
              </a:rPr>
              <a:t>Criminal</a:t>
            </a:r>
            <a:r>
              <a:rPr lang="pl-PL" sz="1800" i="1" dirty="0">
                <a:latin typeface="Century Gothic" panose="020B0502020202020204" pitchFamily="34" charset="0"/>
              </a:rPr>
              <a:t> Law</a:t>
            </a:r>
            <a:r>
              <a:rPr lang="pl-PL" sz="1800" dirty="0">
                <a:latin typeface="Century Gothic" panose="020B0502020202020204" pitchFamily="34" charset="0"/>
              </a:rPr>
              <a:t>, Second Edition</a:t>
            </a:r>
            <a:endParaRPr lang="pl-PL" sz="1800" i="1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8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main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assumption</a:t>
            </a:r>
            <a:r>
              <a:rPr lang="pl-PL" sz="2600" dirty="0">
                <a:latin typeface="Century Gothic" panose="020B0502020202020204" pitchFamily="34" charset="0"/>
              </a:rPr>
              <a:t>: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hard for the </a:t>
            </a:r>
            <a:r>
              <a:rPr lang="pl-PL" sz="2600" dirty="0" err="1">
                <a:latin typeface="Century Gothic" panose="020B0502020202020204" pitchFamily="34" charset="0"/>
              </a:rPr>
              <a:t>legislature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advance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concieve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all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possible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anti-social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behavior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ought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may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courts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create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new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</a:t>
            </a:r>
            <a:r>
              <a:rPr lang="pl-PL" sz="2600" dirty="0">
                <a:latin typeface="Century Gothic" panose="020B0502020202020204" pitchFamily="34" charset="0"/>
              </a:rPr>
              <a:t> to plug a „</a:t>
            </a:r>
            <a:r>
              <a:rPr lang="pl-PL" sz="2600" dirty="0" err="1">
                <a:latin typeface="Century Gothic" panose="020B0502020202020204" pitchFamily="34" charset="0"/>
              </a:rPr>
              <a:t>loophole</a:t>
            </a:r>
            <a:r>
              <a:rPr lang="pl-PL" sz="2600" dirty="0">
                <a:latin typeface="Century Gothic" panose="020B0502020202020204" pitchFamily="34" charset="0"/>
              </a:rPr>
              <a:t>” in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law?</a:t>
            </a:r>
          </a:p>
          <a:p>
            <a:pPr algn="just">
              <a:lnSpc>
                <a:spcPct val="100000"/>
              </a:lnSpc>
            </a:pPr>
            <a:r>
              <a:rPr lang="pl-PL" sz="2600" i="1" dirty="0" err="1">
                <a:latin typeface="Century Gothic" panose="020B0502020202020204" pitchFamily="34" charset="0"/>
              </a:rPr>
              <a:t>nullum</a:t>
            </a:r>
            <a:r>
              <a:rPr lang="pl-PL" sz="2600" i="1" dirty="0"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latin typeface="Century Gothic" panose="020B0502020202020204" pitchFamily="34" charset="0"/>
              </a:rPr>
              <a:t>crimen</a:t>
            </a:r>
            <a:r>
              <a:rPr lang="pl-PL" sz="2600" i="1" dirty="0">
                <a:latin typeface="Century Gothic" panose="020B0502020202020204" pitchFamily="34" charset="0"/>
              </a:rPr>
              <a:t> sine lege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principle</a:t>
            </a:r>
            <a:r>
              <a:rPr lang="pl-PL" sz="2600" dirty="0">
                <a:latin typeface="Century Gothic" panose="020B0502020202020204" pitchFamily="34" charset="0"/>
              </a:rPr>
              <a:t> and fair </a:t>
            </a:r>
            <a:r>
              <a:rPr lang="pl-PL" sz="2600" dirty="0" err="1">
                <a:latin typeface="Century Gothic" panose="020B0502020202020204" pitchFamily="34" charset="0"/>
              </a:rPr>
              <a:t>warning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another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lecture</a:t>
            </a:r>
            <a:endParaRPr lang="pl-PL" sz="1800" i="1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reminder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: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 and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3051089-C0E6-4F8D-9ACE-11EEF5A81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033332"/>
              </p:ext>
            </p:extLst>
          </p:nvPr>
        </p:nvGraphicFramePr>
        <p:xfrm>
          <a:off x="1318418" y="2413184"/>
          <a:ext cx="9555164" cy="373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582">
                  <a:extLst>
                    <a:ext uri="{9D8B030D-6E8A-4147-A177-3AD203B41FA5}">
                      <a16:colId xmlns:a16="http://schemas.microsoft.com/office/drawing/2014/main" val="2809360231"/>
                    </a:ext>
                  </a:extLst>
                </a:gridCol>
                <a:gridCol w="4777582">
                  <a:extLst>
                    <a:ext uri="{9D8B030D-6E8A-4147-A177-3AD203B41FA5}">
                      <a16:colId xmlns:a16="http://schemas.microsoft.com/office/drawing/2014/main" val="423936633"/>
                    </a:ext>
                  </a:extLst>
                </a:gridCol>
              </a:tblGrid>
              <a:tr h="715857">
                <a:tc>
                  <a:txBody>
                    <a:bodyPr/>
                    <a:lstStyle/>
                    <a:p>
                      <a:r>
                        <a:rPr lang="pl-PL" sz="2400" dirty="0" err="1"/>
                        <a:t>Common</a:t>
                      </a:r>
                      <a:r>
                        <a:rPr lang="pl-PL" sz="2400" dirty="0"/>
                        <a:t>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Continental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440826"/>
                  </a:ext>
                </a:extLst>
              </a:tr>
              <a:tr h="2326536">
                <a:tc>
                  <a:txBody>
                    <a:bodyPr/>
                    <a:lstStyle/>
                    <a:p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 law, </a:t>
                      </a:r>
                      <a:r>
                        <a:rPr lang="pl-PL" sz="2400" dirty="0" err="1"/>
                        <a:t>developed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mostly</a:t>
                      </a:r>
                      <a:r>
                        <a:rPr lang="pl-PL" sz="2400" dirty="0"/>
                        <a:t> in </a:t>
                      </a:r>
                      <a:r>
                        <a:rPr lang="pl-PL" sz="2400" dirty="0" err="1"/>
                        <a:t>judgments</a:t>
                      </a:r>
                      <a:endParaRPr lang="pl-PL" sz="2400" dirty="0"/>
                    </a:p>
                    <a:p>
                      <a:r>
                        <a:rPr lang="pl-PL" sz="2400" dirty="0"/>
                        <a:t>the law </a:t>
                      </a:r>
                      <a:r>
                        <a:rPr lang="pl-PL" sz="2400" dirty="0" err="1"/>
                        <a:t>comes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courts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developed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 to </a:t>
                      </a:r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, as the </a:t>
                      </a:r>
                      <a:r>
                        <a:rPr lang="pl-PL" sz="2400" dirty="0" err="1"/>
                        <a:t>opportunity</a:t>
                      </a:r>
                      <a:r>
                        <a:rPr lang="pl-PL" sz="2400" dirty="0"/>
                        <a:t> (and </a:t>
                      </a:r>
                      <a:r>
                        <a:rPr lang="pl-PL" sz="2400" dirty="0" err="1"/>
                        <a:t>need</a:t>
                      </a:r>
                      <a:r>
                        <a:rPr lang="pl-PL" sz="2400" dirty="0"/>
                        <a:t>) </a:t>
                      </a:r>
                      <a:r>
                        <a:rPr lang="pl-PL" sz="2400" dirty="0" err="1"/>
                        <a:t>occurs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judges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are</a:t>
                      </a:r>
                      <a:r>
                        <a:rPr lang="pl-PL" sz="2400" dirty="0"/>
                        <a:t> the </a:t>
                      </a:r>
                      <a:r>
                        <a:rPr lang="pl-PL" sz="2400" dirty="0" err="1"/>
                        <a:t>great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jurists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focused</a:t>
                      </a:r>
                      <a:r>
                        <a:rPr lang="pl-PL" sz="2400" dirty="0"/>
                        <a:t> on </a:t>
                      </a:r>
                      <a:r>
                        <a:rPr lang="pl-PL" sz="2400" dirty="0" err="1"/>
                        <a:t>practical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elements</a:t>
                      </a:r>
                      <a:r>
                        <a:rPr lang="pl-PL" sz="2400" dirty="0"/>
                        <a:t> (law in </a:t>
                      </a:r>
                      <a:r>
                        <a:rPr lang="pl-PL" sz="2400" dirty="0" err="1"/>
                        <a:t>action</a:t>
                      </a:r>
                      <a:r>
                        <a:rPr lang="pl-PL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err="1"/>
                        <a:t>legal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norms</a:t>
                      </a:r>
                      <a:endParaRPr lang="pl-PL" sz="2400" dirty="0"/>
                    </a:p>
                    <a:p>
                      <a:r>
                        <a:rPr lang="pl-PL" sz="2400" dirty="0"/>
                        <a:t>the law </a:t>
                      </a:r>
                      <a:r>
                        <a:rPr lang="pl-PL" sz="2400" dirty="0" err="1"/>
                        <a:t>comes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statutes</a:t>
                      </a:r>
                      <a:r>
                        <a:rPr lang="pl-PL" sz="2400" dirty="0"/>
                        <a:t> (</a:t>
                      </a:r>
                      <a:r>
                        <a:rPr lang="pl-PL" sz="2400" dirty="0" err="1"/>
                        <a:t>acts</a:t>
                      </a:r>
                      <a:r>
                        <a:rPr lang="pl-PL" sz="2400" dirty="0"/>
                        <a:t> of </a:t>
                      </a:r>
                      <a:r>
                        <a:rPr lang="pl-PL" sz="2400" dirty="0" err="1"/>
                        <a:t>parliament</a:t>
                      </a:r>
                      <a:r>
                        <a:rPr lang="pl-PL" sz="2400" dirty="0"/>
                        <a:t>)</a:t>
                      </a:r>
                    </a:p>
                    <a:p>
                      <a:r>
                        <a:rPr lang="pl-PL" sz="2400" dirty="0" err="1"/>
                        <a:t>complete</a:t>
                      </a:r>
                      <a:r>
                        <a:rPr lang="pl-PL" sz="2400" dirty="0"/>
                        <a:t> system</a:t>
                      </a:r>
                    </a:p>
                    <a:p>
                      <a:r>
                        <a:rPr lang="pl-PL" sz="2400" dirty="0" err="1"/>
                        <a:t>professors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are</a:t>
                      </a:r>
                      <a:r>
                        <a:rPr lang="pl-PL" sz="2400" dirty="0"/>
                        <a:t> the </a:t>
                      </a:r>
                      <a:r>
                        <a:rPr lang="pl-PL" sz="2400" dirty="0" err="1"/>
                        <a:t>great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jurists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focused</a:t>
                      </a:r>
                      <a:r>
                        <a:rPr lang="pl-PL" sz="2400" dirty="0"/>
                        <a:t> on </a:t>
                      </a:r>
                      <a:r>
                        <a:rPr lang="pl-PL" sz="2400" dirty="0" err="1"/>
                        <a:t>theoretical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constructions</a:t>
                      </a:r>
                      <a:r>
                        <a:rPr lang="pl-PL" sz="2400" dirty="0"/>
                        <a:t> and </a:t>
                      </a:r>
                      <a:r>
                        <a:rPr lang="pl-PL" sz="2400" dirty="0" err="1"/>
                        <a:t>abstract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thinking</a:t>
                      </a:r>
                      <a:r>
                        <a:rPr lang="pl-PL" sz="2400" dirty="0"/>
                        <a:t> of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32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5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nowadays</a:t>
            </a:r>
            <a:r>
              <a:rPr lang="pl-PL" sz="2600" dirty="0">
                <a:latin typeface="Century Gothic" panose="020B0502020202020204" pitchFamily="34" charset="0"/>
              </a:rPr>
              <a:t> – 4 </a:t>
            </a:r>
            <a:r>
              <a:rPr lang="pl-PL" sz="2600" dirty="0" err="1"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pl-PL" sz="2600" dirty="0" err="1">
                <a:latin typeface="Century Gothic" panose="020B0502020202020204" pitchFamily="34" charset="0"/>
              </a:rPr>
              <a:t>statutes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acts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Parliament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arenR"/>
            </a:pPr>
            <a:r>
              <a:rPr lang="pl-PL" sz="2600" dirty="0" err="1">
                <a:latin typeface="Century Gothic" panose="020B0502020202020204" pitchFamily="34" charset="0"/>
              </a:rPr>
              <a:t>administrative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regulations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passed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pursuant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legislative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delegation</a:t>
            </a:r>
            <a:r>
              <a:rPr lang="pl-PL" sz="2600" dirty="0">
                <a:latin typeface="Century Gothic" panose="020B0502020202020204" pitchFamily="34" charset="0"/>
              </a:rPr>
              <a:t> of authority to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administrative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agency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sub-statutory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regulations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arenR"/>
            </a:pPr>
            <a:r>
              <a:rPr lang="pl-PL" sz="2600" dirty="0" err="1">
                <a:latin typeface="Century Gothic" panose="020B0502020202020204" pitchFamily="34" charset="0"/>
              </a:rPr>
              <a:t>constitutions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ocasionally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arenR"/>
            </a:pP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 of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judicial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precedents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general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rule</a:t>
            </a:r>
            <a:r>
              <a:rPr lang="pl-PL" sz="2600" dirty="0">
                <a:latin typeface="Century Gothic" panose="020B0502020202020204" pitchFamily="34" charset="0"/>
              </a:rPr>
              <a:t> in the U.S.: English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latin typeface="Century Gothic" panose="020B0502020202020204" pitchFamily="34" charset="0"/>
              </a:rPr>
              <a:t>existing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time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founding</a:t>
            </a:r>
            <a:r>
              <a:rPr lang="pl-PL" sz="2600" dirty="0">
                <a:latin typeface="Century Gothic" panose="020B0502020202020204" pitchFamily="34" charset="0"/>
              </a:rPr>
              <a:t> of the American </a:t>
            </a:r>
            <a:r>
              <a:rPr lang="pl-PL" sz="2600" dirty="0" err="1">
                <a:latin typeface="Century Gothic" panose="020B0502020202020204" pitchFamily="34" charset="0"/>
              </a:rPr>
              <a:t>colonies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applicable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local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conditions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the law of the </a:t>
            </a:r>
            <a:r>
              <a:rPr lang="pl-PL" sz="2600" dirty="0" err="1">
                <a:latin typeface="Century Gothic" panose="020B0502020202020204" pitchFamily="34" charset="0"/>
              </a:rPr>
              <a:t>state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unless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repealed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statute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expressly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impliedly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statutes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need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construed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interpreted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sometimes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statutes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send</a:t>
            </a:r>
            <a:r>
              <a:rPr lang="pl-PL" sz="2200" dirty="0">
                <a:latin typeface="Century Gothic" panose="020B0502020202020204" pitchFamily="34" charset="0"/>
              </a:rPr>
              <a:t> the interpreter </a:t>
            </a:r>
            <a:r>
              <a:rPr lang="pl-PL" sz="2200" dirty="0" err="1">
                <a:latin typeface="Century Gothic" panose="020B0502020202020204" pitchFamily="34" charset="0"/>
              </a:rPr>
              <a:t>back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 </a:t>
            </a:r>
            <a:r>
              <a:rPr lang="pl-PL" sz="2200" dirty="0" err="1">
                <a:latin typeface="Century Gothic" panose="020B0502020202020204" pitchFamily="34" charset="0"/>
              </a:rPr>
              <a:t>definitions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specific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reception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statutes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acts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Parliament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formally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accepting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thus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transforming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them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statutory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some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states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codes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expressly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provide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there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should</a:t>
            </a:r>
            <a:r>
              <a:rPr lang="pl-PL" sz="2600" dirty="0">
                <a:latin typeface="Century Gothic" panose="020B0502020202020204" pitchFamily="34" charset="0"/>
              </a:rPr>
              <a:t> be no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except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found</a:t>
            </a:r>
            <a:r>
              <a:rPr lang="pl-PL" sz="2600" dirty="0">
                <a:latin typeface="Century Gothic" panose="020B0502020202020204" pitchFamily="34" charset="0"/>
              </a:rPr>
              <a:t> in the </a:t>
            </a:r>
            <a:r>
              <a:rPr lang="pl-PL" sz="2600" dirty="0" err="1">
                <a:latin typeface="Century Gothic" panose="020B0502020202020204" pitchFamily="34" charset="0"/>
              </a:rPr>
              <a:t>code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some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statute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other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states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abolish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implication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abolishing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does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necessarily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mean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abolishing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 </a:t>
            </a:r>
            <a:r>
              <a:rPr lang="pl-PL" sz="2200" dirty="0" err="1">
                <a:latin typeface="Century Gothic" panose="020B0502020202020204" pitchFamily="34" charset="0"/>
              </a:rPr>
              <a:t>defences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still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possible</a:t>
            </a:r>
            <a:r>
              <a:rPr lang="pl-PL" sz="2600" dirty="0">
                <a:latin typeface="Century Gothic" panose="020B0502020202020204" pitchFamily="34" charset="0"/>
              </a:rPr>
              <a:t> in England and in </a:t>
            </a:r>
            <a:r>
              <a:rPr lang="pl-PL" sz="2600" dirty="0" err="1">
                <a:latin typeface="Century Gothic" panose="020B0502020202020204" pitchFamily="34" charset="0"/>
              </a:rPr>
              <a:t>some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states</a:t>
            </a:r>
            <a:r>
              <a:rPr lang="pl-PL" sz="2600" dirty="0">
                <a:latin typeface="Century Gothic" panose="020B0502020202020204" pitchFamily="34" charset="0"/>
              </a:rPr>
              <a:t> for </a:t>
            </a:r>
            <a:r>
              <a:rPr lang="pl-PL" sz="2600" dirty="0" err="1">
                <a:latin typeface="Century Gothic" panose="020B0502020202020204" pitchFamily="34" charset="0"/>
              </a:rPr>
              <a:t>judges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develop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new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000" dirty="0" err="1">
                <a:latin typeface="Century Gothic" panose="020B0502020202020204" pitchFamily="34" charset="0"/>
              </a:rPr>
              <a:t>happens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rarely</a:t>
            </a:r>
            <a:endParaRPr lang="pl-PL" sz="20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000" dirty="0" err="1">
                <a:latin typeface="Century Gothic" panose="020B0502020202020204" pitchFamily="34" charset="0"/>
              </a:rPr>
              <a:t>rather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misdemeanors</a:t>
            </a:r>
            <a:r>
              <a:rPr lang="pl-PL" sz="2000" dirty="0">
                <a:latin typeface="Century Gothic" panose="020B0502020202020204" pitchFamily="34" charset="0"/>
              </a:rPr>
              <a:t> (less </a:t>
            </a:r>
            <a:r>
              <a:rPr lang="pl-PL" sz="2000" dirty="0" err="1">
                <a:latin typeface="Century Gothic" panose="020B0502020202020204" pitchFamily="34" charset="0"/>
              </a:rPr>
              <a:t>serious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offences</a:t>
            </a:r>
            <a:r>
              <a:rPr lang="pl-PL" sz="2000" dirty="0">
                <a:latin typeface="Century Gothic" panose="020B0502020202020204" pitchFamily="34" charset="0"/>
              </a:rPr>
              <a:t>) </a:t>
            </a:r>
            <a:r>
              <a:rPr lang="pl-PL" sz="2000" dirty="0" err="1">
                <a:latin typeface="Century Gothic" panose="020B0502020202020204" pitchFamily="34" charset="0"/>
              </a:rPr>
              <a:t>than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felonies</a:t>
            </a:r>
            <a:endParaRPr lang="pl-PL" sz="20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000" dirty="0" err="1">
                <a:latin typeface="Century Gothic" panose="020B0502020202020204" pitchFamily="34" charset="0"/>
              </a:rPr>
              <a:t>some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states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provide</a:t>
            </a:r>
            <a:r>
              <a:rPr lang="pl-PL" sz="2000" dirty="0">
                <a:latin typeface="Century Gothic" panose="020B0502020202020204" pitchFamily="34" charset="0"/>
              </a:rPr>
              <a:t> by </a:t>
            </a:r>
            <a:r>
              <a:rPr lang="pl-PL" sz="2000" dirty="0" err="1">
                <a:latin typeface="Century Gothic" panose="020B0502020202020204" pitchFamily="34" charset="0"/>
              </a:rPr>
              <a:t>statutes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that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nonstatutory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crimes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are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misdemeanors</a:t>
            </a:r>
            <a:endParaRPr lang="pl-PL" sz="20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the public </a:t>
            </a:r>
            <a:r>
              <a:rPr lang="pl-PL" sz="2000" dirty="0" err="1">
                <a:latin typeface="Century Gothic" panose="020B0502020202020204" pitchFamily="34" charset="0"/>
              </a:rPr>
              <a:t>is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entitled</a:t>
            </a:r>
            <a:r>
              <a:rPr lang="pl-PL" sz="2000" dirty="0">
                <a:latin typeface="Century Gothic" panose="020B0502020202020204" pitchFamily="34" charset="0"/>
              </a:rPr>
              <a:t> to fair </a:t>
            </a:r>
            <a:r>
              <a:rPr lang="pl-PL" sz="2000" dirty="0" err="1">
                <a:latin typeface="Century Gothic" panose="020B0502020202020204" pitchFamily="34" charset="0"/>
              </a:rPr>
              <a:t>warning</a:t>
            </a:r>
            <a:r>
              <a:rPr lang="pl-PL" sz="2000" dirty="0">
                <a:latin typeface="Century Gothic" panose="020B0502020202020204" pitchFamily="34" charset="0"/>
              </a:rPr>
              <a:t> of </a:t>
            </a:r>
            <a:r>
              <a:rPr lang="pl-PL" sz="2000" dirty="0" err="1">
                <a:latin typeface="Century Gothic" panose="020B0502020202020204" pitchFamily="34" charset="0"/>
              </a:rPr>
              <a:t>what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conduct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is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criminal</a:t>
            </a:r>
            <a:endParaRPr lang="pl-PL" sz="20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American </a:t>
            </a:r>
            <a:r>
              <a:rPr lang="pl-PL" sz="2000" dirty="0" err="1">
                <a:latin typeface="Century Gothic" panose="020B0502020202020204" pitchFamily="34" charset="0"/>
              </a:rPr>
              <a:t>courts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have</a:t>
            </a:r>
            <a:r>
              <a:rPr lang="pl-PL" sz="2000" dirty="0">
                <a:latin typeface="Century Gothic" panose="020B0502020202020204" pitchFamily="34" charset="0"/>
              </a:rPr>
              <a:t> no </a:t>
            </a:r>
            <a:r>
              <a:rPr lang="pl-PL" sz="2000" dirty="0" err="1">
                <a:latin typeface="Century Gothic" panose="020B0502020202020204" pitchFamily="34" charset="0"/>
              </a:rPr>
              <a:t>right</a:t>
            </a:r>
            <a:r>
              <a:rPr lang="pl-PL" sz="2000" dirty="0">
                <a:latin typeface="Century Gothic" panose="020B0502020202020204" pitchFamily="34" charset="0"/>
              </a:rPr>
              <a:t> to </a:t>
            </a:r>
            <a:r>
              <a:rPr lang="pl-PL" sz="2000" dirty="0" err="1">
                <a:latin typeface="Century Gothic" panose="020B0502020202020204" pitchFamily="34" charset="0"/>
              </a:rPr>
              <a:t>invent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new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crimes</a:t>
            </a:r>
            <a:r>
              <a:rPr lang="pl-PL" sz="2000" dirty="0">
                <a:latin typeface="Century Gothic" panose="020B0502020202020204" pitchFamily="34" charset="0"/>
              </a:rPr>
              <a:t> but </a:t>
            </a:r>
            <a:r>
              <a:rPr lang="pl-PL" sz="2000" dirty="0" err="1">
                <a:latin typeface="Century Gothic" panose="020B0502020202020204" pitchFamily="34" charset="0"/>
              </a:rPr>
              <a:t>only</a:t>
            </a:r>
            <a:r>
              <a:rPr lang="pl-PL" sz="2000" dirty="0">
                <a:latin typeface="Century Gothic" panose="020B0502020202020204" pitchFamily="34" charset="0"/>
              </a:rPr>
              <a:t> to </a:t>
            </a:r>
            <a:r>
              <a:rPr lang="pl-PL" sz="2000" dirty="0" err="1">
                <a:latin typeface="Century Gothic" panose="020B0502020202020204" pitchFamily="34" charset="0"/>
              </a:rPr>
              <a:t>declare</a:t>
            </a:r>
            <a:r>
              <a:rPr lang="pl-PL" sz="2000" dirty="0">
                <a:latin typeface="Century Gothic" panose="020B0502020202020204" pitchFamily="34" charset="0"/>
              </a:rPr>
              <a:t> the </a:t>
            </a:r>
            <a:r>
              <a:rPr lang="pl-PL" sz="2000" dirty="0" err="1">
                <a:latin typeface="Century Gothic" panose="020B0502020202020204" pitchFamily="34" charset="0"/>
              </a:rPr>
              <a:t>common</a:t>
            </a:r>
            <a:r>
              <a:rPr lang="pl-PL" sz="2000" dirty="0">
                <a:latin typeface="Century Gothic" panose="020B0502020202020204" pitchFamily="34" charset="0"/>
              </a:rPr>
              <a:t> law, </a:t>
            </a:r>
            <a:r>
              <a:rPr lang="pl-PL" sz="2000" dirty="0" err="1">
                <a:latin typeface="Century Gothic" panose="020B0502020202020204" pitchFamily="34" charset="0"/>
              </a:rPr>
              <a:t>however</a:t>
            </a:r>
            <a:r>
              <a:rPr lang="pl-PL" sz="2000" dirty="0">
                <a:latin typeface="Century Gothic" panose="020B0502020202020204" pitchFamily="34" charset="0"/>
              </a:rPr>
              <a:t> the </a:t>
            </a:r>
            <a:r>
              <a:rPr lang="pl-PL" sz="2000" dirty="0" err="1">
                <a:latin typeface="Century Gothic" panose="020B0502020202020204" pitchFamily="34" charset="0"/>
              </a:rPr>
              <a:t>common</a:t>
            </a:r>
            <a:r>
              <a:rPr lang="pl-PL" sz="2000" dirty="0">
                <a:latin typeface="Century Gothic" panose="020B0502020202020204" pitchFamily="34" charset="0"/>
              </a:rPr>
              <a:t> law </a:t>
            </a:r>
            <a:r>
              <a:rPr lang="pl-PL" sz="2000" dirty="0" err="1">
                <a:latin typeface="Century Gothic" panose="020B0502020202020204" pitchFamily="34" charset="0"/>
              </a:rPr>
              <a:t>can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expand</a:t>
            </a:r>
            <a:r>
              <a:rPr lang="pl-PL" sz="2000" dirty="0">
                <a:latin typeface="Century Gothic" panose="020B0502020202020204" pitchFamily="34" charset="0"/>
              </a:rPr>
              <a:t> to </a:t>
            </a:r>
            <a:r>
              <a:rPr lang="pl-PL" sz="2000" dirty="0" err="1">
                <a:latin typeface="Century Gothic" panose="020B0502020202020204" pitchFamily="34" charset="0"/>
              </a:rPr>
              <a:t>meet</a:t>
            </a:r>
            <a:r>
              <a:rPr lang="pl-PL" sz="2000" dirty="0">
                <a:latin typeface="Century Gothic" panose="020B0502020202020204" pitchFamily="34" charset="0"/>
              </a:rPr>
              <a:t> a </a:t>
            </a:r>
            <a:r>
              <a:rPr lang="pl-PL" sz="2000" dirty="0" err="1">
                <a:latin typeface="Century Gothic" panose="020B0502020202020204" pitchFamily="34" charset="0"/>
              </a:rPr>
              <a:t>new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situation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hithereto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unknown</a:t>
            </a:r>
            <a:r>
              <a:rPr lang="pl-PL" sz="2000" dirty="0">
                <a:latin typeface="Century Gothic" panose="020B0502020202020204" pitchFamily="34" charset="0"/>
              </a:rPr>
              <a:t> – not </a:t>
            </a:r>
            <a:r>
              <a:rPr lang="pl-PL" sz="2000" dirty="0" err="1">
                <a:latin typeface="Century Gothic" panose="020B0502020202020204" pitchFamily="34" charset="0"/>
              </a:rPr>
              <a:t>inventing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new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crimes</a:t>
            </a:r>
            <a:r>
              <a:rPr lang="pl-PL" sz="2000" dirty="0">
                <a:latin typeface="Century Gothic" panose="020B0502020202020204" pitchFamily="34" charset="0"/>
              </a:rPr>
              <a:t>, but </a:t>
            </a:r>
            <a:r>
              <a:rPr lang="pl-PL" sz="2000" dirty="0" err="1">
                <a:latin typeface="Century Gothic" panose="020B0502020202020204" pitchFamily="34" charset="0"/>
              </a:rPr>
              <a:t>applying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common</a:t>
            </a:r>
            <a:r>
              <a:rPr lang="pl-PL" sz="2000" dirty="0">
                <a:latin typeface="Century Gothic" panose="020B0502020202020204" pitchFamily="34" charset="0"/>
              </a:rPr>
              <a:t> law </a:t>
            </a:r>
            <a:r>
              <a:rPr lang="pl-PL" sz="2000" dirty="0" err="1">
                <a:latin typeface="Century Gothic" panose="020B0502020202020204" pitchFamily="34" charset="0"/>
              </a:rPr>
              <a:t>principles</a:t>
            </a:r>
            <a:endParaRPr lang="pl-PL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Australian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code</a:t>
            </a:r>
            <a:r>
              <a:rPr lang="pl-PL" sz="2600" dirty="0">
                <a:latin typeface="Century Gothic" panose="020B0502020202020204" pitchFamily="34" charset="0"/>
              </a:rPr>
              <a:t>: </a:t>
            </a:r>
            <a:r>
              <a:rPr lang="pl-PL" sz="2600" dirty="0" err="1">
                <a:latin typeface="Century Gothic" panose="020B0502020202020204" pitchFamily="34" charset="0"/>
              </a:rPr>
              <a:t>only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statutory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constitution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statutes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constitution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basic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principles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nullum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crimen</a:t>
            </a:r>
            <a:r>
              <a:rPr lang="pl-PL" sz="1800" dirty="0">
                <a:latin typeface="Century Gothic" panose="020B0502020202020204" pitchFamily="34" charset="0"/>
              </a:rPr>
              <a:t> sine lege (no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without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statute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  <a:p>
            <a:pPr lvl="2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nulla poena sine lege (no </a:t>
            </a:r>
            <a:r>
              <a:rPr lang="pl-PL" sz="1800" dirty="0" err="1">
                <a:latin typeface="Century Gothic" panose="020B0502020202020204" pitchFamily="34" charset="0"/>
              </a:rPr>
              <a:t>punishment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without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statute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  <a:p>
            <a:pPr lvl="2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non-</a:t>
            </a:r>
            <a:r>
              <a:rPr lang="pl-PL" sz="1800" dirty="0" err="1">
                <a:latin typeface="Century Gothic" panose="020B0502020202020204" pitchFamily="34" charset="0"/>
              </a:rPr>
              <a:t>retroactivity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criminal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statutes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procedural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guarantees</a:t>
            </a:r>
            <a:r>
              <a:rPr lang="pl-PL" sz="1800" dirty="0">
                <a:latin typeface="Century Gothic" panose="020B0502020202020204" pitchFamily="34" charset="0"/>
              </a:rPr>
              <a:t>: </a:t>
            </a:r>
            <a:r>
              <a:rPr lang="pl-PL" sz="1800" dirty="0" err="1">
                <a:latin typeface="Century Gothic" panose="020B0502020202020204" pitchFamily="34" charset="0"/>
              </a:rPr>
              <a:t>presumption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innocence</a:t>
            </a:r>
            <a:r>
              <a:rPr lang="pl-PL" sz="1800" dirty="0">
                <a:latin typeface="Century Gothic" panose="020B0502020202020204" pitchFamily="34" charset="0"/>
              </a:rPr>
              <a:t>, fair </a:t>
            </a:r>
            <a:r>
              <a:rPr lang="pl-PL" sz="1800" dirty="0" err="1">
                <a:latin typeface="Century Gothic" panose="020B0502020202020204" pitchFamily="34" charset="0"/>
              </a:rPr>
              <a:t>trial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000" dirty="0" err="1">
                <a:latin typeface="Century Gothic" panose="020B0502020202020204" pitchFamily="34" charset="0"/>
              </a:rPr>
              <a:t>Constitutional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Tribunal’s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judgments</a:t>
            </a:r>
            <a:endParaRPr lang="pl-PL" sz="20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CT as „</a:t>
            </a:r>
            <a:r>
              <a:rPr lang="pl-PL" sz="1800" dirty="0" err="1">
                <a:latin typeface="Century Gothic" panose="020B0502020202020204" pitchFamily="34" charset="0"/>
              </a:rPr>
              <a:t>negative</a:t>
            </a:r>
            <a:r>
              <a:rPr lang="pl-PL" sz="1800" dirty="0">
                <a:latin typeface="Century Gothic" panose="020B0502020202020204" pitchFamily="34" charset="0"/>
              </a:rPr>
              <a:t> legislator” - </a:t>
            </a:r>
            <a:r>
              <a:rPr lang="en-US" sz="1800" dirty="0">
                <a:latin typeface="Century Gothic" panose="020B0502020202020204" pitchFamily="34" charset="0"/>
              </a:rPr>
              <a:t>it is empowered to declare the non-conformity of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statutory provisions with higher rank legal norms, which leads to their being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deprived of binding legal force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statutes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codes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400" dirty="0">
                <a:latin typeface="Century Gothic" panose="020B0502020202020204" pitchFamily="34" charset="0"/>
              </a:rPr>
              <a:t>most </a:t>
            </a:r>
            <a:r>
              <a:rPr lang="pl-PL" sz="1400" dirty="0" err="1">
                <a:latin typeface="Century Gothic" panose="020B0502020202020204" pitchFamily="34" charset="0"/>
              </a:rPr>
              <a:t>importantly</a:t>
            </a:r>
            <a:r>
              <a:rPr lang="pl-PL" sz="1400" dirty="0">
                <a:latin typeface="Century Gothic" panose="020B0502020202020204" pitchFamily="34" charset="0"/>
              </a:rPr>
              <a:t>: </a:t>
            </a:r>
            <a:r>
              <a:rPr lang="pl-PL" sz="1400" dirty="0" err="1">
                <a:latin typeface="Century Gothic" panose="020B0502020202020204" pitchFamily="34" charset="0"/>
              </a:rPr>
              <a:t>criminal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code</a:t>
            </a:r>
            <a:r>
              <a:rPr lang="pl-PL" sz="1400" dirty="0">
                <a:latin typeface="Century Gothic" panose="020B0502020202020204" pitchFamily="34" charset="0"/>
              </a:rPr>
              <a:t> of 1997</a:t>
            </a:r>
          </a:p>
          <a:p>
            <a:pPr lvl="2">
              <a:lnSpc>
                <a:spcPct val="100000"/>
              </a:lnSpc>
            </a:pPr>
            <a:r>
              <a:rPr lang="pl-PL" sz="1400" dirty="0" err="1">
                <a:latin typeface="Century Gothic" panose="020B0502020202020204" pitchFamily="34" charset="0"/>
              </a:rPr>
              <a:t>code</a:t>
            </a:r>
            <a:r>
              <a:rPr lang="pl-PL" sz="1400" dirty="0">
                <a:latin typeface="Century Gothic" panose="020B0502020202020204" pitchFamily="34" charset="0"/>
              </a:rPr>
              <a:t> of </a:t>
            </a:r>
            <a:r>
              <a:rPr lang="pl-PL" sz="1400" dirty="0" err="1">
                <a:latin typeface="Century Gothic" panose="020B0502020202020204" pitchFamily="34" charset="0"/>
              </a:rPr>
              <a:t>criminal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procedure</a:t>
            </a:r>
            <a:r>
              <a:rPr lang="pl-PL" sz="1400" dirty="0">
                <a:latin typeface="Century Gothic" panose="020B0502020202020204" pitchFamily="34" charset="0"/>
              </a:rPr>
              <a:t> of 1997</a:t>
            </a:r>
          </a:p>
          <a:p>
            <a:pPr lvl="2">
              <a:lnSpc>
                <a:spcPct val="100000"/>
              </a:lnSpc>
            </a:pPr>
            <a:r>
              <a:rPr lang="pl-PL" sz="1400" dirty="0" err="1">
                <a:latin typeface="Century Gothic" panose="020B0502020202020204" pitchFamily="34" charset="0"/>
              </a:rPr>
              <a:t>criminal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enforcement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code</a:t>
            </a:r>
            <a:r>
              <a:rPr lang="pl-PL" sz="1400" dirty="0">
                <a:latin typeface="Century Gothic" panose="020B0502020202020204" pitchFamily="34" charset="0"/>
              </a:rPr>
              <a:t> of 1997</a:t>
            </a:r>
          </a:p>
          <a:p>
            <a:pPr lvl="2">
              <a:lnSpc>
                <a:spcPct val="100000"/>
              </a:lnSpc>
            </a:pPr>
            <a:r>
              <a:rPr lang="pl-PL" sz="1400" dirty="0" err="1">
                <a:latin typeface="Century Gothic" panose="020B0502020202020204" pitchFamily="34" charset="0"/>
              </a:rPr>
              <a:t>fiscal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criminal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code</a:t>
            </a:r>
            <a:r>
              <a:rPr lang="pl-PL" sz="1400" dirty="0">
                <a:latin typeface="Century Gothic" panose="020B0502020202020204" pitchFamily="34" charset="0"/>
              </a:rPr>
              <a:t> of 1999</a:t>
            </a:r>
          </a:p>
          <a:p>
            <a:pPr lvl="2">
              <a:lnSpc>
                <a:spcPct val="100000"/>
              </a:lnSpc>
            </a:pPr>
            <a:r>
              <a:rPr lang="pl-PL" sz="1400" dirty="0" err="1">
                <a:latin typeface="Century Gothic" panose="020B0502020202020204" pitchFamily="34" charset="0"/>
              </a:rPr>
              <a:t>petty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offences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code</a:t>
            </a:r>
            <a:r>
              <a:rPr lang="pl-PL" sz="1400" dirty="0">
                <a:latin typeface="Century Gothic" panose="020B0502020202020204" pitchFamily="34" charset="0"/>
              </a:rPr>
              <a:t> of 1971 – </a:t>
            </a:r>
            <a:r>
              <a:rPr lang="pl-PL" sz="1400" dirty="0" err="1">
                <a:latin typeface="Century Gothic" panose="020B0502020202020204" pitchFamily="34" charset="0"/>
              </a:rPr>
              <a:t>petty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offences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are</a:t>
            </a:r>
            <a:r>
              <a:rPr lang="pl-PL" sz="1400" dirty="0">
                <a:latin typeface="Century Gothic" panose="020B0502020202020204" pitchFamily="34" charset="0"/>
              </a:rPr>
              <a:t> not </a:t>
            </a:r>
            <a:r>
              <a:rPr lang="pl-PL" sz="1400" dirty="0" err="1">
                <a:latin typeface="Century Gothic" panose="020B0502020202020204" pitchFamily="34" charset="0"/>
              </a:rPr>
              <a:t>offences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i="1" dirty="0">
                <a:latin typeface="Century Gothic" panose="020B0502020202020204" pitchFamily="34" charset="0"/>
              </a:rPr>
              <a:t>sensu stricto</a:t>
            </a:r>
          </a:p>
          <a:p>
            <a:pPr lvl="2">
              <a:lnSpc>
                <a:spcPct val="100000"/>
              </a:lnSpc>
            </a:pPr>
            <a:r>
              <a:rPr lang="pl-PL" sz="1400" dirty="0" err="1">
                <a:latin typeface="Century Gothic" panose="020B0502020202020204" pitchFamily="34" charset="0"/>
              </a:rPr>
              <a:t>petty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offence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code</a:t>
            </a:r>
            <a:r>
              <a:rPr lang="pl-PL" sz="1400" dirty="0">
                <a:latin typeface="Century Gothic" panose="020B0502020202020204" pitchFamily="34" charset="0"/>
              </a:rPr>
              <a:t> of </a:t>
            </a:r>
            <a:r>
              <a:rPr lang="pl-PL" sz="1400" dirty="0" err="1">
                <a:latin typeface="Century Gothic" panose="020B0502020202020204" pitchFamily="34" charset="0"/>
              </a:rPr>
              <a:t>procedure</a:t>
            </a:r>
            <a:r>
              <a:rPr lang="pl-PL" sz="1400" dirty="0">
                <a:latin typeface="Century Gothic" panose="020B0502020202020204" pitchFamily="34" charset="0"/>
              </a:rPr>
              <a:t> of 2001</a:t>
            </a:r>
          </a:p>
          <a:p>
            <a:pPr lvl="1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other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statutes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declaring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criminal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offences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400" dirty="0">
                <a:latin typeface="Century Gothic" panose="020B0502020202020204" pitchFamily="34" charset="0"/>
              </a:rPr>
              <a:t>the </a:t>
            </a:r>
            <a:r>
              <a:rPr lang="pl-PL" sz="1400" dirty="0" err="1">
                <a:latin typeface="Century Gothic" panose="020B0502020202020204" pitchFamily="34" charset="0"/>
              </a:rPr>
              <a:t>act</a:t>
            </a:r>
            <a:r>
              <a:rPr lang="pl-PL" sz="1400" dirty="0">
                <a:latin typeface="Century Gothic" panose="020B0502020202020204" pitchFamily="34" charset="0"/>
              </a:rPr>
              <a:t> on </a:t>
            </a:r>
            <a:r>
              <a:rPr lang="pl-PL" sz="1400" dirty="0" err="1">
                <a:latin typeface="Century Gothic" panose="020B0502020202020204" pitchFamily="34" charset="0"/>
              </a:rPr>
              <a:t>counteracting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drug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addiction</a:t>
            </a:r>
            <a:endParaRPr lang="pl-PL" sz="14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400" dirty="0">
                <a:latin typeface="Century Gothic" panose="020B0502020202020204" pitchFamily="34" charset="0"/>
              </a:rPr>
              <a:t>the </a:t>
            </a:r>
            <a:r>
              <a:rPr lang="pl-PL" sz="1400" dirty="0" err="1">
                <a:latin typeface="Century Gothic" panose="020B0502020202020204" pitchFamily="34" charset="0"/>
              </a:rPr>
              <a:t>act</a:t>
            </a:r>
            <a:r>
              <a:rPr lang="pl-PL" sz="1400" dirty="0">
                <a:latin typeface="Century Gothic" panose="020B0502020202020204" pitchFamily="34" charset="0"/>
              </a:rPr>
              <a:t> on </a:t>
            </a:r>
            <a:r>
              <a:rPr lang="pl-PL" sz="1400" dirty="0" err="1">
                <a:latin typeface="Century Gothic" panose="020B0502020202020204" pitchFamily="34" charset="0"/>
              </a:rPr>
              <a:t>accountancy</a:t>
            </a:r>
            <a:endParaRPr lang="pl-PL" sz="14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400" dirty="0" err="1">
                <a:latin typeface="Century Gothic" panose="020B0502020202020204" pitchFamily="34" charset="0"/>
              </a:rPr>
              <a:t>commercial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companies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code</a:t>
            </a:r>
            <a:endParaRPr lang="pl-PL" sz="14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400" dirty="0" err="1">
                <a:latin typeface="Century Gothic" panose="020B0502020202020204" pitchFamily="34" charset="0"/>
              </a:rPr>
              <a:t>at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least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few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hundred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more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statutes</a:t>
            </a:r>
            <a:endParaRPr lang="pl-PL" sz="14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endParaRPr lang="pl-PL" sz="14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structure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Code</a:t>
            </a:r>
            <a:r>
              <a:rPr lang="pl-PL" sz="2600" dirty="0">
                <a:latin typeface="Century Gothic" panose="020B0502020202020204" pitchFamily="34" charset="0"/>
              </a:rPr>
              <a:t> of 1997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General part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general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provisions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concerning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principles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inchcoate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parties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provisions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refering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punishment</a:t>
            </a:r>
            <a:r>
              <a:rPr lang="pl-PL" sz="2200" dirty="0">
                <a:latin typeface="Century Gothic" panose="020B0502020202020204" pitchFamily="34" charset="0"/>
              </a:rPr>
              <a:t> etc.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Special part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groups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concerning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specific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legal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interests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Military</a:t>
            </a:r>
            <a:r>
              <a:rPr lang="pl-PL" sz="2600" dirty="0">
                <a:latin typeface="Century Gothic" panose="020B0502020202020204" pitchFamily="34" charset="0"/>
              </a:rPr>
              <a:t> part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general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provisions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concerning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principles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soldiers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military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officials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groups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specific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individual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endParaRPr lang="pl-PL" sz="14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structure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Code</a:t>
            </a:r>
            <a:r>
              <a:rPr lang="pl-PL" sz="2600" dirty="0">
                <a:latin typeface="Century Gothic" panose="020B0502020202020204" pitchFamily="34" charset="0"/>
              </a:rPr>
              <a:t> of 1997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General part</a:t>
            </a: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Principles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criminal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liability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Forms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Committing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Exclusion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criminal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liability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Penalties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Penal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mesures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Compensative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mesures</a:t>
            </a:r>
            <a:r>
              <a:rPr lang="pl-PL" sz="1800" dirty="0">
                <a:latin typeface="Century Gothic" panose="020B0502020202020204" pitchFamily="34" charset="0"/>
              </a:rPr>
              <a:t> and </a:t>
            </a:r>
            <a:r>
              <a:rPr lang="pl-PL" sz="1800" dirty="0" err="1">
                <a:latin typeface="Century Gothic" panose="020B0502020202020204" pitchFamily="34" charset="0"/>
              </a:rPr>
              <a:t>forfeiture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Principles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passing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sentence</a:t>
            </a:r>
            <a:r>
              <a:rPr lang="pl-PL" sz="1800" dirty="0">
                <a:latin typeface="Century Gothic" panose="020B0502020202020204" pitchFamily="34" charset="0"/>
              </a:rPr>
              <a:t> and </a:t>
            </a:r>
            <a:r>
              <a:rPr lang="pl-PL" sz="1800" dirty="0" err="1">
                <a:latin typeface="Century Gothic" panose="020B0502020202020204" pitchFamily="34" charset="0"/>
              </a:rPr>
              <a:t>penal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measures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Relapse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crime</a:t>
            </a:r>
            <a:endParaRPr lang="pl-PL" sz="18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structure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Code</a:t>
            </a:r>
            <a:r>
              <a:rPr lang="pl-PL" sz="2600" dirty="0">
                <a:latin typeface="Century Gothic" panose="020B0502020202020204" pitchFamily="34" charset="0"/>
              </a:rPr>
              <a:t> of 1997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General part</a:t>
            </a: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Measures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relating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placing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offender</a:t>
            </a:r>
            <a:r>
              <a:rPr lang="pl-PL" sz="1800" dirty="0">
                <a:latin typeface="Century Gothic" panose="020B0502020202020204" pitchFamily="34" charset="0"/>
              </a:rPr>
              <a:t> on </a:t>
            </a:r>
            <a:r>
              <a:rPr lang="pl-PL" sz="1800" dirty="0" err="1">
                <a:latin typeface="Century Gothic" panose="020B0502020202020204" pitchFamily="34" charset="0"/>
              </a:rPr>
              <a:t>probation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Concurrence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offences</a:t>
            </a:r>
            <a:r>
              <a:rPr lang="pl-PL" sz="1800" dirty="0">
                <a:latin typeface="Century Gothic" panose="020B0502020202020204" pitchFamily="34" charset="0"/>
              </a:rPr>
              <a:t> and the </a:t>
            </a:r>
            <a:r>
              <a:rPr lang="pl-PL" sz="1800" dirty="0" err="1">
                <a:latin typeface="Century Gothic" panose="020B0502020202020204" pitchFamily="34" charset="0"/>
              </a:rPr>
              <a:t>accumulation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penalties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Preventive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Measures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Stautes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limitation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Expungement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Liability</a:t>
            </a:r>
            <a:r>
              <a:rPr lang="pl-PL" sz="1800" dirty="0">
                <a:latin typeface="Century Gothic" panose="020B0502020202020204" pitchFamily="34" charset="0"/>
              </a:rPr>
              <a:t> for </a:t>
            </a:r>
            <a:r>
              <a:rPr lang="pl-PL" sz="1800" dirty="0" err="1">
                <a:latin typeface="Century Gothic" panose="020B0502020202020204" pitchFamily="34" charset="0"/>
              </a:rPr>
              <a:t>offences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committed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abroad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Explanation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legal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expressions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Relation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special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laws</a:t>
            </a:r>
            <a:endParaRPr lang="pl-PL" sz="18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different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definitions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 and in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various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definitions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within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every</a:t>
            </a:r>
            <a:r>
              <a:rPr lang="pl-PL" sz="2600" dirty="0">
                <a:latin typeface="Century Gothic" panose="020B0502020202020204" pitchFamily="34" charset="0"/>
              </a:rPr>
              <a:t> law system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among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others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might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defined</a:t>
            </a:r>
            <a:r>
              <a:rPr lang="pl-PL" sz="2600" dirty="0">
                <a:latin typeface="Century Gothic" panose="020B0502020202020204" pitchFamily="34" charset="0"/>
              </a:rPr>
              <a:t> by: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consequences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elements</a:t>
            </a:r>
            <a:r>
              <a:rPr lang="pl-PL" sz="2200" dirty="0">
                <a:latin typeface="Century Gothic" panose="020B0502020202020204" pitchFamily="34" charset="0"/>
              </a:rPr>
              <a:t> (most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kind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definition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law)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structure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Code</a:t>
            </a:r>
            <a:r>
              <a:rPr lang="pl-PL" sz="2600" dirty="0">
                <a:latin typeface="Century Gothic" panose="020B0502020202020204" pitchFamily="34" charset="0"/>
              </a:rPr>
              <a:t> of 1997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Special part – e. g.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against</a:t>
            </a:r>
            <a:r>
              <a:rPr lang="pl-PL" sz="2200" dirty="0">
                <a:latin typeface="Century Gothic" panose="020B0502020202020204" pitchFamily="34" charset="0"/>
              </a:rPr>
              <a:t> the Republic of Poland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against</a:t>
            </a:r>
            <a:r>
              <a:rPr lang="pl-PL" sz="2200" dirty="0">
                <a:latin typeface="Century Gothic" panose="020B0502020202020204" pitchFamily="34" charset="0"/>
              </a:rPr>
              <a:t> life and </a:t>
            </a:r>
            <a:r>
              <a:rPr lang="pl-PL" sz="2200" dirty="0" err="1">
                <a:latin typeface="Century Gothic" panose="020B0502020202020204" pitchFamily="34" charset="0"/>
              </a:rPr>
              <a:t>health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against</a:t>
            </a:r>
            <a:r>
              <a:rPr lang="pl-PL" sz="2200" dirty="0">
                <a:latin typeface="Century Gothic" panose="020B0502020202020204" pitchFamily="34" charset="0"/>
              </a:rPr>
              <a:t> public </a:t>
            </a:r>
            <a:r>
              <a:rPr lang="pl-PL" sz="2200" dirty="0" err="1">
                <a:latin typeface="Century Gothic" panose="020B0502020202020204" pitchFamily="34" charset="0"/>
              </a:rPr>
              <a:t>safety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against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safety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traffic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against</a:t>
            </a:r>
            <a:r>
              <a:rPr lang="pl-PL" sz="2200" dirty="0">
                <a:latin typeface="Century Gothic" panose="020B0502020202020204" pitchFamily="34" charset="0"/>
              </a:rPr>
              <a:t> the environment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against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freedom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against</a:t>
            </a:r>
            <a:r>
              <a:rPr lang="pl-PL" sz="2200" dirty="0">
                <a:latin typeface="Century Gothic" panose="020B0502020202020204" pitchFamily="34" charset="0"/>
              </a:rPr>
              <a:t> public order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against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credibility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documents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Property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0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sub-statutory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regulation</a:t>
            </a:r>
            <a:r>
              <a:rPr lang="pl-PL" sz="2600" dirty="0">
                <a:latin typeface="Century Gothic" panose="020B0502020202020204" pitchFamily="34" charset="0"/>
              </a:rPr>
              <a:t>?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no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declared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sub-statutory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regulation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administration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some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instances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necessary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refer</a:t>
            </a:r>
            <a:r>
              <a:rPr lang="pl-PL" sz="2200" dirty="0">
                <a:latin typeface="Century Gothic" panose="020B0502020202020204" pitchFamily="34" charset="0"/>
              </a:rPr>
              <a:t> to the </a:t>
            </a:r>
            <a:r>
              <a:rPr lang="pl-PL" sz="2200" dirty="0" err="1">
                <a:latin typeface="Century Gothic" panose="020B0502020202020204" pitchFamily="34" charset="0"/>
              </a:rPr>
              <a:t>meaning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some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words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explained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sub-statutory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regulation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limited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impact</a:t>
            </a:r>
            <a:r>
              <a:rPr lang="pl-PL" sz="2200" dirty="0">
                <a:latin typeface="Century Gothic" panose="020B0502020202020204" pitchFamily="34" charset="0"/>
              </a:rPr>
              <a:t> on </a:t>
            </a:r>
            <a:r>
              <a:rPr lang="pl-PL" sz="2200" dirty="0" err="1">
                <a:latin typeface="Century Gothic" panose="020B0502020202020204" pitchFamily="34" charset="0"/>
              </a:rPr>
              <a:t>substantive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regulations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play</a:t>
            </a:r>
            <a:r>
              <a:rPr lang="pl-PL" sz="2200" dirty="0">
                <a:latin typeface="Century Gothic" panose="020B0502020202020204" pitchFamily="34" charset="0"/>
              </a:rPr>
              <a:t> much </a:t>
            </a:r>
            <a:r>
              <a:rPr lang="pl-PL" sz="2200" dirty="0" err="1">
                <a:latin typeface="Century Gothic" panose="020B0502020202020204" pitchFamily="34" charset="0"/>
              </a:rPr>
              <a:t>more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important</a:t>
            </a:r>
            <a:r>
              <a:rPr lang="pl-PL" sz="2200" dirty="0">
                <a:latin typeface="Century Gothic" panose="020B0502020202020204" pitchFamily="34" charset="0"/>
              </a:rPr>
              <a:t> role in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procedure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execution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punishment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sources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sub-statutory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regulation</a:t>
            </a:r>
            <a:r>
              <a:rPr lang="pl-PL" sz="2600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5" name="Obraz 4" descr="Obraz zawierający stół&#10;&#10;Opis wygenerowany automatycznie">
            <a:extLst>
              <a:ext uri="{FF2B5EF4-FFF2-40B4-BE49-F238E27FC236}">
                <a16:creationId xmlns:a16="http://schemas.microsoft.com/office/drawing/2014/main" id="{AB22E114-E081-4E0B-B44A-5AB648660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2" y="2827600"/>
            <a:ext cx="7924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71525" y="2864490"/>
            <a:ext cx="6910135" cy="2847120"/>
          </a:xfrm>
          <a:prstGeom prst="rect">
            <a:avLst/>
          </a:prstGeom>
          <a:solidFill>
            <a:srgbClr val="96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539618" y="724364"/>
            <a:ext cx="6910135" cy="2503199"/>
          </a:xfrm>
          <a:prstGeom prst="rect">
            <a:avLst/>
          </a:prstGeom>
          <a:solidFill>
            <a:srgbClr val="00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44758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3" y="0"/>
            <a:ext cx="3740727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429" y="1089976"/>
            <a:ext cx="6184710" cy="171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Thank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you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for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your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attention</a:t>
            </a:r>
            <a:endParaRPr lang="pl-PL" sz="4800" kern="150" dirty="0">
              <a:solidFill>
                <a:schemeClr val="bg1"/>
              </a:solidFill>
              <a:latin typeface="Century Gothic" panose="020B0502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D838F9-0E27-4BD6-BB0B-1EB75A60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89" y="0"/>
            <a:ext cx="3135510" cy="14487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BD9352-B3C4-4015-9FD5-F814265FAD8D}"/>
              </a:ext>
            </a:extLst>
          </p:cNvPr>
          <p:cNvSpPr txBox="1"/>
          <p:nvPr/>
        </p:nvSpPr>
        <p:spPr>
          <a:xfrm>
            <a:off x="1276090" y="3170994"/>
            <a:ext cx="640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latin typeface="Century Gothic" panose="020B0502020202020204" pitchFamily="34" charset="0"/>
              </a:rPr>
              <a:t>formal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definitions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latin typeface="Century Gothic" panose="020B0502020202020204" pitchFamily="34" charset="0"/>
              </a:rPr>
              <a:t>crime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event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prohibited</a:t>
            </a:r>
            <a:r>
              <a:rPr lang="pl-PL" sz="2600" dirty="0">
                <a:latin typeface="Century Gothic" panose="020B0502020202020204" pitchFamily="34" charset="0"/>
              </a:rPr>
              <a:t> by law, </a:t>
            </a:r>
            <a:r>
              <a:rPr lang="pl-PL" sz="2600" dirty="0" err="1">
                <a:latin typeface="Century Gothic" panose="020B0502020202020204" pitchFamily="34" charset="0"/>
              </a:rPr>
              <a:t>which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can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followed</a:t>
            </a:r>
            <a:r>
              <a:rPr lang="pl-PL" sz="2600" dirty="0">
                <a:latin typeface="Century Gothic" panose="020B0502020202020204" pitchFamily="34" charset="0"/>
              </a:rPr>
              <a:t> by a </a:t>
            </a:r>
            <a:r>
              <a:rPr lang="pl-PL" sz="2600" dirty="0" err="1">
                <a:latin typeface="Century Gothic" panose="020B0502020202020204" pitchFamily="34" charset="0"/>
              </a:rPr>
              <a:t>prosecution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proceedings</a:t>
            </a:r>
            <a:r>
              <a:rPr lang="pl-PL" sz="2600" dirty="0">
                <a:latin typeface="Century Gothic" panose="020B0502020202020204" pitchFamily="34" charset="0"/>
              </a:rPr>
              <a:t> and, </a:t>
            </a:r>
            <a:r>
              <a:rPr lang="pl-PL" sz="2600" dirty="0" err="1">
                <a:latin typeface="Century Gothic" panose="020B0502020202020204" pitchFamily="34" charset="0"/>
              </a:rPr>
              <a:t>thereafter</a:t>
            </a:r>
            <a:r>
              <a:rPr lang="pl-PL" sz="2600" dirty="0">
                <a:latin typeface="Century Gothic" panose="020B0502020202020204" pitchFamily="34" charset="0"/>
              </a:rPr>
              <a:t>, by </a:t>
            </a:r>
            <a:r>
              <a:rPr lang="pl-PL" sz="2600" dirty="0" err="1">
                <a:latin typeface="Century Gothic" panose="020B0502020202020204" pitchFamily="34" charset="0"/>
              </a:rPr>
              <a:t>punishment</a:t>
            </a:r>
            <a:r>
              <a:rPr lang="pl-PL" sz="2600" dirty="0"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latin typeface="Century Gothic" panose="020B0502020202020204" pitchFamily="34" charset="0"/>
              </a:rPr>
              <a:t>conviction</a:t>
            </a:r>
            <a:r>
              <a:rPr lang="pl-PL" sz="2600" dirty="0">
                <a:latin typeface="Century Gothic" panose="020B0502020202020204" pitchFamily="34" charset="0"/>
              </a:rPr>
              <a:t>”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„A </a:t>
            </a:r>
            <a:r>
              <a:rPr lang="pl-PL" sz="2600" dirty="0" err="1">
                <a:latin typeface="Century Gothic" panose="020B0502020202020204" pitchFamily="34" charset="0"/>
              </a:rPr>
              <a:t>crime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must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defined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reference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legal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consequences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(…) A </a:t>
            </a:r>
            <a:r>
              <a:rPr lang="pl-PL" sz="2600" dirty="0" err="1">
                <a:latin typeface="Century Gothic" panose="020B0502020202020204" pitchFamily="34" charset="0"/>
              </a:rPr>
              <a:t>crime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becomes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capable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being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followed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proceedings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having</a:t>
            </a:r>
            <a:r>
              <a:rPr lang="pl-PL" sz="2600" dirty="0">
                <a:latin typeface="Century Gothic" panose="020B0502020202020204" pitchFamily="34" charset="0"/>
              </a:rPr>
              <a:t> one of the </a:t>
            </a:r>
            <a:r>
              <a:rPr lang="pl-PL" sz="2600" dirty="0" err="1">
                <a:latin typeface="Century Gothic" panose="020B0502020202020204" pitchFamily="34" charset="0"/>
              </a:rPr>
              <a:t>types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outcome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punishment</a:t>
            </a:r>
            <a:r>
              <a:rPr lang="pl-PL" sz="2600" dirty="0">
                <a:latin typeface="Century Gothic" panose="020B0502020202020204" pitchFamily="34" charset="0"/>
              </a:rPr>
              <a:t> etc.) </a:t>
            </a:r>
            <a:r>
              <a:rPr lang="pl-PL" sz="2600" dirty="0" err="1">
                <a:latin typeface="Century Gothic" panose="020B0502020202020204" pitchFamily="34" charset="0"/>
              </a:rPr>
              <a:t>known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follow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these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proceedings</a:t>
            </a:r>
            <a:r>
              <a:rPr lang="pl-PL" sz="2600" dirty="0">
                <a:latin typeface="Century Gothic" panose="020B0502020202020204" pitchFamily="34" charset="0"/>
              </a:rPr>
              <a:t>”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000" dirty="0">
                <a:latin typeface="Century Gothic" panose="020B0502020202020204" pitchFamily="34" charset="0"/>
              </a:rPr>
              <a:t>Williams, </a:t>
            </a:r>
            <a:r>
              <a:rPr lang="pl-PL" sz="20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The Definition of </a:t>
            </a:r>
            <a:r>
              <a:rPr lang="pl-PL" sz="20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Crime</a:t>
            </a:r>
            <a:r>
              <a:rPr lang="pl-PL" sz="2000" dirty="0">
                <a:latin typeface="Century Gothic" panose="020B0502020202020204" pitchFamily="34" charset="0"/>
              </a:rPr>
              <a:t>, 1955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000" dirty="0" err="1">
                <a:latin typeface="Century Gothic" panose="020B0502020202020204" pitchFamily="34" charset="0"/>
              </a:rPr>
              <a:t>Simester</a:t>
            </a:r>
            <a:r>
              <a:rPr lang="pl-PL" sz="2000" dirty="0">
                <a:latin typeface="Century Gothic" panose="020B0502020202020204" pitchFamily="34" charset="0"/>
              </a:rPr>
              <a:t>, Spencer, Sullivan, Virgo, </a:t>
            </a:r>
            <a:r>
              <a:rPr lang="pl-PL" sz="20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Simester</a:t>
            </a:r>
            <a:r>
              <a:rPr lang="pl-PL" sz="20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and </a:t>
            </a:r>
            <a:r>
              <a:rPr lang="pl-PL" sz="20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Sullivan’s</a:t>
            </a:r>
            <a:r>
              <a:rPr lang="pl-PL" sz="20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0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0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  <a:endParaRPr lang="pl-PL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distinguishing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features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harmful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nature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punishment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conviction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distinctive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aspect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harmful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nature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proscribed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greater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degree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more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serious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in the </a:t>
            </a:r>
            <a:r>
              <a:rPr lang="pl-PL" sz="2600" dirty="0" err="1">
                <a:latin typeface="Century Gothic" panose="020B0502020202020204" pitchFamily="34" charset="0"/>
              </a:rPr>
              <a:t>civil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alternatively</a:t>
            </a:r>
            <a:r>
              <a:rPr lang="pl-PL" sz="2600" dirty="0">
                <a:latin typeface="Century Gothic" panose="020B0502020202020204" pitchFamily="34" charset="0"/>
              </a:rPr>
              <a:t>: </a:t>
            </a:r>
            <a:r>
              <a:rPr lang="pl-PL" sz="2600" dirty="0" err="1">
                <a:latin typeface="Century Gothic" panose="020B0502020202020204" pitchFamily="34" charset="0"/>
              </a:rPr>
              <a:t>it’s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rather</a:t>
            </a:r>
            <a:r>
              <a:rPr lang="pl-PL" sz="2600" dirty="0">
                <a:latin typeface="Century Gothic" panose="020B0502020202020204" pitchFamily="34" charset="0"/>
              </a:rPr>
              <a:t> public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private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its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nature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same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lead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both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civil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public as a </a:t>
            </a:r>
            <a:r>
              <a:rPr lang="pl-PL" sz="2600" dirty="0" err="1">
                <a:latin typeface="Century Gothic" panose="020B0502020202020204" pitchFamily="34" charset="0"/>
              </a:rPr>
              <a:t>whole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interest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prevention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prosecution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usually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morally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wrong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mala</a:t>
            </a:r>
            <a:r>
              <a:rPr lang="pl-PL" sz="2200" dirty="0">
                <a:latin typeface="Century Gothic" panose="020B0502020202020204" pitchFamily="34" charset="0"/>
              </a:rPr>
              <a:t> per </a:t>
            </a:r>
            <a:r>
              <a:rPr lang="pl-PL" sz="2200" dirty="0" err="1">
                <a:latin typeface="Century Gothic" panose="020B0502020202020204" pitchFamily="34" charset="0"/>
              </a:rPr>
              <a:t>se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morally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wrong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obvious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way</a:t>
            </a:r>
            <a:r>
              <a:rPr lang="pl-PL" sz="2200" dirty="0">
                <a:latin typeface="Century Gothic" panose="020B0502020202020204" pitchFamily="34" charset="0"/>
              </a:rPr>
              <a:t> (e. g. </a:t>
            </a:r>
            <a:r>
              <a:rPr lang="pl-PL" sz="2200" dirty="0" err="1">
                <a:latin typeface="Century Gothic" panose="020B0502020202020204" pitchFamily="34" charset="0"/>
              </a:rPr>
              <a:t>rape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murder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mala</a:t>
            </a:r>
            <a:r>
              <a:rPr lang="pl-PL" sz="2200" dirty="0">
                <a:latin typeface="Century Gothic" panose="020B0502020202020204" pitchFamily="34" charset="0"/>
              </a:rPr>
              <a:t> prohibita – </a:t>
            </a:r>
            <a:r>
              <a:rPr lang="pl-PL" sz="2200" dirty="0" err="1">
                <a:latin typeface="Century Gothic" panose="020B0502020202020204" pitchFamily="34" charset="0"/>
              </a:rPr>
              <a:t>illegal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therefore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wrong</a:t>
            </a:r>
            <a:r>
              <a:rPr lang="pl-PL" sz="2200" dirty="0">
                <a:latin typeface="Century Gothic" panose="020B0502020202020204" pitchFamily="34" charset="0"/>
              </a:rPr>
              <a:t> (e. g. </a:t>
            </a:r>
            <a:r>
              <a:rPr lang="pl-PL" sz="2200" dirty="0" err="1">
                <a:latin typeface="Century Gothic" panose="020B0502020202020204" pitchFamily="34" charset="0"/>
              </a:rPr>
              <a:t>failiure</a:t>
            </a:r>
            <a:r>
              <a:rPr lang="pl-PL" sz="2200" dirty="0">
                <a:latin typeface="Century Gothic" panose="020B0502020202020204" pitchFamily="34" charset="0"/>
              </a:rPr>
              <a:t> to file </a:t>
            </a:r>
            <a:r>
              <a:rPr lang="pl-PL" sz="2200" dirty="0" err="1">
                <a:latin typeface="Century Gothic" panose="020B0502020202020204" pitchFamily="34" charset="0"/>
              </a:rPr>
              <a:t>bankruptcy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motion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punishment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distinctive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latin typeface="Century Gothic" panose="020B0502020202020204" pitchFamily="34" charset="0"/>
              </a:rPr>
              <a:t>licences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latin typeface="Century Gothic" panose="020B0502020202020204" pitchFamily="34" charset="0"/>
              </a:rPr>
              <a:t>punishment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while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civil</a:t>
            </a:r>
            <a:r>
              <a:rPr lang="pl-PL" sz="2600" dirty="0"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latin typeface="Century Gothic" panose="020B0502020202020204" pitchFamily="34" charset="0"/>
              </a:rPr>
              <a:t>licences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latin typeface="Century Gothic" panose="020B0502020202020204" pitchFamily="34" charset="0"/>
              </a:rPr>
              <a:t>compensation</a:t>
            </a:r>
            <a:endParaRPr lang="pl-PL" sz="2600" i="1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exceptions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this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rule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possibility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conviction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without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punishment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cases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punitive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damages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civil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cases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punishment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acts</a:t>
            </a:r>
            <a:r>
              <a:rPr lang="pl-PL" sz="2600" dirty="0">
                <a:latin typeface="Century Gothic" panose="020B0502020202020204" pitchFamily="34" charset="0"/>
              </a:rPr>
              <a:t> as a </a:t>
            </a:r>
            <a:r>
              <a:rPr lang="pl-PL" sz="2600" dirty="0" err="1">
                <a:latin typeface="Century Gothic" panose="020B0502020202020204" pitchFamily="34" charset="0"/>
              </a:rPr>
              <a:t>deterrent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where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tortious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remedies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insufficient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7933</TotalTime>
  <Words>3033</Words>
  <Application>Microsoft Office PowerPoint</Application>
  <PresentationFormat>Panoramiczny</PresentationFormat>
  <Paragraphs>426</Paragraphs>
  <Slides>53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Lecture II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Draus</dc:creator>
  <cp:lastModifiedBy>Konrad Lipiński</cp:lastModifiedBy>
  <cp:revision>649</cp:revision>
  <dcterms:created xsi:type="dcterms:W3CDTF">2018-10-22T06:25:53Z</dcterms:created>
  <dcterms:modified xsi:type="dcterms:W3CDTF">2020-10-08T17:06:45Z</dcterms:modified>
</cp:coreProperties>
</file>