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310" r:id="rId2"/>
    <p:sldId id="367" r:id="rId3"/>
    <p:sldId id="376" r:id="rId4"/>
    <p:sldId id="375" r:id="rId5"/>
    <p:sldId id="381" r:id="rId6"/>
    <p:sldId id="386" r:id="rId7"/>
    <p:sldId id="392" r:id="rId8"/>
    <p:sldId id="396" r:id="rId9"/>
    <p:sldId id="391" r:id="rId10"/>
    <p:sldId id="423" r:id="rId11"/>
    <p:sldId id="421" r:id="rId12"/>
    <p:sldId id="420" r:id="rId13"/>
    <p:sldId id="425" r:id="rId14"/>
    <p:sldId id="427" r:id="rId15"/>
    <p:sldId id="422" r:id="rId16"/>
    <p:sldId id="426" r:id="rId17"/>
    <p:sldId id="428" r:id="rId18"/>
    <p:sldId id="429" r:id="rId19"/>
    <p:sldId id="430" r:id="rId20"/>
    <p:sldId id="431" r:id="rId21"/>
    <p:sldId id="432" r:id="rId22"/>
    <p:sldId id="433" r:id="rId23"/>
    <p:sldId id="444" r:id="rId24"/>
    <p:sldId id="445" r:id="rId25"/>
    <p:sldId id="446" r:id="rId26"/>
    <p:sldId id="447" r:id="rId27"/>
    <p:sldId id="448" r:id="rId28"/>
    <p:sldId id="449" r:id="rId29"/>
    <p:sldId id="450" r:id="rId30"/>
    <p:sldId id="451" r:id="rId31"/>
    <p:sldId id="452" r:id="rId32"/>
    <p:sldId id="453" r:id="rId33"/>
    <p:sldId id="454" r:id="rId34"/>
    <p:sldId id="455" r:id="rId35"/>
    <p:sldId id="456" r:id="rId36"/>
    <p:sldId id="458" r:id="rId37"/>
    <p:sldId id="459" r:id="rId38"/>
    <p:sldId id="460" r:id="rId39"/>
    <p:sldId id="462" r:id="rId40"/>
    <p:sldId id="463" r:id="rId41"/>
    <p:sldId id="464" r:id="rId42"/>
    <p:sldId id="465" r:id="rId43"/>
    <p:sldId id="468" r:id="rId44"/>
    <p:sldId id="461" r:id="rId45"/>
    <p:sldId id="467" r:id="rId46"/>
    <p:sldId id="466" r:id="rId47"/>
    <p:sldId id="434" r:id="rId48"/>
    <p:sldId id="435" r:id="rId49"/>
    <p:sldId id="436" r:id="rId50"/>
    <p:sldId id="437" r:id="rId51"/>
    <p:sldId id="438" r:id="rId52"/>
    <p:sldId id="439" r:id="rId53"/>
    <p:sldId id="440" r:id="rId54"/>
    <p:sldId id="441" r:id="rId55"/>
    <p:sldId id="443" r:id="rId56"/>
    <p:sldId id="442" r:id="rId57"/>
    <p:sldId id="326" r:id="rId58"/>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7BD1"/>
    <a:srgbClr val="E68054"/>
    <a:srgbClr val="00A2AD"/>
    <a:srgbClr val="DCE4E7"/>
    <a:srgbClr val="96C3C9"/>
    <a:srgbClr val="1D62A5"/>
    <a:srgbClr val="014656"/>
    <a:srgbClr val="1D6EA5"/>
    <a:srgbClr val="447584"/>
    <a:srgbClr val="6969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25" autoAdjust="0"/>
    <p:restoredTop sz="93837" autoAdjust="0"/>
  </p:normalViewPr>
  <p:slideViewPr>
    <p:cSldViewPr snapToGrid="0">
      <p:cViewPr varScale="1">
        <p:scale>
          <a:sx n="62" d="100"/>
          <a:sy n="62" d="100"/>
        </p:scale>
        <p:origin x="1068"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EAFCD5-BAB8-44AE-8DA3-39CCA1E70B16}" type="datetimeFigureOut">
              <a:rPr lang="pl-PL" smtClean="0"/>
              <a:t>29.10.2020</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D067DF-108C-4D85-8905-FF28D22F6F44}" type="slidenum">
              <a:rPr lang="pl-PL" smtClean="0"/>
              <a:t>‹#›</a:t>
            </a:fld>
            <a:endParaRPr lang="pl-PL"/>
          </a:p>
        </p:txBody>
      </p:sp>
    </p:spTree>
    <p:extLst>
      <p:ext uri="{BB962C8B-B14F-4D97-AF65-F5344CB8AC3E}">
        <p14:creationId xmlns:p14="http://schemas.microsoft.com/office/powerpoint/2010/main" val="574010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0D067DF-108C-4D85-8905-FF28D22F6F44}" type="slidenum">
              <a:rPr lang="pl-PL" smtClean="0"/>
              <a:t>1</a:t>
            </a:fld>
            <a:endParaRPr lang="pl-PL"/>
          </a:p>
        </p:txBody>
      </p:sp>
    </p:spTree>
    <p:extLst>
      <p:ext uri="{BB962C8B-B14F-4D97-AF65-F5344CB8AC3E}">
        <p14:creationId xmlns:p14="http://schemas.microsoft.com/office/powerpoint/2010/main" val="3752465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A0D067DF-108C-4D85-8905-FF28D22F6F44}" type="slidenum">
              <a:rPr lang="pl-PL" smtClean="0"/>
              <a:t>15</a:t>
            </a:fld>
            <a:endParaRPr lang="pl-PL"/>
          </a:p>
        </p:txBody>
      </p:sp>
    </p:spTree>
    <p:extLst>
      <p:ext uri="{BB962C8B-B14F-4D97-AF65-F5344CB8AC3E}">
        <p14:creationId xmlns:p14="http://schemas.microsoft.com/office/powerpoint/2010/main" val="3621843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3034E58C-751E-4F02-A8DE-1FA936D79869}" type="datetimeFigureOut">
              <a:rPr lang="pl-PL" smtClean="0"/>
              <a:t>29.10.2020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DE4B752-4689-42A8-B338-A40B0498751B}" type="slidenum">
              <a:rPr lang="pl-PL" smtClean="0"/>
              <a:t>‹#›</a:t>
            </a:fld>
            <a:endParaRPr lang="pl-PL"/>
          </a:p>
        </p:txBody>
      </p:sp>
    </p:spTree>
    <p:extLst>
      <p:ext uri="{BB962C8B-B14F-4D97-AF65-F5344CB8AC3E}">
        <p14:creationId xmlns:p14="http://schemas.microsoft.com/office/powerpoint/2010/main" val="1180579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3034E58C-751E-4F02-A8DE-1FA936D79869}" type="datetimeFigureOut">
              <a:rPr lang="pl-PL" smtClean="0"/>
              <a:t>29.10.2020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DE4B752-4689-42A8-B338-A40B0498751B}" type="slidenum">
              <a:rPr lang="pl-PL" smtClean="0"/>
              <a:t>‹#›</a:t>
            </a:fld>
            <a:endParaRPr lang="pl-PL"/>
          </a:p>
        </p:txBody>
      </p:sp>
    </p:spTree>
    <p:extLst>
      <p:ext uri="{BB962C8B-B14F-4D97-AF65-F5344CB8AC3E}">
        <p14:creationId xmlns:p14="http://schemas.microsoft.com/office/powerpoint/2010/main" val="2949454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3034E58C-751E-4F02-A8DE-1FA936D79869}" type="datetimeFigureOut">
              <a:rPr lang="pl-PL" smtClean="0"/>
              <a:t>29.10.2020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DE4B752-4689-42A8-B338-A40B0498751B}" type="slidenum">
              <a:rPr lang="pl-PL" smtClean="0"/>
              <a:t>‹#›</a:t>
            </a:fld>
            <a:endParaRPr lang="pl-PL"/>
          </a:p>
        </p:txBody>
      </p:sp>
    </p:spTree>
    <p:extLst>
      <p:ext uri="{BB962C8B-B14F-4D97-AF65-F5344CB8AC3E}">
        <p14:creationId xmlns:p14="http://schemas.microsoft.com/office/powerpoint/2010/main" val="1560167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3034E58C-751E-4F02-A8DE-1FA936D79869}" type="datetimeFigureOut">
              <a:rPr lang="pl-PL" smtClean="0"/>
              <a:t>29.10.2020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DE4B752-4689-42A8-B338-A40B0498751B}" type="slidenum">
              <a:rPr lang="pl-PL" smtClean="0"/>
              <a:t>‹#›</a:t>
            </a:fld>
            <a:endParaRPr lang="pl-PL"/>
          </a:p>
        </p:txBody>
      </p:sp>
    </p:spTree>
    <p:extLst>
      <p:ext uri="{BB962C8B-B14F-4D97-AF65-F5344CB8AC3E}">
        <p14:creationId xmlns:p14="http://schemas.microsoft.com/office/powerpoint/2010/main" val="843021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Symbol zastępczy daty 3"/>
          <p:cNvSpPr>
            <a:spLocks noGrp="1"/>
          </p:cNvSpPr>
          <p:nvPr>
            <p:ph type="dt" sz="half" idx="10"/>
          </p:nvPr>
        </p:nvSpPr>
        <p:spPr/>
        <p:txBody>
          <a:bodyPr/>
          <a:lstStyle/>
          <a:p>
            <a:fld id="{3034E58C-751E-4F02-A8DE-1FA936D79869}" type="datetimeFigureOut">
              <a:rPr lang="pl-PL" smtClean="0"/>
              <a:t>29.10.2020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DE4B752-4689-42A8-B338-A40B0498751B}" type="slidenum">
              <a:rPr lang="pl-PL" smtClean="0"/>
              <a:t>‹#›</a:t>
            </a:fld>
            <a:endParaRPr lang="pl-PL"/>
          </a:p>
        </p:txBody>
      </p:sp>
    </p:spTree>
    <p:extLst>
      <p:ext uri="{BB962C8B-B14F-4D97-AF65-F5344CB8AC3E}">
        <p14:creationId xmlns:p14="http://schemas.microsoft.com/office/powerpoint/2010/main" val="23782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3034E58C-751E-4F02-A8DE-1FA936D79869}" type="datetimeFigureOut">
              <a:rPr lang="pl-PL" smtClean="0"/>
              <a:t>29.10.2020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DE4B752-4689-42A8-B338-A40B0498751B}" type="slidenum">
              <a:rPr lang="pl-PL" smtClean="0"/>
              <a:t>‹#›</a:t>
            </a:fld>
            <a:endParaRPr lang="pl-PL"/>
          </a:p>
        </p:txBody>
      </p:sp>
    </p:spTree>
    <p:extLst>
      <p:ext uri="{BB962C8B-B14F-4D97-AF65-F5344CB8AC3E}">
        <p14:creationId xmlns:p14="http://schemas.microsoft.com/office/powerpoint/2010/main" val="858234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3034E58C-751E-4F02-A8DE-1FA936D79869}" type="datetimeFigureOut">
              <a:rPr lang="pl-PL" smtClean="0"/>
              <a:t>29.10.2020</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4DE4B752-4689-42A8-B338-A40B0498751B}" type="slidenum">
              <a:rPr lang="pl-PL" smtClean="0"/>
              <a:t>‹#›</a:t>
            </a:fld>
            <a:endParaRPr lang="pl-PL"/>
          </a:p>
        </p:txBody>
      </p:sp>
    </p:spTree>
    <p:extLst>
      <p:ext uri="{BB962C8B-B14F-4D97-AF65-F5344CB8AC3E}">
        <p14:creationId xmlns:p14="http://schemas.microsoft.com/office/powerpoint/2010/main" val="2882181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3034E58C-751E-4F02-A8DE-1FA936D79869}" type="datetimeFigureOut">
              <a:rPr lang="pl-PL" smtClean="0"/>
              <a:t>29.10.2020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4DE4B752-4689-42A8-B338-A40B0498751B}" type="slidenum">
              <a:rPr lang="pl-PL" smtClean="0"/>
              <a:t>‹#›</a:t>
            </a:fld>
            <a:endParaRPr lang="pl-PL"/>
          </a:p>
        </p:txBody>
      </p:sp>
    </p:spTree>
    <p:extLst>
      <p:ext uri="{BB962C8B-B14F-4D97-AF65-F5344CB8AC3E}">
        <p14:creationId xmlns:p14="http://schemas.microsoft.com/office/powerpoint/2010/main" val="367558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3034E58C-751E-4F02-A8DE-1FA936D79869}" type="datetimeFigureOut">
              <a:rPr lang="pl-PL" smtClean="0"/>
              <a:t>29.10.2020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4DE4B752-4689-42A8-B338-A40B0498751B}" type="slidenum">
              <a:rPr lang="pl-PL" smtClean="0"/>
              <a:t>‹#›</a:t>
            </a:fld>
            <a:endParaRPr lang="pl-PL"/>
          </a:p>
        </p:txBody>
      </p:sp>
    </p:spTree>
    <p:extLst>
      <p:ext uri="{BB962C8B-B14F-4D97-AF65-F5344CB8AC3E}">
        <p14:creationId xmlns:p14="http://schemas.microsoft.com/office/powerpoint/2010/main" val="199985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fld id="{3034E58C-751E-4F02-A8DE-1FA936D79869}" type="datetimeFigureOut">
              <a:rPr lang="pl-PL" smtClean="0"/>
              <a:t>29.10.2020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DE4B752-4689-42A8-B338-A40B0498751B}" type="slidenum">
              <a:rPr lang="pl-PL" smtClean="0"/>
              <a:t>‹#›</a:t>
            </a:fld>
            <a:endParaRPr lang="pl-PL"/>
          </a:p>
        </p:txBody>
      </p:sp>
    </p:spTree>
    <p:extLst>
      <p:ext uri="{BB962C8B-B14F-4D97-AF65-F5344CB8AC3E}">
        <p14:creationId xmlns:p14="http://schemas.microsoft.com/office/powerpoint/2010/main" val="61977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fld id="{3034E58C-751E-4F02-A8DE-1FA936D79869}" type="datetimeFigureOut">
              <a:rPr lang="pl-PL" smtClean="0"/>
              <a:t>29.10.2020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DE4B752-4689-42A8-B338-A40B0498751B}" type="slidenum">
              <a:rPr lang="pl-PL" smtClean="0"/>
              <a:t>‹#›</a:t>
            </a:fld>
            <a:endParaRPr lang="pl-PL"/>
          </a:p>
        </p:txBody>
      </p:sp>
    </p:spTree>
    <p:extLst>
      <p:ext uri="{BB962C8B-B14F-4D97-AF65-F5344CB8AC3E}">
        <p14:creationId xmlns:p14="http://schemas.microsoft.com/office/powerpoint/2010/main" val="1453837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CE4E7"/>
        </a:solid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34E58C-751E-4F02-A8DE-1FA936D79869}" type="datetimeFigureOut">
              <a:rPr lang="pl-PL" smtClean="0"/>
              <a:t>29.10.2020</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E4B752-4689-42A8-B338-A40B0498751B}" type="slidenum">
              <a:rPr lang="pl-PL" smtClean="0"/>
              <a:t>‹#›</a:t>
            </a:fld>
            <a:endParaRPr lang="pl-PL"/>
          </a:p>
        </p:txBody>
      </p:sp>
    </p:spTree>
    <p:extLst>
      <p:ext uri="{BB962C8B-B14F-4D97-AF65-F5344CB8AC3E}">
        <p14:creationId xmlns:p14="http://schemas.microsoft.com/office/powerpoint/2010/main" val="2244914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5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Obraz 3"/>
          <p:cNvPicPr>
            <a:picLocks noChangeAspect="1"/>
          </p:cNvPicPr>
          <p:nvPr/>
        </p:nvPicPr>
        <p:blipFill>
          <a:blip r:embed="rId3"/>
          <a:stretch>
            <a:fillRect/>
          </a:stretch>
        </p:blipFill>
        <p:spPr>
          <a:xfrm>
            <a:off x="-529" y="-634336"/>
            <a:ext cx="12193057" cy="8126672"/>
          </a:xfrm>
          <a:prstGeom prst="rect">
            <a:avLst/>
          </a:prstGeom>
        </p:spPr>
      </p:pic>
      <p:sp>
        <p:nvSpPr>
          <p:cNvPr id="9" name="Prostokąt 8"/>
          <p:cNvSpPr>
            <a:spLocks noChangeAspect="1"/>
          </p:cNvSpPr>
          <p:nvPr/>
        </p:nvSpPr>
        <p:spPr>
          <a:xfrm>
            <a:off x="-127491" y="-1187408"/>
            <a:ext cx="1558727" cy="2475659"/>
          </a:xfrm>
          <a:prstGeom prst="rect">
            <a:avLst/>
          </a:prstGeom>
          <a:solidFill>
            <a:srgbClr val="44758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ostokąt 9"/>
          <p:cNvSpPr>
            <a:spLocks noChangeAspect="1"/>
          </p:cNvSpPr>
          <p:nvPr/>
        </p:nvSpPr>
        <p:spPr>
          <a:xfrm>
            <a:off x="1431237" y="-1181382"/>
            <a:ext cx="2880000" cy="2469633"/>
          </a:xfrm>
          <a:prstGeom prst="rect">
            <a:avLst/>
          </a:prstGeom>
          <a:solidFill>
            <a:srgbClr val="96C3C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p:cNvSpPr>
            <a:spLocks noChangeAspect="1"/>
          </p:cNvSpPr>
          <p:nvPr/>
        </p:nvSpPr>
        <p:spPr>
          <a:xfrm>
            <a:off x="-127491" y="1282225"/>
            <a:ext cx="1558728" cy="2880000"/>
          </a:xfrm>
          <a:prstGeom prst="rect">
            <a:avLst/>
          </a:prstGeom>
          <a:solidFill>
            <a:srgbClr val="E6805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rostokąt 11"/>
          <p:cNvSpPr>
            <a:spLocks noChangeAspect="1"/>
          </p:cNvSpPr>
          <p:nvPr/>
        </p:nvSpPr>
        <p:spPr>
          <a:xfrm>
            <a:off x="711236" y="568250"/>
            <a:ext cx="5384764" cy="6924086"/>
          </a:xfrm>
          <a:prstGeom prst="rect">
            <a:avLst/>
          </a:prstGeom>
          <a:solidFill>
            <a:srgbClr val="DCE4E7">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p:cNvPicPr>
            <a:picLocks noChangeAspect="1"/>
          </p:cNvPicPr>
          <p:nvPr/>
        </p:nvPicPr>
        <p:blipFill>
          <a:blip r:embed="rId4"/>
          <a:stretch>
            <a:fillRect/>
          </a:stretch>
        </p:blipFill>
        <p:spPr>
          <a:xfrm>
            <a:off x="750690" y="630885"/>
            <a:ext cx="3690710" cy="1705252"/>
          </a:xfrm>
          <a:prstGeom prst="rect">
            <a:avLst/>
          </a:prstGeom>
        </p:spPr>
      </p:pic>
      <p:sp>
        <p:nvSpPr>
          <p:cNvPr id="5" name="pole tekstowe 4">
            <a:extLst>
              <a:ext uri="{FF2B5EF4-FFF2-40B4-BE49-F238E27FC236}">
                <a16:creationId xmlns:a16="http://schemas.microsoft.com/office/drawing/2014/main" id="{A844DF5F-B1D0-46EF-BEB7-0E1A3A4FD2E2}"/>
              </a:ext>
            </a:extLst>
          </p:cNvPr>
          <p:cNvSpPr txBox="1"/>
          <p:nvPr/>
        </p:nvSpPr>
        <p:spPr>
          <a:xfrm>
            <a:off x="927117" y="2142057"/>
            <a:ext cx="4953001" cy="3939540"/>
          </a:xfrm>
          <a:prstGeom prst="rect">
            <a:avLst/>
          </a:prstGeom>
          <a:noFill/>
        </p:spPr>
        <p:txBody>
          <a:bodyPr wrap="square" rtlCol="0">
            <a:spAutoFit/>
          </a:bodyPr>
          <a:lstStyle/>
          <a:p>
            <a:r>
              <a:rPr lang="pl-PL" sz="4000" dirty="0" err="1">
                <a:solidFill>
                  <a:schemeClr val="accent1"/>
                </a:solidFill>
                <a:latin typeface="Century Gothic" panose="020B0502020202020204" pitchFamily="34" charset="0"/>
              </a:rPr>
              <a:t>Introduction</a:t>
            </a:r>
            <a:r>
              <a:rPr lang="pl-PL" sz="4000" dirty="0">
                <a:solidFill>
                  <a:schemeClr val="accent1"/>
                </a:solidFill>
                <a:latin typeface="Century Gothic" panose="020B0502020202020204" pitchFamily="34" charset="0"/>
              </a:rPr>
              <a:t> to </a:t>
            </a:r>
            <a:r>
              <a:rPr lang="pl-PL" sz="4000" dirty="0" err="1">
                <a:solidFill>
                  <a:schemeClr val="accent1"/>
                </a:solidFill>
                <a:latin typeface="Century Gothic" panose="020B0502020202020204" pitchFamily="34" charset="0"/>
              </a:rPr>
              <a:t>Criminal</a:t>
            </a:r>
            <a:r>
              <a:rPr lang="pl-PL" sz="4000" dirty="0">
                <a:solidFill>
                  <a:schemeClr val="accent1"/>
                </a:solidFill>
                <a:latin typeface="Century Gothic" panose="020B0502020202020204" pitchFamily="34" charset="0"/>
              </a:rPr>
              <a:t> Law</a:t>
            </a:r>
          </a:p>
          <a:p>
            <a:endParaRPr lang="pl-PL" sz="3400" dirty="0">
              <a:solidFill>
                <a:srgbClr val="1D6EA5"/>
              </a:solidFill>
              <a:latin typeface="Century Gothic" panose="020B0502020202020204" pitchFamily="34" charset="0"/>
            </a:endParaRPr>
          </a:p>
          <a:p>
            <a:endParaRPr lang="pl-PL" sz="2800" dirty="0">
              <a:solidFill>
                <a:srgbClr val="1D6EA5"/>
              </a:solidFill>
              <a:latin typeface="Century Gothic" panose="020B0502020202020204" pitchFamily="34" charset="0"/>
            </a:endParaRPr>
          </a:p>
          <a:p>
            <a:r>
              <a:rPr lang="pl-PL" sz="2800" dirty="0">
                <a:solidFill>
                  <a:srgbClr val="E68054"/>
                </a:solidFill>
                <a:latin typeface="Century Gothic" panose="020B0502020202020204" pitchFamily="34" charset="0"/>
              </a:rPr>
              <a:t>Dr Konrad Lipiński</a:t>
            </a:r>
          </a:p>
          <a:p>
            <a:r>
              <a:rPr lang="pl-PL" sz="2800" dirty="0" err="1">
                <a:solidFill>
                  <a:srgbClr val="E68054"/>
                </a:solidFill>
                <a:latin typeface="Century Gothic" panose="020B0502020202020204" pitchFamily="34" charset="0"/>
              </a:rPr>
              <a:t>assistant</a:t>
            </a:r>
            <a:r>
              <a:rPr lang="pl-PL" sz="2800" dirty="0">
                <a:solidFill>
                  <a:srgbClr val="E68054"/>
                </a:solidFill>
                <a:latin typeface="Century Gothic" panose="020B0502020202020204" pitchFamily="34" charset="0"/>
              </a:rPr>
              <a:t> </a:t>
            </a:r>
            <a:r>
              <a:rPr lang="pl-PL" sz="2800" dirty="0" err="1">
                <a:solidFill>
                  <a:srgbClr val="E68054"/>
                </a:solidFill>
                <a:latin typeface="Century Gothic" panose="020B0502020202020204" pitchFamily="34" charset="0"/>
              </a:rPr>
              <a:t>professor</a:t>
            </a:r>
            <a:endParaRPr lang="pl-PL" sz="2800" dirty="0">
              <a:solidFill>
                <a:srgbClr val="E68054"/>
              </a:solidFill>
              <a:latin typeface="Century Gothic" panose="020B0502020202020204" pitchFamily="34" charset="0"/>
            </a:endParaRPr>
          </a:p>
          <a:p>
            <a:r>
              <a:rPr lang="pl-PL" dirty="0" err="1">
                <a:latin typeface="Century Gothic" panose="020B0502020202020204" pitchFamily="34" charset="0"/>
              </a:rPr>
              <a:t>Department</a:t>
            </a:r>
            <a:r>
              <a:rPr lang="pl-PL" dirty="0">
                <a:latin typeface="Century Gothic" panose="020B0502020202020204" pitchFamily="34" charset="0"/>
              </a:rPr>
              <a:t> of </a:t>
            </a:r>
            <a:r>
              <a:rPr lang="pl-PL" dirty="0" err="1">
                <a:latin typeface="Century Gothic" panose="020B0502020202020204" pitchFamily="34" charset="0"/>
              </a:rPr>
              <a:t>Criminal</a:t>
            </a:r>
            <a:r>
              <a:rPr lang="pl-PL" dirty="0">
                <a:latin typeface="Century Gothic" panose="020B0502020202020204" pitchFamily="34" charset="0"/>
              </a:rPr>
              <a:t> Law</a:t>
            </a:r>
          </a:p>
          <a:p>
            <a:endParaRPr lang="pl-PL" sz="3400" dirty="0">
              <a:solidFill>
                <a:srgbClr val="1D6EA5"/>
              </a:solidFill>
              <a:latin typeface="Century Gothic" panose="020B0502020202020204" pitchFamily="34" charset="0"/>
            </a:endParaRPr>
          </a:p>
        </p:txBody>
      </p:sp>
    </p:spTree>
    <p:extLst>
      <p:ext uri="{BB962C8B-B14F-4D97-AF65-F5344CB8AC3E}">
        <p14:creationId xmlns:p14="http://schemas.microsoft.com/office/powerpoint/2010/main" val="3243445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F9223D-6458-4777-9302-C8FCB3B0920A}"/>
              </a:ext>
            </a:extLst>
          </p:cNvPr>
          <p:cNvSpPr>
            <a:spLocks noGrp="1"/>
          </p:cNvSpPr>
          <p:nvPr>
            <p:ph type="title"/>
          </p:nvPr>
        </p:nvSpPr>
        <p:spPr>
          <a:xfrm>
            <a:off x="838200" y="207961"/>
            <a:ext cx="10515600" cy="1325563"/>
          </a:xfrm>
        </p:spPr>
        <p:txBody>
          <a:bodyPr>
            <a:normAutofit/>
          </a:bodyPr>
          <a:lstStyle/>
          <a:p>
            <a:r>
              <a:rPr lang="pl-PL" sz="3600" dirty="0" err="1">
                <a:latin typeface="Century Gothic" panose="020B0502020202020204" pitchFamily="34" charset="0"/>
              </a:rPr>
              <a:t>Lecture</a:t>
            </a:r>
            <a:r>
              <a:rPr lang="pl-PL" sz="3600" dirty="0">
                <a:latin typeface="Century Gothic" panose="020B0502020202020204" pitchFamily="34" charset="0"/>
              </a:rPr>
              <a:t> III</a:t>
            </a:r>
            <a:endParaRPr lang="de-DE" sz="3600" dirty="0">
              <a:latin typeface="Century Gothic" panose="020B0502020202020204" pitchFamily="34" charset="0"/>
            </a:endParaRPr>
          </a:p>
        </p:txBody>
      </p:sp>
      <p:sp>
        <p:nvSpPr>
          <p:cNvPr id="3" name="Symbol zastępczy zawartości 2">
            <a:extLst>
              <a:ext uri="{FF2B5EF4-FFF2-40B4-BE49-F238E27FC236}">
                <a16:creationId xmlns:a16="http://schemas.microsoft.com/office/drawing/2014/main" id="{CE2803F7-C461-442C-A7A7-98ABAB7976AB}"/>
              </a:ext>
            </a:extLst>
          </p:cNvPr>
          <p:cNvSpPr>
            <a:spLocks noGrp="1"/>
          </p:cNvSpPr>
          <p:nvPr>
            <p:ph idx="1"/>
          </p:nvPr>
        </p:nvSpPr>
        <p:spPr>
          <a:xfrm>
            <a:off x="838200" y="1294075"/>
            <a:ext cx="10982325" cy="5821100"/>
          </a:xfrm>
        </p:spPr>
        <p:txBody>
          <a:bodyPr>
            <a:normAutofit/>
          </a:bodyPr>
          <a:lstStyle/>
          <a:p>
            <a:pPr marL="0" indent="0">
              <a:lnSpc>
                <a:spcPct val="100000"/>
              </a:lnSpc>
              <a:buNone/>
            </a:pPr>
            <a:r>
              <a:rPr lang="pl-PL" sz="2600" dirty="0" err="1">
                <a:solidFill>
                  <a:schemeClr val="accent1"/>
                </a:solidFill>
                <a:latin typeface="Century Gothic" panose="020B0502020202020204" pitchFamily="34" charset="0"/>
              </a:rPr>
              <a:t>scope</a:t>
            </a:r>
            <a:r>
              <a:rPr lang="pl-PL" sz="2600" dirty="0">
                <a:solidFill>
                  <a:schemeClr val="accent1"/>
                </a:solidFill>
                <a:latin typeface="Century Gothic" panose="020B0502020202020204" pitchFamily="34" charset="0"/>
              </a:rPr>
              <a:t> of the </a:t>
            </a:r>
            <a:r>
              <a:rPr lang="pl-PL" sz="2600" dirty="0" err="1">
                <a:solidFill>
                  <a:schemeClr val="accent1"/>
                </a:solidFill>
                <a:latin typeface="Century Gothic" panose="020B0502020202020204" pitchFamily="34" charset="0"/>
              </a:rPr>
              <a:t>lecture</a:t>
            </a:r>
            <a:endParaRPr lang="pl-PL" sz="2600" dirty="0">
              <a:solidFill>
                <a:schemeClr val="accent1"/>
              </a:solidFill>
              <a:latin typeface="Century Gothic" panose="020B0502020202020204" pitchFamily="34" charset="0"/>
            </a:endParaRPr>
          </a:p>
          <a:p>
            <a:pPr>
              <a:lnSpc>
                <a:spcPct val="100000"/>
              </a:lnSpc>
            </a:pPr>
            <a:r>
              <a:rPr lang="pl-PL" sz="2600" dirty="0" err="1">
                <a:latin typeface="Century Gothic" panose="020B0502020202020204" pitchFamily="34" charset="0"/>
              </a:rPr>
              <a:t>principles</a:t>
            </a:r>
            <a:r>
              <a:rPr lang="pl-PL" sz="2600" dirty="0">
                <a:latin typeface="Century Gothic" panose="020B0502020202020204" pitchFamily="34" charset="0"/>
              </a:rPr>
              <a:t> of </a:t>
            </a:r>
            <a:r>
              <a:rPr lang="pl-PL" sz="2600" dirty="0" err="1">
                <a:latin typeface="Century Gothic" panose="020B0502020202020204" pitchFamily="34" charset="0"/>
              </a:rPr>
              <a:t>criminal</a:t>
            </a:r>
            <a:r>
              <a:rPr lang="pl-PL" sz="2600" dirty="0">
                <a:latin typeface="Century Gothic" panose="020B0502020202020204" pitchFamily="34" charset="0"/>
              </a:rPr>
              <a:t> law</a:t>
            </a:r>
          </a:p>
          <a:p>
            <a:pPr lvl="1">
              <a:lnSpc>
                <a:spcPct val="100000"/>
              </a:lnSpc>
            </a:pPr>
            <a:r>
              <a:rPr lang="pl-PL" sz="1800" dirty="0">
                <a:latin typeface="Century Gothic" panose="020B0502020202020204" pitchFamily="34" charset="0"/>
              </a:rPr>
              <a:t>art. 7 ECHR</a:t>
            </a:r>
          </a:p>
          <a:p>
            <a:pPr lvl="1">
              <a:lnSpc>
                <a:spcPct val="100000"/>
              </a:lnSpc>
            </a:pPr>
            <a:r>
              <a:rPr lang="pl-PL" sz="1800" dirty="0" err="1">
                <a:latin typeface="Century Gothic" panose="020B0502020202020204" pitchFamily="34" charset="0"/>
              </a:rPr>
              <a:t>common</a:t>
            </a:r>
            <a:r>
              <a:rPr lang="pl-PL" sz="1800" dirty="0">
                <a:latin typeface="Century Gothic" panose="020B0502020202020204" pitchFamily="34" charset="0"/>
              </a:rPr>
              <a:t> law</a:t>
            </a:r>
          </a:p>
          <a:p>
            <a:pPr lvl="1">
              <a:lnSpc>
                <a:spcPct val="100000"/>
              </a:lnSpc>
            </a:pPr>
            <a:r>
              <a:rPr lang="pl-PL" sz="1800" dirty="0" err="1">
                <a:latin typeface="Century Gothic" panose="020B0502020202020204" pitchFamily="34" charset="0"/>
              </a:rPr>
              <a:t>continental</a:t>
            </a:r>
            <a:r>
              <a:rPr lang="pl-PL" sz="1800" dirty="0">
                <a:latin typeface="Century Gothic" panose="020B0502020202020204" pitchFamily="34" charset="0"/>
              </a:rPr>
              <a:t> law</a:t>
            </a:r>
          </a:p>
          <a:p>
            <a:pPr lvl="1">
              <a:lnSpc>
                <a:spcPct val="100000"/>
              </a:lnSpc>
            </a:pPr>
            <a:endParaRPr lang="pl-PL" sz="2200" dirty="0">
              <a:latin typeface="Century Gothic" panose="020B0502020202020204" pitchFamily="34" charset="0"/>
            </a:endParaRPr>
          </a:p>
        </p:txBody>
      </p:sp>
      <p:pic>
        <p:nvPicPr>
          <p:cNvPr id="7" name="Obraz 6">
            <a:extLst>
              <a:ext uri="{FF2B5EF4-FFF2-40B4-BE49-F238E27FC236}">
                <a16:creationId xmlns:a16="http://schemas.microsoft.com/office/drawing/2014/main" id="{1CD8C6B8-CB3D-4D52-8D51-1117DB0BFB35}"/>
              </a:ext>
            </a:extLst>
          </p:cNvPr>
          <p:cNvPicPr>
            <a:picLocks noChangeAspect="1"/>
          </p:cNvPicPr>
          <p:nvPr/>
        </p:nvPicPr>
        <p:blipFill>
          <a:blip r:embed="rId2"/>
          <a:stretch>
            <a:fillRect/>
          </a:stretch>
        </p:blipFill>
        <p:spPr>
          <a:xfrm>
            <a:off x="8872963" y="-1"/>
            <a:ext cx="3319038" cy="1533525"/>
          </a:xfrm>
          <a:prstGeom prst="rect">
            <a:avLst/>
          </a:prstGeom>
        </p:spPr>
      </p:pic>
    </p:spTree>
    <p:extLst>
      <p:ext uri="{BB962C8B-B14F-4D97-AF65-F5344CB8AC3E}">
        <p14:creationId xmlns:p14="http://schemas.microsoft.com/office/powerpoint/2010/main" val="2610916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F9223D-6458-4777-9302-C8FCB3B0920A}"/>
              </a:ext>
            </a:extLst>
          </p:cNvPr>
          <p:cNvSpPr>
            <a:spLocks noGrp="1"/>
          </p:cNvSpPr>
          <p:nvPr>
            <p:ph type="title"/>
          </p:nvPr>
        </p:nvSpPr>
        <p:spPr>
          <a:xfrm>
            <a:off x="838200" y="207961"/>
            <a:ext cx="10515600" cy="1325563"/>
          </a:xfrm>
        </p:spPr>
        <p:txBody>
          <a:bodyPr>
            <a:normAutofit/>
          </a:bodyPr>
          <a:lstStyle/>
          <a:p>
            <a:r>
              <a:rPr lang="pl-PL" sz="3600" dirty="0" err="1">
                <a:latin typeface="Century Gothic" panose="020B0502020202020204" pitchFamily="34" charset="0"/>
              </a:rPr>
              <a:t>Lecture</a:t>
            </a:r>
            <a:r>
              <a:rPr lang="pl-PL" sz="3600" dirty="0">
                <a:latin typeface="Century Gothic" panose="020B0502020202020204" pitchFamily="34" charset="0"/>
              </a:rPr>
              <a:t> III</a:t>
            </a:r>
            <a:endParaRPr lang="de-DE" sz="3600" dirty="0">
              <a:latin typeface="Century Gothic" panose="020B0502020202020204" pitchFamily="34" charset="0"/>
            </a:endParaRPr>
          </a:p>
        </p:txBody>
      </p:sp>
      <p:sp>
        <p:nvSpPr>
          <p:cNvPr id="3" name="Symbol zastępczy zawartości 2">
            <a:extLst>
              <a:ext uri="{FF2B5EF4-FFF2-40B4-BE49-F238E27FC236}">
                <a16:creationId xmlns:a16="http://schemas.microsoft.com/office/drawing/2014/main" id="{CE2803F7-C461-442C-A7A7-98ABAB7976AB}"/>
              </a:ext>
            </a:extLst>
          </p:cNvPr>
          <p:cNvSpPr>
            <a:spLocks noGrp="1"/>
          </p:cNvSpPr>
          <p:nvPr>
            <p:ph idx="1"/>
          </p:nvPr>
        </p:nvSpPr>
        <p:spPr>
          <a:xfrm>
            <a:off x="838200" y="1294075"/>
            <a:ext cx="10982325" cy="5821100"/>
          </a:xfrm>
        </p:spPr>
        <p:txBody>
          <a:bodyPr>
            <a:normAutofit/>
          </a:bodyPr>
          <a:lstStyle/>
          <a:p>
            <a:pPr marL="0" indent="0">
              <a:lnSpc>
                <a:spcPct val="100000"/>
              </a:lnSpc>
              <a:buNone/>
            </a:pPr>
            <a:r>
              <a:rPr lang="pl-PL" sz="2600" dirty="0" err="1">
                <a:solidFill>
                  <a:schemeClr val="accent1"/>
                </a:solidFill>
                <a:latin typeface="Century Gothic" panose="020B0502020202020204" pitchFamily="34" charset="0"/>
              </a:rPr>
              <a:t>sources</a:t>
            </a:r>
            <a:r>
              <a:rPr lang="pl-PL" sz="2600" dirty="0">
                <a:solidFill>
                  <a:schemeClr val="accent1"/>
                </a:solidFill>
                <a:latin typeface="Century Gothic" panose="020B0502020202020204" pitchFamily="34" charset="0"/>
              </a:rPr>
              <a:t> of </a:t>
            </a:r>
            <a:r>
              <a:rPr lang="pl-PL" sz="2600" dirty="0" err="1">
                <a:solidFill>
                  <a:schemeClr val="accent1"/>
                </a:solidFill>
                <a:latin typeface="Century Gothic" panose="020B0502020202020204" pitchFamily="34" charset="0"/>
              </a:rPr>
              <a:t>criminal</a:t>
            </a:r>
            <a:r>
              <a:rPr lang="pl-PL" sz="2600" dirty="0">
                <a:solidFill>
                  <a:schemeClr val="accent1"/>
                </a:solidFill>
                <a:latin typeface="Century Gothic" panose="020B0502020202020204" pitchFamily="34" charset="0"/>
              </a:rPr>
              <a:t> law</a:t>
            </a:r>
          </a:p>
          <a:p>
            <a:pPr marL="0" indent="0">
              <a:lnSpc>
                <a:spcPct val="100000"/>
              </a:lnSpc>
              <a:buNone/>
            </a:pPr>
            <a:r>
              <a:rPr lang="pl-PL" sz="2600" dirty="0" err="1">
                <a:solidFill>
                  <a:schemeClr val="accent2"/>
                </a:solidFill>
                <a:latin typeface="Century Gothic" panose="020B0502020202020204" pitchFamily="34" charset="0"/>
              </a:rPr>
              <a:t>continental</a:t>
            </a:r>
            <a:r>
              <a:rPr lang="pl-PL" sz="2600" dirty="0">
                <a:solidFill>
                  <a:schemeClr val="accent2"/>
                </a:solidFill>
                <a:latin typeface="Century Gothic" panose="020B0502020202020204" pitchFamily="34" charset="0"/>
              </a:rPr>
              <a:t> (</a:t>
            </a:r>
            <a:r>
              <a:rPr lang="pl-PL" sz="2600" dirty="0" err="1">
                <a:solidFill>
                  <a:schemeClr val="accent2"/>
                </a:solidFill>
                <a:latin typeface="Century Gothic" panose="020B0502020202020204" pitchFamily="34" charset="0"/>
              </a:rPr>
              <a:t>Polish</a:t>
            </a:r>
            <a:r>
              <a:rPr lang="pl-PL" sz="2600" dirty="0">
                <a:solidFill>
                  <a:schemeClr val="accent2"/>
                </a:solidFill>
                <a:latin typeface="Century Gothic" panose="020B0502020202020204" pitchFamily="34" charset="0"/>
              </a:rPr>
              <a:t>) </a:t>
            </a:r>
            <a:r>
              <a:rPr lang="pl-PL" sz="2600" dirty="0" err="1">
                <a:solidFill>
                  <a:schemeClr val="accent2"/>
                </a:solidFill>
                <a:latin typeface="Century Gothic" panose="020B0502020202020204" pitchFamily="34" charset="0"/>
              </a:rPr>
              <a:t>criminal</a:t>
            </a:r>
            <a:r>
              <a:rPr lang="pl-PL" sz="2600" dirty="0">
                <a:solidFill>
                  <a:schemeClr val="accent2"/>
                </a:solidFill>
                <a:latin typeface="Century Gothic" panose="020B0502020202020204" pitchFamily="34" charset="0"/>
              </a:rPr>
              <a:t> law</a:t>
            </a:r>
          </a:p>
          <a:p>
            <a:pPr>
              <a:lnSpc>
                <a:spcPct val="100000"/>
              </a:lnSpc>
            </a:pPr>
            <a:r>
              <a:rPr lang="pl-PL" sz="2600" dirty="0" err="1">
                <a:latin typeface="Century Gothic" panose="020B0502020202020204" pitchFamily="34" charset="0"/>
              </a:rPr>
              <a:t>constitution</a:t>
            </a:r>
            <a:endParaRPr lang="pl-PL" sz="2600" dirty="0">
              <a:latin typeface="Century Gothic" panose="020B0502020202020204" pitchFamily="34" charset="0"/>
            </a:endParaRPr>
          </a:p>
          <a:p>
            <a:pPr>
              <a:lnSpc>
                <a:spcPct val="100000"/>
              </a:lnSpc>
            </a:pPr>
            <a:r>
              <a:rPr lang="pl-PL" sz="2600" dirty="0" err="1">
                <a:latin typeface="Century Gothic" panose="020B0502020202020204" pitchFamily="34" charset="0"/>
              </a:rPr>
              <a:t>statutes</a:t>
            </a:r>
            <a:endParaRPr lang="pl-PL" sz="2600" dirty="0">
              <a:latin typeface="Century Gothic" panose="020B0502020202020204" pitchFamily="34" charset="0"/>
            </a:endParaRPr>
          </a:p>
          <a:p>
            <a:pPr lvl="1">
              <a:lnSpc>
                <a:spcPct val="100000"/>
              </a:lnSpc>
            </a:pPr>
            <a:r>
              <a:rPr lang="pl-PL" sz="2200" dirty="0" err="1">
                <a:latin typeface="Century Gothic" panose="020B0502020202020204" pitchFamily="34" charset="0"/>
              </a:rPr>
              <a:t>Criminal</a:t>
            </a:r>
            <a:r>
              <a:rPr lang="pl-PL" sz="2200" dirty="0">
                <a:latin typeface="Century Gothic" panose="020B0502020202020204" pitchFamily="34" charset="0"/>
              </a:rPr>
              <a:t> </a:t>
            </a:r>
            <a:r>
              <a:rPr lang="pl-PL" sz="2200" dirty="0" err="1">
                <a:latin typeface="Century Gothic" panose="020B0502020202020204" pitchFamily="34" charset="0"/>
              </a:rPr>
              <a:t>Code</a:t>
            </a:r>
            <a:r>
              <a:rPr lang="pl-PL" sz="2200" dirty="0">
                <a:latin typeface="Century Gothic" panose="020B0502020202020204" pitchFamily="34" charset="0"/>
              </a:rPr>
              <a:t> of 1997</a:t>
            </a:r>
          </a:p>
          <a:p>
            <a:pPr lvl="1">
              <a:lnSpc>
                <a:spcPct val="100000"/>
              </a:lnSpc>
            </a:pPr>
            <a:r>
              <a:rPr lang="pl-PL" sz="2200" dirty="0" err="1">
                <a:latin typeface="Century Gothic" panose="020B0502020202020204" pitchFamily="34" charset="0"/>
              </a:rPr>
              <a:t>other</a:t>
            </a:r>
            <a:r>
              <a:rPr lang="pl-PL" sz="2200" dirty="0">
                <a:latin typeface="Century Gothic" panose="020B0502020202020204" pitchFamily="34" charset="0"/>
              </a:rPr>
              <a:t> </a:t>
            </a:r>
            <a:r>
              <a:rPr lang="pl-PL" sz="2200" dirty="0" err="1">
                <a:latin typeface="Century Gothic" panose="020B0502020202020204" pitchFamily="34" charset="0"/>
              </a:rPr>
              <a:t>statutes</a:t>
            </a:r>
            <a:endParaRPr lang="pl-PL" sz="2200" dirty="0">
              <a:latin typeface="Century Gothic" panose="020B0502020202020204" pitchFamily="34" charset="0"/>
            </a:endParaRPr>
          </a:p>
        </p:txBody>
      </p:sp>
      <p:pic>
        <p:nvPicPr>
          <p:cNvPr id="7" name="Obraz 6">
            <a:extLst>
              <a:ext uri="{FF2B5EF4-FFF2-40B4-BE49-F238E27FC236}">
                <a16:creationId xmlns:a16="http://schemas.microsoft.com/office/drawing/2014/main" id="{1CD8C6B8-CB3D-4D52-8D51-1117DB0BFB35}"/>
              </a:ext>
            </a:extLst>
          </p:cNvPr>
          <p:cNvPicPr>
            <a:picLocks noChangeAspect="1"/>
          </p:cNvPicPr>
          <p:nvPr/>
        </p:nvPicPr>
        <p:blipFill>
          <a:blip r:embed="rId2"/>
          <a:stretch>
            <a:fillRect/>
          </a:stretch>
        </p:blipFill>
        <p:spPr>
          <a:xfrm>
            <a:off x="8872963" y="-1"/>
            <a:ext cx="3319038" cy="1533525"/>
          </a:xfrm>
          <a:prstGeom prst="rect">
            <a:avLst/>
          </a:prstGeom>
        </p:spPr>
      </p:pic>
    </p:spTree>
    <p:extLst>
      <p:ext uri="{BB962C8B-B14F-4D97-AF65-F5344CB8AC3E}">
        <p14:creationId xmlns:p14="http://schemas.microsoft.com/office/powerpoint/2010/main" val="3507766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F9223D-6458-4777-9302-C8FCB3B0920A}"/>
              </a:ext>
            </a:extLst>
          </p:cNvPr>
          <p:cNvSpPr>
            <a:spLocks noGrp="1"/>
          </p:cNvSpPr>
          <p:nvPr>
            <p:ph type="title"/>
          </p:nvPr>
        </p:nvSpPr>
        <p:spPr>
          <a:xfrm>
            <a:off x="838200" y="207961"/>
            <a:ext cx="10515600" cy="1325563"/>
          </a:xfrm>
        </p:spPr>
        <p:txBody>
          <a:bodyPr>
            <a:normAutofit/>
          </a:bodyPr>
          <a:lstStyle/>
          <a:p>
            <a:r>
              <a:rPr lang="pl-PL" sz="3600" dirty="0" err="1">
                <a:latin typeface="Century Gothic" panose="020B0502020202020204" pitchFamily="34" charset="0"/>
              </a:rPr>
              <a:t>Lecture</a:t>
            </a:r>
            <a:r>
              <a:rPr lang="pl-PL" sz="3600" dirty="0">
                <a:latin typeface="Century Gothic" panose="020B0502020202020204" pitchFamily="34" charset="0"/>
              </a:rPr>
              <a:t> III</a:t>
            </a:r>
            <a:endParaRPr lang="de-DE" sz="3600" dirty="0">
              <a:latin typeface="Century Gothic" panose="020B0502020202020204" pitchFamily="34" charset="0"/>
            </a:endParaRPr>
          </a:p>
        </p:txBody>
      </p:sp>
      <p:sp>
        <p:nvSpPr>
          <p:cNvPr id="3" name="Symbol zastępczy zawartości 2">
            <a:extLst>
              <a:ext uri="{FF2B5EF4-FFF2-40B4-BE49-F238E27FC236}">
                <a16:creationId xmlns:a16="http://schemas.microsoft.com/office/drawing/2014/main" id="{CE2803F7-C461-442C-A7A7-98ABAB7976AB}"/>
              </a:ext>
            </a:extLst>
          </p:cNvPr>
          <p:cNvSpPr>
            <a:spLocks noGrp="1"/>
          </p:cNvSpPr>
          <p:nvPr>
            <p:ph idx="1"/>
          </p:nvPr>
        </p:nvSpPr>
        <p:spPr>
          <a:xfrm>
            <a:off x="838200" y="1294075"/>
            <a:ext cx="10982325" cy="5821100"/>
          </a:xfrm>
        </p:spPr>
        <p:txBody>
          <a:bodyPr>
            <a:normAutofit/>
          </a:bodyPr>
          <a:lstStyle/>
          <a:p>
            <a:pPr marL="0" indent="0">
              <a:lnSpc>
                <a:spcPct val="100000"/>
              </a:lnSpc>
              <a:buNone/>
            </a:pPr>
            <a:r>
              <a:rPr lang="pl-PL" sz="2600" dirty="0" err="1">
                <a:solidFill>
                  <a:schemeClr val="accent1"/>
                </a:solidFill>
                <a:latin typeface="Century Gothic" panose="020B0502020202020204" pitchFamily="34" charset="0"/>
              </a:rPr>
              <a:t>principles</a:t>
            </a:r>
            <a:r>
              <a:rPr lang="pl-PL" sz="2600" dirty="0">
                <a:solidFill>
                  <a:schemeClr val="accent1"/>
                </a:solidFill>
                <a:latin typeface="Century Gothic" panose="020B0502020202020204" pitchFamily="34" charset="0"/>
              </a:rPr>
              <a:t> of </a:t>
            </a:r>
            <a:r>
              <a:rPr lang="pl-PL" sz="2600" dirty="0" err="1">
                <a:solidFill>
                  <a:schemeClr val="accent1"/>
                </a:solidFill>
                <a:latin typeface="Century Gothic" panose="020B0502020202020204" pitchFamily="34" charset="0"/>
              </a:rPr>
              <a:t>criminal</a:t>
            </a:r>
            <a:r>
              <a:rPr lang="pl-PL" sz="2600" dirty="0">
                <a:solidFill>
                  <a:schemeClr val="accent1"/>
                </a:solidFill>
                <a:latin typeface="Century Gothic" panose="020B0502020202020204" pitchFamily="34" charset="0"/>
              </a:rPr>
              <a:t> law</a:t>
            </a:r>
          </a:p>
          <a:p>
            <a:pPr marL="0" indent="0">
              <a:lnSpc>
                <a:spcPct val="100000"/>
              </a:lnSpc>
              <a:buNone/>
            </a:pPr>
            <a:r>
              <a:rPr lang="pl-PL" sz="2600" dirty="0" err="1">
                <a:solidFill>
                  <a:schemeClr val="accent2"/>
                </a:solidFill>
                <a:latin typeface="Century Gothic" panose="020B0502020202020204" pitchFamily="34" charset="0"/>
              </a:rPr>
              <a:t>continental</a:t>
            </a:r>
            <a:r>
              <a:rPr lang="pl-PL" sz="2600" dirty="0">
                <a:solidFill>
                  <a:schemeClr val="accent2"/>
                </a:solidFill>
                <a:latin typeface="Century Gothic" panose="020B0502020202020204" pitchFamily="34" charset="0"/>
              </a:rPr>
              <a:t> (</a:t>
            </a:r>
            <a:r>
              <a:rPr lang="pl-PL" sz="2600" dirty="0" err="1">
                <a:solidFill>
                  <a:schemeClr val="accent2"/>
                </a:solidFill>
                <a:latin typeface="Century Gothic" panose="020B0502020202020204" pitchFamily="34" charset="0"/>
              </a:rPr>
              <a:t>Polish</a:t>
            </a:r>
            <a:r>
              <a:rPr lang="pl-PL" sz="2600" dirty="0">
                <a:solidFill>
                  <a:schemeClr val="accent2"/>
                </a:solidFill>
                <a:latin typeface="Century Gothic" panose="020B0502020202020204" pitchFamily="34" charset="0"/>
              </a:rPr>
              <a:t>) </a:t>
            </a:r>
            <a:r>
              <a:rPr lang="pl-PL" sz="2600" dirty="0" err="1">
                <a:solidFill>
                  <a:schemeClr val="accent2"/>
                </a:solidFill>
                <a:latin typeface="Century Gothic" panose="020B0502020202020204" pitchFamily="34" charset="0"/>
              </a:rPr>
              <a:t>criminal</a:t>
            </a:r>
            <a:r>
              <a:rPr lang="pl-PL" sz="2600" dirty="0">
                <a:solidFill>
                  <a:schemeClr val="accent2"/>
                </a:solidFill>
                <a:latin typeface="Century Gothic" panose="020B0502020202020204" pitchFamily="34" charset="0"/>
              </a:rPr>
              <a:t> law</a:t>
            </a:r>
          </a:p>
          <a:p>
            <a:pPr>
              <a:lnSpc>
                <a:spcPct val="100000"/>
              </a:lnSpc>
            </a:pPr>
            <a:r>
              <a:rPr lang="en-US" sz="2600" dirty="0">
                <a:latin typeface="Century Gothic" panose="020B0502020202020204" pitchFamily="34" charset="0"/>
              </a:rPr>
              <a:t>individual authors differ in their classifying of particular</a:t>
            </a:r>
            <a:r>
              <a:rPr lang="pl-PL" sz="2600" dirty="0">
                <a:latin typeface="Century Gothic" panose="020B0502020202020204" pitchFamily="34" charset="0"/>
              </a:rPr>
              <a:t> </a:t>
            </a:r>
            <a:r>
              <a:rPr lang="en-US" sz="2600" dirty="0">
                <a:latin typeface="Century Gothic" panose="020B0502020202020204" pitchFamily="34" charset="0"/>
              </a:rPr>
              <a:t>regulations as principle</a:t>
            </a:r>
            <a:endParaRPr lang="pl-PL" sz="2600" dirty="0">
              <a:latin typeface="Century Gothic" panose="020B0502020202020204" pitchFamily="34" charset="0"/>
            </a:endParaRPr>
          </a:p>
          <a:p>
            <a:pPr>
              <a:lnSpc>
                <a:spcPct val="100000"/>
              </a:lnSpc>
            </a:pPr>
            <a:r>
              <a:rPr lang="pl-PL" sz="2600" dirty="0" err="1">
                <a:latin typeface="Century Gothic" panose="020B0502020202020204" pitchFamily="34" charset="0"/>
              </a:rPr>
              <a:t>disputes</a:t>
            </a:r>
            <a:r>
              <a:rPr lang="pl-PL" sz="2600" dirty="0">
                <a:latin typeface="Century Gothic" panose="020B0502020202020204" pitchFamily="34" charset="0"/>
              </a:rPr>
              <a:t> </a:t>
            </a:r>
            <a:r>
              <a:rPr lang="pl-PL" sz="2600" dirty="0" err="1">
                <a:latin typeface="Century Gothic" panose="020B0502020202020204" pitchFamily="34" charset="0"/>
              </a:rPr>
              <a:t>concern</a:t>
            </a:r>
            <a:r>
              <a:rPr lang="pl-PL" sz="2600" dirty="0">
                <a:latin typeface="Century Gothic" panose="020B0502020202020204" pitchFamily="34" charset="0"/>
              </a:rPr>
              <a:t> </a:t>
            </a:r>
            <a:r>
              <a:rPr lang="pl-PL" sz="2600" dirty="0" err="1">
                <a:latin typeface="Century Gothic" panose="020B0502020202020204" pitchFamily="34" charset="0"/>
              </a:rPr>
              <a:t>rather</a:t>
            </a:r>
            <a:r>
              <a:rPr lang="pl-PL" sz="2600" dirty="0">
                <a:latin typeface="Century Gothic" panose="020B0502020202020204" pitchFamily="34" charset="0"/>
              </a:rPr>
              <a:t> </a:t>
            </a:r>
            <a:r>
              <a:rPr lang="pl-PL" sz="2600" dirty="0" err="1">
                <a:latin typeface="Century Gothic" panose="020B0502020202020204" pitchFamily="34" charset="0"/>
              </a:rPr>
              <a:t>name</a:t>
            </a:r>
            <a:r>
              <a:rPr lang="pl-PL" sz="2600" dirty="0">
                <a:latin typeface="Century Gothic" panose="020B0502020202020204" pitchFamily="34" charset="0"/>
              </a:rPr>
              <a:t> of the </a:t>
            </a:r>
            <a:r>
              <a:rPr lang="pl-PL" sz="2600" dirty="0" err="1">
                <a:latin typeface="Century Gothic" panose="020B0502020202020204" pitchFamily="34" charset="0"/>
              </a:rPr>
              <a:t>principle</a:t>
            </a:r>
            <a:r>
              <a:rPr lang="pl-PL" sz="2600" dirty="0">
                <a:latin typeface="Century Gothic" panose="020B0502020202020204" pitchFamily="34" charset="0"/>
              </a:rPr>
              <a:t> </a:t>
            </a:r>
            <a:r>
              <a:rPr lang="pl-PL" sz="2600" dirty="0" err="1">
                <a:latin typeface="Century Gothic" panose="020B0502020202020204" pitchFamily="34" charset="0"/>
              </a:rPr>
              <a:t>or</a:t>
            </a:r>
            <a:r>
              <a:rPr lang="pl-PL" sz="2600" dirty="0">
                <a:latin typeface="Century Gothic" panose="020B0502020202020204" pitchFamily="34" charset="0"/>
              </a:rPr>
              <a:t> </a:t>
            </a:r>
            <a:r>
              <a:rPr lang="pl-PL" sz="2600" dirty="0" err="1">
                <a:latin typeface="Century Gothic" panose="020B0502020202020204" pitchFamily="34" charset="0"/>
              </a:rPr>
              <a:t>classification</a:t>
            </a:r>
            <a:r>
              <a:rPr lang="pl-PL" sz="2600" dirty="0">
                <a:latin typeface="Century Gothic" panose="020B0502020202020204" pitchFamily="34" charset="0"/>
              </a:rPr>
              <a:t> </a:t>
            </a:r>
            <a:r>
              <a:rPr lang="pl-PL" sz="2600" dirty="0" err="1">
                <a:latin typeface="Century Gothic" panose="020B0502020202020204" pitchFamily="34" charset="0"/>
              </a:rPr>
              <a:t>rather</a:t>
            </a:r>
            <a:r>
              <a:rPr lang="pl-PL" sz="2600" dirty="0">
                <a:latin typeface="Century Gothic" panose="020B0502020202020204" pitchFamily="34" charset="0"/>
              </a:rPr>
              <a:t> </a:t>
            </a:r>
            <a:r>
              <a:rPr lang="pl-PL" sz="2600" dirty="0" err="1">
                <a:latin typeface="Century Gothic" panose="020B0502020202020204" pitchFamily="34" charset="0"/>
              </a:rPr>
              <a:t>than</a:t>
            </a:r>
            <a:r>
              <a:rPr lang="pl-PL" sz="2600" dirty="0">
                <a:latin typeface="Century Gothic" panose="020B0502020202020204" pitchFamily="34" charset="0"/>
              </a:rPr>
              <a:t> </a:t>
            </a:r>
            <a:r>
              <a:rPr lang="pl-PL" sz="2600" dirty="0" err="1">
                <a:latin typeface="Century Gothic" panose="020B0502020202020204" pitchFamily="34" charset="0"/>
              </a:rPr>
              <a:t>its</a:t>
            </a:r>
            <a:r>
              <a:rPr lang="pl-PL" sz="2600" dirty="0">
                <a:latin typeface="Century Gothic" panose="020B0502020202020204" pitchFamily="34" charset="0"/>
              </a:rPr>
              <a:t> </a:t>
            </a:r>
            <a:r>
              <a:rPr lang="pl-PL" sz="2600" dirty="0" err="1">
                <a:latin typeface="Century Gothic" panose="020B0502020202020204" pitchFamily="34" charset="0"/>
              </a:rPr>
              <a:t>merits</a:t>
            </a:r>
            <a:endParaRPr lang="pl-PL" sz="2600" dirty="0">
              <a:latin typeface="Century Gothic" panose="020B0502020202020204" pitchFamily="34" charset="0"/>
            </a:endParaRPr>
          </a:p>
          <a:p>
            <a:pPr>
              <a:lnSpc>
                <a:spcPct val="100000"/>
              </a:lnSpc>
            </a:pPr>
            <a:r>
              <a:rPr lang="pl-PL" sz="2600" dirty="0" err="1">
                <a:latin typeface="Century Gothic" panose="020B0502020202020204" pitchFamily="34" charset="0"/>
              </a:rPr>
              <a:t>examples</a:t>
            </a:r>
            <a:endParaRPr lang="pl-PL" sz="2600" dirty="0">
              <a:latin typeface="Century Gothic" panose="020B0502020202020204" pitchFamily="34" charset="0"/>
            </a:endParaRPr>
          </a:p>
          <a:p>
            <a:pPr lvl="1">
              <a:lnSpc>
                <a:spcPct val="100000"/>
              </a:lnSpc>
            </a:pPr>
            <a:r>
              <a:rPr lang="pl-PL" sz="1800" dirty="0" err="1">
                <a:latin typeface="Century Gothic" panose="020B0502020202020204" pitchFamily="34" charset="0"/>
              </a:rPr>
              <a:t>nullum</a:t>
            </a:r>
            <a:r>
              <a:rPr lang="pl-PL" sz="1800" dirty="0">
                <a:latin typeface="Century Gothic" panose="020B0502020202020204" pitchFamily="34" charset="0"/>
              </a:rPr>
              <a:t> </a:t>
            </a:r>
            <a:r>
              <a:rPr lang="pl-PL" sz="1800" dirty="0" err="1">
                <a:latin typeface="Century Gothic" panose="020B0502020202020204" pitchFamily="34" charset="0"/>
              </a:rPr>
              <a:t>crimen</a:t>
            </a:r>
            <a:r>
              <a:rPr lang="pl-PL" sz="1800" dirty="0">
                <a:latin typeface="Century Gothic" panose="020B0502020202020204" pitchFamily="34" charset="0"/>
              </a:rPr>
              <a:t> sine lege </a:t>
            </a:r>
            <a:r>
              <a:rPr lang="pl-PL" sz="1800" dirty="0" err="1">
                <a:latin typeface="Century Gothic" panose="020B0502020202020204" pitchFamily="34" charset="0"/>
              </a:rPr>
              <a:t>praevia</a:t>
            </a:r>
            <a:r>
              <a:rPr lang="pl-PL" sz="1800" dirty="0">
                <a:latin typeface="Century Gothic" panose="020B0502020202020204" pitchFamily="34" charset="0"/>
              </a:rPr>
              <a:t> = lex (</a:t>
            </a:r>
            <a:r>
              <a:rPr lang="pl-PL" sz="1800" dirty="0" err="1">
                <a:latin typeface="Century Gothic" panose="020B0502020202020204" pitchFamily="34" charset="0"/>
              </a:rPr>
              <a:t>severior</a:t>
            </a:r>
            <a:r>
              <a:rPr lang="pl-PL" sz="1800" dirty="0">
                <a:latin typeface="Century Gothic" panose="020B0502020202020204" pitchFamily="34" charset="0"/>
              </a:rPr>
              <a:t>) retro non </a:t>
            </a:r>
            <a:r>
              <a:rPr lang="pl-PL" sz="1800" dirty="0" err="1">
                <a:latin typeface="Century Gothic" panose="020B0502020202020204" pitchFamily="34" charset="0"/>
              </a:rPr>
              <a:t>agit</a:t>
            </a:r>
            <a:endParaRPr lang="pl-PL" sz="1800" dirty="0">
              <a:latin typeface="Century Gothic" panose="020B0502020202020204" pitchFamily="34" charset="0"/>
            </a:endParaRPr>
          </a:p>
          <a:p>
            <a:pPr lvl="1">
              <a:lnSpc>
                <a:spcPct val="100000"/>
              </a:lnSpc>
            </a:pPr>
            <a:r>
              <a:rPr lang="pl-PL" sz="1800" dirty="0">
                <a:latin typeface="Century Gothic" panose="020B0502020202020204" pitchFamily="34" charset="0"/>
              </a:rPr>
              <a:t>lex </a:t>
            </a:r>
            <a:r>
              <a:rPr lang="pl-PL" sz="1800" dirty="0" err="1">
                <a:latin typeface="Century Gothic" panose="020B0502020202020204" pitchFamily="34" charset="0"/>
              </a:rPr>
              <a:t>severior</a:t>
            </a:r>
            <a:r>
              <a:rPr lang="pl-PL" sz="1800" dirty="0">
                <a:latin typeface="Century Gothic" panose="020B0502020202020204" pitchFamily="34" charset="0"/>
              </a:rPr>
              <a:t> retro non </a:t>
            </a:r>
            <a:r>
              <a:rPr lang="pl-PL" sz="1800" dirty="0" err="1">
                <a:latin typeface="Century Gothic" panose="020B0502020202020204" pitchFamily="34" charset="0"/>
              </a:rPr>
              <a:t>agit</a:t>
            </a:r>
            <a:r>
              <a:rPr lang="pl-PL" sz="1800" dirty="0">
                <a:latin typeface="Century Gothic" panose="020B0502020202020204" pitchFamily="34" charset="0"/>
              </a:rPr>
              <a:t> = lex </a:t>
            </a:r>
            <a:r>
              <a:rPr lang="pl-PL" sz="1800" dirty="0" err="1">
                <a:latin typeface="Century Gothic" panose="020B0502020202020204" pitchFamily="34" charset="0"/>
              </a:rPr>
              <a:t>mitior</a:t>
            </a:r>
            <a:r>
              <a:rPr lang="pl-PL" sz="1800" dirty="0">
                <a:latin typeface="Century Gothic" panose="020B0502020202020204" pitchFamily="34" charset="0"/>
              </a:rPr>
              <a:t> </a:t>
            </a:r>
            <a:r>
              <a:rPr lang="pl-PL" sz="1800" dirty="0" err="1">
                <a:latin typeface="Century Gothic" panose="020B0502020202020204" pitchFamily="34" charset="0"/>
              </a:rPr>
              <a:t>agit</a:t>
            </a:r>
            <a:endParaRPr lang="pl-PL" sz="1800" dirty="0">
              <a:latin typeface="Century Gothic" panose="020B0502020202020204" pitchFamily="34" charset="0"/>
            </a:endParaRPr>
          </a:p>
        </p:txBody>
      </p:sp>
      <p:pic>
        <p:nvPicPr>
          <p:cNvPr id="7" name="Obraz 6">
            <a:extLst>
              <a:ext uri="{FF2B5EF4-FFF2-40B4-BE49-F238E27FC236}">
                <a16:creationId xmlns:a16="http://schemas.microsoft.com/office/drawing/2014/main" id="{1CD8C6B8-CB3D-4D52-8D51-1117DB0BFB35}"/>
              </a:ext>
            </a:extLst>
          </p:cNvPr>
          <p:cNvPicPr>
            <a:picLocks noChangeAspect="1"/>
          </p:cNvPicPr>
          <p:nvPr/>
        </p:nvPicPr>
        <p:blipFill>
          <a:blip r:embed="rId2"/>
          <a:stretch>
            <a:fillRect/>
          </a:stretch>
        </p:blipFill>
        <p:spPr>
          <a:xfrm>
            <a:off x="8872963" y="-1"/>
            <a:ext cx="3319038" cy="1533525"/>
          </a:xfrm>
          <a:prstGeom prst="rect">
            <a:avLst/>
          </a:prstGeom>
        </p:spPr>
      </p:pic>
    </p:spTree>
    <p:extLst>
      <p:ext uri="{BB962C8B-B14F-4D97-AF65-F5344CB8AC3E}">
        <p14:creationId xmlns:p14="http://schemas.microsoft.com/office/powerpoint/2010/main" val="3431567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F9223D-6458-4777-9302-C8FCB3B0920A}"/>
              </a:ext>
            </a:extLst>
          </p:cNvPr>
          <p:cNvSpPr>
            <a:spLocks noGrp="1"/>
          </p:cNvSpPr>
          <p:nvPr>
            <p:ph type="title"/>
          </p:nvPr>
        </p:nvSpPr>
        <p:spPr>
          <a:xfrm>
            <a:off x="838200" y="207961"/>
            <a:ext cx="10515600" cy="1325563"/>
          </a:xfrm>
        </p:spPr>
        <p:txBody>
          <a:bodyPr>
            <a:normAutofit/>
          </a:bodyPr>
          <a:lstStyle/>
          <a:p>
            <a:r>
              <a:rPr lang="pl-PL" sz="3600" dirty="0" err="1">
                <a:latin typeface="Century Gothic" panose="020B0502020202020204" pitchFamily="34" charset="0"/>
              </a:rPr>
              <a:t>Lecture</a:t>
            </a:r>
            <a:r>
              <a:rPr lang="pl-PL" sz="3600" dirty="0">
                <a:latin typeface="Century Gothic" panose="020B0502020202020204" pitchFamily="34" charset="0"/>
              </a:rPr>
              <a:t> III</a:t>
            </a:r>
            <a:endParaRPr lang="de-DE" sz="3600" dirty="0">
              <a:latin typeface="Century Gothic" panose="020B0502020202020204" pitchFamily="34" charset="0"/>
            </a:endParaRPr>
          </a:p>
        </p:txBody>
      </p:sp>
      <p:sp>
        <p:nvSpPr>
          <p:cNvPr id="3" name="Symbol zastępczy zawartości 2">
            <a:extLst>
              <a:ext uri="{FF2B5EF4-FFF2-40B4-BE49-F238E27FC236}">
                <a16:creationId xmlns:a16="http://schemas.microsoft.com/office/drawing/2014/main" id="{CE2803F7-C461-442C-A7A7-98ABAB7976AB}"/>
              </a:ext>
            </a:extLst>
          </p:cNvPr>
          <p:cNvSpPr>
            <a:spLocks noGrp="1"/>
          </p:cNvSpPr>
          <p:nvPr>
            <p:ph idx="1"/>
          </p:nvPr>
        </p:nvSpPr>
        <p:spPr>
          <a:xfrm>
            <a:off x="838200" y="1294075"/>
            <a:ext cx="10982325" cy="5821100"/>
          </a:xfrm>
        </p:spPr>
        <p:txBody>
          <a:bodyPr>
            <a:normAutofit/>
          </a:bodyPr>
          <a:lstStyle/>
          <a:p>
            <a:pPr marL="0" indent="0">
              <a:lnSpc>
                <a:spcPct val="100000"/>
              </a:lnSpc>
              <a:buNone/>
            </a:pPr>
            <a:r>
              <a:rPr lang="pl-PL" sz="2600" dirty="0" err="1">
                <a:solidFill>
                  <a:schemeClr val="accent1"/>
                </a:solidFill>
                <a:latin typeface="Century Gothic" panose="020B0502020202020204" pitchFamily="34" charset="0"/>
              </a:rPr>
              <a:t>principles</a:t>
            </a:r>
            <a:r>
              <a:rPr lang="pl-PL" sz="2600" dirty="0">
                <a:solidFill>
                  <a:schemeClr val="accent1"/>
                </a:solidFill>
                <a:latin typeface="Century Gothic" panose="020B0502020202020204" pitchFamily="34" charset="0"/>
              </a:rPr>
              <a:t> of </a:t>
            </a:r>
            <a:r>
              <a:rPr lang="pl-PL" sz="2600" dirty="0" err="1">
                <a:solidFill>
                  <a:schemeClr val="accent1"/>
                </a:solidFill>
                <a:latin typeface="Century Gothic" panose="020B0502020202020204" pitchFamily="34" charset="0"/>
              </a:rPr>
              <a:t>criminal</a:t>
            </a:r>
            <a:r>
              <a:rPr lang="pl-PL" sz="2600" dirty="0">
                <a:solidFill>
                  <a:schemeClr val="accent1"/>
                </a:solidFill>
                <a:latin typeface="Century Gothic" panose="020B0502020202020204" pitchFamily="34" charset="0"/>
              </a:rPr>
              <a:t> law</a:t>
            </a:r>
          </a:p>
          <a:p>
            <a:pPr marL="0" indent="0">
              <a:lnSpc>
                <a:spcPct val="100000"/>
              </a:lnSpc>
              <a:buNone/>
            </a:pPr>
            <a:r>
              <a:rPr lang="pl-PL" sz="2600" dirty="0" err="1">
                <a:solidFill>
                  <a:schemeClr val="accent2"/>
                </a:solidFill>
                <a:latin typeface="Century Gothic" panose="020B0502020202020204" pitchFamily="34" charset="0"/>
              </a:rPr>
              <a:t>continental</a:t>
            </a:r>
            <a:r>
              <a:rPr lang="pl-PL" sz="2600" dirty="0">
                <a:solidFill>
                  <a:schemeClr val="accent2"/>
                </a:solidFill>
                <a:latin typeface="Century Gothic" panose="020B0502020202020204" pitchFamily="34" charset="0"/>
              </a:rPr>
              <a:t> (</a:t>
            </a:r>
            <a:r>
              <a:rPr lang="pl-PL" sz="2600" dirty="0" err="1">
                <a:solidFill>
                  <a:schemeClr val="accent2"/>
                </a:solidFill>
                <a:latin typeface="Century Gothic" panose="020B0502020202020204" pitchFamily="34" charset="0"/>
              </a:rPr>
              <a:t>Polish</a:t>
            </a:r>
            <a:r>
              <a:rPr lang="pl-PL" sz="2600" dirty="0">
                <a:solidFill>
                  <a:schemeClr val="accent2"/>
                </a:solidFill>
                <a:latin typeface="Century Gothic" panose="020B0502020202020204" pitchFamily="34" charset="0"/>
              </a:rPr>
              <a:t>) </a:t>
            </a:r>
            <a:r>
              <a:rPr lang="pl-PL" sz="2600" dirty="0" err="1">
                <a:solidFill>
                  <a:schemeClr val="accent2"/>
                </a:solidFill>
                <a:latin typeface="Century Gothic" panose="020B0502020202020204" pitchFamily="34" charset="0"/>
              </a:rPr>
              <a:t>criminal</a:t>
            </a:r>
            <a:r>
              <a:rPr lang="pl-PL" sz="2600" dirty="0">
                <a:solidFill>
                  <a:schemeClr val="accent2"/>
                </a:solidFill>
                <a:latin typeface="Century Gothic" panose="020B0502020202020204" pitchFamily="34" charset="0"/>
              </a:rPr>
              <a:t> law</a:t>
            </a:r>
          </a:p>
          <a:p>
            <a:pPr>
              <a:lnSpc>
                <a:spcPct val="100000"/>
              </a:lnSpc>
            </a:pPr>
            <a:r>
              <a:rPr lang="pl-PL" sz="2600" dirty="0" err="1">
                <a:latin typeface="Century Gothic" panose="020B0502020202020204" pitchFamily="34" charset="0"/>
              </a:rPr>
              <a:t>nullum</a:t>
            </a:r>
            <a:r>
              <a:rPr lang="pl-PL" sz="2600" dirty="0">
                <a:latin typeface="Century Gothic" panose="020B0502020202020204" pitchFamily="34" charset="0"/>
              </a:rPr>
              <a:t> </a:t>
            </a:r>
            <a:r>
              <a:rPr lang="pl-PL" sz="2600" dirty="0" err="1">
                <a:latin typeface="Century Gothic" panose="020B0502020202020204" pitchFamily="34" charset="0"/>
              </a:rPr>
              <a:t>crimen</a:t>
            </a:r>
            <a:r>
              <a:rPr lang="pl-PL" sz="2600" dirty="0">
                <a:latin typeface="Century Gothic" panose="020B0502020202020204" pitchFamily="34" charset="0"/>
              </a:rPr>
              <a:t> sine lege</a:t>
            </a:r>
          </a:p>
          <a:p>
            <a:pPr>
              <a:lnSpc>
                <a:spcPct val="100000"/>
              </a:lnSpc>
            </a:pPr>
            <a:r>
              <a:rPr lang="pl-PL" sz="2600" dirty="0">
                <a:latin typeface="Century Gothic" panose="020B0502020202020204" pitchFamily="34" charset="0"/>
              </a:rPr>
              <a:t>nulla poena sine lege</a:t>
            </a:r>
          </a:p>
          <a:p>
            <a:pPr>
              <a:lnSpc>
                <a:spcPct val="100000"/>
              </a:lnSpc>
            </a:pPr>
            <a:r>
              <a:rPr lang="pl-PL" sz="2600" dirty="0">
                <a:latin typeface="Century Gothic" panose="020B0502020202020204" pitchFamily="34" charset="0"/>
              </a:rPr>
              <a:t>lex </a:t>
            </a:r>
            <a:r>
              <a:rPr lang="pl-PL" sz="2600" dirty="0" err="1">
                <a:latin typeface="Century Gothic" panose="020B0502020202020204" pitchFamily="34" charset="0"/>
              </a:rPr>
              <a:t>severior</a:t>
            </a:r>
            <a:r>
              <a:rPr lang="pl-PL" sz="2600" dirty="0">
                <a:latin typeface="Century Gothic" panose="020B0502020202020204" pitchFamily="34" charset="0"/>
              </a:rPr>
              <a:t> retro non </a:t>
            </a:r>
            <a:r>
              <a:rPr lang="pl-PL" sz="2600" dirty="0" err="1">
                <a:latin typeface="Century Gothic" panose="020B0502020202020204" pitchFamily="34" charset="0"/>
              </a:rPr>
              <a:t>agit</a:t>
            </a:r>
            <a:r>
              <a:rPr lang="pl-PL" sz="2600" dirty="0">
                <a:latin typeface="Century Gothic" panose="020B0502020202020204" pitchFamily="34" charset="0"/>
              </a:rPr>
              <a:t> / lex </a:t>
            </a:r>
            <a:r>
              <a:rPr lang="pl-PL" sz="2600" dirty="0" err="1">
                <a:latin typeface="Century Gothic" panose="020B0502020202020204" pitchFamily="34" charset="0"/>
              </a:rPr>
              <a:t>mitior</a:t>
            </a:r>
            <a:r>
              <a:rPr lang="pl-PL" sz="2600" dirty="0">
                <a:latin typeface="Century Gothic" panose="020B0502020202020204" pitchFamily="34" charset="0"/>
              </a:rPr>
              <a:t> </a:t>
            </a:r>
            <a:r>
              <a:rPr lang="pl-PL" sz="2600" dirty="0" err="1">
                <a:latin typeface="Century Gothic" panose="020B0502020202020204" pitchFamily="34" charset="0"/>
              </a:rPr>
              <a:t>agit</a:t>
            </a:r>
            <a:endParaRPr lang="pl-PL" sz="2600" dirty="0">
              <a:latin typeface="Century Gothic" panose="020B0502020202020204" pitchFamily="34" charset="0"/>
            </a:endParaRPr>
          </a:p>
          <a:p>
            <a:pPr>
              <a:lnSpc>
                <a:spcPct val="100000"/>
              </a:lnSpc>
            </a:pPr>
            <a:r>
              <a:rPr lang="pl-PL" sz="2600" dirty="0" err="1">
                <a:latin typeface="Century Gothic" panose="020B0502020202020204" pitchFamily="34" charset="0"/>
              </a:rPr>
              <a:t>nullum</a:t>
            </a:r>
            <a:r>
              <a:rPr lang="pl-PL" sz="2600" dirty="0">
                <a:latin typeface="Century Gothic" panose="020B0502020202020204" pitchFamily="34" charset="0"/>
              </a:rPr>
              <a:t> </a:t>
            </a:r>
            <a:r>
              <a:rPr lang="pl-PL" sz="2600" dirty="0" err="1">
                <a:latin typeface="Century Gothic" panose="020B0502020202020204" pitchFamily="34" charset="0"/>
              </a:rPr>
              <a:t>crimen</a:t>
            </a:r>
            <a:r>
              <a:rPr lang="pl-PL" sz="2600" dirty="0">
                <a:latin typeface="Century Gothic" panose="020B0502020202020204" pitchFamily="34" charset="0"/>
              </a:rPr>
              <a:t> sine culpa</a:t>
            </a:r>
          </a:p>
          <a:p>
            <a:pPr>
              <a:lnSpc>
                <a:spcPct val="100000"/>
              </a:lnSpc>
            </a:pPr>
            <a:r>
              <a:rPr lang="pl-PL" sz="2600" dirty="0" err="1">
                <a:latin typeface="Century Gothic" panose="020B0502020202020204" pitchFamily="34" charset="0"/>
              </a:rPr>
              <a:t>nullum</a:t>
            </a:r>
            <a:r>
              <a:rPr lang="pl-PL" sz="2600" dirty="0">
                <a:latin typeface="Century Gothic" panose="020B0502020202020204" pitchFamily="34" charset="0"/>
              </a:rPr>
              <a:t> </a:t>
            </a:r>
            <a:r>
              <a:rPr lang="pl-PL" sz="2600" dirty="0" err="1">
                <a:latin typeface="Century Gothic" panose="020B0502020202020204" pitchFamily="34" charset="0"/>
              </a:rPr>
              <a:t>crimen</a:t>
            </a:r>
            <a:r>
              <a:rPr lang="pl-PL" sz="2600" dirty="0">
                <a:latin typeface="Century Gothic" panose="020B0502020202020204" pitchFamily="34" charset="0"/>
              </a:rPr>
              <a:t> sine </a:t>
            </a:r>
            <a:r>
              <a:rPr lang="pl-PL" sz="2600" dirty="0" err="1">
                <a:latin typeface="Century Gothic" panose="020B0502020202020204" pitchFamily="34" charset="0"/>
              </a:rPr>
              <a:t>periculo</a:t>
            </a:r>
            <a:r>
              <a:rPr lang="pl-PL" sz="2600" dirty="0">
                <a:latin typeface="Century Gothic" panose="020B0502020202020204" pitchFamily="34" charset="0"/>
              </a:rPr>
              <a:t> </a:t>
            </a:r>
            <a:r>
              <a:rPr lang="pl-PL" sz="2600" dirty="0" err="1">
                <a:latin typeface="Century Gothic" panose="020B0502020202020204" pitchFamily="34" charset="0"/>
              </a:rPr>
              <a:t>sociali</a:t>
            </a:r>
            <a:endParaRPr lang="pl-PL" sz="2600" dirty="0">
              <a:latin typeface="Century Gothic" panose="020B0502020202020204" pitchFamily="34" charset="0"/>
            </a:endParaRPr>
          </a:p>
          <a:p>
            <a:pPr>
              <a:lnSpc>
                <a:spcPct val="100000"/>
              </a:lnSpc>
            </a:pPr>
            <a:r>
              <a:rPr lang="pl-PL" sz="2600" dirty="0" err="1">
                <a:latin typeface="Century Gothic" panose="020B0502020202020204" pitchFamily="34" charset="0"/>
              </a:rPr>
              <a:t>principle</a:t>
            </a:r>
            <a:r>
              <a:rPr lang="pl-PL" sz="2600" dirty="0">
                <a:latin typeface="Century Gothic" panose="020B0502020202020204" pitchFamily="34" charset="0"/>
              </a:rPr>
              <a:t> of </a:t>
            </a:r>
            <a:r>
              <a:rPr lang="pl-PL" sz="2600" dirty="0" err="1">
                <a:latin typeface="Century Gothic" panose="020B0502020202020204" pitchFamily="34" charset="0"/>
              </a:rPr>
              <a:t>individual</a:t>
            </a:r>
            <a:r>
              <a:rPr lang="pl-PL" sz="2600" dirty="0">
                <a:latin typeface="Century Gothic" panose="020B0502020202020204" pitchFamily="34" charset="0"/>
              </a:rPr>
              <a:t> and </a:t>
            </a:r>
            <a:r>
              <a:rPr lang="pl-PL" sz="2600" dirty="0" err="1">
                <a:latin typeface="Century Gothic" panose="020B0502020202020204" pitchFamily="34" charset="0"/>
              </a:rPr>
              <a:t>personal</a:t>
            </a:r>
            <a:r>
              <a:rPr lang="pl-PL" sz="2600" dirty="0">
                <a:latin typeface="Century Gothic" panose="020B0502020202020204" pitchFamily="34" charset="0"/>
              </a:rPr>
              <a:t> </a:t>
            </a:r>
            <a:r>
              <a:rPr lang="pl-PL" sz="2600" dirty="0" err="1">
                <a:latin typeface="Century Gothic" panose="020B0502020202020204" pitchFamily="34" charset="0"/>
              </a:rPr>
              <a:t>liability</a:t>
            </a:r>
            <a:endParaRPr lang="pl-PL" sz="2600" dirty="0">
              <a:latin typeface="Century Gothic" panose="020B0502020202020204" pitchFamily="34" charset="0"/>
            </a:endParaRPr>
          </a:p>
          <a:p>
            <a:pPr>
              <a:lnSpc>
                <a:spcPct val="100000"/>
              </a:lnSpc>
            </a:pPr>
            <a:r>
              <a:rPr lang="pl-PL" sz="2600" dirty="0" err="1">
                <a:latin typeface="Century Gothic" panose="020B0502020202020204" pitchFamily="34" charset="0"/>
              </a:rPr>
              <a:t>principle</a:t>
            </a:r>
            <a:r>
              <a:rPr lang="pl-PL" sz="2600" dirty="0">
                <a:latin typeface="Century Gothic" panose="020B0502020202020204" pitchFamily="34" charset="0"/>
              </a:rPr>
              <a:t> of </a:t>
            </a:r>
            <a:r>
              <a:rPr lang="pl-PL" sz="2600" dirty="0" err="1">
                <a:latin typeface="Century Gothic" panose="020B0502020202020204" pitchFamily="34" charset="0"/>
              </a:rPr>
              <a:t>humanitarianism</a:t>
            </a:r>
            <a:endParaRPr lang="pl-PL" sz="2600" dirty="0">
              <a:latin typeface="Century Gothic" panose="020B0502020202020204" pitchFamily="34" charset="0"/>
            </a:endParaRPr>
          </a:p>
          <a:p>
            <a:pPr>
              <a:lnSpc>
                <a:spcPct val="100000"/>
              </a:lnSpc>
            </a:pPr>
            <a:endParaRPr lang="pl-PL" sz="2600" dirty="0">
              <a:latin typeface="Century Gothic" panose="020B0502020202020204" pitchFamily="34" charset="0"/>
            </a:endParaRPr>
          </a:p>
        </p:txBody>
      </p:sp>
      <p:pic>
        <p:nvPicPr>
          <p:cNvPr id="7" name="Obraz 6">
            <a:extLst>
              <a:ext uri="{FF2B5EF4-FFF2-40B4-BE49-F238E27FC236}">
                <a16:creationId xmlns:a16="http://schemas.microsoft.com/office/drawing/2014/main" id="{1CD8C6B8-CB3D-4D52-8D51-1117DB0BFB35}"/>
              </a:ext>
            </a:extLst>
          </p:cNvPr>
          <p:cNvPicPr>
            <a:picLocks noChangeAspect="1"/>
          </p:cNvPicPr>
          <p:nvPr/>
        </p:nvPicPr>
        <p:blipFill>
          <a:blip r:embed="rId2"/>
          <a:stretch>
            <a:fillRect/>
          </a:stretch>
        </p:blipFill>
        <p:spPr>
          <a:xfrm>
            <a:off x="8872963" y="-1"/>
            <a:ext cx="3319038" cy="1533525"/>
          </a:xfrm>
          <a:prstGeom prst="rect">
            <a:avLst/>
          </a:prstGeom>
        </p:spPr>
      </p:pic>
    </p:spTree>
    <p:extLst>
      <p:ext uri="{BB962C8B-B14F-4D97-AF65-F5344CB8AC3E}">
        <p14:creationId xmlns:p14="http://schemas.microsoft.com/office/powerpoint/2010/main" val="3564017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F9223D-6458-4777-9302-C8FCB3B0920A}"/>
              </a:ext>
            </a:extLst>
          </p:cNvPr>
          <p:cNvSpPr>
            <a:spLocks noGrp="1"/>
          </p:cNvSpPr>
          <p:nvPr>
            <p:ph type="title"/>
          </p:nvPr>
        </p:nvSpPr>
        <p:spPr>
          <a:xfrm>
            <a:off x="838200" y="207961"/>
            <a:ext cx="10515600" cy="1325563"/>
          </a:xfrm>
        </p:spPr>
        <p:txBody>
          <a:bodyPr>
            <a:normAutofit/>
          </a:bodyPr>
          <a:lstStyle/>
          <a:p>
            <a:r>
              <a:rPr lang="pl-PL" sz="3600" dirty="0" err="1">
                <a:latin typeface="Century Gothic" panose="020B0502020202020204" pitchFamily="34" charset="0"/>
              </a:rPr>
              <a:t>Lecture</a:t>
            </a:r>
            <a:r>
              <a:rPr lang="pl-PL" sz="3600" dirty="0">
                <a:latin typeface="Century Gothic" panose="020B0502020202020204" pitchFamily="34" charset="0"/>
              </a:rPr>
              <a:t> III</a:t>
            </a:r>
            <a:endParaRPr lang="de-DE" sz="3600" dirty="0">
              <a:latin typeface="Century Gothic" panose="020B0502020202020204" pitchFamily="34" charset="0"/>
            </a:endParaRPr>
          </a:p>
        </p:txBody>
      </p:sp>
      <p:sp>
        <p:nvSpPr>
          <p:cNvPr id="3" name="Symbol zastępczy zawartości 2">
            <a:extLst>
              <a:ext uri="{FF2B5EF4-FFF2-40B4-BE49-F238E27FC236}">
                <a16:creationId xmlns:a16="http://schemas.microsoft.com/office/drawing/2014/main" id="{CE2803F7-C461-442C-A7A7-98ABAB7976AB}"/>
              </a:ext>
            </a:extLst>
          </p:cNvPr>
          <p:cNvSpPr>
            <a:spLocks noGrp="1"/>
          </p:cNvSpPr>
          <p:nvPr>
            <p:ph idx="1"/>
          </p:nvPr>
        </p:nvSpPr>
        <p:spPr>
          <a:xfrm>
            <a:off x="838200" y="1294075"/>
            <a:ext cx="10982325" cy="5821100"/>
          </a:xfrm>
        </p:spPr>
        <p:txBody>
          <a:bodyPr>
            <a:normAutofit/>
          </a:bodyPr>
          <a:lstStyle/>
          <a:p>
            <a:pPr marL="0" indent="0">
              <a:lnSpc>
                <a:spcPct val="100000"/>
              </a:lnSpc>
              <a:buNone/>
            </a:pPr>
            <a:r>
              <a:rPr lang="pl-PL" sz="2600" dirty="0" err="1">
                <a:solidFill>
                  <a:schemeClr val="accent1"/>
                </a:solidFill>
                <a:latin typeface="Century Gothic" panose="020B0502020202020204" pitchFamily="34" charset="0"/>
              </a:rPr>
              <a:t>principles</a:t>
            </a:r>
            <a:r>
              <a:rPr lang="pl-PL" sz="2600" dirty="0">
                <a:solidFill>
                  <a:schemeClr val="accent1"/>
                </a:solidFill>
                <a:latin typeface="Century Gothic" panose="020B0502020202020204" pitchFamily="34" charset="0"/>
              </a:rPr>
              <a:t> of </a:t>
            </a:r>
            <a:r>
              <a:rPr lang="pl-PL" sz="2600" dirty="0" err="1">
                <a:solidFill>
                  <a:schemeClr val="accent1"/>
                </a:solidFill>
                <a:latin typeface="Century Gothic" panose="020B0502020202020204" pitchFamily="34" charset="0"/>
              </a:rPr>
              <a:t>criminal</a:t>
            </a:r>
            <a:r>
              <a:rPr lang="pl-PL" sz="2600" dirty="0">
                <a:solidFill>
                  <a:schemeClr val="accent1"/>
                </a:solidFill>
                <a:latin typeface="Century Gothic" panose="020B0502020202020204" pitchFamily="34" charset="0"/>
              </a:rPr>
              <a:t> law</a:t>
            </a:r>
          </a:p>
          <a:p>
            <a:pPr>
              <a:lnSpc>
                <a:spcPct val="100000"/>
              </a:lnSpc>
            </a:pPr>
            <a:r>
              <a:rPr lang="pl-PL" sz="2600" dirty="0" err="1">
                <a:solidFill>
                  <a:schemeClr val="accent2"/>
                </a:solidFill>
                <a:latin typeface="Century Gothic" panose="020B0502020202020204" pitchFamily="34" charset="0"/>
              </a:rPr>
              <a:t>nullum</a:t>
            </a:r>
            <a:r>
              <a:rPr lang="pl-PL" sz="2600" dirty="0">
                <a:solidFill>
                  <a:schemeClr val="accent2"/>
                </a:solidFill>
                <a:latin typeface="Century Gothic" panose="020B0502020202020204" pitchFamily="34" charset="0"/>
              </a:rPr>
              <a:t> </a:t>
            </a:r>
            <a:r>
              <a:rPr lang="pl-PL" sz="2600" dirty="0" err="1">
                <a:solidFill>
                  <a:schemeClr val="accent2"/>
                </a:solidFill>
                <a:latin typeface="Century Gothic" panose="020B0502020202020204" pitchFamily="34" charset="0"/>
              </a:rPr>
              <a:t>crimen</a:t>
            </a:r>
            <a:r>
              <a:rPr lang="pl-PL" sz="2600" dirty="0">
                <a:solidFill>
                  <a:schemeClr val="accent2"/>
                </a:solidFill>
                <a:latin typeface="Century Gothic" panose="020B0502020202020204" pitchFamily="34" charset="0"/>
              </a:rPr>
              <a:t> sine lege</a:t>
            </a:r>
          </a:p>
          <a:p>
            <a:pPr lvl="1">
              <a:lnSpc>
                <a:spcPct val="100000"/>
              </a:lnSpc>
            </a:pPr>
            <a:r>
              <a:rPr lang="pl-PL" dirty="0">
                <a:latin typeface="Century Gothic" panose="020B0502020202020204" pitchFamily="34" charset="0"/>
              </a:rPr>
              <a:t>„no </a:t>
            </a:r>
            <a:r>
              <a:rPr lang="pl-PL" dirty="0" err="1">
                <a:latin typeface="Century Gothic" panose="020B0502020202020204" pitchFamily="34" charset="0"/>
              </a:rPr>
              <a:t>offence</a:t>
            </a:r>
            <a:r>
              <a:rPr lang="pl-PL" dirty="0">
                <a:latin typeface="Century Gothic" panose="020B0502020202020204" pitchFamily="34" charset="0"/>
              </a:rPr>
              <a:t> </a:t>
            </a:r>
            <a:r>
              <a:rPr lang="pl-PL" dirty="0" err="1">
                <a:latin typeface="Century Gothic" panose="020B0502020202020204" pitchFamily="34" charset="0"/>
              </a:rPr>
              <a:t>without</a:t>
            </a:r>
            <a:r>
              <a:rPr lang="pl-PL" dirty="0">
                <a:latin typeface="Century Gothic" panose="020B0502020202020204" pitchFamily="34" charset="0"/>
              </a:rPr>
              <a:t> </a:t>
            </a:r>
            <a:r>
              <a:rPr lang="pl-PL" dirty="0" err="1">
                <a:latin typeface="Century Gothic" panose="020B0502020202020204" pitchFamily="34" charset="0"/>
              </a:rPr>
              <a:t>statute</a:t>
            </a:r>
            <a:r>
              <a:rPr lang="pl-PL" dirty="0">
                <a:latin typeface="Century Gothic" panose="020B0502020202020204" pitchFamily="34" charset="0"/>
              </a:rPr>
              <a:t>”</a:t>
            </a:r>
          </a:p>
          <a:p>
            <a:pPr lvl="1">
              <a:lnSpc>
                <a:spcPct val="100000"/>
              </a:lnSpc>
            </a:pPr>
            <a:r>
              <a:rPr lang="pl-PL" dirty="0" err="1">
                <a:latin typeface="Century Gothic" panose="020B0502020202020204" pitchFamily="34" charset="0"/>
              </a:rPr>
              <a:t>might</a:t>
            </a:r>
            <a:r>
              <a:rPr lang="pl-PL" dirty="0">
                <a:latin typeface="Century Gothic" panose="020B0502020202020204" pitchFamily="34" charset="0"/>
              </a:rPr>
              <a:t> be </a:t>
            </a:r>
            <a:r>
              <a:rPr lang="pl-PL" dirty="0" err="1">
                <a:latin typeface="Century Gothic" panose="020B0502020202020204" pitchFamily="34" charset="0"/>
              </a:rPr>
              <a:t>perceived</a:t>
            </a:r>
            <a:r>
              <a:rPr lang="pl-PL" dirty="0">
                <a:latin typeface="Century Gothic" panose="020B0502020202020204" pitchFamily="34" charset="0"/>
              </a:rPr>
              <a:t> as </a:t>
            </a:r>
            <a:r>
              <a:rPr lang="pl-PL" dirty="0" err="1">
                <a:latin typeface="Century Gothic" panose="020B0502020202020204" pitchFamily="34" charset="0"/>
              </a:rPr>
              <a:t>main</a:t>
            </a:r>
            <a:r>
              <a:rPr lang="pl-PL" dirty="0">
                <a:latin typeface="Century Gothic" panose="020B0502020202020204" pitchFamily="34" charset="0"/>
              </a:rPr>
              <a:t> </a:t>
            </a:r>
            <a:r>
              <a:rPr lang="pl-PL" dirty="0" err="1">
                <a:latin typeface="Century Gothic" panose="020B0502020202020204" pitchFamily="34" charset="0"/>
              </a:rPr>
              <a:t>principle</a:t>
            </a:r>
            <a:endParaRPr lang="pl-PL" dirty="0">
              <a:latin typeface="Century Gothic" panose="020B0502020202020204" pitchFamily="34" charset="0"/>
            </a:endParaRPr>
          </a:p>
        </p:txBody>
      </p:sp>
      <p:pic>
        <p:nvPicPr>
          <p:cNvPr id="7" name="Obraz 6">
            <a:extLst>
              <a:ext uri="{FF2B5EF4-FFF2-40B4-BE49-F238E27FC236}">
                <a16:creationId xmlns:a16="http://schemas.microsoft.com/office/drawing/2014/main" id="{1CD8C6B8-CB3D-4D52-8D51-1117DB0BFB35}"/>
              </a:ext>
            </a:extLst>
          </p:cNvPr>
          <p:cNvPicPr>
            <a:picLocks noChangeAspect="1"/>
          </p:cNvPicPr>
          <p:nvPr/>
        </p:nvPicPr>
        <p:blipFill>
          <a:blip r:embed="rId2"/>
          <a:stretch>
            <a:fillRect/>
          </a:stretch>
        </p:blipFill>
        <p:spPr>
          <a:xfrm>
            <a:off x="8872963" y="-1"/>
            <a:ext cx="3319038" cy="1533525"/>
          </a:xfrm>
          <a:prstGeom prst="rect">
            <a:avLst/>
          </a:prstGeom>
        </p:spPr>
      </p:pic>
    </p:spTree>
    <p:extLst>
      <p:ext uri="{BB962C8B-B14F-4D97-AF65-F5344CB8AC3E}">
        <p14:creationId xmlns:p14="http://schemas.microsoft.com/office/powerpoint/2010/main" val="764993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F9223D-6458-4777-9302-C8FCB3B0920A}"/>
              </a:ext>
            </a:extLst>
          </p:cNvPr>
          <p:cNvSpPr>
            <a:spLocks noGrp="1"/>
          </p:cNvSpPr>
          <p:nvPr>
            <p:ph type="title"/>
          </p:nvPr>
        </p:nvSpPr>
        <p:spPr>
          <a:xfrm>
            <a:off x="838200" y="207961"/>
            <a:ext cx="10515600" cy="1325563"/>
          </a:xfrm>
        </p:spPr>
        <p:txBody>
          <a:bodyPr>
            <a:normAutofit/>
          </a:bodyPr>
          <a:lstStyle/>
          <a:p>
            <a:r>
              <a:rPr lang="pl-PL" sz="3600" dirty="0" err="1">
                <a:latin typeface="Century Gothic" panose="020B0502020202020204" pitchFamily="34" charset="0"/>
              </a:rPr>
              <a:t>Lecture</a:t>
            </a:r>
            <a:r>
              <a:rPr lang="pl-PL" sz="3600" dirty="0">
                <a:latin typeface="Century Gothic" panose="020B0502020202020204" pitchFamily="34" charset="0"/>
              </a:rPr>
              <a:t> III</a:t>
            </a:r>
            <a:endParaRPr lang="de-DE" sz="3600" dirty="0">
              <a:latin typeface="Century Gothic" panose="020B0502020202020204" pitchFamily="34" charset="0"/>
            </a:endParaRPr>
          </a:p>
        </p:txBody>
      </p:sp>
      <p:sp>
        <p:nvSpPr>
          <p:cNvPr id="3" name="Symbol zastępczy zawartości 2">
            <a:extLst>
              <a:ext uri="{FF2B5EF4-FFF2-40B4-BE49-F238E27FC236}">
                <a16:creationId xmlns:a16="http://schemas.microsoft.com/office/drawing/2014/main" id="{CE2803F7-C461-442C-A7A7-98ABAB7976AB}"/>
              </a:ext>
            </a:extLst>
          </p:cNvPr>
          <p:cNvSpPr>
            <a:spLocks noGrp="1"/>
          </p:cNvSpPr>
          <p:nvPr>
            <p:ph idx="1"/>
          </p:nvPr>
        </p:nvSpPr>
        <p:spPr>
          <a:xfrm>
            <a:off x="838200" y="1294075"/>
            <a:ext cx="10982325" cy="5821100"/>
          </a:xfrm>
        </p:spPr>
        <p:txBody>
          <a:bodyPr>
            <a:normAutofit/>
          </a:bodyPr>
          <a:lstStyle/>
          <a:p>
            <a:pPr marL="0" indent="0">
              <a:lnSpc>
                <a:spcPct val="100000"/>
              </a:lnSpc>
              <a:buNone/>
            </a:pPr>
            <a:r>
              <a:rPr lang="pl-PL" sz="2600" dirty="0" err="1">
                <a:solidFill>
                  <a:schemeClr val="accent1"/>
                </a:solidFill>
                <a:latin typeface="Century Gothic" panose="020B0502020202020204" pitchFamily="34" charset="0"/>
              </a:rPr>
              <a:t>principles</a:t>
            </a:r>
            <a:r>
              <a:rPr lang="pl-PL" sz="2600" dirty="0">
                <a:solidFill>
                  <a:schemeClr val="accent1"/>
                </a:solidFill>
                <a:latin typeface="Century Gothic" panose="020B0502020202020204" pitchFamily="34" charset="0"/>
              </a:rPr>
              <a:t> of </a:t>
            </a:r>
            <a:r>
              <a:rPr lang="pl-PL" sz="2600" dirty="0" err="1">
                <a:solidFill>
                  <a:schemeClr val="accent1"/>
                </a:solidFill>
                <a:latin typeface="Century Gothic" panose="020B0502020202020204" pitchFamily="34" charset="0"/>
              </a:rPr>
              <a:t>criminal</a:t>
            </a:r>
            <a:r>
              <a:rPr lang="pl-PL" sz="2600" dirty="0">
                <a:solidFill>
                  <a:schemeClr val="accent1"/>
                </a:solidFill>
                <a:latin typeface="Century Gothic" panose="020B0502020202020204" pitchFamily="34" charset="0"/>
              </a:rPr>
              <a:t> law</a:t>
            </a:r>
          </a:p>
          <a:p>
            <a:pPr>
              <a:lnSpc>
                <a:spcPct val="100000"/>
              </a:lnSpc>
            </a:pPr>
            <a:r>
              <a:rPr lang="pl-PL" sz="2600" dirty="0" err="1">
                <a:solidFill>
                  <a:schemeClr val="accent2"/>
                </a:solidFill>
                <a:latin typeface="Century Gothic" panose="020B0502020202020204" pitchFamily="34" charset="0"/>
              </a:rPr>
              <a:t>nullum</a:t>
            </a:r>
            <a:r>
              <a:rPr lang="pl-PL" sz="2600" dirty="0">
                <a:solidFill>
                  <a:schemeClr val="accent2"/>
                </a:solidFill>
                <a:latin typeface="Century Gothic" panose="020B0502020202020204" pitchFamily="34" charset="0"/>
              </a:rPr>
              <a:t> </a:t>
            </a:r>
            <a:r>
              <a:rPr lang="pl-PL" sz="2600" dirty="0" err="1">
                <a:solidFill>
                  <a:schemeClr val="accent2"/>
                </a:solidFill>
                <a:latin typeface="Century Gothic" panose="020B0502020202020204" pitchFamily="34" charset="0"/>
              </a:rPr>
              <a:t>crimen</a:t>
            </a:r>
            <a:r>
              <a:rPr lang="pl-PL" sz="2600" dirty="0">
                <a:solidFill>
                  <a:schemeClr val="accent2"/>
                </a:solidFill>
                <a:latin typeface="Century Gothic" panose="020B0502020202020204" pitchFamily="34" charset="0"/>
              </a:rPr>
              <a:t> sine lege</a:t>
            </a:r>
          </a:p>
          <a:p>
            <a:pPr lvl="1">
              <a:lnSpc>
                <a:spcPct val="100000"/>
              </a:lnSpc>
            </a:pPr>
            <a:r>
              <a:rPr lang="pl-PL" dirty="0" err="1">
                <a:latin typeface="Century Gothic" panose="020B0502020202020204" pitchFamily="34" charset="0"/>
              </a:rPr>
              <a:t>sources</a:t>
            </a:r>
            <a:r>
              <a:rPr lang="pl-PL" dirty="0">
                <a:latin typeface="Century Gothic" panose="020B0502020202020204" pitchFamily="34" charset="0"/>
              </a:rPr>
              <a:t>:</a:t>
            </a:r>
          </a:p>
          <a:p>
            <a:pPr lvl="2">
              <a:lnSpc>
                <a:spcPct val="100000"/>
              </a:lnSpc>
            </a:pPr>
            <a:r>
              <a:rPr lang="pl-PL" dirty="0" err="1">
                <a:latin typeface="Century Gothic" panose="020B0502020202020204" pitchFamily="34" charset="0"/>
              </a:rPr>
              <a:t>Criminal</a:t>
            </a:r>
            <a:r>
              <a:rPr lang="pl-PL" dirty="0">
                <a:latin typeface="Century Gothic" panose="020B0502020202020204" pitchFamily="34" charset="0"/>
              </a:rPr>
              <a:t> </a:t>
            </a:r>
            <a:r>
              <a:rPr lang="pl-PL" dirty="0" err="1">
                <a:latin typeface="Century Gothic" panose="020B0502020202020204" pitchFamily="34" charset="0"/>
              </a:rPr>
              <a:t>Code</a:t>
            </a:r>
            <a:r>
              <a:rPr lang="pl-PL" dirty="0">
                <a:latin typeface="Century Gothic" panose="020B0502020202020204" pitchFamily="34" charset="0"/>
              </a:rPr>
              <a:t> (art. 1 par. 1)</a:t>
            </a:r>
          </a:p>
          <a:p>
            <a:pPr lvl="2">
              <a:lnSpc>
                <a:spcPct val="100000"/>
              </a:lnSpc>
            </a:pPr>
            <a:r>
              <a:rPr lang="pl-PL" dirty="0" err="1">
                <a:latin typeface="Century Gothic" panose="020B0502020202020204" pitchFamily="34" charset="0"/>
              </a:rPr>
              <a:t>Constitution</a:t>
            </a:r>
            <a:r>
              <a:rPr lang="pl-PL" dirty="0">
                <a:latin typeface="Century Gothic" panose="020B0502020202020204" pitchFamily="34" charset="0"/>
              </a:rPr>
              <a:t> (art. 42)</a:t>
            </a:r>
          </a:p>
          <a:p>
            <a:pPr lvl="3">
              <a:lnSpc>
                <a:spcPct val="100000"/>
              </a:lnSpc>
            </a:pPr>
            <a:r>
              <a:rPr lang="pl-PL" dirty="0" err="1">
                <a:latin typeface="Century Gothic" panose="020B0502020202020204" pitchFamily="34" charset="0"/>
              </a:rPr>
              <a:t>Nuremberg</a:t>
            </a:r>
            <a:r>
              <a:rPr lang="pl-PL" dirty="0">
                <a:latin typeface="Century Gothic" panose="020B0502020202020204" pitchFamily="34" charset="0"/>
              </a:rPr>
              <a:t> </a:t>
            </a:r>
            <a:r>
              <a:rPr lang="pl-PL" dirty="0" err="1">
                <a:latin typeface="Century Gothic" panose="020B0502020202020204" pitchFamily="34" charset="0"/>
              </a:rPr>
              <a:t>clause</a:t>
            </a:r>
            <a:r>
              <a:rPr lang="pl-PL" dirty="0">
                <a:latin typeface="Century Gothic" panose="020B0502020202020204" pitchFamily="34" charset="0"/>
              </a:rPr>
              <a:t>: </a:t>
            </a:r>
            <a:r>
              <a:rPr lang="pl-PL" dirty="0" err="1">
                <a:latin typeface="Century Gothic" panose="020B0502020202020204" pitchFamily="34" charset="0"/>
              </a:rPr>
              <a:t>an</a:t>
            </a:r>
            <a:r>
              <a:rPr lang="pl-PL" dirty="0">
                <a:latin typeface="Century Gothic" panose="020B0502020202020204" pitchFamily="34" charset="0"/>
              </a:rPr>
              <a:t> </a:t>
            </a:r>
            <a:r>
              <a:rPr lang="pl-PL" dirty="0" err="1">
                <a:latin typeface="Century Gothic" panose="020B0502020202020204" pitchFamily="34" charset="0"/>
              </a:rPr>
              <a:t>offence</a:t>
            </a:r>
            <a:r>
              <a:rPr lang="pl-PL" dirty="0">
                <a:latin typeface="Century Gothic" panose="020B0502020202020204" pitchFamily="34" charset="0"/>
              </a:rPr>
              <a:t> </a:t>
            </a:r>
            <a:r>
              <a:rPr lang="pl-PL" dirty="0" err="1">
                <a:latin typeface="Century Gothic" panose="020B0502020202020204" pitchFamily="34" charset="0"/>
              </a:rPr>
              <a:t>might</a:t>
            </a:r>
            <a:r>
              <a:rPr lang="pl-PL" dirty="0">
                <a:latin typeface="Century Gothic" panose="020B0502020202020204" pitchFamily="34" charset="0"/>
              </a:rPr>
              <a:t> be </a:t>
            </a:r>
            <a:r>
              <a:rPr lang="pl-PL" dirty="0" err="1">
                <a:latin typeface="Century Gothic" panose="020B0502020202020204" pitchFamily="34" charset="0"/>
              </a:rPr>
              <a:t>specified</a:t>
            </a:r>
            <a:r>
              <a:rPr lang="pl-PL" dirty="0">
                <a:latin typeface="Century Gothic" panose="020B0502020202020204" pitchFamily="34" charset="0"/>
              </a:rPr>
              <a:t> in </a:t>
            </a:r>
            <a:r>
              <a:rPr lang="pl-PL" dirty="0" err="1">
                <a:latin typeface="Century Gothic" panose="020B0502020202020204" pitchFamily="34" charset="0"/>
              </a:rPr>
              <a:t>international</a:t>
            </a:r>
            <a:r>
              <a:rPr lang="pl-PL" dirty="0">
                <a:latin typeface="Century Gothic" panose="020B0502020202020204" pitchFamily="34" charset="0"/>
              </a:rPr>
              <a:t> law</a:t>
            </a:r>
          </a:p>
          <a:p>
            <a:pPr lvl="3">
              <a:lnSpc>
                <a:spcPct val="100000"/>
              </a:lnSpc>
            </a:pPr>
            <a:r>
              <a:rPr lang="pl-PL" dirty="0" err="1">
                <a:latin typeface="Century Gothic" panose="020B0502020202020204" pitchFamily="34" charset="0"/>
              </a:rPr>
              <a:t>addressed</a:t>
            </a:r>
            <a:r>
              <a:rPr lang="pl-PL" dirty="0">
                <a:latin typeface="Century Gothic" panose="020B0502020202020204" pitchFamily="34" charset="0"/>
              </a:rPr>
              <a:t> to the legislator</a:t>
            </a:r>
          </a:p>
          <a:p>
            <a:pPr lvl="2">
              <a:lnSpc>
                <a:spcPct val="100000"/>
              </a:lnSpc>
            </a:pPr>
            <a:r>
              <a:rPr lang="pl-PL" dirty="0">
                <a:latin typeface="Century Gothic" panose="020B0502020202020204" pitchFamily="34" charset="0"/>
              </a:rPr>
              <a:t>ECHR (art. 7)</a:t>
            </a:r>
          </a:p>
          <a:p>
            <a:pPr lvl="2">
              <a:lnSpc>
                <a:spcPct val="100000"/>
              </a:lnSpc>
            </a:pPr>
            <a:endParaRPr lang="pl-PL" dirty="0">
              <a:latin typeface="Century Gothic" panose="020B0502020202020204" pitchFamily="34" charset="0"/>
            </a:endParaRPr>
          </a:p>
        </p:txBody>
      </p:sp>
      <p:pic>
        <p:nvPicPr>
          <p:cNvPr id="7" name="Obraz 6">
            <a:extLst>
              <a:ext uri="{FF2B5EF4-FFF2-40B4-BE49-F238E27FC236}">
                <a16:creationId xmlns:a16="http://schemas.microsoft.com/office/drawing/2014/main" id="{1CD8C6B8-CB3D-4D52-8D51-1117DB0BFB35}"/>
              </a:ext>
            </a:extLst>
          </p:cNvPr>
          <p:cNvPicPr>
            <a:picLocks noChangeAspect="1"/>
          </p:cNvPicPr>
          <p:nvPr/>
        </p:nvPicPr>
        <p:blipFill>
          <a:blip r:embed="rId3"/>
          <a:stretch>
            <a:fillRect/>
          </a:stretch>
        </p:blipFill>
        <p:spPr>
          <a:xfrm>
            <a:off x="8872963" y="-1"/>
            <a:ext cx="3319038" cy="1533525"/>
          </a:xfrm>
          <a:prstGeom prst="rect">
            <a:avLst/>
          </a:prstGeom>
        </p:spPr>
      </p:pic>
      <p:pic>
        <p:nvPicPr>
          <p:cNvPr id="5" name="Obraz 4" descr="Obraz zawierający zrzut ekranu, ptak&#10;&#10;Opis wygenerowany automatycznie">
            <a:extLst>
              <a:ext uri="{FF2B5EF4-FFF2-40B4-BE49-F238E27FC236}">
                <a16:creationId xmlns:a16="http://schemas.microsoft.com/office/drawing/2014/main" id="{B7E9E39A-E6A7-48B9-BB87-8642DD1FC1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558" y="4675879"/>
            <a:ext cx="6964164" cy="1974160"/>
          </a:xfrm>
          <a:prstGeom prst="rect">
            <a:avLst/>
          </a:prstGeom>
        </p:spPr>
      </p:pic>
    </p:spTree>
    <p:extLst>
      <p:ext uri="{BB962C8B-B14F-4D97-AF65-F5344CB8AC3E}">
        <p14:creationId xmlns:p14="http://schemas.microsoft.com/office/powerpoint/2010/main" val="146827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F9223D-6458-4777-9302-C8FCB3B0920A}"/>
              </a:ext>
            </a:extLst>
          </p:cNvPr>
          <p:cNvSpPr>
            <a:spLocks noGrp="1"/>
          </p:cNvSpPr>
          <p:nvPr>
            <p:ph type="title"/>
          </p:nvPr>
        </p:nvSpPr>
        <p:spPr>
          <a:xfrm>
            <a:off x="838200" y="207961"/>
            <a:ext cx="10515600" cy="1325563"/>
          </a:xfrm>
        </p:spPr>
        <p:txBody>
          <a:bodyPr>
            <a:normAutofit/>
          </a:bodyPr>
          <a:lstStyle/>
          <a:p>
            <a:r>
              <a:rPr lang="pl-PL" sz="3600" dirty="0" err="1">
                <a:latin typeface="Century Gothic" panose="020B0502020202020204" pitchFamily="34" charset="0"/>
              </a:rPr>
              <a:t>Lecture</a:t>
            </a:r>
            <a:r>
              <a:rPr lang="pl-PL" sz="3600" dirty="0">
                <a:latin typeface="Century Gothic" panose="020B0502020202020204" pitchFamily="34" charset="0"/>
              </a:rPr>
              <a:t> III</a:t>
            </a:r>
            <a:endParaRPr lang="de-DE" sz="3600" dirty="0">
              <a:latin typeface="Century Gothic" panose="020B0502020202020204" pitchFamily="34" charset="0"/>
            </a:endParaRPr>
          </a:p>
        </p:txBody>
      </p:sp>
      <p:sp>
        <p:nvSpPr>
          <p:cNvPr id="3" name="Symbol zastępczy zawartości 2">
            <a:extLst>
              <a:ext uri="{FF2B5EF4-FFF2-40B4-BE49-F238E27FC236}">
                <a16:creationId xmlns:a16="http://schemas.microsoft.com/office/drawing/2014/main" id="{CE2803F7-C461-442C-A7A7-98ABAB7976AB}"/>
              </a:ext>
            </a:extLst>
          </p:cNvPr>
          <p:cNvSpPr>
            <a:spLocks noGrp="1"/>
          </p:cNvSpPr>
          <p:nvPr>
            <p:ph idx="1"/>
          </p:nvPr>
        </p:nvSpPr>
        <p:spPr>
          <a:xfrm>
            <a:off x="838200" y="1294075"/>
            <a:ext cx="10982325" cy="5821100"/>
          </a:xfrm>
        </p:spPr>
        <p:txBody>
          <a:bodyPr>
            <a:normAutofit/>
          </a:bodyPr>
          <a:lstStyle/>
          <a:p>
            <a:pPr marL="0" indent="0">
              <a:lnSpc>
                <a:spcPct val="100000"/>
              </a:lnSpc>
              <a:buNone/>
            </a:pPr>
            <a:r>
              <a:rPr lang="pl-PL" sz="2600" dirty="0" err="1">
                <a:solidFill>
                  <a:schemeClr val="accent1"/>
                </a:solidFill>
                <a:latin typeface="Century Gothic" panose="020B0502020202020204" pitchFamily="34" charset="0"/>
              </a:rPr>
              <a:t>principles</a:t>
            </a:r>
            <a:r>
              <a:rPr lang="pl-PL" sz="2600" dirty="0">
                <a:solidFill>
                  <a:schemeClr val="accent1"/>
                </a:solidFill>
                <a:latin typeface="Century Gothic" panose="020B0502020202020204" pitchFamily="34" charset="0"/>
              </a:rPr>
              <a:t> of </a:t>
            </a:r>
            <a:r>
              <a:rPr lang="pl-PL" sz="2600" dirty="0" err="1">
                <a:solidFill>
                  <a:schemeClr val="accent1"/>
                </a:solidFill>
                <a:latin typeface="Century Gothic" panose="020B0502020202020204" pitchFamily="34" charset="0"/>
              </a:rPr>
              <a:t>criminal</a:t>
            </a:r>
            <a:r>
              <a:rPr lang="pl-PL" sz="2600" dirty="0">
                <a:solidFill>
                  <a:schemeClr val="accent1"/>
                </a:solidFill>
                <a:latin typeface="Century Gothic" panose="020B0502020202020204" pitchFamily="34" charset="0"/>
              </a:rPr>
              <a:t> law</a:t>
            </a:r>
          </a:p>
          <a:p>
            <a:pPr>
              <a:lnSpc>
                <a:spcPct val="100000"/>
              </a:lnSpc>
            </a:pPr>
            <a:r>
              <a:rPr lang="pl-PL" sz="2600" dirty="0" err="1">
                <a:latin typeface="Century Gothic" panose="020B0502020202020204" pitchFamily="34" charset="0"/>
              </a:rPr>
              <a:t>nullum</a:t>
            </a:r>
            <a:r>
              <a:rPr lang="pl-PL" sz="2600" dirty="0">
                <a:latin typeface="Century Gothic" panose="020B0502020202020204" pitchFamily="34" charset="0"/>
              </a:rPr>
              <a:t> </a:t>
            </a:r>
            <a:r>
              <a:rPr lang="pl-PL" sz="2600" dirty="0" err="1">
                <a:latin typeface="Century Gothic" panose="020B0502020202020204" pitchFamily="34" charset="0"/>
              </a:rPr>
              <a:t>crimen</a:t>
            </a:r>
            <a:r>
              <a:rPr lang="pl-PL" sz="2600" dirty="0">
                <a:latin typeface="Century Gothic" panose="020B0502020202020204" pitchFamily="34" charset="0"/>
              </a:rPr>
              <a:t> sine lege</a:t>
            </a:r>
          </a:p>
          <a:p>
            <a:pPr lvl="1">
              <a:lnSpc>
                <a:spcPct val="100000"/>
              </a:lnSpc>
            </a:pPr>
            <a:r>
              <a:rPr lang="pl-PL" dirty="0" err="1">
                <a:latin typeface="Century Gothic" panose="020B0502020202020204" pitchFamily="34" charset="0"/>
              </a:rPr>
              <a:t>nullum</a:t>
            </a:r>
            <a:r>
              <a:rPr lang="pl-PL" dirty="0">
                <a:latin typeface="Century Gothic" panose="020B0502020202020204" pitchFamily="34" charset="0"/>
              </a:rPr>
              <a:t> </a:t>
            </a:r>
            <a:r>
              <a:rPr lang="pl-PL" dirty="0" err="1">
                <a:latin typeface="Century Gothic" panose="020B0502020202020204" pitchFamily="34" charset="0"/>
              </a:rPr>
              <a:t>crimen</a:t>
            </a:r>
            <a:r>
              <a:rPr lang="pl-PL" dirty="0">
                <a:latin typeface="Century Gothic" panose="020B0502020202020204" pitchFamily="34" charset="0"/>
              </a:rPr>
              <a:t> sine lege </a:t>
            </a:r>
            <a:r>
              <a:rPr lang="pl-PL" dirty="0" err="1">
                <a:latin typeface="Century Gothic" panose="020B0502020202020204" pitchFamily="34" charset="0"/>
              </a:rPr>
              <a:t>scripta</a:t>
            </a:r>
            <a:endParaRPr lang="pl-PL" dirty="0">
              <a:latin typeface="Century Gothic" panose="020B0502020202020204" pitchFamily="34" charset="0"/>
            </a:endParaRPr>
          </a:p>
          <a:p>
            <a:pPr lvl="1">
              <a:lnSpc>
                <a:spcPct val="100000"/>
              </a:lnSpc>
            </a:pPr>
            <a:r>
              <a:rPr lang="pl-PL" dirty="0" err="1">
                <a:latin typeface="Century Gothic" panose="020B0502020202020204" pitchFamily="34" charset="0"/>
              </a:rPr>
              <a:t>nullum</a:t>
            </a:r>
            <a:r>
              <a:rPr lang="pl-PL" dirty="0">
                <a:latin typeface="Century Gothic" panose="020B0502020202020204" pitchFamily="34" charset="0"/>
              </a:rPr>
              <a:t> </a:t>
            </a:r>
            <a:r>
              <a:rPr lang="pl-PL" dirty="0" err="1">
                <a:latin typeface="Century Gothic" panose="020B0502020202020204" pitchFamily="34" charset="0"/>
              </a:rPr>
              <a:t>crimen</a:t>
            </a:r>
            <a:r>
              <a:rPr lang="pl-PL" dirty="0">
                <a:latin typeface="Century Gothic" panose="020B0502020202020204" pitchFamily="34" charset="0"/>
              </a:rPr>
              <a:t> sine lege </a:t>
            </a:r>
            <a:r>
              <a:rPr lang="pl-PL" dirty="0" err="1">
                <a:latin typeface="Century Gothic" panose="020B0502020202020204" pitchFamily="34" charset="0"/>
              </a:rPr>
              <a:t>stricta</a:t>
            </a:r>
            <a:endParaRPr lang="pl-PL" dirty="0">
              <a:latin typeface="Century Gothic" panose="020B0502020202020204" pitchFamily="34" charset="0"/>
            </a:endParaRPr>
          </a:p>
          <a:p>
            <a:pPr lvl="1">
              <a:lnSpc>
                <a:spcPct val="100000"/>
              </a:lnSpc>
            </a:pPr>
            <a:r>
              <a:rPr lang="pl-PL" dirty="0" err="1">
                <a:latin typeface="Century Gothic" panose="020B0502020202020204" pitchFamily="34" charset="0"/>
              </a:rPr>
              <a:t>nullum</a:t>
            </a:r>
            <a:r>
              <a:rPr lang="pl-PL" dirty="0">
                <a:latin typeface="Century Gothic" panose="020B0502020202020204" pitchFamily="34" charset="0"/>
              </a:rPr>
              <a:t> </a:t>
            </a:r>
            <a:r>
              <a:rPr lang="pl-PL" dirty="0" err="1">
                <a:latin typeface="Century Gothic" panose="020B0502020202020204" pitchFamily="34" charset="0"/>
              </a:rPr>
              <a:t>crimen</a:t>
            </a:r>
            <a:r>
              <a:rPr lang="pl-PL" dirty="0">
                <a:latin typeface="Century Gothic" panose="020B0502020202020204" pitchFamily="34" charset="0"/>
              </a:rPr>
              <a:t> sine lege certa</a:t>
            </a:r>
          </a:p>
          <a:p>
            <a:pPr lvl="1">
              <a:lnSpc>
                <a:spcPct val="100000"/>
              </a:lnSpc>
            </a:pPr>
            <a:r>
              <a:rPr lang="pl-PL" dirty="0" err="1">
                <a:latin typeface="Century Gothic" panose="020B0502020202020204" pitchFamily="34" charset="0"/>
              </a:rPr>
              <a:t>nullum</a:t>
            </a:r>
            <a:r>
              <a:rPr lang="pl-PL" dirty="0">
                <a:latin typeface="Century Gothic" panose="020B0502020202020204" pitchFamily="34" charset="0"/>
              </a:rPr>
              <a:t> </a:t>
            </a:r>
            <a:r>
              <a:rPr lang="pl-PL" dirty="0" err="1">
                <a:latin typeface="Century Gothic" panose="020B0502020202020204" pitchFamily="34" charset="0"/>
              </a:rPr>
              <a:t>crimen</a:t>
            </a:r>
            <a:r>
              <a:rPr lang="pl-PL" dirty="0">
                <a:latin typeface="Century Gothic" panose="020B0502020202020204" pitchFamily="34" charset="0"/>
              </a:rPr>
              <a:t> sine lege </a:t>
            </a:r>
            <a:r>
              <a:rPr lang="pl-PL" dirty="0" err="1">
                <a:latin typeface="Century Gothic" panose="020B0502020202020204" pitchFamily="34" charset="0"/>
              </a:rPr>
              <a:t>praevia</a:t>
            </a:r>
            <a:endParaRPr lang="pl-PL" dirty="0">
              <a:latin typeface="Century Gothic" panose="020B0502020202020204" pitchFamily="34" charset="0"/>
            </a:endParaRPr>
          </a:p>
        </p:txBody>
      </p:sp>
      <p:pic>
        <p:nvPicPr>
          <p:cNvPr id="7" name="Obraz 6">
            <a:extLst>
              <a:ext uri="{FF2B5EF4-FFF2-40B4-BE49-F238E27FC236}">
                <a16:creationId xmlns:a16="http://schemas.microsoft.com/office/drawing/2014/main" id="{1CD8C6B8-CB3D-4D52-8D51-1117DB0BFB35}"/>
              </a:ext>
            </a:extLst>
          </p:cNvPr>
          <p:cNvPicPr>
            <a:picLocks noChangeAspect="1"/>
          </p:cNvPicPr>
          <p:nvPr/>
        </p:nvPicPr>
        <p:blipFill>
          <a:blip r:embed="rId2"/>
          <a:stretch>
            <a:fillRect/>
          </a:stretch>
        </p:blipFill>
        <p:spPr>
          <a:xfrm>
            <a:off x="8872963" y="-1"/>
            <a:ext cx="3319038" cy="1533525"/>
          </a:xfrm>
          <a:prstGeom prst="rect">
            <a:avLst/>
          </a:prstGeom>
        </p:spPr>
      </p:pic>
    </p:spTree>
    <p:extLst>
      <p:ext uri="{BB962C8B-B14F-4D97-AF65-F5344CB8AC3E}">
        <p14:creationId xmlns:p14="http://schemas.microsoft.com/office/powerpoint/2010/main" val="3161592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F9223D-6458-4777-9302-C8FCB3B0920A}"/>
              </a:ext>
            </a:extLst>
          </p:cNvPr>
          <p:cNvSpPr>
            <a:spLocks noGrp="1"/>
          </p:cNvSpPr>
          <p:nvPr>
            <p:ph type="title"/>
          </p:nvPr>
        </p:nvSpPr>
        <p:spPr>
          <a:xfrm>
            <a:off x="838200" y="207961"/>
            <a:ext cx="10515600" cy="1325563"/>
          </a:xfrm>
        </p:spPr>
        <p:txBody>
          <a:bodyPr>
            <a:normAutofit/>
          </a:bodyPr>
          <a:lstStyle/>
          <a:p>
            <a:r>
              <a:rPr lang="pl-PL" sz="3600" dirty="0" err="1">
                <a:latin typeface="Century Gothic" panose="020B0502020202020204" pitchFamily="34" charset="0"/>
              </a:rPr>
              <a:t>Lecture</a:t>
            </a:r>
            <a:r>
              <a:rPr lang="pl-PL" sz="3600" dirty="0">
                <a:latin typeface="Century Gothic" panose="020B0502020202020204" pitchFamily="34" charset="0"/>
              </a:rPr>
              <a:t> III</a:t>
            </a:r>
            <a:endParaRPr lang="de-DE" sz="3600" dirty="0">
              <a:latin typeface="Century Gothic" panose="020B0502020202020204" pitchFamily="34" charset="0"/>
            </a:endParaRPr>
          </a:p>
        </p:txBody>
      </p:sp>
      <p:sp>
        <p:nvSpPr>
          <p:cNvPr id="3" name="Symbol zastępczy zawartości 2">
            <a:extLst>
              <a:ext uri="{FF2B5EF4-FFF2-40B4-BE49-F238E27FC236}">
                <a16:creationId xmlns:a16="http://schemas.microsoft.com/office/drawing/2014/main" id="{CE2803F7-C461-442C-A7A7-98ABAB7976AB}"/>
              </a:ext>
            </a:extLst>
          </p:cNvPr>
          <p:cNvSpPr>
            <a:spLocks noGrp="1"/>
          </p:cNvSpPr>
          <p:nvPr>
            <p:ph idx="1"/>
          </p:nvPr>
        </p:nvSpPr>
        <p:spPr>
          <a:xfrm>
            <a:off x="838200" y="1294075"/>
            <a:ext cx="10982325" cy="5821100"/>
          </a:xfrm>
        </p:spPr>
        <p:txBody>
          <a:bodyPr>
            <a:normAutofit/>
          </a:bodyPr>
          <a:lstStyle/>
          <a:p>
            <a:pPr marL="0" indent="0">
              <a:lnSpc>
                <a:spcPct val="100000"/>
              </a:lnSpc>
              <a:buNone/>
            </a:pPr>
            <a:r>
              <a:rPr lang="pl-PL" sz="2600" dirty="0" err="1">
                <a:solidFill>
                  <a:schemeClr val="accent1"/>
                </a:solidFill>
                <a:latin typeface="Century Gothic" panose="020B0502020202020204" pitchFamily="34" charset="0"/>
              </a:rPr>
              <a:t>principles</a:t>
            </a:r>
            <a:r>
              <a:rPr lang="pl-PL" sz="2600" dirty="0">
                <a:solidFill>
                  <a:schemeClr val="accent1"/>
                </a:solidFill>
                <a:latin typeface="Century Gothic" panose="020B0502020202020204" pitchFamily="34" charset="0"/>
              </a:rPr>
              <a:t> of </a:t>
            </a:r>
            <a:r>
              <a:rPr lang="pl-PL" sz="2600" dirty="0" err="1">
                <a:solidFill>
                  <a:schemeClr val="accent1"/>
                </a:solidFill>
                <a:latin typeface="Century Gothic" panose="020B0502020202020204" pitchFamily="34" charset="0"/>
              </a:rPr>
              <a:t>criminal</a:t>
            </a:r>
            <a:r>
              <a:rPr lang="pl-PL" sz="2600" dirty="0">
                <a:solidFill>
                  <a:schemeClr val="accent1"/>
                </a:solidFill>
                <a:latin typeface="Century Gothic" panose="020B0502020202020204" pitchFamily="34" charset="0"/>
              </a:rPr>
              <a:t> law</a:t>
            </a:r>
          </a:p>
          <a:p>
            <a:pPr>
              <a:lnSpc>
                <a:spcPct val="100000"/>
              </a:lnSpc>
            </a:pPr>
            <a:r>
              <a:rPr lang="pl-PL" sz="2600" dirty="0" err="1">
                <a:solidFill>
                  <a:schemeClr val="accent2"/>
                </a:solidFill>
                <a:latin typeface="Century Gothic" panose="020B0502020202020204" pitchFamily="34" charset="0"/>
              </a:rPr>
              <a:t>nullum</a:t>
            </a:r>
            <a:r>
              <a:rPr lang="pl-PL" sz="2600" dirty="0">
                <a:solidFill>
                  <a:schemeClr val="accent2"/>
                </a:solidFill>
                <a:latin typeface="Century Gothic" panose="020B0502020202020204" pitchFamily="34" charset="0"/>
              </a:rPr>
              <a:t> </a:t>
            </a:r>
            <a:r>
              <a:rPr lang="pl-PL" sz="2600" dirty="0" err="1">
                <a:solidFill>
                  <a:schemeClr val="accent2"/>
                </a:solidFill>
                <a:latin typeface="Century Gothic" panose="020B0502020202020204" pitchFamily="34" charset="0"/>
              </a:rPr>
              <a:t>crimen</a:t>
            </a:r>
            <a:r>
              <a:rPr lang="pl-PL" sz="2600" dirty="0">
                <a:solidFill>
                  <a:schemeClr val="accent2"/>
                </a:solidFill>
                <a:latin typeface="Century Gothic" panose="020B0502020202020204" pitchFamily="34" charset="0"/>
              </a:rPr>
              <a:t> sine lege </a:t>
            </a:r>
            <a:r>
              <a:rPr lang="pl-PL" sz="2600" dirty="0" err="1">
                <a:solidFill>
                  <a:schemeClr val="accent2"/>
                </a:solidFill>
                <a:latin typeface="Century Gothic" panose="020B0502020202020204" pitchFamily="34" charset="0"/>
              </a:rPr>
              <a:t>scripta</a:t>
            </a:r>
            <a:endParaRPr lang="pl-PL" sz="2600" dirty="0">
              <a:solidFill>
                <a:schemeClr val="accent2"/>
              </a:solidFill>
              <a:latin typeface="Century Gothic" panose="020B0502020202020204" pitchFamily="34" charset="0"/>
            </a:endParaRPr>
          </a:p>
          <a:p>
            <a:pPr lvl="1">
              <a:lnSpc>
                <a:spcPct val="100000"/>
              </a:lnSpc>
            </a:pPr>
            <a:r>
              <a:rPr lang="pl-PL" sz="2200" dirty="0" err="1">
                <a:latin typeface="Century Gothic" panose="020B0502020202020204" pitchFamily="34" charset="0"/>
              </a:rPr>
              <a:t>scriptus</a:t>
            </a:r>
            <a:r>
              <a:rPr lang="pl-PL" sz="2200" dirty="0">
                <a:latin typeface="Century Gothic" panose="020B0502020202020204" pitchFamily="34" charset="0"/>
              </a:rPr>
              <a:t> (lat.) = </a:t>
            </a:r>
            <a:r>
              <a:rPr lang="pl-PL" sz="2200" dirty="0" err="1">
                <a:latin typeface="Century Gothic" panose="020B0502020202020204" pitchFamily="34" charset="0"/>
              </a:rPr>
              <a:t>written</a:t>
            </a:r>
            <a:endParaRPr lang="pl-PL" sz="2200" dirty="0">
              <a:latin typeface="Century Gothic" panose="020B0502020202020204" pitchFamily="34" charset="0"/>
            </a:endParaRPr>
          </a:p>
          <a:p>
            <a:pPr lvl="1" algn="just">
              <a:lnSpc>
                <a:spcPct val="100000"/>
              </a:lnSpc>
            </a:pPr>
            <a:r>
              <a:rPr lang="pl-PL" sz="2200" dirty="0">
                <a:latin typeface="Century Gothic" panose="020B0502020202020204" pitchFamily="34" charset="0"/>
              </a:rPr>
              <a:t>a </a:t>
            </a:r>
            <a:r>
              <a:rPr lang="pl-PL" sz="2200" dirty="0" err="1">
                <a:latin typeface="Century Gothic" panose="020B0502020202020204" pitchFamily="34" charset="0"/>
              </a:rPr>
              <a:t>principle</a:t>
            </a:r>
            <a:r>
              <a:rPr lang="pl-PL" sz="2200" dirty="0">
                <a:latin typeface="Century Gothic" panose="020B0502020202020204" pitchFamily="34" charset="0"/>
              </a:rPr>
              <a:t>, </a:t>
            </a:r>
            <a:r>
              <a:rPr lang="pl-PL" sz="2200" dirty="0" err="1">
                <a:latin typeface="Century Gothic" panose="020B0502020202020204" pitchFamily="34" charset="0"/>
              </a:rPr>
              <a:t>under</a:t>
            </a:r>
            <a:r>
              <a:rPr lang="pl-PL" sz="2200" dirty="0">
                <a:latin typeface="Century Gothic" panose="020B0502020202020204" pitchFamily="34" charset="0"/>
              </a:rPr>
              <a:t> </a:t>
            </a:r>
            <a:r>
              <a:rPr lang="pl-PL" sz="2200" dirty="0" err="1">
                <a:latin typeface="Century Gothic" panose="020B0502020202020204" pitchFamily="34" charset="0"/>
              </a:rPr>
              <a:t>which</a:t>
            </a:r>
            <a:r>
              <a:rPr lang="pl-PL" sz="2200" dirty="0">
                <a:latin typeface="Century Gothic" panose="020B0502020202020204" pitchFamily="34" charset="0"/>
              </a:rPr>
              <a:t> </a:t>
            </a:r>
            <a:r>
              <a:rPr lang="pl-PL" sz="2200" dirty="0" err="1">
                <a:latin typeface="Century Gothic" panose="020B0502020202020204" pitchFamily="34" charset="0"/>
              </a:rPr>
              <a:t>only</a:t>
            </a:r>
            <a:r>
              <a:rPr lang="pl-PL" sz="2200" dirty="0">
                <a:latin typeface="Century Gothic" panose="020B0502020202020204" pitchFamily="34" charset="0"/>
              </a:rPr>
              <a:t> a </a:t>
            </a:r>
            <a:r>
              <a:rPr lang="pl-PL" sz="2200" dirty="0" err="1">
                <a:latin typeface="Century Gothic" panose="020B0502020202020204" pitchFamily="34" charset="0"/>
              </a:rPr>
              <a:t>statute</a:t>
            </a:r>
            <a:r>
              <a:rPr lang="pl-PL" sz="2200" dirty="0">
                <a:latin typeface="Century Gothic" panose="020B0502020202020204" pitchFamily="34" charset="0"/>
              </a:rPr>
              <a:t> </a:t>
            </a:r>
            <a:r>
              <a:rPr lang="pl-PL" sz="2200" dirty="0" err="1">
                <a:latin typeface="Century Gothic" panose="020B0502020202020204" pitchFamily="34" charset="0"/>
              </a:rPr>
              <a:t>might</a:t>
            </a:r>
            <a:r>
              <a:rPr lang="pl-PL" sz="2200" dirty="0">
                <a:latin typeface="Century Gothic" panose="020B0502020202020204" pitchFamily="34" charset="0"/>
              </a:rPr>
              <a:t> </a:t>
            </a:r>
            <a:r>
              <a:rPr lang="pl-PL" sz="2200" dirty="0" err="1">
                <a:latin typeface="Century Gothic" panose="020B0502020202020204" pitchFamily="34" charset="0"/>
              </a:rPr>
              <a:t>serve</a:t>
            </a:r>
            <a:r>
              <a:rPr lang="pl-PL" sz="2200" dirty="0">
                <a:latin typeface="Century Gothic" panose="020B0502020202020204" pitchFamily="34" charset="0"/>
              </a:rPr>
              <a:t> as a </a:t>
            </a:r>
            <a:r>
              <a:rPr lang="pl-PL" sz="2200" dirty="0" err="1">
                <a:latin typeface="Century Gothic" panose="020B0502020202020204" pitchFamily="34" charset="0"/>
              </a:rPr>
              <a:t>source</a:t>
            </a:r>
            <a:r>
              <a:rPr lang="pl-PL" sz="2200" dirty="0">
                <a:latin typeface="Century Gothic" panose="020B0502020202020204" pitchFamily="34" charset="0"/>
              </a:rPr>
              <a:t> of </a:t>
            </a:r>
            <a:r>
              <a:rPr lang="pl-PL" sz="2200" dirty="0" err="1">
                <a:latin typeface="Century Gothic" panose="020B0502020202020204" pitchFamily="34" charset="0"/>
              </a:rPr>
              <a:t>criminal</a:t>
            </a:r>
            <a:r>
              <a:rPr lang="pl-PL" sz="2200" dirty="0">
                <a:latin typeface="Century Gothic" panose="020B0502020202020204" pitchFamily="34" charset="0"/>
              </a:rPr>
              <a:t> law</a:t>
            </a:r>
          </a:p>
          <a:p>
            <a:pPr lvl="1" algn="just">
              <a:lnSpc>
                <a:spcPct val="100000"/>
              </a:lnSpc>
            </a:pPr>
            <a:r>
              <a:rPr lang="pl-PL" sz="2200" dirty="0" err="1">
                <a:latin typeface="Century Gothic" panose="020B0502020202020204" pitchFamily="34" charset="0"/>
              </a:rPr>
              <a:t>statute</a:t>
            </a:r>
            <a:r>
              <a:rPr lang="pl-PL" sz="2200" dirty="0">
                <a:latin typeface="Century Gothic" panose="020B0502020202020204" pitchFamily="34" charset="0"/>
              </a:rPr>
              <a:t> </a:t>
            </a:r>
            <a:r>
              <a:rPr lang="pl-PL" sz="2200" dirty="0" err="1">
                <a:latin typeface="Century Gothic" panose="020B0502020202020204" pitchFamily="34" charset="0"/>
              </a:rPr>
              <a:t>understood</a:t>
            </a:r>
            <a:r>
              <a:rPr lang="pl-PL" sz="2200" dirty="0">
                <a:latin typeface="Century Gothic" panose="020B0502020202020204" pitchFamily="34" charset="0"/>
              </a:rPr>
              <a:t> </a:t>
            </a:r>
            <a:r>
              <a:rPr lang="pl-PL" sz="2200" dirty="0" err="1">
                <a:latin typeface="Century Gothic" panose="020B0502020202020204" pitchFamily="34" charset="0"/>
              </a:rPr>
              <a:t>formally</a:t>
            </a:r>
            <a:r>
              <a:rPr lang="pl-PL" sz="2200" dirty="0">
                <a:latin typeface="Century Gothic" panose="020B0502020202020204" pitchFamily="34" charset="0"/>
              </a:rPr>
              <a:t> – </a:t>
            </a:r>
            <a:r>
              <a:rPr lang="pl-PL" sz="2200" dirty="0" err="1">
                <a:latin typeface="Century Gothic" panose="020B0502020202020204" pitchFamily="34" charset="0"/>
              </a:rPr>
              <a:t>act</a:t>
            </a:r>
            <a:r>
              <a:rPr lang="pl-PL" sz="2200" dirty="0">
                <a:latin typeface="Century Gothic" panose="020B0502020202020204" pitchFamily="34" charset="0"/>
              </a:rPr>
              <a:t> of </a:t>
            </a:r>
            <a:r>
              <a:rPr lang="pl-PL" sz="2200" dirty="0" err="1">
                <a:latin typeface="Century Gothic" panose="020B0502020202020204" pitchFamily="34" charset="0"/>
              </a:rPr>
              <a:t>Parliament</a:t>
            </a:r>
            <a:r>
              <a:rPr lang="pl-PL" sz="2200" dirty="0">
                <a:latin typeface="Century Gothic" panose="020B0502020202020204" pitchFamily="34" charset="0"/>
              </a:rPr>
              <a:t>, </a:t>
            </a:r>
            <a:r>
              <a:rPr lang="pl-PL" sz="2200" dirty="0" err="1">
                <a:latin typeface="Century Gothic" panose="020B0502020202020204" pitchFamily="34" charset="0"/>
              </a:rPr>
              <a:t>adopted</a:t>
            </a:r>
            <a:r>
              <a:rPr lang="pl-PL" sz="2200" dirty="0">
                <a:latin typeface="Century Gothic" panose="020B0502020202020204" pitchFamily="34" charset="0"/>
              </a:rPr>
              <a:t> in </a:t>
            </a:r>
            <a:r>
              <a:rPr lang="pl-PL" sz="2200" dirty="0" err="1">
                <a:latin typeface="Century Gothic" panose="020B0502020202020204" pitchFamily="34" charset="0"/>
              </a:rPr>
              <a:t>appropriate</a:t>
            </a:r>
            <a:r>
              <a:rPr lang="pl-PL" sz="2200" dirty="0">
                <a:latin typeface="Century Gothic" panose="020B0502020202020204" pitchFamily="34" charset="0"/>
              </a:rPr>
              <a:t> </a:t>
            </a:r>
            <a:r>
              <a:rPr lang="pl-PL" sz="2200" dirty="0" err="1">
                <a:latin typeface="Century Gothic" panose="020B0502020202020204" pitchFamily="34" charset="0"/>
              </a:rPr>
              <a:t>manner</a:t>
            </a:r>
            <a:r>
              <a:rPr lang="pl-PL" sz="2200" dirty="0">
                <a:latin typeface="Century Gothic" panose="020B0502020202020204" pitchFamily="34" charset="0"/>
              </a:rPr>
              <a:t> by </a:t>
            </a:r>
            <a:r>
              <a:rPr lang="pl-PL" sz="2200" dirty="0" err="1">
                <a:latin typeface="Century Gothic" panose="020B0502020202020204" pitchFamily="34" charset="0"/>
              </a:rPr>
              <a:t>both</a:t>
            </a:r>
            <a:r>
              <a:rPr lang="pl-PL" sz="2200" dirty="0">
                <a:latin typeface="Century Gothic" panose="020B0502020202020204" pitchFamily="34" charset="0"/>
              </a:rPr>
              <a:t> </a:t>
            </a:r>
            <a:r>
              <a:rPr lang="pl-PL" sz="2200" dirty="0" err="1">
                <a:latin typeface="Century Gothic" panose="020B0502020202020204" pitchFamily="34" charset="0"/>
              </a:rPr>
              <a:t>chambers</a:t>
            </a:r>
            <a:r>
              <a:rPr lang="pl-PL" sz="2200" dirty="0">
                <a:latin typeface="Century Gothic" panose="020B0502020202020204" pitchFamily="34" charset="0"/>
              </a:rPr>
              <a:t> of </a:t>
            </a:r>
            <a:r>
              <a:rPr lang="pl-PL" sz="2200" dirty="0" err="1">
                <a:latin typeface="Century Gothic" panose="020B0502020202020204" pitchFamily="34" charset="0"/>
              </a:rPr>
              <a:t>Parliament</a:t>
            </a:r>
            <a:r>
              <a:rPr lang="pl-PL" sz="2200" dirty="0">
                <a:latin typeface="Century Gothic" panose="020B0502020202020204" pitchFamily="34" charset="0"/>
              </a:rPr>
              <a:t> (Sejm and Senat), </a:t>
            </a:r>
            <a:r>
              <a:rPr lang="pl-PL" sz="2200" dirty="0" err="1">
                <a:latin typeface="Century Gothic" panose="020B0502020202020204" pitchFamily="34" charset="0"/>
              </a:rPr>
              <a:t>signed</a:t>
            </a:r>
            <a:r>
              <a:rPr lang="pl-PL" sz="2200" dirty="0">
                <a:latin typeface="Century Gothic" panose="020B0502020202020204" pitchFamily="34" charset="0"/>
              </a:rPr>
              <a:t> by  the </a:t>
            </a:r>
            <a:r>
              <a:rPr lang="pl-PL" sz="2200" dirty="0" err="1">
                <a:latin typeface="Century Gothic" panose="020B0502020202020204" pitchFamily="34" charset="0"/>
              </a:rPr>
              <a:t>President</a:t>
            </a:r>
            <a:r>
              <a:rPr lang="pl-PL" sz="2200" dirty="0">
                <a:latin typeface="Century Gothic" panose="020B0502020202020204" pitchFamily="34" charset="0"/>
              </a:rPr>
              <a:t> and </a:t>
            </a:r>
            <a:r>
              <a:rPr lang="pl-PL" sz="2200" dirty="0" err="1">
                <a:latin typeface="Century Gothic" panose="020B0502020202020204" pitchFamily="34" charset="0"/>
              </a:rPr>
              <a:t>promulgated</a:t>
            </a:r>
            <a:endParaRPr lang="pl-PL" sz="2200" dirty="0">
              <a:latin typeface="Century Gothic" panose="020B0502020202020204" pitchFamily="34" charset="0"/>
            </a:endParaRPr>
          </a:p>
          <a:p>
            <a:pPr lvl="1" algn="just">
              <a:lnSpc>
                <a:spcPct val="100000"/>
              </a:lnSpc>
            </a:pPr>
            <a:r>
              <a:rPr lang="pl-PL" sz="2200" dirty="0" err="1">
                <a:latin typeface="Century Gothic" panose="020B0502020202020204" pitchFamily="34" charset="0"/>
              </a:rPr>
              <a:t>theoretically</a:t>
            </a:r>
            <a:r>
              <a:rPr lang="pl-PL" sz="2200" dirty="0">
                <a:latin typeface="Century Gothic" panose="020B0502020202020204" pitchFamily="34" charset="0"/>
              </a:rPr>
              <a:t> </a:t>
            </a:r>
            <a:r>
              <a:rPr lang="pl-PL" sz="2200" dirty="0" err="1">
                <a:latin typeface="Century Gothic" panose="020B0502020202020204" pitchFamily="34" charset="0"/>
              </a:rPr>
              <a:t>an</a:t>
            </a:r>
            <a:r>
              <a:rPr lang="pl-PL" sz="2200" dirty="0">
                <a:latin typeface="Century Gothic" panose="020B0502020202020204" pitchFamily="34" charset="0"/>
              </a:rPr>
              <a:t> </a:t>
            </a:r>
            <a:r>
              <a:rPr lang="pl-PL" sz="2200" dirty="0" err="1">
                <a:latin typeface="Century Gothic" panose="020B0502020202020204" pitchFamily="34" charset="0"/>
              </a:rPr>
              <a:t>offence</a:t>
            </a:r>
            <a:r>
              <a:rPr lang="pl-PL" sz="2200" dirty="0">
                <a:latin typeface="Century Gothic" panose="020B0502020202020204" pitchFamily="34" charset="0"/>
              </a:rPr>
              <a:t> </a:t>
            </a:r>
            <a:r>
              <a:rPr lang="pl-PL" sz="2200" dirty="0" err="1">
                <a:latin typeface="Century Gothic" panose="020B0502020202020204" pitchFamily="34" charset="0"/>
              </a:rPr>
              <a:t>might</a:t>
            </a:r>
            <a:r>
              <a:rPr lang="pl-PL" sz="2200" dirty="0">
                <a:latin typeface="Century Gothic" panose="020B0502020202020204" pitchFamily="34" charset="0"/>
              </a:rPr>
              <a:t> be </a:t>
            </a:r>
            <a:r>
              <a:rPr lang="pl-PL" sz="2200" dirty="0" err="1">
                <a:latin typeface="Century Gothic" panose="020B0502020202020204" pitchFamily="34" charset="0"/>
              </a:rPr>
              <a:t>also</a:t>
            </a:r>
            <a:r>
              <a:rPr lang="pl-PL" sz="2200" dirty="0">
                <a:latin typeface="Century Gothic" panose="020B0502020202020204" pitchFamily="34" charset="0"/>
              </a:rPr>
              <a:t> </a:t>
            </a:r>
            <a:r>
              <a:rPr lang="pl-PL" sz="2200" dirty="0" err="1">
                <a:latin typeface="Century Gothic" panose="020B0502020202020204" pitchFamily="34" charset="0"/>
              </a:rPr>
              <a:t>specified</a:t>
            </a:r>
            <a:r>
              <a:rPr lang="pl-PL" sz="2200" dirty="0">
                <a:latin typeface="Century Gothic" panose="020B0502020202020204" pitchFamily="34" charset="0"/>
              </a:rPr>
              <a:t> in </a:t>
            </a:r>
            <a:r>
              <a:rPr lang="pl-PL" sz="2200" dirty="0" err="1">
                <a:latin typeface="Century Gothic" panose="020B0502020202020204" pitchFamily="34" charset="0"/>
              </a:rPr>
              <a:t>international</a:t>
            </a:r>
            <a:r>
              <a:rPr lang="pl-PL" sz="2200" dirty="0">
                <a:latin typeface="Century Gothic" panose="020B0502020202020204" pitchFamily="34" charset="0"/>
              </a:rPr>
              <a:t> law</a:t>
            </a:r>
          </a:p>
        </p:txBody>
      </p:sp>
      <p:pic>
        <p:nvPicPr>
          <p:cNvPr id="7" name="Obraz 6">
            <a:extLst>
              <a:ext uri="{FF2B5EF4-FFF2-40B4-BE49-F238E27FC236}">
                <a16:creationId xmlns:a16="http://schemas.microsoft.com/office/drawing/2014/main" id="{1CD8C6B8-CB3D-4D52-8D51-1117DB0BFB35}"/>
              </a:ext>
            </a:extLst>
          </p:cNvPr>
          <p:cNvPicPr>
            <a:picLocks noChangeAspect="1"/>
          </p:cNvPicPr>
          <p:nvPr/>
        </p:nvPicPr>
        <p:blipFill>
          <a:blip r:embed="rId2"/>
          <a:stretch>
            <a:fillRect/>
          </a:stretch>
        </p:blipFill>
        <p:spPr>
          <a:xfrm>
            <a:off x="8872963" y="-1"/>
            <a:ext cx="3319038" cy="1533525"/>
          </a:xfrm>
          <a:prstGeom prst="rect">
            <a:avLst/>
          </a:prstGeom>
        </p:spPr>
      </p:pic>
    </p:spTree>
    <p:extLst>
      <p:ext uri="{BB962C8B-B14F-4D97-AF65-F5344CB8AC3E}">
        <p14:creationId xmlns:p14="http://schemas.microsoft.com/office/powerpoint/2010/main" val="4075267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F9223D-6458-4777-9302-C8FCB3B0920A}"/>
              </a:ext>
            </a:extLst>
          </p:cNvPr>
          <p:cNvSpPr>
            <a:spLocks noGrp="1"/>
          </p:cNvSpPr>
          <p:nvPr>
            <p:ph type="title"/>
          </p:nvPr>
        </p:nvSpPr>
        <p:spPr>
          <a:xfrm>
            <a:off x="838200" y="207961"/>
            <a:ext cx="10515600" cy="1325563"/>
          </a:xfrm>
        </p:spPr>
        <p:txBody>
          <a:bodyPr>
            <a:normAutofit/>
          </a:bodyPr>
          <a:lstStyle/>
          <a:p>
            <a:r>
              <a:rPr lang="pl-PL" sz="3600" dirty="0" err="1">
                <a:latin typeface="Century Gothic" panose="020B0502020202020204" pitchFamily="34" charset="0"/>
              </a:rPr>
              <a:t>Lecture</a:t>
            </a:r>
            <a:r>
              <a:rPr lang="pl-PL" sz="3600" dirty="0">
                <a:latin typeface="Century Gothic" panose="020B0502020202020204" pitchFamily="34" charset="0"/>
              </a:rPr>
              <a:t> III</a:t>
            </a:r>
            <a:endParaRPr lang="de-DE" sz="3600" dirty="0">
              <a:latin typeface="Century Gothic" panose="020B0502020202020204" pitchFamily="34" charset="0"/>
            </a:endParaRPr>
          </a:p>
        </p:txBody>
      </p:sp>
      <p:sp>
        <p:nvSpPr>
          <p:cNvPr id="3" name="Symbol zastępczy zawartości 2">
            <a:extLst>
              <a:ext uri="{FF2B5EF4-FFF2-40B4-BE49-F238E27FC236}">
                <a16:creationId xmlns:a16="http://schemas.microsoft.com/office/drawing/2014/main" id="{CE2803F7-C461-442C-A7A7-98ABAB7976AB}"/>
              </a:ext>
            </a:extLst>
          </p:cNvPr>
          <p:cNvSpPr>
            <a:spLocks noGrp="1"/>
          </p:cNvSpPr>
          <p:nvPr>
            <p:ph idx="1"/>
          </p:nvPr>
        </p:nvSpPr>
        <p:spPr>
          <a:xfrm>
            <a:off x="838200" y="1294075"/>
            <a:ext cx="10982325" cy="5821100"/>
          </a:xfrm>
        </p:spPr>
        <p:txBody>
          <a:bodyPr>
            <a:normAutofit/>
          </a:bodyPr>
          <a:lstStyle/>
          <a:p>
            <a:pPr marL="0" indent="0">
              <a:lnSpc>
                <a:spcPct val="100000"/>
              </a:lnSpc>
              <a:buNone/>
            </a:pPr>
            <a:r>
              <a:rPr lang="pl-PL" sz="2600" dirty="0" err="1">
                <a:solidFill>
                  <a:schemeClr val="accent1"/>
                </a:solidFill>
                <a:latin typeface="Century Gothic" panose="020B0502020202020204" pitchFamily="34" charset="0"/>
              </a:rPr>
              <a:t>principles</a:t>
            </a:r>
            <a:r>
              <a:rPr lang="pl-PL" sz="2600" dirty="0">
                <a:solidFill>
                  <a:schemeClr val="accent1"/>
                </a:solidFill>
                <a:latin typeface="Century Gothic" panose="020B0502020202020204" pitchFamily="34" charset="0"/>
              </a:rPr>
              <a:t> of </a:t>
            </a:r>
            <a:r>
              <a:rPr lang="pl-PL" sz="2600" dirty="0" err="1">
                <a:solidFill>
                  <a:schemeClr val="accent1"/>
                </a:solidFill>
                <a:latin typeface="Century Gothic" panose="020B0502020202020204" pitchFamily="34" charset="0"/>
              </a:rPr>
              <a:t>criminal</a:t>
            </a:r>
            <a:r>
              <a:rPr lang="pl-PL" sz="2600" dirty="0">
                <a:solidFill>
                  <a:schemeClr val="accent1"/>
                </a:solidFill>
                <a:latin typeface="Century Gothic" panose="020B0502020202020204" pitchFamily="34" charset="0"/>
              </a:rPr>
              <a:t> law</a:t>
            </a:r>
          </a:p>
          <a:p>
            <a:pPr>
              <a:lnSpc>
                <a:spcPct val="100000"/>
              </a:lnSpc>
            </a:pPr>
            <a:r>
              <a:rPr lang="pl-PL" sz="2600" dirty="0" err="1">
                <a:solidFill>
                  <a:schemeClr val="accent2"/>
                </a:solidFill>
                <a:latin typeface="Century Gothic" panose="020B0502020202020204" pitchFamily="34" charset="0"/>
              </a:rPr>
              <a:t>nullum</a:t>
            </a:r>
            <a:r>
              <a:rPr lang="pl-PL" sz="2600" dirty="0">
                <a:solidFill>
                  <a:schemeClr val="accent2"/>
                </a:solidFill>
                <a:latin typeface="Century Gothic" panose="020B0502020202020204" pitchFamily="34" charset="0"/>
              </a:rPr>
              <a:t> </a:t>
            </a:r>
            <a:r>
              <a:rPr lang="pl-PL" sz="2600" dirty="0" err="1">
                <a:solidFill>
                  <a:schemeClr val="accent2"/>
                </a:solidFill>
                <a:latin typeface="Century Gothic" panose="020B0502020202020204" pitchFamily="34" charset="0"/>
              </a:rPr>
              <a:t>crimen</a:t>
            </a:r>
            <a:r>
              <a:rPr lang="pl-PL" sz="2600" dirty="0">
                <a:solidFill>
                  <a:schemeClr val="accent2"/>
                </a:solidFill>
                <a:latin typeface="Century Gothic" panose="020B0502020202020204" pitchFamily="34" charset="0"/>
              </a:rPr>
              <a:t> sine lege </a:t>
            </a:r>
            <a:r>
              <a:rPr lang="pl-PL" sz="2600" dirty="0" err="1">
                <a:solidFill>
                  <a:schemeClr val="accent2"/>
                </a:solidFill>
                <a:latin typeface="Century Gothic" panose="020B0502020202020204" pitchFamily="34" charset="0"/>
              </a:rPr>
              <a:t>stricta</a:t>
            </a:r>
            <a:endParaRPr lang="pl-PL" sz="2600" dirty="0">
              <a:solidFill>
                <a:schemeClr val="accent2"/>
              </a:solidFill>
              <a:latin typeface="Century Gothic" panose="020B0502020202020204" pitchFamily="34" charset="0"/>
            </a:endParaRPr>
          </a:p>
          <a:p>
            <a:pPr lvl="1">
              <a:lnSpc>
                <a:spcPct val="100000"/>
              </a:lnSpc>
            </a:pPr>
            <a:r>
              <a:rPr lang="pl-PL" sz="2200" dirty="0" err="1">
                <a:latin typeface="Century Gothic" panose="020B0502020202020204" pitchFamily="34" charset="0"/>
              </a:rPr>
              <a:t>strictus</a:t>
            </a:r>
            <a:r>
              <a:rPr lang="pl-PL" sz="2200" dirty="0">
                <a:latin typeface="Century Gothic" panose="020B0502020202020204" pitchFamily="34" charset="0"/>
              </a:rPr>
              <a:t> (lat.) = </a:t>
            </a:r>
            <a:r>
              <a:rPr lang="pl-PL" sz="2200" dirty="0" err="1">
                <a:latin typeface="Century Gothic" panose="020B0502020202020204" pitchFamily="34" charset="0"/>
              </a:rPr>
              <a:t>narrow</a:t>
            </a:r>
            <a:r>
              <a:rPr lang="pl-PL" sz="2200" dirty="0">
                <a:latin typeface="Century Gothic" panose="020B0502020202020204" pitchFamily="34" charset="0"/>
              </a:rPr>
              <a:t>, </a:t>
            </a:r>
            <a:r>
              <a:rPr lang="pl-PL" sz="2200" dirty="0" err="1">
                <a:latin typeface="Century Gothic" panose="020B0502020202020204" pitchFamily="34" charset="0"/>
              </a:rPr>
              <a:t>precise</a:t>
            </a:r>
            <a:endParaRPr lang="pl-PL" sz="2200" dirty="0">
              <a:latin typeface="Century Gothic" panose="020B0502020202020204" pitchFamily="34" charset="0"/>
            </a:endParaRPr>
          </a:p>
          <a:p>
            <a:pPr lvl="1" algn="just">
              <a:lnSpc>
                <a:spcPct val="100000"/>
              </a:lnSpc>
            </a:pPr>
            <a:r>
              <a:rPr lang="pl-PL" sz="2200" dirty="0" err="1">
                <a:latin typeface="Century Gothic" panose="020B0502020202020204" pitchFamily="34" charset="0"/>
              </a:rPr>
              <a:t>application</a:t>
            </a:r>
            <a:r>
              <a:rPr lang="pl-PL" sz="2200" dirty="0">
                <a:latin typeface="Century Gothic" panose="020B0502020202020204" pitchFamily="34" charset="0"/>
              </a:rPr>
              <a:t> of </a:t>
            </a:r>
            <a:r>
              <a:rPr lang="pl-PL" sz="2200" dirty="0" err="1">
                <a:latin typeface="Century Gothic" panose="020B0502020202020204" pitchFamily="34" charset="0"/>
              </a:rPr>
              <a:t>legal</a:t>
            </a:r>
            <a:r>
              <a:rPr lang="pl-PL" sz="2200" dirty="0">
                <a:latin typeface="Century Gothic" panose="020B0502020202020204" pitchFamily="34" charset="0"/>
              </a:rPr>
              <a:t> </a:t>
            </a:r>
            <a:r>
              <a:rPr lang="pl-PL" sz="2200" dirty="0" err="1">
                <a:latin typeface="Century Gothic" panose="020B0502020202020204" pitchFamily="34" charset="0"/>
              </a:rPr>
              <a:t>analogy</a:t>
            </a:r>
            <a:r>
              <a:rPr lang="pl-PL" sz="2200" dirty="0">
                <a:latin typeface="Century Gothic" panose="020B0502020202020204" pitchFamily="34" charset="0"/>
              </a:rPr>
              <a:t> to the </a:t>
            </a:r>
            <a:r>
              <a:rPr lang="pl-PL" sz="2200" dirty="0" err="1">
                <a:latin typeface="Century Gothic" panose="020B0502020202020204" pitchFamily="34" charset="0"/>
              </a:rPr>
              <a:t>detriment</a:t>
            </a:r>
            <a:r>
              <a:rPr lang="pl-PL" sz="2200" dirty="0">
                <a:latin typeface="Century Gothic" panose="020B0502020202020204" pitchFamily="34" charset="0"/>
              </a:rPr>
              <a:t> of the </a:t>
            </a:r>
            <a:r>
              <a:rPr lang="pl-PL" sz="2200" dirty="0" err="1">
                <a:latin typeface="Century Gothic" panose="020B0502020202020204" pitchFamily="34" charset="0"/>
              </a:rPr>
              <a:t>perpetrator</a:t>
            </a:r>
            <a:r>
              <a:rPr lang="pl-PL" sz="2200" dirty="0">
                <a:latin typeface="Century Gothic" panose="020B0502020202020204" pitchFamily="34" charset="0"/>
              </a:rPr>
              <a:t> </a:t>
            </a:r>
            <a:r>
              <a:rPr lang="pl-PL" sz="2200" dirty="0" err="1">
                <a:latin typeface="Century Gothic" panose="020B0502020202020204" pitchFamily="34" charset="0"/>
              </a:rPr>
              <a:t>is</a:t>
            </a:r>
            <a:r>
              <a:rPr lang="pl-PL" sz="2200" dirty="0">
                <a:latin typeface="Century Gothic" panose="020B0502020202020204" pitchFamily="34" charset="0"/>
              </a:rPr>
              <a:t> </a:t>
            </a:r>
            <a:r>
              <a:rPr lang="pl-PL" sz="2200" dirty="0" err="1">
                <a:latin typeface="Century Gothic" panose="020B0502020202020204" pitchFamily="34" charset="0"/>
              </a:rPr>
              <a:t>prohibited</a:t>
            </a:r>
            <a:r>
              <a:rPr lang="pl-PL" sz="2200" dirty="0">
                <a:latin typeface="Century Gothic" panose="020B0502020202020204" pitchFamily="34" charset="0"/>
              </a:rPr>
              <a:t> (</a:t>
            </a:r>
            <a:r>
              <a:rPr lang="pl-PL" sz="2200" dirty="0" err="1">
                <a:latin typeface="Century Gothic" panose="020B0502020202020204" pitchFamily="34" charset="0"/>
              </a:rPr>
              <a:t>prohibition</a:t>
            </a:r>
            <a:r>
              <a:rPr lang="pl-PL" sz="2200" dirty="0">
                <a:latin typeface="Century Gothic" panose="020B0502020202020204" pitchFamily="34" charset="0"/>
              </a:rPr>
              <a:t> of </a:t>
            </a:r>
            <a:r>
              <a:rPr lang="pl-PL" sz="2200" dirty="0" err="1">
                <a:latin typeface="Century Gothic" panose="020B0502020202020204" pitchFamily="34" charset="0"/>
              </a:rPr>
              <a:t>unfavorable</a:t>
            </a:r>
            <a:r>
              <a:rPr lang="pl-PL" sz="2200" dirty="0">
                <a:latin typeface="Century Gothic" panose="020B0502020202020204" pitchFamily="34" charset="0"/>
              </a:rPr>
              <a:t> </a:t>
            </a:r>
            <a:r>
              <a:rPr lang="pl-PL" sz="2200" dirty="0" err="1">
                <a:latin typeface="Century Gothic" panose="020B0502020202020204" pitchFamily="34" charset="0"/>
              </a:rPr>
              <a:t>analogy</a:t>
            </a:r>
            <a:r>
              <a:rPr lang="pl-PL" sz="2200" dirty="0">
                <a:latin typeface="Century Gothic" panose="020B0502020202020204" pitchFamily="34" charset="0"/>
              </a:rPr>
              <a:t>)</a:t>
            </a:r>
          </a:p>
          <a:p>
            <a:pPr lvl="1" algn="just">
              <a:lnSpc>
                <a:spcPct val="100000"/>
              </a:lnSpc>
            </a:pPr>
            <a:r>
              <a:rPr lang="pl-PL" sz="2200" dirty="0" err="1">
                <a:latin typeface="Century Gothic" panose="020B0502020202020204" pitchFamily="34" charset="0"/>
              </a:rPr>
              <a:t>however</a:t>
            </a:r>
            <a:r>
              <a:rPr lang="pl-PL" sz="2200" dirty="0">
                <a:latin typeface="Century Gothic" panose="020B0502020202020204" pitchFamily="34" charset="0"/>
              </a:rPr>
              <a:t>, </a:t>
            </a:r>
            <a:r>
              <a:rPr lang="pl-PL" sz="2200" dirty="0" err="1">
                <a:latin typeface="Century Gothic" panose="020B0502020202020204" pitchFamily="34" charset="0"/>
              </a:rPr>
              <a:t>so-called</a:t>
            </a:r>
            <a:r>
              <a:rPr lang="pl-PL" sz="2200" dirty="0">
                <a:latin typeface="Century Gothic" panose="020B0502020202020204" pitchFamily="34" charset="0"/>
              </a:rPr>
              <a:t> „half-</a:t>
            </a:r>
            <a:r>
              <a:rPr lang="pl-PL" sz="2200" dirty="0" err="1">
                <a:latin typeface="Century Gothic" panose="020B0502020202020204" pitchFamily="34" charset="0"/>
              </a:rPr>
              <a:t>analogy</a:t>
            </a:r>
            <a:r>
              <a:rPr lang="pl-PL" sz="2200" dirty="0">
                <a:latin typeface="Century Gothic" panose="020B0502020202020204" pitchFamily="34" charset="0"/>
              </a:rPr>
              <a:t>” </a:t>
            </a:r>
            <a:r>
              <a:rPr lang="pl-PL" sz="2200" dirty="0" err="1">
                <a:latin typeface="Century Gothic" panose="020B0502020202020204" pitchFamily="34" charset="0"/>
              </a:rPr>
              <a:t>is</a:t>
            </a:r>
            <a:r>
              <a:rPr lang="pl-PL" sz="2200" dirty="0">
                <a:latin typeface="Century Gothic" panose="020B0502020202020204" pitchFamily="34" charset="0"/>
              </a:rPr>
              <a:t> </a:t>
            </a:r>
            <a:r>
              <a:rPr lang="pl-PL" sz="2200" dirty="0" err="1">
                <a:latin typeface="Century Gothic" panose="020B0502020202020204" pitchFamily="34" charset="0"/>
              </a:rPr>
              <a:t>possible</a:t>
            </a:r>
            <a:r>
              <a:rPr lang="pl-PL" sz="2200" dirty="0">
                <a:latin typeface="Century Gothic" panose="020B0502020202020204" pitchFamily="34" charset="0"/>
              </a:rPr>
              <a:t> </a:t>
            </a:r>
            <a:r>
              <a:rPr lang="pl-PL" sz="2200" dirty="0" err="1">
                <a:latin typeface="Century Gothic" panose="020B0502020202020204" pitchFamily="34" charset="0"/>
              </a:rPr>
              <a:t>if</a:t>
            </a:r>
            <a:r>
              <a:rPr lang="pl-PL" sz="2200" dirty="0">
                <a:latin typeface="Century Gothic" panose="020B0502020202020204" pitchFamily="34" charset="0"/>
              </a:rPr>
              <a:t> </a:t>
            </a:r>
            <a:r>
              <a:rPr lang="pl-PL" sz="2200" dirty="0" err="1">
                <a:latin typeface="Century Gothic" panose="020B0502020202020204" pitchFamily="34" charset="0"/>
              </a:rPr>
              <a:t>mentioned</a:t>
            </a:r>
            <a:r>
              <a:rPr lang="pl-PL" sz="2200" dirty="0">
                <a:latin typeface="Century Gothic" panose="020B0502020202020204" pitchFamily="34" charset="0"/>
              </a:rPr>
              <a:t> by </a:t>
            </a:r>
            <a:r>
              <a:rPr lang="pl-PL" sz="2200" dirty="0" err="1">
                <a:latin typeface="Century Gothic" panose="020B0502020202020204" pitchFamily="34" charset="0"/>
              </a:rPr>
              <a:t>statute</a:t>
            </a:r>
            <a:endParaRPr lang="pl-PL" sz="2200" dirty="0">
              <a:latin typeface="Century Gothic" panose="020B0502020202020204" pitchFamily="34" charset="0"/>
            </a:endParaRPr>
          </a:p>
        </p:txBody>
      </p:sp>
      <p:pic>
        <p:nvPicPr>
          <p:cNvPr id="7" name="Obraz 6">
            <a:extLst>
              <a:ext uri="{FF2B5EF4-FFF2-40B4-BE49-F238E27FC236}">
                <a16:creationId xmlns:a16="http://schemas.microsoft.com/office/drawing/2014/main" id="{1CD8C6B8-CB3D-4D52-8D51-1117DB0BFB35}"/>
              </a:ext>
            </a:extLst>
          </p:cNvPr>
          <p:cNvPicPr>
            <a:picLocks noChangeAspect="1"/>
          </p:cNvPicPr>
          <p:nvPr/>
        </p:nvPicPr>
        <p:blipFill>
          <a:blip r:embed="rId2"/>
          <a:stretch>
            <a:fillRect/>
          </a:stretch>
        </p:blipFill>
        <p:spPr>
          <a:xfrm>
            <a:off x="8872963" y="-1"/>
            <a:ext cx="3319038" cy="1533525"/>
          </a:xfrm>
          <a:prstGeom prst="rect">
            <a:avLst/>
          </a:prstGeom>
        </p:spPr>
      </p:pic>
      <p:pic>
        <p:nvPicPr>
          <p:cNvPr id="5" name="Obraz 4" descr="Obraz zawierający stół&#10;&#10;Opis wygenerowany automatycznie">
            <a:extLst>
              <a:ext uri="{FF2B5EF4-FFF2-40B4-BE49-F238E27FC236}">
                <a16:creationId xmlns:a16="http://schemas.microsoft.com/office/drawing/2014/main" id="{81662D73-25A0-406C-BB62-660052C401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8431" y="4003710"/>
            <a:ext cx="5947127" cy="2646329"/>
          </a:xfrm>
          <a:prstGeom prst="rect">
            <a:avLst/>
          </a:prstGeom>
        </p:spPr>
      </p:pic>
    </p:spTree>
    <p:extLst>
      <p:ext uri="{BB962C8B-B14F-4D97-AF65-F5344CB8AC3E}">
        <p14:creationId xmlns:p14="http://schemas.microsoft.com/office/powerpoint/2010/main" val="1730509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F9223D-6458-4777-9302-C8FCB3B0920A}"/>
              </a:ext>
            </a:extLst>
          </p:cNvPr>
          <p:cNvSpPr>
            <a:spLocks noGrp="1"/>
          </p:cNvSpPr>
          <p:nvPr>
            <p:ph type="title"/>
          </p:nvPr>
        </p:nvSpPr>
        <p:spPr>
          <a:xfrm>
            <a:off x="838200" y="207961"/>
            <a:ext cx="10515600" cy="1325563"/>
          </a:xfrm>
        </p:spPr>
        <p:txBody>
          <a:bodyPr>
            <a:normAutofit/>
          </a:bodyPr>
          <a:lstStyle/>
          <a:p>
            <a:r>
              <a:rPr lang="pl-PL" sz="3600" dirty="0" err="1">
                <a:latin typeface="Century Gothic" panose="020B0502020202020204" pitchFamily="34" charset="0"/>
              </a:rPr>
              <a:t>Lecture</a:t>
            </a:r>
            <a:r>
              <a:rPr lang="pl-PL" sz="3600" dirty="0">
                <a:latin typeface="Century Gothic" panose="020B0502020202020204" pitchFamily="34" charset="0"/>
              </a:rPr>
              <a:t> III</a:t>
            </a:r>
            <a:endParaRPr lang="de-DE" sz="3600" dirty="0">
              <a:latin typeface="Century Gothic" panose="020B0502020202020204" pitchFamily="34" charset="0"/>
            </a:endParaRPr>
          </a:p>
        </p:txBody>
      </p:sp>
      <p:sp>
        <p:nvSpPr>
          <p:cNvPr id="3" name="Symbol zastępczy zawartości 2">
            <a:extLst>
              <a:ext uri="{FF2B5EF4-FFF2-40B4-BE49-F238E27FC236}">
                <a16:creationId xmlns:a16="http://schemas.microsoft.com/office/drawing/2014/main" id="{CE2803F7-C461-442C-A7A7-98ABAB7976AB}"/>
              </a:ext>
            </a:extLst>
          </p:cNvPr>
          <p:cNvSpPr>
            <a:spLocks noGrp="1"/>
          </p:cNvSpPr>
          <p:nvPr>
            <p:ph idx="1"/>
          </p:nvPr>
        </p:nvSpPr>
        <p:spPr>
          <a:xfrm>
            <a:off x="838200" y="1294075"/>
            <a:ext cx="10982325" cy="5821100"/>
          </a:xfrm>
        </p:spPr>
        <p:txBody>
          <a:bodyPr>
            <a:normAutofit/>
          </a:bodyPr>
          <a:lstStyle/>
          <a:p>
            <a:pPr marL="0" indent="0">
              <a:lnSpc>
                <a:spcPct val="100000"/>
              </a:lnSpc>
              <a:buNone/>
            </a:pPr>
            <a:r>
              <a:rPr lang="pl-PL" sz="2600" dirty="0" err="1">
                <a:solidFill>
                  <a:schemeClr val="accent1"/>
                </a:solidFill>
                <a:latin typeface="Century Gothic" panose="020B0502020202020204" pitchFamily="34" charset="0"/>
              </a:rPr>
              <a:t>principles</a:t>
            </a:r>
            <a:r>
              <a:rPr lang="pl-PL" sz="2600" dirty="0">
                <a:solidFill>
                  <a:schemeClr val="accent1"/>
                </a:solidFill>
                <a:latin typeface="Century Gothic" panose="020B0502020202020204" pitchFamily="34" charset="0"/>
              </a:rPr>
              <a:t> of </a:t>
            </a:r>
            <a:r>
              <a:rPr lang="pl-PL" sz="2600" dirty="0" err="1">
                <a:solidFill>
                  <a:schemeClr val="accent1"/>
                </a:solidFill>
                <a:latin typeface="Century Gothic" panose="020B0502020202020204" pitchFamily="34" charset="0"/>
              </a:rPr>
              <a:t>criminal</a:t>
            </a:r>
            <a:r>
              <a:rPr lang="pl-PL" sz="2600" dirty="0">
                <a:solidFill>
                  <a:schemeClr val="accent1"/>
                </a:solidFill>
                <a:latin typeface="Century Gothic" panose="020B0502020202020204" pitchFamily="34" charset="0"/>
              </a:rPr>
              <a:t> law</a:t>
            </a:r>
          </a:p>
          <a:p>
            <a:pPr>
              <a:lnSpc>
                <a:spcPct val="100000"/>
              </a:lnSpc>
            </a:pPr>
            <a:r>
              <a:rPr lang="pl-PL" sz="2600" dirty="0" err="1">
                <a:solidFill>
                  <a:schemeClr val="accent2"/>
                </a:solidFill>
                <a:latin typeface="Century Gothic" panose="020B0502020202020204" pitchFamily="34" charset="0"/>
              </a:rPr>
              <a:t>nullum</a:t>
            </a:r>
            <a:r>
              <a:rPr lang="pl-PL" sz="2600" dirty="0">
                <a:solidFill>
                  <a:schemeClr val="accent2"/>
                </a:solidFill>
                <a:latin typeface="Century Gothic" panose="020B0502020202020204" pitchFamily="34" charset="0"/>
              </a:rPr>
              <a:t> </a:t>
            </a:r>
            <a:r>
              <a:rPr lang="pl-PL" sz="2600" dirty="0" err="1">
                <a:solidFill>
                  <a:schemeClr val="accent2"/>
                </a:solidFill>
                <a:latin typeface="Century Gothic" panose="020B0502020202020204" pitchFamily="34" charset="0"/>
              </a:rPr>
              <a:t>crimen</a:t>
            </a:r>
            <a:r>
              <a:rPr lang="pl-PL" sz="2600" dirty="0">
                <a:solidFill>
                  <a:schemeClr val="accent2"/>
                </a:solidFill>
                <a:latin typeface="Century Gothic" panose="020B0502020202020204" pitchFamily="34" charset="0"/>
              </a:rPr>
              <a:t> sine lege certa</a:t>
            </a:r>
          </a:p>
          <a:p>
            <a:pPr lvl="1">
              <a:lnSpc>
                <a:spcPct val="100000"/>
              </a:lnSpc>
            </a:pPr>
            <a:r>
              <a:rPr lang="pl-PL" sz="2200" dirty="0" err="1">
                <a:latin typeface="Century Gothic" panose="020B0502020202020204" pitchFamily="34" charset="0"/>
              </a:rPr>
              <a:t>certus</a:t>
            </a:r>
            <a:r>
              <a:rPr lang="pl-PL" sz="2200" dirty="0">
                <a:latin typeface="Century Gothic" panose="020B0502020202020204" pitchFamily="34" charset="0"/>
              </a:rPr>
              <a:t> (lat.) = </a:t>
            </a:r>
            <a:r>
              <a:rPr lang="pl-PL" sz="2200" dirty="0" err="1">
                <a:latin typeface="Century Gothic" panose="020B0502020202020204" pitchFamily="34" charset="0"/>
              </a:rPr>
              <a:t>sure</a:t>
            </a:r>
            <a:r>
              <a:rPr lang="pl-PL" sz="2200" dirty="0">
                <a:latin typeface="Century Gothic" panose="020B0502020202020204" pitchFamily="34" charset="0"/>
              </a:rPr>
              <a:t>, </a:t>
            </a:r>
            <a:r>
              <a:rPr lang="pl-PL" sz="2200" dirty="0" err="1">
                <a:latin typeface="Century Gothic" panose="020B0502020202020204" pitchFamily="34" charset="0"/>
              </a:rPr>
              <a:t>definite</a:t>
            </a:r>
            <a:endParaRPr lang="pl-PL" sz="2200" dirty="0">
              <a:latin typeface="Century Gothic" panose="020B0502020202020204" pitchFamily="34" charset="0"/>
            </a:endParaRPr>
          </a:p>
          <a:p>
            <a:pPr lvl="1">
              <a:lnSpc>
                <a:spcPct val="100000"/>
              </a:lnSpc>
            </a:pPr>
            <a:r>
              <a:rPr lang="pl-PL" sz="2200" dirty="0" err="1">
                <a:latin typeface="Century Gothic" panose="020B0502020202020204" pitchFamily="34" charset="0"/>
              </a:rPr>
              <a:t>provisions</a:t>
            </a:r>
            <a:r>
              <a:rPr lang="pl-PL" sz="2200" dirty="0">
                <a:latin typeface="Century Gothic" panose="020B0502020202020204" pitchFamily="34" charset="0"/>
              </a:rPr>
              <a:t> of law </a:t>
            </a:r>
            <a:r>
              <a:rPr lang="pl-PL" sz="2200" dirty="0" err="1">
                <a:latin typeface="Century Gothic" panose="020B0502020202020204" pitchFamily="34" charset="0"/>
              </a:rPr>
              <a:t>should</a:t>
            </a:r>
            <a:r>
              <a:rPr lang="pl-PL" sz="2200" dirty="0">
                <a:latin typeface="Century Gothic" panose="020B0502020202020204" pitchFamily="34" charset="0"/>
              </a:rPr>
              <a:t> be as </a:t>
            </a:r>
            <a:r>
              <a:rPr lang="pl-PL" sz="2200" dirty="0" err="1">
                <a:latin typeface="Century Gothic" panose="020B0502020202020204" pitchFamily="34" charset="0"/>
              </a:rPr>
              <a:t>precise</a:t>
            </a:r>
            <a:r>
              <a:rPr lang="pl-PL" sz="2200" dirty="0">
                <a:latin typeface="Century Gothic" panose="020B0502020202020204" pitchFamily="34" charset="0"/>
              </a:rPr>
              <a:t> as </a:t>
            </a:r>
            <a:r>
              <a:rPr lang="pl-PL" sz="2200" dirty="0" err="1">
                <a:latin typeface="Century Gothic" panose="020B0502020202020204" pitchFamily="34" charset="0"/>
              </a:rPr>
              <a:t>possible</a:t>
            </a:r>
            <a:endParaRPr lang="pl-PL" sz="2200" dirty="0">
              <a:latin typeface="Century Gothic" panose="020B0502020202020204" pitchFamily="34" charset="0"/>
            </a:endParaRPr>
          </a:p>
          <a:p>
            <a:pPr lvl="1">
              <a:lnSpc>
                <a:spcPct val="100000"/>
              </a:lnSpc>
            </a:pPr>
            <a:r>
              <a:rPr lang="pl-PL" sz="2200" dirty="0">
                <a:latin typeface="Century Gothic" panose="020B0502020202020204" pitchFamily="34" charset="0"/>
              </a:rPr>
              <a:t>the legislator </a:t>
            </a:r>
            <a:r>
              <a:rPr lang="pl-PL" sz="2200" dirty="0" err="1">
                <a:latin typeface="Century Gothic" panose="020B0502020202020204" pitchFamily="34" charset="0"/>
              </a:rPr>
              <a:t>should</a:t>
            </a:r>
            <a:r>
              <a:rPr lang="pl-PL" sz="2200" dirty="0">
                <a:latin typeface="Century Gothic" panose="020B0502020202020204" pitchFamily="34" charset="0"/>
              </a:rPr>
              <a:t> not </a:t>
            </a:r>
            <a:r>
              <a:rPr lang="pl-PL" sz="2200" dirty="0" err="1">
                <a:latin typeface="Century Gothic" panose="020B0502020202020204" pitchFamily="34" charset="0"/>
              </a:rPr>
              <a:t>use</a:t>
            </a:r>
            <a:r>
              <a:rPr lang="pl-PL" sz="2200" dirty="0">
                <a:latin typeface="Century Gothic" panose="020B0502020202020204" pitchFamily="34" charset="0"/>
              </a:rPr>
              <a:t> </a:t>
            </a:r>
            <a:r>
              <a:rPr lang="pl-PL" sz="2200" dirty="0" err="1">
                <a:latin typeface="Century Gothic" panose="020B0502020202020204" pitchFamily="34" charset="0"/>
              </a:rPr>
              <a:t>uncertain</a:t>
            </a:r>
            <a:r>
              <a:rPr lang="pl-PL" sz="2200" dirty="0">
                <a:latin typeface="Century Gothic" panose="020B0502020202020204" pitchFamily="34" charset="0"/>
              </a:rPr>
              <a:t> </a:t>
            </a:r>
            <a:r>
              <a:rPr lang="pl-PL" sz="2200" dirty="0" err="1">
                <a:latin typeface="Century Gothic" panose="020B0502020202020204" pitchFamily="34" charset="0"/>
              </a:rPr>
              <a:t>terms</a:t>
            </a:r>
            <a:endParaRPr lang="pl-PL" sz="2200" dirty="0">
              <a:latin typeface="Century Gothic" panose="020B0502020202020204" pitchFamily="34" charset="0"/>
            </a:endParaRPr>
          </a:p>
          <a:p>
            <a:pPr lvl="1">
              <a:lnSpc>
                <a:spcPct val="100000"/>
              </a:lnSpc>
            </a:pPr>
            <a:r>
              <a:rPr lang="pl-PL" sz="2200" dirty="0" err="1">
                <a:latin typeface="Century Gothic" panose="020B0502020202020204" pitchFamily="34" charset="0"/>
              </a:rPr>
              <a:t>negative</a:t>
            </a:r>
            <a:r>
              <a:rPr lang="pl-PL" sz="2200" dirty="0">
                <a:latin typeface="Century Gothic" panose="020B0502020202020204" pitchFamily="34" charset="0"/>
              </a:rPr>
              <a:t> </a:t>
            </a:r>
            <a:r>
              <a:rPr lang="pl-PL" sz="2200" dirty="0" err="1">
                <a:latin typeface="Century Gothic" panose="020B0502020202020204" pitchFamily="34" charset="0"/>
              </a:rPr>
              <a:t>examples</a:t>
            </a:r>
            <a:r>
              <a:rPr lang="pl-PL" sz="2200" dirty="0">
                <a:latin typeface="Century Gothic" panose="020B0502020202020204" pitchFamily="34" charset="0"/>
              </a:rPr>
              <a:t>:</a:t>
            </a:r>
          </a:p>
          <a:p>
            <a:pPr lvl="2">
              <a:lnSpc>
                <a:spcPct val="100000"/>
              </a:lnSpc>
            </a:pPr>
            <a:r>
              <a:rPr lang="pl-PL" sz="1800" dirty="0">
                <a:latin typeface="Century Gothic" panose="020B0502020202020204" pitchFamily="34" charset="0"/>
              </a:rPr>
              <a:t>„</a:t>
            </a:r>
            <a:r>
              <a:rPr lang="pl-PL" sz="1800" dirty="0" err="1">
                <a:latin typeface="Century Gothic" panose="020B0502020202020204" pitchFamily="34" charset="0"/>
              </a:rPr>
              <a:t>who</a:t>
            </a:r>
            <a:r>
              <a:rPr lang="pl-PL" sz="1800" dirty="0">
                <a:latin typeface="Century Gothic" panose="020B0502020202020204" pitchFamily="34" charset="0"/>
              </a:rPr>
              <a:t> </a:t>
            </a:r>
            <a:r>
              <a:rPr lang="pl-PL" sz="1800" dirty="0" err="1">
                <a:latin typeface="Century Gothic" panose="020B0502020202020204" pitchFamily="34" charset="0"/>
              </a:rPr>
              <a:t>slanders</a:t>
            </a:r>
            <a:r>
              <a:rPr lang="pl-PL" sz="1800" dirty="0">
                <a:latin typeface="Century Gothic" panose="020B0502020202020204" pitchFamily="34" charset="0"/>
              </a:rPr>
              <a:t>…”</a:t>
            </a:r>
          </a:p>
          <a:p>
            <a:pPr lvl="2">
              <a:lnSpc>
                <a:spcPct val="100000"/>
              </a:lnSpc>
            </a:pPr>
            <a:r>
              <a:rPr lang="pl-PL" sz="1800" dirty="0">
                <a:latin typeface="Century Gothic" panose="020B0502020202020204" pitchFamily="34" charset="0"/>
              </a:rPr>
              <a:t>„</a:t>
            </a:r>
            <a:r>
              <a:rPr lang="pl-PL" sz="1800" dirty="0" err="1">
                <a:latin typeface="Century Gothic" panose="020B0502020202020204" pitchFamily="34" charset="0"/>
              </a:rPr>
              <a:t>who</a:t>
            </a:r>
            <a:r>
              <a:rPr lang="pl-PL" sz="1800" dirty="0">
                <a:latin typeface="Century Gothic" panose="020B0502020202020204" pitchFamily="34" charset="0"/>
              </a:rPr>
              <a:t> </a:t>
            </a:r>
            <a:r>
              <a:rPr lang="pl-PL" sz="1800" dirty="0" err="1">
                <a:latin typeface="Century Gothic" panose="020B0502020202020204" pitchFamily="34" charset="0"/>
              </a:rPr>
              <a:t>libels</a:t>
            </a:r>
            <a:r>
              <a:rPr lang="pl-PL" sz="1800" dirty="0">
                <a:latin typeface="Century Gothic" panose="020B0502020202020204" pitchFamily="34" charset="0"/>
              </a:rPr>
              <a:t>…”</a:t>
            </a:r>
          </a:p>
          <a:p>
            <a:pPr lvl="2">
              <a:lnSpc>
                <a:spcPct val="100000"/>
              </a:lnSpc>
            </a:pPr>
            <a:r>
              <a:rPr lang="pl-PL" sz="1800" dirty="0">
                <a:latin typeface="Century Gothic" panose="020B0502020202020204" pitchFamily="34" charset="0"/>
              </a:rPr>
              <a:t>„</a:t>
            </a:r>
            <a:r>
              <a:rPr lang="pl-PL" sz="1800" dirty="0" err="1">
                <a:latin typeface="Century Gothic" panose="020B0502020202020204" pitchFamily="34" charset="0"/>
              </a:rPr>
              <a:t>who</a:t>
            </a:r>
            <a:r>
              <a:rPr lang="pl-PL" sz="1800" dirty="0">
                <a:latin typeface="Century Gothic" panose="020B0502020202020204" pitchFamily="34" charset="0"/>
              </a:rPr>
              <a:t> </a:t>
            </a:r>
            <a:r>
              <a:rPr lang="pl-PL" sz="1800" dirty="0" err="1">
                <a:latin typeface="Century Gothic" panose="020B0502020202020204" pitchFamily="34" charset="0"/>
              </a:rPr>
              <a:t>displays</a:t>
            </a:r>
            <a:r>
              <a:rPr lang="pl-PL" sz="1800" dirty="0">
                <a:latin typeface="Century Gothic" panose="020B0502020202020204" pitchFamily="34" charset="0"/>
              </a:rPr>
              <a:t> </a:t>
            </a:r>
            <a:r>
              <a:rPr lang="pl-PL" sz="1800" dirty="0" err="1">
                <a:latin typeface="Century Gothic" panose="020B0502020202020204" pitchFamily="34" charset="0"/>
              </a:rPr>
              <a:t>pornographic</a:t>
            </a:r>
            <a:r>
              <a:rPr lang="pl-PL" sz="1800" dirty="0">
                <a:latin typeface="Century Gothic" panose="020B0502020202020204" pitchFamily="34" charset="0"/>
              </a:rPr>
              <a:t> </a:t>
            </a:r>
            <a:r>
              <a:rPr lang="pl-PL" sz="1800" dirty="0" err="1">
                <a:latin typeface="Century Gothic" panose="020B0502020202020204" pitchFamily="34" charset="0"/>
              </a:rPr>
              <a:t>material</a:t>
            </a:r>
            <a:r>
              <a:rPr lang="pl-PL" sz="1800" dirty="0">
                <a:latin typeface="Century Gothic" panose="020B0502020202020204" pitchFamily="34" charset="0"/>
              </a:rPr>
              <a:t>…”</a:t>
            </a:r>
          </a:p>
          <a:p>
            <a:pPr lvl="2">
              <a:lnSpc>
                <a:spcPct val="100000"/>
              </a:lnSpc>
            </a:pPr>
            <a:r>
              <a:rPr lang="pl-PL" sz="1800" dirty="0" err="1">
                <a:latin typeface="Century Gothic" panose="020B0502020202020204" pitchFamily="34" charset="0"/>
              </a:rPr>
              <a:t>theft</a:t>
            </a:r>
            <a:r>
              <a:rPr lang="pl-PL" sz="1800" dirty="0">
                <a:latin typeface="Century Gothic" panose="020B0502020202020204" pitchFamily="34" charset="0"/>
              </a:rPr>
              <a:t> with </a:t>
            </a:r>
            <a:r>
              <a:rPr lang="pl-PL" sz="1800" dirty="0" err="1">
                <a:latin typeface="Century Gothic" panose="020B0502020202020204" pitchFamily="34" charset="0"/>
              </a:rPr>
              <a:t>burglary</a:t>
            </a:r>
            <a:r>
              <a:rPr lang="pl-PL" sz="1800" dirty="0">
                <a:latin typeface="Century Gothic" panose="020B0502020202020204" pitchFamily="34" charset="0"/>
              </a:rPr>
              <a:t> (</a:t>
            </a:r>
            <a:r>
              <a:rPr lang="pl-PL" sz="1800" dirty="0" err="1">
                <a:latin typeface="Century Gothic" panose="020B0502020202020204" pitchFamily="34" charset="0"/>
              </a:rPr>
              <a:t>breaking</a:t>
            </a:r>
            <a:r>
              <a:rPr lang="pl-PL" sz="1800" dirty="0">
                <a:latin typeface="Century Gothic" panose="020B0502020202020204" pitchFamily="34" charset="0"/>
              </a:rPr>
              <a:t> and </a:t>
            </a:r>
            <a:r>
              <a:rPr lang="pl-PL" sz="1800" dirty="0" err="1">
                <a:latin typeface="Century Gothic" panose="020B0502020202020204" pitchFamily="34" charset="0"/>
              </a:rPr>
              <a:t>entering</a:t>
            </a:r>
            <a:r>
              <a:rPr lang="pl-PL" sz="1800" dirty="0">
                <a:latin typeface="Century Gothic" panose="020B0502020202020204" pitchFamily="34" charset="0"/>
              </a:rPr>
              <a:t> / </a:t>
            </a:r>
            <a:r>
              <a:rPr lang="pl-PL" sz="1800" dirty="0" err="1">
                <a:latin typeface="Century Gothic" panose="020B0502020202020204" pitchFamily="34" charset="0"/>
              </a:rPr>
              <a:t>breaking</a:t>
            </a:r>
            <a:r>
              <a:rPr lang="pl-PL" sz="1800" dirty="0">
                <a:latin typeface="Century Gothic" panose="020B0502020202020204" pitchFamily="34" charset="0"/>
              </a:rPr>
              <a:t> in, not out)</a:t>
            </a:r>
          </a:p>
        </p:txBody>
      </p:sp>
      <p:pic>
        <p:nvPicPr>
          <p:cNvPr id="7" name="Obraz 6">
            <a:extLst>
              <a:ext uri="{FF2B5EF4-FFF2-40B4-BE49-F238E27FC236}">
                <a16:creationId xmlns:a16="http://schemas.microsoft.com/office/drawing/2014/main" id="{1CD8C6B8-CB3D-4D52-8D51-1117DB0BFB35}"/>
              </a:ext>
            </a:extLst>
          </p:cNvPr>
          <p:cNvPicPr>
            <a:picLocks noChangeAspect="1"/>
          </p:cNvPicPr>
          <p:nvPr/>
        </p:nvPicPr>
        <p:blipFill>
          <a:blip r:embed="rId2"/>
          <a:stretch>
            <a:fillRect/>
          </a:stretch>
        </p:blipFill>
        <p:spPr>
          <a:xfrm>
            <a:off x="8872963" y="-1"/>
            <a:ext cx="3319038" cy="1533525"/>
          </a:xfrm>
          <a:prstGeom prst="rect">
            <a:avLst/>
          </a:prstGeom>
        </p:spPr>
      </p:pic>
    </p:spTree>
    <p:extLst>
      <p:ext uri="{BB962C8B-B14F-4D97-AF65-F5344CB8AC3E}">
        <p14:creationId xmlns:p14="http://schemas.microsoft.com/office/powerpoint/2010/main" val="4093118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F9223D-6458-4777-9302-C8FCB3B0920A}"/>
              </a:ext>
            </a:extLst>
          </p:cNvPr>
          <p:cNvSpPr>
            <a:spLocks noGrp="1"/>
          </p:cNvSpPr>
          <p:nvPr>
            <p:ph type="title"/>
          </p:nvPr>
        </p:nvSpPr>
        <p:spPr>
          <a:xfrm>
            <a:off x="838200" y="207961"/>
            <a:ext cx="10515600" cy="1325563"/>
          </a:xfrm>
        </p:spPr>
        <p:txBody>
          <a:bodyPr>
            <a:normAutofit/>
          </a:bodyPr>
          <a:lstStyle/>
          <a:p>
            <a:r>
              <a:rPr lang="pl-PL" sz="3600" dirty="0" err="1">
                <a:latin typeface="Century Gothic" panose="020B0502020202020204" pitchFamily="34" charset="0"/>
              </a:rPr>
              <a:t>Lecture</a:t>
            </a:r>
            <a:r>
              <a:rPr lang="pl-PL" sz="3600" dirty="0">
                <a:latin typeface="Century Gothic" panose="020B0502020202020204" pitchFamily="34" charset="0"/>
              </a:rPr>
              <a:t> III</a:t>
            </a:r>
            <a:endParaRPr lang="de-DE" sz="3600" dirty="0">
              <a:latin typeface="Century Gothic" panose="020B0502020202020204" pitchFamily="34" charset="0"/>
            </a:endParaRPr>
          </a:p>
        </p:txBody>
      </p:sp>
      <p:sp>
        <p:nvSpPr>
          <p:cNvPr id="3" name="Symbol zastępczy zawartości 2">
            <a:extLst>
              <a:ext uri="{FF2B5EF4-FFF2-40B4-BE49-F238E27FC236}">
                <a16:creationId xmlns:a16="http://schemas.microsoft.com/office/drawing/2014/main" id="{CE2803F7-C461-442C-A7A7-98ABAB7976AB}"/>
              </a:ext>
            </a:extLst>
          </p:cNvPr>
          <p:cNvSpPr>
            <a:spLocks noGrp="1"/>
          </p:cNvSpPr>
          <p:nvPr>
            <p:ph idx="1"/>
          </p:nvPr>
        </p:nvSpPr>
        <p:spPr>
          <a:xfrm>
            <a:off x="838200" y="1294075"/>
            <a:ext cx="10982325" cy="5821100"/>
          </a:xfrm>
        </p:spPr>
        <p:txBody>
          <a:bodyPr>
            <a:normAutofit/>
          </a:bodyPr>
          <a:lstStyle/>
          <a:p>
            <a:pPr marL="0" indent="0">
              <a:lnSpc>
                <a:spcPct val="100000"/>
              </a:lnSpc>
              <a:buNone/>
            </a:pPr>
            <a:r>
              <a:rPr lang="pl-PL" sz="2600" dirty="0" err="1">
                <a:solidFill>
                  <a:schemeClr val="accent2"/>
                </a:solidFill>
                <a:latin typeface="Century Gothic" panose="020B0502020202020204" pitchFamily="34" charset="0"/>
              </a:rPr>
              <a:t>previously</a:t>
            </a:r>
            <a:r>
              <a:rPr lang="pl-PL" sz="2600" dirty="0">
                <a:solidFill>
                  <a:schemeClr val="accent2"/>
                </a:solidFill>
                <a:latin typeface="Century Gothic" panose="020B0502020202020204" pitchFamily="34" charset="0"/>
              </a:rPr>
              <a:t> on </a:t>
            </a:r>
            <a:r>
              <a:rPr lang="pl-PL" sz="2600" dirty="0" err="1">
                <a:solidFill>
                  <a:schemeClr val="accent2"/>
                </a:solidFill>
                <a:latin typeface="Century Gothic" panose="020B0502020202020204" pitchFamily="34" charset="0"/>
              </a:rPr>
              <a:t>Introduction</a:t>
            </a:r>
            <a:r>
              <a:rPr lang="pl-PL" sz="2600" dirty="0">
                <a:solidFill>
                  <a:schemeClr val="accent2"/>
                </a:solidFill>
                <a:latin typeface="Century Gothic" panose="020B0502020202020204" pitchFamily="34" charset="0"/>
              </a:rPr>
              <a:t> to </a:t>
            </a:r>
            <a:r>
              <a:rPr lang="pl-PL" sz="2600" dirty="0" err="1">
                <a:solidFill>
                  <a:schemeClr val="accent2"/>
                </a:solidFill>
                <a:latin typeface="Century Gothic" panose="020B0502020202020204" pitchFamily="34" charset="0"/>
              </a:rPr>
              <a:t>Criminal</a:t>
            </a:r>
            <a:r>
              <a:rPr lang="pl-PL" sz="2600" dirty="0">
                <a:solidFill>
                  <a:schemeClr val="accent2"/>
                </a:solidFill>
                <a:latin typeface="Century Gothic" panose="020B0502020202020204" pitchFamily="34" charset="0"/>
              </a:rPr>
              <a:t> Law:</a:t>
            </a:r>
          </a:p>
          <a:p>
            <a:pPr>
              <a:lnSpc>
                <a:spcPct val="100000"/>
              </a:lnSpc>
            </a:pPr>
            <a:r>
              <a:rPr lang="pl-PL" sz="2600" dirty="0" err="1">
                <a:latin typeface="Century Gothic" panose="020B0502020202020204" pitchFamily="34" charset="0"/>
              </a:rPr>
              <a:t>definition</a:t>
            </a:r>
            <a:r>
              <a:rPr lang="pl-PL" sz="2600" dirty="0">
                <a:latin typeface="Century Gothic" panose="020B0502020202020204" pitchFamily="34" charset="0"/>
              </a:rPr>
              <a:t> of </a:t>
            </a:r>
            <a:r>
              <a:rPr lang="pl-PL" sz="2600" dirty="0" err="1">
                <a:latin typeface="Century Gothic" panose="020B0502020202020204" pitchFamily="34" charset="0"/>
              </a:rPr>
              <a:t>criminal</a:t>
            </a:r>
            <a:r>
              <a:rPr lang="pl-PL" sz="2600" dirty="0">
                <a:latin typeface="Century Gothic" panose="020B0502020202020204" pitchFamily="34" charset="0"/>
              </a:rPr>
              <a:t> </a:t>
            </a:r>
            <a:r>
              <a:rPr lang="pl-PL" sz="2600" dirty="0" err="1">
                <a:latin typeface="Century Gothic" panose="020B0502020202020204" pitchFamily="34" charset="0"/>
              </a:rPr>
              <a:t>act</a:t>
            </a:r>
            <a:endParaRPr lang="pl-PL" sz="2600" dirty="0">
              <a:latin typeface="Century Gothic" panose="020B0502020202020204" pitchFamily="34" charset="0"/>
            </a:endParaRPr>
          </a:p>
          <a:p>
            <a:pPr>
              <a:lnSpc>
                <a:spcPct val="100000"/>
              </a:lnSpc>
            </a:pPr>
            <a:r>
              <a:rPr lang="pl-PL" sz="2600" dirty="0" err="1">
                <a:latin typeface="Century Gothic" panose="020B0502020202020204" pitchFamily="34" charset="0"/>
              </a:rPr>
              <a:t>basic</a:t>
            </a:r>
            <a:r>
              <a:rPr lang="pl-PL" sz="2600" dirty="0">
                <a:latin typeface="Century Gothic" panose="020B0502020202020204" pitchFamily="34" charset="0"/>
              </a:rPr>
              <a:t> </a:t>
            </a:r>
            <a:r>
              <a:rPr lang="pl-PL" sz="2600" dirty="0" err="1">
                <a:latin typeface="Century Gothic" panose="020B0502020202020204" pitchFamily="34" charset="0"/>
              </a:rPr>
              <a:t>elements</a:t>
            </a:r>
            <a:r>
              <a:rPr lang="pl-PL" sz="2600" dirty="0">
                <a:latin typeface="Century Gothic" panose="020B0502020202020204" pitchFamily="34" charset="0"/>
              </a:rPr>
              <a:t> of </a:t>
            </a:r>
            <a:r>
              <a:rPr lang="pl-PL" sz="2600" dirty="0" err="1">
                <a:latin typeface="Century Gothic" panose="020B0502020202020204" pitchFamily="34" charset="0"/>
              </a:rPr>
              <a:t>criminal</a:t>
            </a:r>
            <a:r>
              <a:rPr lang="pl-PL" sz="2600" dirty="0">
                <a:latin typeface="Century Gothic" panose="020B0502020202020204" pitchFamily="34" charset="0"/>
              </a:rPr>
              <a:t> </a:t>
            </a:r>
            <a:r>
              <a:rPr lang="pl-PL" sz="2600" dirty="0" err="1">
                <a:latin typeface="Century Gothic" panose="020B0502020202020204" pitchFamily="34" charset="0"/>
              </a:rPr>
              <a:t>offence</a:t>
            </a:r>
            <a:endParaRPr lang="pl-PL" sz="2600" dirty="0">
              <a:latin typeface="Century Gothic" panose="020B0502020202020204" pitchFamily="34" charset="0"/>
            </a:endParaRPr>
          </a:p>
          <a:p>
            <a:pPr lvl="1">
              <a:lnSpc>
                <a:spcPct val="100000"/>
              </a:lnSpc>
            </a:pPr>
            <a:r>
              <a:rPr lang="pl-PL" sz="2200" dirty="0">
                <a:latin typeface="Century Gothic" panose="020B0502020202020204" pitchFamily="34" charset="0"/>
              </a:rPr>
              <a:t>in </a:t>
            </a:r>
            <a:r>
              <a:rPr lang="pl-PL" sz="2200" dirty="0" err="1">
                <a:latin typeface="Century Gothic" panose="020B0502020202020204" pitchFamily="34" charset="0"/>
              </a:rPr>
              <a:t>common</a:t>
            </a:r>
            <a:r>
              <a:rPr lang="pl-PL" sz="2200" dirty="0">
                <a:latin typeface="Century Gothic" panose="020B0502020202020204" pitchFamily="34" charset="0"/>
              </a:rPr>
              <a:t> law</a:t>
            </a:r>
          </a:p>
          <a:p>
            <a:pPr lvl="1">
              <a:lnSpc>
                <a:spcPct val="100000"/>
              </a:lnSpc>
            </a:pPr>
            <a:r>
              <a:rPr lang="pl-PL" sz="2200" dirty="0">
                <a:latin typeface="Century Gothic" panose="020B0502020202020204" pitchFamily="34" charset="0"/>
              </a:rPr>
              <a:t>in </a:t>
            </a:r>
            <a:r>
              <a:rPr lang="pl-PL" sz="2200" dirty="0" err="1">
                <a:latin typeface="Century Gothic" panose="020B0502020202020204" pitchFamily="34" charset="0"/>
              </a:rPr>
              <a:t>continental</a:t>
            </a:r>
            <a:r>
              <a:rPr lang="pl-PL" sz="2200" dirty="0">
                <a:latin typeface="Century Gothic" panose="020B0502020202020204" pitchFamily="34" charset="0"/>
              </a:rPr>
              <a:t> (</a:t>
            </a:r>
            <a:r>
              <a:rPr lang="pl-PL" sz="2200" dirty="0" err="1">
                <a:latin typeface="Century Gothic" panose="020B0502020202020204" pitchFamily="34" charset="0"/>
              </a:rPr>
              <a:t>Polish</a:t>
            </a:r>
            <a:r>
              <a:rPr lang="pl-PL" sz="2200" dirty="0">
                <a:latin typeface="Century Gothic" panose="020B0502020202020204" pitchFamily="34" charset="0"/>
              </a:rPr>
              <a:t>) law</a:t>
            </a:r>
          </a:p>
          <a:p>
            <a:pPr>
              <a:lnSpc>
                <a:spcPct val="100000"/>
              </a:lnSpc>
            </a:pPr>
            <a:r>
              <a:rPr lang="pl-PL" sz="2600" dirty="0" err="1">
                <a:latin typeface="Century Gothic" panose="020B0502020202020204" pitchFamily="34" charset="0"/>
              </a:rPr>
              <a:t>sources</a:t>
            </a:r>
            <a:r>
              <a:rPr lang="pl-PL" sz="2600" dirty="0">
                <a:latin typeface="Century Gothic" panose="020B0502020202020204" pitchFamily="34" charset="0"/>
              </a:rPr>
              <a:t> of </a:t>
            </a:r>
            <a:r>
              <a:rPr lang="pl-PL" sz="2600" dirty="0" err="1">
                <a:latin typeface="Century Gothic" panose="020B0502020202020204" pitchFamily="34" charset="0"/>
              </a:rPr>
              <a:t>criminal</a:t>
            </a:r>
            <a:r>
              <a:rPr lang="pl-PL" sz="2600" dirty="0">
                <a:latin typeface="Century Gothic" panose="020B0502020202020204" pitchFamily="34" charset="0"/>
              </a:rPr>
              <a:t> law</a:t>
            </a:r>
          </a:p>
          <a:p>
            <a:pPr lvl="1">
              <a:lnSpc>
                <a:spcPct val="100000"/>
              </a:lnSpc>
            </a:pPr>
            <a:r>
              <a:rPr lang="pl-PL" sz="2200" dirty="0" err="1">
                <a:latin typeface="Century Gothic" panose="020B0502020202020204" pitchFamily="34" charset="0"/>
              </a:rPr>
              <a:t>international</a:t>
            </a:r>
            <a:r>
              <a:rPr lang="pl-PL" sz="2200" dirty="0">
                <a:latin typeface="Century Gothic" panose="020B0502020202020204" pitchFamily="34" charset="0"/>
              </a:rPr>
              <a:t> </a:t>
            </a:r>
            <a:r>
              <a:rPr lang="pl-PL" sz="2200" dirty="0" err="1">
                <a:latin typeface="Century Gothic" panose="020B0502020202020204" pitchFamily="34" charset="0"/>
              </a:rPr>
              <a:t>sources</a:t>
            </a:r>
            <a:endParaRPr lang="pl-PL" sz="2200" dirty="0">
              <a:latin typeface="Century Gothic" panose="020B0502020202020204" pitchFamily="34" charset="0"/>
            </a:endParaRPr>
          </a:p>
          <a:p>
            <a:pPr lvl="1">
              <a:lnSpc>
                <a:spcPct val="100000"/>
              </a:lnSpc>
            </a:pPr>
            <a:r>
              <a:rPr lang="pl-PL" sz="2200" dirty="0" err="1">
                <a:latin typeface="Century Gothic" panose="020B0502020202020204" pitchFamily="34" charset="0"/>
              </a:rPr>
              <a:t>sources</a:t>
            </a:r>
            <a:r>
              <a:rPr lang="pl-PL" sz="2200" dirty="0">
                <a:latin typeface="Century Gothic" panose="020B0502020202020204" pitchFamily="34" charset="0"/>
              </a:rPr>
              <a:t> of </a:t>
            </a:r>
            <a:r>
              <a:rPr lang="pl-PL" sz="2200" dirty="0" err="1">
                <a:latin typeface="Century Gothic" panose="020B0502020202020204" pitchFamily="34" charset="0"/>
              </a:rPr>
              <a:t>common</a:t>
            </a:r>
            <a:r>
              <a:rPr lang="pl-PL" sz="2200" dirty="0">
                <a:latin typeface="Century Gothic" panose="020B0502020202020204" pitchFamily="34" charset="0"/>
              </a:rPr>
              <a:t> law</a:t>
            </a:r>
          </a:p>
          <a:p>
            <a:pPr lvl="1">
              <a:lnSpc>
                <a:spcPct val="100000"/>
              </a:lnSpc>
            </a:pPr>
            <a:r>
              <a:rPr lang="pl-PL" sz="2200" dirty="0" err="1">
                <a:latin typeface="Century Gothic" panose="020B0502020202020204" pitchFamily="34" charset="0"/>
              </a:rPr>
              <a:t>sources</a:t>
            </a:r>
            <a:r>
              <a:rPr lang="pl-PL" sz="2200" dirty="0">
                <a:latin typeface="Century Gothic" panose="020B0502020202020204" pitchFamily="34" charset="0"/>
              </a:rPr>
              <a:t> of </a:t>
            </a:r>
            <a:r>
              <a:rPr lang="pl-PL" sz="2200" dirty="0" err="1">
                <a:latin typeface="Century Gothic" panose="020B0502020202020204" pitchFamily="34" charset="0"/>
              </a:rPr>
              <a:t>continental</a:t>
            </a:r>
            <a:r>
              <a:rPr lang="pl-PL" sz="2200" dirty="0">
                <a:latin typeface="Century Gothic" panose="020B0502020202020204" pitchFamily="34" charset="0"/>
              </a:rPr>
              <a:t> law</a:t>
            </a:r>
          </a:p>
        </p:txBody>
      </p:sp>
      <p:pic>
        <p:nvPicPr>
          <p:cNvPr id="7" name="Obraz 6">
            <a:extLst>
              <a:ext uri="{FF2B5EF4-FFF2-40B4-BE49-F238E27FC236}">
                <a16:creationId xmlns:a16="http://schemas.microsoft.com/office/drawing/2014/main" id="{1CD8C6B8-CB3D-4D52-8D51-1117DB0BFB35}"/>
              </a:ext>
            </a:extLst>
          </p:cNvPr>
          <p:cNvPicPr>
            <a:picLocks noChangeAspect="1"/>
          </p:cNvPicPr>
          <p:nvPr/>
        </p:nvPicPr>
        <p:blipFill>
          <a:blip r:embed="rId2"/>
          <a:stretch>
            <a:fillRect/>
          </a:stretch>
        </p:blipFill>
        <p:spPr>
          <a:xfrm>
            <a:off x="8872963" y="-1"/>
            <a:ext cx="3319038" cy="1533525"/>
          </a:xfrm>
          <a:prstGeom prst="rect">
            <a:avLst/>
          </a:prstGeom>
        </p:spPr>
      </p:pic>
    </p:spTree>
    <p:extLst>
      <p:ext uri="{BB962C8B-B14F-4D97-AF65-F5344CB8AC3E}">
        <p14:creationId xmlns:p14="http://schemas.microsoft.com/office/powerpoint/2010/main" val="2316560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F9223D-6458-4777-9302-C8FCB3B0920A}"/>
              </a:ext>
            </a:extLst>
          </p:cNvPr>
          <p:cNvSpPr>
            <a:spLocks noGrp="1"/>
          </p:cNvSpPr>
          <p:nvPr>
            <p:ph type="title"/>
          </p:nvPr>
        </p:nvSpPr>
        <p:spPr>
          <a:xfrm>
            <a:off x="838200" y="207961"/>
            <a:ext cx="10515600" cy="1325563"/>
          </a:xfrm>
        </p:spPr>
        <p:txBody>
          <a:bodyPr>
            <a:normAutofit/>
          </a:bodyPr>
          <a:lstStyle/>
          <a:p>
            <a:r>
              <a:rPr lang="pl-PL" sz="3600" dirty="0" err="1">
                <a:latin typeface="Century Gothic" panose="020B0502020202020204" pitchFamily="34" charset="0"/>
              </a:rPr>
              <a:t>Lecture</a:t>
            </a:r>
            <a:r>
              <a:rPr lang="pl-PL" sz="3600" dirty="0">
                <a:latin typeface="Century Gothic" panose="020B0502020202020204" pitchFamily="34" charset="0"/>
              </a:rPr>
              <a:t> III</a:t>
            </a:r>
            <a:endParaRPr lang="de-DE" sz="3600" dirty="0">
              <a:latin typeface="Century Gothic" panose="020B0502020202020204" pitchFamily="34" charset="0"/>
            </a:endParaRPr>
          </a:p>
        </p:txBody>
      </p:sp>
      <p:sp>
        <p:nvSpPr>
          <p:cNvPr id="3" name="Symbol zastępczy zawartości 2">
            <a:extLst>
              <a:ext uri="{FF2B5EF4-FFF2-40B4-BE49-F238E27FC236}">
                <a16:creationId xmlns:a16="http://schemas.microsoft.com/office/drawing/2014/main" id="{CE2803F7-C461-442C-A7A7-98ABAB7976AB}"/>
              </a:ext>
            </a:extLst>
          </p:cNvPr>
          <p:cNvSpPr>
            <a:spLocks noGrp="1"/>
          </p:cNvSpPr>
          <p:nvPr>
            <p:ph idx="1"/>
          </p:nvPr>
        </p:nvSpPr>
        <p:spPr>
          <a:xfrm>
            <a:off x="838200" y="1294075"/>
            <a:ext cx="10982325" cy="5821100"/>
          </a:xfrm>
        </p:spPr>
        <p:txBody>
          <a:bodyPr>
            <a:normAutofit/>
          </a:bodyPr>
          <a:lstStyle/>
          <a:p>
            <a:pPr marL="0" indent="0">
              <a:lnSpc>
                <a:spcPct val="100000"/>
              </a:lnSpc>
              <a:buNone/>
            </a:pPr>
            <a:r>
              <a:rPr lang="pl-PL" sz="2600" dirty="0" err="1">
                <a:solidFill>
                  <a:schemeClr val="accent1"/>
                </a:solidFill>
                <a:latin typeface="Century Gothic" panose="020B0502020202020204" pitchFamily="34" charset="0"/>
              </a:rPr>
              <a:t>principles</a:t>
            </a:r>
            <a:r>
              <a:rPr lang="pl-PL" sz="2600" dirty="0">
                <a:solidFill>
                  <a:schemeClr val="accent1"/>
                </a:solidFill>
                <a:latin typeface="Century Gothic" panose="020B0502020202020204" pitchFamily="34" charset="0"/>
              </a:rPr>
              <a:t> of </a:t>
            </a:r>
            <a:r>
              <a:rPr lang="pl-PL" sz="2600" dirty="0" err="1">
                <a:solidFill>
                  <a:schemeClr val="accent1"/>
                </a:solidFill>
                <a:latin typeface="Century Gothic" panose="020B0502020202020204" pitchFamily="34" charset="0"/>
              </a:rPr>
              <a:t>criminal</a:t>
            </a:r>
            <a:r>
              <a:rPr lang="pl-PL" sz="2600" dirty="0">
                <a:solidFill>
                  <a:schemeClr val="accent1"/>
                </a:solidFill>
                <a:latin typeface="Century Gothic" panose="020B0502020202020204" pitchFamily="34" charset="0"/>
              </a:rPr>
              <a:t> law</a:t>
            </a:r>
          </a:p>
          <a:p>
            <a:pPr>
              <a:lnSpc>
                <a:spcPct val="100000"/>
              </a:lnSpc>
            </a:pPr>
            <a:r>
              <a:rPr lang="pl-PL" sz="2600" dirty="0" err="1">
                <a:solidFill>
                  <a:schemeClr val="accent2"/>
                </a:solidFill>
                <a:latin typeface="Century Gothic" panose="020B0502020202020204" pitchFamily="34" charset="0"/>
              </a:rPr>
              <a:t>nullum</a:t>
            </a:r>
            <a:r>
              <a:rPr lang="pl-PL" sz="2600" dirty="0">
                <a:solidFill>
                  <a:schemeClr val="accent2"/>
                </a:solidFill>
                <a:latin typeface="Century Gothic" panose="020B0502020202020204" pitchFamily="34" charset="0"/>
              </a:rPr>
              <a:t> </a:t>
            </a:r>
            <a:r>
              <a:rPr lang="pl-PL" sz="2600" dirty="0" err="1">
                <a:solidFill>
                  <a:schemeClr val="accent2"/>
                </a:solidFill>
                <a:latin typeface="Century Gothic" panose="020B0502020202020204" pitchFamily="34" charset="0"/>
              </a:rPr>
              <a:t>crimen</a:t>
            </a:r>
            <a:r>
              <a:rPr lang="pl-PL" sz="2600" dirty="0">
                <a:solidFill>
                  <a:schemeClr val="accent2"/>
                </a:solidFill>
                <a:latin typeface="Century Gothic" panose="020B0502020202020204" pitchFamily="34" charset="0"/>
              </a:rPr>
              <a:t> sine lege certa</a:t>
            </a:r>
          </a:p>
          <a:p>
            <a:pPr lvl="1" algn="just">
              <a:lnSpc>
                <a:spcPct val="100000"/>
              </a:lnSpc>
            </a:pPr>
            <a:r>
              <a:rPr lang="pl-PL" sz="2200" dirty="0">
                <a:latin typeface="Century Gothic" panose="020B0502020202020204" pitchFamily="34" charset="0"/>
              </a:rPr>
              <a:t>as </a:t>
            </a:r>
            <a:r>
              <a:rPr lang="pl-PL" sz="2200" dirty="0" err="1">
                <a:latin typeface="Century Gothic" panose="020B0502020202020204" pitchFamily="34" charset="0"/>
              </a:rPr>
              <a:t>specified</a:t>
            </a:r>
            <a:r>
              <a:rPr lang="pl-PL" sz="2200" dirty="0">
                <a:latin typeface="Century Gothic" panose="020B0502020202020204" pitchFamily="34" charset="0"/>
              </a:rPr>
              <a:t> by </a:t>
            </a:r>
            <a:r>
              <a:rPr lang="pl-PL" sz="2200" dirty="0" err="1">
                <a:latin typeface="Century Gothic" panose="020B0502020202020204" pitchFamily="34" charset="0"/>
              </a:rPr>
              <a:t>Constitutional</a:t>
            </a:r>
            <a:r>
              <a:rPr lang="pl-PL" sz="2200" dirty="0">
                <a:latin typeface="Century Gothic" panose="020B0502020202020204" pitchFamily="34" charset="0"/>
              </a:rPr>
              <a:t> </a:t>
            </a:r>
            <a:r>
              <a:rPr lang="pl-PL" sz="2200" dirty="0" err="1">
                <a:latin typeface="Century Gothic" panose="020B0502020202020204" pitchFamily="34" charset="0"/>
              </a:rPr>
              <a:t>Tribunal</a:t>
            </a:r>
            <a:r>
              <a:rPr lang="pl-PL" sz="2200" dirty="0">
                <a:latin typeface="Century Gothic" panose="020B0502020202020204" pitchFamily="34" charset="0"/>
              </a:rPr>
              <a:t> in </a:t>
            </a:r>
            <a:r>
              <a:rPr lang="pl-PL" sz="2200" dirty="0" err="1">
                <a:latin typeface="Century Gothic" panose="020B0502020202020204" pitchFamily="34" charset="0"/>
              </a:rPr>
              <a:t>judgment</a:t>
            </a:r>
            <a:r>
              <a:rPr lang="pl-PL" sz="2200" dirty="0">
                <a:latin typeface="Century Gothic" panose="020B0502020202020204" pitchFamily="34" charset="0"/>
              </a:rPr>
              <a:t> of </a:t>
            </a:r>
            <a:r>
              <a:rPr lang="en-US" sz="2200" dirty="0">
                <a:latin typeface="Century Gothic" panose="020B0502020202020204" pitchFamily="34" charset="0"/>
              </a:rPr>
              <a:t>19 Jul. 2011, Case No. K 11/10</a:t>
            </a:r>
            <a:r>
              <a:rPr lang="pl-PL" sz="2200" dirty="0">
                <a:latin typeface="Century Gothic" panose="020B0502020202020204" pitchFamily="34" charset="0"/>
              </a:rPr>
              <a:t> </a:t>
            </a:r>
            <a:r>
              <a:rPr lang="pl-PL" sz="1800" dirty="0">
                <a:latin typeface="Century Gothic" panose="020B0502020202020204" pitchFamily="34" charset="0"/>
              </a:rPr>
              <a:t>[</a:t>
            </a:r>
            <a:r>
              <a:rPr lang="pl-PL" sz="1800" dirty="0" err="1">
                <a:latin typeface="Century Gothic" panose="020B0502020202020204" pitchFamily="34" charset="0"/>
              </a:rPr>
              <a:t>translation</a:t>
            </a:r>
            <a:r>
              <a:rPr lang="pl-PL" sz="1800" dirty="0">
                <a:latin typeface="Century Gothic" panose="020B0502020202020204" pitchFamily="34" charset="0"/>
              </a:rPr>
              <a:t>: W. Jasiński, K. </a:t>
            </a:r>
            <a:r>
              <a:rPr lang="pl-PL" sz="1800" dirty="0" err="1">
                <a:latin typeface="Century Gothic" panose="020B0502020202020204" pitchFamily="34" charset="0"/>
              </a:rPr>
              <a:t>Kremens</a:t>
            </a:r>
            <a:r>
              <a:rPr lang="pl-PL" sz="1800" dirty="0">
                <a:latin typeface="Century Gothic" panose="020B0502020202020204" pitchFamily="34" charset="0"/>
              </a:rPr>
              <a:t>, </a:t>
            </a:r>
            <a:r>
              <a:rPr lang="en-US" sz="1800" i="1" dirty="0">
                <a:latin typeface="Century Gothic" panose="020B0502020202020204" pitchFamily="34" charset="0"/>
              </a:rPr>
              <a:t>Poland </a:t>
            </a:r>
            <a:r>
              <a:rPr lang="pl-PL" sz="1800" i="1" dirty="0">
                <a:latin typeface="Century Gothic" panose="020B0502020202020204" pitchFamily="34" charset="0"/>
              </a:rPr>
              <a:t>(</a:t>
            </a:r>
            <a:r>
              <a:rPr lang="en-US" sz="1800" i="1" dirty="0">
                <a:latin typeface="Century Gothic" panose="020B0502020202020204" pitchFamily="34" charset="0"/>
              </a:rPr>
              <a:t>In</a:t>
            </a:r>
            <a:r>
              <a:rPr lang="pl-PL" sz="1800" i="1" dirty="0">
                <a:latin typeface="Century Gothic" panose="020B0502020202020204" pitchFamily="34" charset="0"/>
              </a:rPr>
              <a:t>:</a:t>
            </a:r>
            <a:r>
              <a:rPr lang="en-US" sz="1800" i="1" dirty="0">
                <a:latin typeface="Century Gothic" panose="020B0502020202020204" pitchFamily="34" charset="0"/>
              </a:rPr>
              <a:t> International </a:t>
            </a:r>
            <a:r>
              <a:rPr lang="en-US" sz="1800" i="1" dirty="0" err="1">
                <a:latin typeface="Century Gothic" panose="020B0502020202020204" pitchFamily="34" charset="0"/>
              </a:rPr>
              <a:t>Encyclopaedia</a:t>
            </a:r>
            <a:r>
              <a:rPr lang="en-US" sz="1800" i="1" dirty="0">
                <a:latin typeface="Century Gothic" panose="020B0502020202020204" pitchFamily="34" charset="0"/>
              </a:rPr>
              <a:t> of Laws: Cri</a:t>
            </a:r>
            <a:r>
              <a:rPr lang="pl-PL" sz="1800" i="1" dirty="0" err="1">
                <a:latin typeface="Century Gothic" panose="020B0502020202020204" pitchFamily="34" charset="0"/>
              </a:rPr>
              <a:t>minal</a:t>
            </a:r>
            <a:r>
              <a:rPr lang="pl-PL" sz="1800" i="1" dirty="0">
                <a:latin typeface="Century Gothic" panose="020B0502020202020204" pitchFamily="34" charset="0"/>
              </a:rPr>
              <a:t> Law)</a:t>
            </a:r>
            <a:r>
              <a:rPr lang="pl-PL" sz="1800" dirty="0">
                <a:latin typeface="Century Gothic" panose="020B0502020202020204" pitchFamily="34" charset="0"/>
              </a:rPr>
              <a:t>, 2019]:</a:t>
            </a:r>
            <a:endParaRPr lang="pl-PL" sz="2200" dirty="0">
              <a:latin typeface="Century Gothic" panose="020B0502020202020204" pitchFamily="34" charset="0"/>
            </a:endParaRPr>
          </a:p>
          <a:p>
            <a:pPr marL="800100" lvl="1" indent="-342900" algn="just">
              <a:lnSpc>
                <a:spcPct val="100000"/>
              </a:lnSpc>
              <a:buFont typeface="+mj-lt"/>
              <a:buAutoNum type="arabicParenR"/>
            </a:pPr>
            <a:r>
              <a:rPr lang="en-US" sz="1800" dirty="0">
                <a:latin typeface="Century Gothic" panose="020B0502020202020204" pitchFamily="34" charset="0"/>
              </a:rPr>
              <a:t>a</a:t>
            </a:r>
            <a:r>
              <a:rPr lang="en-US" sz="1600" dirty="0">
                <a:latin typeface="Century Gothic" panose="020B0502020202020204" pitchFamily="34" charset="0"/>
              </a:rPr>
              <a:t> provision of criminal law should be precise, clear and legislatively correct;</a:t>
            </a:r>
          </a:p>
          <a:p>
            <a:pPr marL="800100" lvl="1" indent="-342900" algn="just">
              <a:lnSpc>
                <a:spcPct val="100000"/>
              </a:lnSpc>
              <a:buFont typeface="+mj-lt"/>
              <a:buAutoNum type="arabicParenR"/>
            </a:pPr>
            <a:r>
              <a:rPr lang="en-US" sz="1600" dirty="0">
                <a:latin typeface="Century Gothic" panose="020B0502020202020204" pitchFamily="34" charset="0"/>
              </a:rPr>
              <a:t>a recipient of a norm of criminal law should be able to reconstruct the key</a:t>
            </a:r>
            <a:r>
              <a:rPr lang="pl-PL" sz="1600" dirty="0">
                <a:latin typeface="Century Gothic" panose="020B0502020202020204" pitchFamily="34" charset="0"/>
              </a:rPr>
              <a:t> </a:t>
            </a:r>
            <a:r>
              <a:rPr lang="en-US" sz="1600" dirty="0">
                <a:latin typeface="Century Gothic" panose="020B0502020202020204" pitchFamily="34" charset="0"/>
              </a:rPr>
              <a:t>elements of a prohibited act solely on the basis of provisions describing the</a:t>
            </a:r>
            <a:r>
              <a:rPr lang="pl-PL" sz="1600" dirty="0">
                <a:latin typeface="Century Gothic" panose="020B0502020202020204" pitchFamily="34" charset="0"/>
              </a:rPr>
              <a:t> </a:t>
            </a:r>
            <a:r>
              <a:rPr lang="en-US" sz="1600" dirty="0">
                <a:latin typeface="Century Gothic" panose="020B0502020202020204" pitchFamily="34" charset="0"/>
              </a:rPr>
              <a:t>norm and thus with the use of linguistic rules of interpretation;</a:t>
            </a:r>
          </a:p>
          <a:p>
            <a:pPr marL="800100" lvl="1" indent="-342900" algn="just">
              <a:lnSpc>
                <a:spcPct val="100000"/>
              </a:lnSpc>
              <a:buFont typeface="+mj-lt"/>
              <a:buAutoNum type="arabicParenR"/>
            </a:pPr>
            <a:r>
              <a:rPr lang="en-US" sz="1600" dirty="0">
                <a:latin typeface="Century Gothic" panose="020B0502020202020204" pitchFamily="34" charset="0"/>
              </a:rPr>
              <a:t>an individual should not be uncertain as to whether or not given </a:t>
            </a:r>
            <a:r>
              <a:rPr lang="en-US" sz="1600" dirty="0" err="1">
                <a:latin typeface="Century Gothic" panose="020B0502020202020204" pitchFamily="34" charset="0"/>
              </a:rPr>
              <a:t>behaviour</a:t>
            </a:r>
            <a:r>
              <a:rPr lang="pl-PL" sz="1600" dirty="0">
                <a:latin typeface="Century Gothic" panose="020B0502020202020204" pitchFamily="34" charset="0"/>
              </a:rPr>
              <a:t> </a:t>
            </a:r>
            <a:r>
              <a:rPr lang="en-US" sz="1600" dirty="0">
                <a:latin typeface="Century Gothic" panose="020B0502020202020204" pitchFamily="34" charset="0"/>
              </a:rPr>
              <a:t>constitutes a prohibited act;</a:t>
            </a:r>
            <a:endParaRPr lang="pl-PL" sz="1600" dirty="0">
              <a:latin typeface="Century Gothic" panose="020B0502020202020204" pitchFamily="34" charset="0"/>
            </a:endParaRPr>
          </a:p>
          <a:p>
            <a:pPr marL="800100" lvl="1" indent="-342900" algn="just">
              <a:lnSpc>
                <a:spcPct val="100000"/>
              </a:lnSpc>
              <a:buFont typeface="+mj-lt"/>
              <a:buAutoNum type="arabicParenR"/>
            </a:pPr>
            <a:r>
              <a:rPr lang="en-US" sz="1600" dirty="0">
                <a:latin typeface="Century Gothic" panose="020B0502020202020204" pitchFamily="34" charset="0"/>
              </a:rPr>
              <a:t>a criminal norm should unequivocally designate the recipient of a prohibition,</a:t>
            </a:r>
            <a:r>
              <a:rPr lang="pl-PL" sz="1600" dirty="0">
                <a:latin typeface="Century Gothic" panose="020B0502020202020204" pitchFamily="34" charset="0"/>
              </a:rPr>
              <a:t> </a:t>
            </a:r>
            <a:r>
              <a:rPr lang="en-US" sz="1600" dirty="0">
                <a:latin typeface="Century Gothic" panose="020B0502020202020204" pitchFamily="34" charset="0"/>
              </a:rPr>
              <a:t>elements of a prohibited act and the type of sanction that may be</a:t>
            </a:r>
            <a:r>
              <a:rPr lang="pl-PL" sz="1600" dirty="0">
                <a:latin typeface="Century Gothic" panose="020B0502020202020204" pitchFamily="34" charset="0"/>
              </a:rPr>
              <a:t> </a:t>
            </a:r>
            <a:r>
              <a:rPr lang="en-US" sz="1600" dirty="0">
                <a:latin typeface="Century Gothic" panose="020B0502020202020204" pitchFamily="34" charset="0"/>
              </a:rPr>
              <a:t>imposed for the commission of the act in question;</a:t>
            </a:r>
          </a:p>
          <a:p>
            <a:pPr marL="800100" lvl="1" indent="-342900" algn="just">
              <a:lnSpc>
                <a:spcPct val="100000"/>
              </a:lnSpc>
              <a:buFont typeface="+mj-lt"/>
              <a:buAutoNum type="arabicParenR"/>
            </a:pPr>
            <a:r>
              <a:rPr lang="en-US" sz="1600" dirty="0">
                <a:latin typeface="Century Gothic" panose="020B0502020202020204" pitchFamily="34" charset="0"/>
              </a:rPr>
              <a:t>any use of terms that are vague or ambiguous in the area of criminal law</a:t>
            </a:r>
            <a:r>
              <a:rPr lang="pl-PL" sz="1600" dirty="0">
                <a:latin typeface="Century Gothic" panose="020B0502020202020204" pitchFamily="34" charset="0"/>
              </a:rPr>
              <a:t> </a:t>
            </a:r>
            <a:r>
              <a:rPr lang="en-US" sz="1600" dirty="0">
                <a:latin typeface="Century Gothic" panose="020B0502020202020204" pitchFamily="34" charset="0"/>
              </a:rPr>
              <a:t>requires special procedural guarantees that ensure that state bodies provide</a:t>
            </a:r>
            <a:r>
              <a:rPr lang="pl-PL" sz="1600" dirty="0">
                <a:latin typeface="Century Gothic" panose="020B0502020202020204" pitchFamily="34" charset="0"/>
              </a:rPr>
              <a:t> </a:t>
            </a:r>
            <a:r>
              <a:rPr lang="en-US" sz="1600" dirty="0">
                <a:latin typeface="Century Gothic" panose="020B0502020202020204" pitchFamily="34" charset="0"/>
              </a:rPr>
              <a:t>concrete meaning to a vague e</a:t>
            </a:r>
            <a:r>
              <a:rPr lang="en-US" sz="1800" dirty="0">
                <a:latin typeface="Century Gothic" panose="020B0502020202020204" pitchFamily="34" charset="0"/>
              </a:rPr>
              <a:t>xpression in a transparent and assessable</a:t>
            </a:r>
            <a:r>
              <a:rPr lang="pl-PL" sz="1800" dirty="0">
                <a:latin typeface="Century Gothic" panose="020B0502020202020204" pitchFamily="34" charset="0"/>
              </a:rPr>
              <a:t> </a:t>
            </a:r>
            <a:r>
              <a:rPr lang="en-US" sz="1800" dirty="0">
                <a:latin typeface="Century Gothic" panose="020B0502020202020204" pitchFamily="34" charset="0"/>
              </a:rPr>
              <a:t>way.</a:t>
            </a:r>
            <a:endParaRPr lang="pl-PL" sz="1800" dirty="0">
              <a:latin typeface="Century Gothic" panose="020B0502020202020204" pitchFamily="34" charset="0"/>
            </a:endParaRPr>
          </a:p>
          <a:p>
            <a:pPr marL="457200" lvl="1" indent="0" algn="just">
              <a:lnSpc>
                <a:spcPct val="100000"/>
              </a:lnSpc>
              <a:buNone/>
            </a:pPr>
            <a:endParaRPr lang="pl-PL" sz="1800" dirty="0">
              <a:latin typeface="Century Gothic" panose="020B0502020202020204" pitchFamily="34" charset="0"/>
            </a:endParaRPr>
          </a:p>
          <a:p>
            <a:pPr lvl="2">
              <a:lnSpc>
                <a:spcPct val="100000"/>
              </a:lnSpc>
            </a:pPr>
            <a:endParaRPr lang="pl-PL" sz="1800" dirty="0">
              <a:latin typeface="Century Gothic" panose="020B0502020202020204" pitchFamily="34" charset="0"/>
            </a:endParaRPr>
          </a:p>
        </p:txBody>
      </p:sp>
      <p:pic>
        <p:nvPicPr>
          <p:cNvPr id="7" name="Obraz 6">
            <a:extLst>
              <a:ext uri="{FF2B5EF4-FFF2-40B4-BE49-F238E27FC236}">
                <a16:creationId xmlns:a16="http://schemas.microsoft.com/office/drawing/2014/main" id="{1CD8C6B8-CB3D-4D52-8D51-1117DB0BFB35}"/>
              </a:ext>
            </a:extLst>
          </p:cNvPr>
          <p:cNvPicPr>
            <a:picLocks noChangeAspect="1"/>
          </p:cNvPicPr>
          <p:nvPr/>
        </p:nvPicPr>
        <p:blipFill>
          <a:blip r:embed="rId2"/>
          <a:stretch>
            <a:fillRect/>
          </a:stretch>
        </p:blipFill>
        <p:spPr>
          <a:xfrm>
            <a:off x="8872963" y="-1"/>
            <a:ext cx="3319038" cy="1533525"/>
          </a:xfrm>
          <a:prstGeom prst="rect">
            <a:avLst/>
          </a:prstGeom>
        </p:spPr>
      </p:pic>
    </p:spTree>
    <p:extLst>
      <p:ext uri="{BB962C8B-B14F-4D97-AF65-F5344CB8AC3E}">
        <p14:creationId xmlns:p14="http://schemas.microsoft.com/office/powerpoint/2010/main" val="1884302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F9223D-6458-4777-9302-C8FCB3B0920A}"/>
              </a:ext>
            </a:extLst>
          </p:cNvPr>
          <p:cNvSpPr>
            <a:spLocks noGrp="1"/>
          </p:cNvSpPr>
          <p:nvPr>
            <p:ph type="title"/>
          </p:nvPr>
        </p:nvSpPr>
        <p:spPr>
          <a:xfrm>
            <a:off x="838200" y="207961"/>
            <a:ext cx="10515600" cy="1325563"/>
          </a:xfrm>
        </p:spPr>
        <p:txBody>
          <a:bodyPr>
            <a:normAutofit/>
          </a:bodyPr>
          <a:lstStyle/>
          <a:p>
            <a:r>
              <a:rPr lang="pl-PL" sz="3600" dirty="0" err="1">
                <a:latin typeface="Century Gothic" panose="020B0502020202020204" pitchFamily="34" charset="0"/>
              </a:rPr>
              <a:t>Lecture</a:t>
            </a:r>
            <a:r>
              <a:rPr lang="pl-PL" sz="3600" dirty="0">
                <a:latin typeface="Century Gothic" panose="020B0502020202020204" pitchFamily="34" charset="0"/>
              </a:rPr>
              <a:t> III</a:t>
            </a:r>
            <a:endParaRPr lang="de-DE" sz="3600" dirty="0">
              <a:latin typeface="Century Gothic" panose="020B0502020202020204" pitchFamily="34" charset="0"/>
            </a:endParaRPr>
          </a:p>
        </p:txBody>
      </p:sp>
      <p:sp>
        <p:nvSpPr>
          <p:cNvPr id="3" name="Symbol zastępczy zawartości 2">
            <a:extLst>
              <a:ext uri="{FF2B5EF4-FFF2-40B4-BE49-F238E27FC236}">
                <a16:creationId xmlns:a16="http://schemas.microsoft.com/office/drawing/2014/main" id="{CE2803F7-C461-442C-A7A7-98ABAB7976AB}"/>
              </a:ext>
            </a:extLst>
          </p:cNvPr>
          <p:cNvSpPr>
            <a:spLocks noGrp="1"/>
          </p:cNvSpPr>
          <p:nvPr>
            <p:ph idx="1"/>
          </p:nvPr>
        </p:nvSpPr>
        <p:spPr>
          <a:xfrm>
            <a:off x="838200" y="1294075"/>
            <a:ext cx="10982325" cy="5821100"/>
          </a:xfrm>
        </p:spPr>
        <p:txBody>
          <a:bodyPr>
            <a:normAutofit/>
          </a:bodyPr>
          <a:lstStyle/>
          <a:p>
            <a:pPr marL="0" indent="0">
              <a:lnSpc>
                <a:spcPct val="100000"/>
              </a:lnSpc>
              <a:buNone/>
            </a:pPr>
            <a:r>
              <a:rPr lang="pl-PL" sz="2600" dirty="0" err="1">
                <a:solidFill>
                  <a:schemeClr val="accent1"/>
                </a:solidFill>
                <a:latin typeface="Century Gothic" panose="020B0502020202020204" pitchFamily="34" charset="0"/>
              </a:rPr>
              <a:t>principles</a:t>
            </a:r>
            <a:r>
              <a:rPr lang="pl-PL" sz="2600" dirty="0">
                <a:solidFill>
                  <a:schemeClr val="accent1"/>
                </a:solidFill>
                <a:latin typeface="Century Gothic" panose="020B0502020202020204" pitchFamily="34" charset="0"/>
              </a:rPr>
              <a:t> of </a:t>
            </a:r>
            <a:r>
              <a:rPr lang="pl-PL" sz="2600" dirty="0" err="1">
                <a:solidFill>
                  <a:schemeClr val="accent1"/>
                </a:solidFill>
                <a:latin typeface="Century Gothic" panose="020B0502020202020204" pitchFamily="34" charset="0"/>
              </a:rPr>
              <a:t>criminal</a:t>
            </a:r>
            <a:r>
              <a:rPr lang="pl-PL" sz="2600" dirty="0">
                <a:solidFill>
                  <a:schemeClr val="accent1"/>
                </a:solidFill>
                <a:latin typeface="Century Gothic" panose="020B0502020202020204" pitchFamily="34" charset="0"/>
              </a:rPr>
              <a:t> law</a:t>
            </a:r>
          </a:p>
          <a:p>
            <a:pPr>
              <a:lnSpc>
                <a:spcPct val="100000"/>
              </a:lnSpc>
            </a:pPr>
            <a:r>
              <a:rPr lang="pl-PL" sz="2600" dirty="0" err="1">
                <a:solidFill>
                  <a:schemeClr val="accent2"/>
                </a:solidFill>
                <a:latin typeface="Century Gothic" panose="020B0502020202020204" pitchFamily="34" charset="0"/>
              </a:rPr>
              <a:t>nullum</a:t>
            </a:r>
            <a:r>
              <a:rPr lang="pl-PL" sz="2600" dirty="0">
                <a:solidFill>
                  <a:schemeClr val="accent2"/>
                </a:solidFill>
                <a:latin typeface="Century Gothic" panose="020B0502020202020204" pitchFamily="34" charset="0"/>
              </a:rPr>
              <a:t> </a:t>
            </a:r>
            <a:r>
              <a:rPr lang="pl-PL" sz="2600" dirty="0" err="1">
                <a:solidFill>
                  <a:schemeClr val="accent2"/>
                </a:solidFill>
                <a:latin typeface="Century Gothic" panose="020B0502020202020204" pitchFamily="34" charset="0"/>
              </a:rPr>
              <a:t>crimen</a:t>
            </a:r>
            <a:r>
              <a:rPr lang="pl-PL" sz="2600" dirty="0">
                <a:solidFill>
                  <a:schemeClr val="accent2"/>
                </a:solidFill>
                <a:latin typeface="Century Gothic" panose="020B0502020202020204" pitchFamily="34" charset="0"/>
              </a:rPr>
              <a:t> sine lege </a:t>
            </a:r>
            <a:r>
              <a:rPr lang="pl-PL" sz="2600" dirty="0" err="1">
                <a:solidFill>
                  <a:schemeClr val="accent2"/>
                </a:solidFill>
                <a:latin typeface="Century Gothic" panose="020B0502020202020204" pitchFamily="34" charset="0"/>
              </a:rPr>
              <a:t>praevia</a:t>
            </a:r>
            <a:endParaRPr lang="pl-PL" sz="2600" dirty="0">
              <a:solidFill>
                <a:schemeClr val="accent2"/>
              </a:solidFill>
              <a:latin typeface="Century Gothic" panose="020B0502020202020204" pitchFamily="34" charset="0"/>
            </a:endParaRPr>
          </a:p>
          <a:p>
            <a:pPr lvl="1">
              <a:lnSpc>
                <a:spcPct val="100000"/>
              </a:lnSpc>
            </a:pPr>
            <a:r>
              <a:rPr lang="pl-PL" sz="2200" dirty="0" err="1">
                <a:latin typeface="Century Gothic" panose="020B0502020202020204" pitchFamily="34" charset="0"/>
              </a:rPr>
              <a:t>basically</a:t>
            </a:r>
            <a:r>
              <a:rPr lang="pl-PL" sz="2200" dirty="0">
                <a:latin typeface="Century Gothic" panose="020B0502020202020204" pitchFamily="34" charset="0"/>
              </a:rPr>
              <a:t> the same as lex retro non </a:t>
            </a:r>
            <a:r>
              <a:rPr lang="pl-PL" sz="2200" dirty="0" err="1">
                <a:latin typeface="Century Gothic" panose="020B0502020202020204" pitchFamily="34" charset="0"/>
              </a:rPr>
              <a:t>agit</a:t>
            </a:r>
            <a:endParaRPr lang="pl-PL" sz="2200" dirty="0">
              <a:latin typeface="Century Gothic" panose="020B0502020202020204" pitchFamily="34" charset="0"/>
            </a:endParaRPr>
          </a:p>
          <a:p>
            <a:pPr lvl="1">
              <a:lnSpc>
                <a:spcPct val="100000"/>
              </a:lnSpc>
            </a:pPr>
            <a:r>
              <a:rPr lang="pl-PL" sz="2200" dirty="0">
                <a:latin typeface="Century Gothic" panose="020B0502020202020204" pitchFamily="34" charset="0"/>
              </a:rPr>
              <a:t>„the law </a:t>
            </a:r>
            <a:r>
              <a:rPr lang="pl-PL" sz="2200" dirty="0" err="1">
                <a:latin typeface="Century Gothic" panose="020B0502020202020204" pitchFamily="34" charset="0"/>
              </a:rPr>
              <a:t>does</a:t>
            </a:r>
            <a:r>
              <a:rPr lang="pl-PL" sz="2200" dirty="0">
                <a:latin typeface="Century Gothic" panose="020B0502020202020204" pitchFamily="34" charset="0"/>
              </a:rPr>
              <a:t> not </a:t>
            </a:r>
            <a:r>
              <a:rPr lang="pl-PL" sz="2200" dirty="0" err="1">
                <a:latin typeface="Century Gothic" panose="020B0502020202020204" pitchFamily="34" charset="0"/>
              </a:rPr>
              <a:t>act</a:t>
            </a:r>
            <a:r>
              <a:rPr lang="pl-PL" sz="2200" dirty="0">
                <a:latin typeface="Century Gothic" panose="020B0502020202020204" pitchFamily="34" charset="0"/>
              </a:rPr>
              <a:t> </a:t>
            </a:r>
            <a:r>
              <a:rPr lang="pl-PL" sz="2200" dirty="0" err="1">
                <a:latin typeface="Century Gothic" panose="020B0502020202020204" pitchFamily="34" charset="0"/>
              </a:rPr>
              <a:t>backwards</a:t>
            </a:r>
            <a:r>
              <a:rPr lang="pl-PL" sz="2200" dirty="0">
                <a:latin typeface="Century Gothic" panose="020B0502020202020204" pitchFamily="34" charset="0"/>
              </a:rPr>
              <a:t>”</a:t>
            </a:r>
          </a:p>
          <a:p>
            <a:pPr lvl="1">
              <a:lnSpc>
                <a:spcPct val="100000"/>
              </a:lnSpc>
            </a:pPr>
            <a:r>
              <a:rPr lang="pl-PL" sz="2200" dirty="0" err="1">
                <a:latin typeface="Century Gothic" panose="020B0502020202020204" pitchFamily="34" charset="0"/>
              </a:rPr>
              <a:t>concerns</a:t>
            </a:r>
            <a:r>
              <a:rPr lang="pl-PL" sz="2200" dirty="0">
                <a:latin typeface="Century Gothic" panose="020B0502020202020204" pitchFamily="34" charset="0"/>
              </a:rPr>
              <a:t> </a:t>
            </a:r>
            <a:r>
              <a:rPr lang="pl-PL" sz="2200" dirty="0" err="1">
                <a:latin typeface="Century Gothic" panose="020B0502020202020204" pitchFamily="34" charset="0"/>
              </a:rPr>
              <a:t>only</a:t>
            </a:r>
            <a:r>
              <a:rPr lang="pl-PL" sz="2200" dirty="0">
                <a:latin typeface="Century Gothic" panose="020B0502020202020204" pitchFamily="34" charset="0"/>
              </a:rPr>
              <a:t> ex post </a:t>
            </a:r>
            <a:r>
              <a:rPr lang="pl-PL" sz="2200" dirty="0" err="1">
                <a:latin typeface="Century Gothic" panose="020B0502020202020204" pitchFamily="34" charset="0"/>
              </a:rPr>
              <a:t>criminalization</a:t>
            </a:r>
            <a:endParaRPr lang="pl-PL" sz="2200" dirty="0">
              <a:latin typeface="Century Gothic" panose="020B0502020202020204" pitchFamily="34" charset="0"/>
            </a:endParaRPr>
          </a:p>
          <a:p>
            <a:pPr lvl="1">
              <a:lnSpc>
                <a:spcPct val="100000"/>
              </a:lnSpc>
            </a:pPr>
            <a:r>
              <a:rPr lang="pl-PL" sz="2200" dirty="0" err="1">
                <a:latin typeface="Century Gothic" panose="020B0502020202020204" pitchFamily="34" charset="0"/>
              </a:rPr>
              <a:t>absolutely</a:t>
            </a:r>
            <a:r>
              <a:rPr lang="pl-PL" sz="2200" dirty="0">
                <a:latin typeface="Century Gothic" panose="020B0502020202020204" pitchFamily="34" charset="0"/>
              </a:rPr>
              <a:t> no ex post facto </a:t>
            </a:r>
            <a:r>
              <a:rPr lang="pl-PL" sz="2200" dirty="0" err="1">
                <a:latin typeface="Century Gothic" panose="020B0502020202020204" pitchFamily="34" charset="0"/>
              </a:rPr>
              <a:t>offences</a:t>
            </a:r>
            <a:endParaRPr lang="pl-PL" sz="2200" dirty="0">
              <a:latin typeface="Century Gothic" panose="020B0502020202020204" pitchFamily="34" charset="0"/>
            </a:endParaRPr>
          </a:p>
          <a:p>
            <a:pPr lvl="1">
              <a:lnSpc>
                <a:spcPct val="100000"/>
              </a:lnSpc>
            </a:pPr>
            <a:r>
              <a:rPr lang="pl-PL" sz="2200" dirty="0" err="1">
                <a:latin typeface="Century Gothic" panose="020B0502020202020204" pitchFamily="34" charset="0"/>
              </a:rPr>
              <a:t>retroactive</a:t>
            </a:r>
            <a:r>
              <a:rPr lang="pl-PL" sz="2200" dirty="0">
                <a:latin typeface="Century Gothic" panose="020B0502020202020204" pitchFamily="34" charset="0"/>
              </a:rPr>
              <a:t> </a:t>
            </a:r>
            <a:r>
              <a:rPr lang="pl-PL" sz="2200" dirty="0" err="1">
                <a:latin typeface="Century Gothic" panose="020B0502020202020204" pitchFamily="34" charset="0"/>
              </a:rPr>
              <a:t>criminalization</a:t>
            </a:r>
            <a:r>
              <a:rPr lang="pl-PL" sz="2200" dirty="0">
                <a:latin typeface="Century Gothic" panose="020B0502020202020204" pitchFamily="34" charset="0"/>
              </a:rPr>
              <a:t> </a:t>
            </a:r>
            <a:r>
              <a:rPr lang="pl-PL" sz="2200" dirty="0" err="1">
                <a:latin typeface="Century Gothic" panose="020B0502020202020204" pitchFamily="34" charset="0"/>
              </a:rPr>
              <a:t>is</a:t>
            </a:r>
            <a:r>
              <a:rPr lang="pl-PL" sz="2200" dirty="0">
                <a:latin typeface="Century Gothic" panose="020B0502020202020204" pitchFamily="34" charset="0"/>
              </a:rPr>
              <a:t> </a:t>
            </a:r>
            <a:r>
              <a:rPr lang="pl-PL" sz="2200" dirty="0" err="1">
                <a:latin typeface="Century Gothic" panose="020B0502020202020204" pitchFamily="34" charset="0"/>
              </a:rPr>
              <a:t>impermissible</a:t>
            </a:r>
            <a:endParaRPr lang="pl-PL" sz="600" dirty="0">
              <a:latin typeface="Century Gothic" panose="020B0502020202020204" pitchFamily="34" charset="0"/>
            </a:endParaRPr>
          </a:p>
        </p:txBody>
      </p:sp>
      <p:pic>
        <p:nvPicPr>
          <p:cNvPr id="7" name="Obraz 6">
            <a:extLst>
              <a:ext uri="{FF2B5EF4-FFF2-40B4-BE49-F238E27FC236}">
                <a16:creationId xmlns:a16="http://schemas.microsoft.com/office/drawing/2014/main" id="{1CD8C6B8-CB3D-4D52-8D51-1117DB0BFB35}"/>
              </a:ext>
            </a:extLst>
          </p:cNvPr>
          <p:cNvPicPr>
            <a:picLocks noChangeAspect="1"/>
          </p:cNvPicPr>
          <p:nvPr/>
        </p:nvPicPr>
        <p:blipFill>
          <a:blip r:embed="rId2"/>
          <a:stretch>
            <a:fillRect/>
          </a:stretch>
        </p:blipFill>
        <p:spPr>
          <a:xfrm>
            <a:off x="8872963" y="-1"/>
            <a:ext cx="3319038" cy="1533525"/>
          </a:xfrm>
          <a:prstGeom prst="rect">
            <a:avLst/>
          </a:prstGeom>
        </p:spPr>
      </p:pic>
    </p:spTree>
    <p:extLst>
      <p:ext uri="{BB962C8B-B14F-4D97-AF65-F5344CB8AC3E}">
        <p14:creationId xmlns:p14="http://schemas.microsoft.com/office/powerpoint/2010/main" val="3718146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F9223D-6458-4777-9302-C8FCB3B0920A}"/>
              </a:ext>
            </a:extLst>
          </p:cNvPr>
          <p:cNvSpPr>
            <a:spLocks noGrp="1"/>
          </p:cNvSpPr>
          <p:nvPr>
            <p:ph type="title"/>
          </p:nvPr>
        </p:nvSpPr>
        <p:spPr>
          <a:xfrm>
            <a:off x="838200" y="207961"/>
            <a:ext cx="10515600" cy="1325563"/>
          </a:xfrm>
        </p:spPr>
        <p:txBody>
          <a:bodyPr>
            <a:normAutofit/>
          </a:bodyPr>
          <a:lstStyle/>
          <a:p>
            <a:r>
              <a:rPr lang="pl-PL" sz="3600" dirty="0" err="1">
                <a:latin typeface="Century Gothic" panose="020B0502020202020204" pitchFamily="34" charset="0"/>
              </a:rPr>
              <a:t>Lecture</a:t>
            </a:r>
            <a:r>
              <a:rPr lang="pl-PL" sz="3600" dirty="0">
                <a:latin typeface="Century Gothic" panose="020B0502020202020204" pitchFamily="34" charset="0"/>
              </a:rPr>
              <a:t> III</a:t>
            </a:r>
            <a:endParaRPr lang="de-DE" sz="3600" dirty="0">
              <a:latin typeface="Century Gothic" panose="020B0502020202020204" pitchFamily="34" charset="0"/>
            </a:endParaRPr>
          </a:p>
        </p:txBody>
      </p:sp>
      <p:sp>
        <p:nvSpPr>
          <p:cNvPr id="3" name="Symbol zastępczy zawartości 2">
            <a:extLst>
              <a:ext uri="{FF2B5EF4-FFF2-40B4-BE49-F238E27FC236}">
                <a16:creationId xmlns:a16="http://schemas.microsoft.com/office/drawing/2014/main" id="{CE2803F7-C461-442C-A7A7-98ABAB7976AB}"/>
              </a:ext>
            </a:extLst>
          </p:cNvPr>
          <p:cNvSpPr>
            <a:spLocks noGrp="1"/>
          </p:cNvSpPr>
          <p:nvPr>
            <p:ph idx="1"/>
          </p:nvPr>
        </p:nvSpPr>
        <p:spPr>
          <a:xfrm>
            <a:off x="838200" y="1294075"/>
            <a:ext cx="10982325" cy="5821100"/>
          </a:xfrm>
        </p:spPr>
        <p:txBody>
          <a:bodyPr>
            <a:normAutofit/>
          </a:bodyPr>
          <a:lstStyle/>
          <a:p>
            <a:pPr marL="0" indent="0">
              <a:lnSpc>
                <a:spcPct val="100000"/>
              </a:lnSpc>
              <a:buNone/>
            </a:pPr>
            <a:r>
              <a:rPr lang="pl-PL" sz="2600" dirty="0" err="1">
                <a:solidFill>
                  <a:schemeClr val="accent1"/>
                </a:solidFill>
                <a:latin typeface="Century Gothic" panose="020B0502020202020204" pitchFamily="34" charset="0"/>
              </a:rPr>
              <a:t>principles</a:t>
            </a:r>
            <a:r>
              <a:rPr lang="pl-PL" sz="2600" dirty="0">
                <a:solidFill>
                  <a:schemeClr val="accent1"/>
                </a:solidFill>
                <a:latin typeface="Century Gothic" panose="020B0502020202020204" pitchFamily="34" charset="0"/>
              </a:rPr>
              <a:t> of </a:t>
            </a:r>
            <a:r>
              <a:rPr lang="pl-PL" sz="2600" dirty="0" err="1">
                <a:solidFill>
                  <a:schemeClr val="accent1"/>
                </a:solidFill>
                <a:latin typeface="Century Gothic" panose="020B0502020202020204" pitchFamily="34" charset="0"/>
              </a:rPr>
              <a:t>criminal</a:t>
            </a:r>
            <a:r>
              <a:rPr lang="pl-PL" sz="2600" dirty="0">
                <a:solidFill>
                  <a:schemeClr val="accent1"/>
                </a:solidFill>
                <a:latin typeface="Century Gothic" panose="020B0502020202020204" pitchFamily="34" charset="0"/>
              </a:rPr>
              <a:t> law</a:t>
            </a:r>
          </a:p>
          <a:p>
            <a:pPr>
              <a:lnSpc>
                <a:spcPct val="100000"/>
              </a:lnSpc>
            </a:pPr>
            <a:r>
              <a:rPr lang="pl-PL" sz="2600" dirty="0">
                <a:solidFill>
                  <a:schemeClr val="accent2"/>
                </a:solidFill>
                <a:latin typeface="Century Gothic" panose="020B0502020202020204" pitchFamily="34" charset="0"/>
              </a:rPr>
              <a:t>nulla poena sine lege</a:t>
            </a:r>
          </a:p>
          <a:p>
            <a:pPr lvl="1">
              <a:lnSpc>
                <a:spcPct val="100000"/>
              </a:lnSpc>
            </a:pPr>
            <a:r>
              <a:rPr lang="pl-PL" sz="2200" dirty="0">
                <a:latin typeface="Century Gothic" panose="020B0502020202020204" pitchFamily="34" charset="0"/>
              </a:rPr>
              <a:t>„no </a:t>
            </a:r>
            <a:r>
              <a:rPr lang="pl-PL" sz="2200" dirty="0" err="1">
                <a:latin typeface="Century Gothic" panose="020B0502020202020204" pitchFamily="34" charset="0"/>
              </a:rPr>
              <a:t>punishment</a:t>
            </a:r>
            <a:r>
              <a:rPr lang="pl-PL" sz="2200" dirty="0">
                <a:latin typeface="Century Gothic" panose="020B0502020202020204" pitchFamily="34" charset="0"/>
              </a:rPr>
              <a:t> </a:t>
            </a:r>
            <a:r>
              <a:rPr lang="pl-PL" sz="2200" dirty="0" err="1">
                <a:latin typeface="Century Gothic" panose="020B0502020202020204" pitchFamily="34" charset="0"/>
              </a:rPr>
              <a:t>without</a:t>
            </a:r>
            <a:r>
              <a:rPr lang="pl-PL" sz="2200" dirty="0">
                <a:latin typeface="Century Gothic" panose="020B0502020202020204" pitchFamily="34" charset="0"/>
              </a:rPr>
              <a:t> </a:t>
            </a:r>
            <a:r>
              <a:rPr lang="pl-PL" sz="2200" dirty="0" err="1">
                <a:latin typeface="Century Gothic" panose="020B0502020202020204" pitchFamily="34" charset="0"/>
              </a:rPr>
              <a:t>statute</a:t>
            </a:r>
            <a:r>
              <a:rPr lang="pl-PL" sz="2200" dirty="0">
                <a:latin typeface="Century Gothic" panose="020B0502020202020204" pitchFamily="34" charset="0"/>
              </a:rPr>
              <a:t>”</a:t>
            </a:r>
          </a:p>
          <a:p>
            <a:pPr lvl="1">
              <a:lnSpc>
                <a:spcPct val="100000"/>
              </a:lnSpc>
            </a:pPr>
            <a:r>
              <a:rPr lang="pl-PL" sz="2200" dirty="0" err="1">
                <a:latin typeface="Century Gothic" panose="020B0502020202020204" pitchFamily="34" charset="0"/>
              </a:rPr>
              <a:t>closely</a:t>
            </a:r>
            <a:r>
              <a:rPr lang="pl-PL" sz="2200" dirty="0">
                <a:latin typeface="Century Gothic" panose="020B0502020202020204" pitchFamily="34" charset="0"/>
              </a:rPr>
              <a:t> </a:t>
            </a:r>
            <a:r>
              <a:rPr lang="pl-PL" sz="2200" dirty="0" err="1">
                <a:latin typeface="Century Gothic" panose="020B0502020202020204" pitchFamily="34" charset="0"/>
              </a:rPr>
              <a:t>related</a:t>
            </a:r>
            <a:r>
              <a:rPr lang="pl-PL" sz="2200" dirty="0">
                <a:latin typeface="Century Gothic" panose="020B0502020202020204" pitchFamily="34" charset="0"/>
              </a:rPr>
              <a:t> to </a:t>
            </a:r>
            <a:r>
              <a:rPr lang="pl-PL" sz="2200" dirty="0" err="1">
                <a:latin typeface="Century Gothic" panose="020B0502020202020204" pitchFamily="34" charset="0"/>
              </a:rPr>
              <a:t>nullum</a:t>
            </a:r>
            <a:r>
              <a:rPr lang="pl-PL" sz="2200" dirty="0">
                <a:latin typeface="Century Gothic" panose="020B0502020202020204" pitchFamily="34" charset="0"/>
              </a:rPr>
              <a:t> </a:t>
            </a:r>
            <a:r>
              <a:rPr lang="pl-PL" sz="2200" dirty="0" err="1">
                <a:latin typeface="Century Gothic" panose="020B0502020202020204" pitchFamily="34" charset="0"/>
              </a:rPr>
              <a:t>crimen</a:t>
            </a:r>
            <a:r>
              <a:rPr lang="pl-PL" sz="2200" dirty="0">
                <a:latin typeface="Century Gothic" panose="020B0502020202020204" pitchFamily="34" charset="0"/>
              </a:rPr>
              <a:t> sine lege</a:t>
            </a:r>
          </a:p>
          <a:p>
            <a:pPr lvl="2">
              <a:lnSpc>
                <a:spcPct val="100000"/>
              </a:lnSpc>
            </a:pPr>
            <a:r>
              <a:rPr lang="pl-PL" sz="1800" dirty="0" err="1">
                <a:latin typeface="Century Gothic" panose="020B0502020202020204" pitchFamily="34" charset="0"/>
              </a:rPr>
              <a:t>sometimes</a:t>
            </a:r>
            <a:r>
              <a:rPr lang="pl-PL" sz="1800" dirty="0">
                <a:latin typeface="Century Gothic" panose="020B0502020202020204" pitchFamily="34" charset="0"/>
              </a:rPr>
              <a:t> </a:t>
            </a:r>
            <a:r>
              <a:rPr lang="pl-PL" sz="1800" dirty="0" err="1">
                <a:latin typeface="Century Gothic" panose="020B0502020202020204" pitchFamily="34" charset="0"/>
              </a:rPr>
              <a:t>even</a:t>
            </a:r>
            <a:r>
              <a:rPr lang="pl-PL" sz="1800" dirty="0">
                <a:latin typeface="Century Gothic" panose="020B0502020202020204" pitchFamily="34" charset="0"/>
              </a:rPr>
              <a:t> </a:t>
            </a:r>
            <a:r>
              <a:rPr lang="pl-PL" sz="1800" dirty="0" err="1">
                <a:latin typeface="Century Gothic" panose="020B0502020202020204" pitchFamily="34" charset="0"/>
              </a:rPr>
              <a:t>perceived</a:t>
            </a:r>
            <a:r>
              <a:rPr lang="pl-PL" sz="1800" dirty="0">
                <a:latin typeface="Century Gothic" panose="020B0502020202020204" pitchFamily="34" charset="0"/>
              </a:rPr>
              <a:t> as one </a:t>
            </a:r>
            <a:r>
              <a:rPr lang="pl-PL" sz="1800" dirty="0" err="1">
                <a:latin typeface="Century Gothic" panose="020B0502020202020204" pitchFamily="34" charset="0"/>
              </a:rPr>
              <a:t>rule</a:t>
            </a:r>
            <a:r>
              <a:rPr lang="pl-PL" sz="1800" dirty="0">
                <a:latin typeface="Century Gothic" panose="020B0502020202020204" pitchFamily="34" charset="0"/>
              </a:rPr>
              <a:t>: </a:t>
            </a:r>
            <a:r>
              <a:rPr lang="pl-PL" sz="1800" dirty="0" err="1">
                <a:latin typeface="Century Gothic" panose="020B0502020202020204" pitchFamily="34" charset="0"/>
              </a:rPr>
              <a:t>nullum</a:t>
            </a:r>
            <a:r>
              <a:rPr lang="pl-PL" sz="1800" dirty="0">
                <a:latin typeface="Century Gothic" panose="020B0502020202020204" pitchFamily="34" charset="0"/>
              </a:rPr>
              <a:t> </a:t>
            </a:r>
            <a:r>
              <a:rPr lang="pl-PL" sz="1800" dirty="0" err="1">
                <a:latin typeface="Century Gothic" panose="020B0502020202020204" pitchFamily="34" charset="0"/>
              </a:rPr>
              <a:t>crimen</a:t>
            </a:r>
            <a:r>
              <a:rPr lang="pl-PL" sz="1800" dirty="0">
                <a:latin typeface="Century Gothic" panose="020B0502020202020204" pitchFamily="34" charset="0"/>
              </a:rPr>
              <a:t>, nulla poena sine lege</a:t>
            </a:r>
          </a:p>
          <a:p>
            <a:pPr lvl="1">
              <a:lnSpc>
                <a:spcPct val="100000"/>
              </a:lnSpc>
            </a:pPr>
            <a:r>
              <a:rPr lang="pl-PL" sz="2200" dirty="0" err="1">
                <a:latin typeface="Century Gothic" panose="020B0502020202020204" pitchFamily="34" charset="0"/>
              </a:rPr>
              <a:t>acts</a:t>
            </a:r>
            <a:r>
              <a:rPr lang="pl-PL" sz="2200" dirty="0">
                <a:latin typeface="Century Gothic" panose="020B0502020202020204" pitchFamily="34" charset="0"/>
              </a:rPr>
              <a:t> </a:t>
            </a:r>
            <a:r>
              <a:rPr lang="pl-PL" sz="2200" dirty="0" err="1">
                <a:latin typeface="Century Gothic" panose="020B0502020202020204" pitchFamily="34" charset="0"/>
              </a:rPr>
              <a:t>punishable</a:t>
            </a:r>
            <a:r>
              <a:rPr lang="pl-PL" sz="2200" dirty="0">
                <a:latin typeface="Century Gothic" panose="020B0502020202020204" pitchFamily="34" charset="0"/>
              </a:rPr>
              <a:t> by law </a:t>
            </a:r>
            <a:r>
              <a:rPr lang="pl-PL" sz="2200" dirty="0" err="1">
                <a:latin typeface="Century Gothic" panose="020B0502020202020204" pitchFamily="34" charset="0"/>
              </a:rPr>
              <a:t>need</a:t>
            </a:r>
            <a:r>
              <a:rPr lang="pl-PL" sz="2200" dirty="0">
                <a:latin typeface="Century Gothic" panose="020B0502020202020204" pitchFamily="34" charset="0"/>
              </a:rPr>
              <a:t> to be </a:t>
            </a:r>
            <a:r>
              <a:rPr lang="pl-PL" sz="2200" dirty="0" err="1">
                <a:latin typeface="Century Gothic" panose="020B0502020202020204" pitchFamily="34" charset="0"/>
              </a:rPr>
              <a:t>specified</a:t>
            </a:r>
            <a:r>
              <a:rPr lang="pl-PL" sz="2200" dirty="0">
                <a:latin typeface="Century Gothic" panose="020B0502020202020204" pitchFamily="34" charset="0"/>
              </a:rPr>
              <a:t> in </a:t>
            </a:r>
            <a:r>
              <a:rPr lang="pl-PL" sz="2200" dirty="0" err="1">
                <a:latin typeface="Century Gothic" panose="020B0502020202020204" pitchFamily="34" charset="0"/>
              </a:rPr>
              <a:t>statute</a:t>
            </a:r>
            <a:endParaRPr lang="pl-PL" sz="2200" dirty="0">
              <a:latin typeface="Century Gothic" panose="020B0502020202020204" pitchFamily="34" charset="0"/>
            </a:endParaRPr>
          </a:p>
          <a:p>
            <a:pPr lvl="1">
              <a:lnSpc>
                <a:spcPct val="100000"/>
              </a:lnSpc>
            </a:pPr>
            <a:r>
              <a:rPr lang="pl-PL" sz="2200" dirty="0" err="1">
                <a:latin typeface="Century Gothic" panose="020B0502020202020204" pitchFamily="34" charset="0"/>
              </a:rPr>
              <a:t>also</a:t>
            </a:r>
            <a:r>
              <a:rPr lang="pl-PL" sz="2200" dirty="0">
                <a:latin typeface="Century Gothic" panose="020B0502020202020204" pitchFamily="34" charset="0"/>
              </a:rPr>
              <a:t> a </a:t>
            </a:r>
            <a:r>
              <a:rPr lang="pl-PL" sz="2200" dirty="0" err="1">
                <a:latin typeface="Century Gothic" panose="020B0502020202020204" pitchFamily="34" charset="0"/>
              </a:rPr>
              <a:t>punishment</a:t>
            </a:r>
            <a:r>
              <a:rPr lang="pl-PL" sz="2200" dirty="0">
                <a:latin typeface="Century Gothic" panose="020B0502020202020204" pitchFamily="34" charset="0"/>
              </a:rPr>
              <a:t> (</a:t>
            </a:r>
            <a:r>
              <a:rPr lang="pl-PL" sz="2200" dirty="0" err="1">
                <a:latin typeface="Century Gothic" panose="020B0502020202020204" pitchFamily="34" charset="0"/>
              </a:rPr>
              <a:t>its</a:t>
            </a:r>
            <a:r>
              <a:rPr lang="pl-PL" sz="2200" dirty="0">
                <a:latin typeface="Century Gothic" panose="020B0502020202020204" pitchFamily="34" charset="0"/>
              </a:rPr>
              <a:t> </a:t>
            </a:r>
            <a:r>
              <a:rPr lang="pl-PL" sz="2200" dirty="0" err="1">
                <a:latin typeface="Century Gothic" panose="020B0502020202020204" pitchFamily="34" charset="0"/>
              </a:rPr>
              <a:t>limits</a:t>
            </a:r>
            <a:r>
              <a:rPr lang="pl-PL" sz="2200" dirty="0">
                <a:latin typeface="Century Gothic" panose="020B0502020202020204" pitchFamily="34" charset="0"/>
              </a:rPr>
              <a:t>) </a:t>
            </a:r>
            <a:r>
              <a:rPr lang="pl-PL" sz="2200" dirty="0" err="1">
                <a:latin typeface="Century Gothic" panose="020B0502020202020204" pitchFamily="34" charset="0"/>
              </a:rPr>
              <a:t>needs</a:t>
            </a:r>
            <a:r>
              <a:rPr lang="pl-PL" sz="2200" dirty="0">
                <a:latin typeface="Century Gothic" panose="020B0502020202020204" pitchFamily="34" charset="0"/>
              </a:rPr>
              <a:t> to be </a:t>
            </a:r>
            <a:r>
              <a:rPr lang="pl-PL" sz="2200" dirty="0" err="1">
                <a:latin typeface="Century Gothic" panose="020B0502020202020204" pitchFamily="34" charset="0"/>
              </a:rPr>
              <a:t>specified</a:t>
            </a:r>
            <a:r>
              <a:rPr lang="pl-PL" sz="2200" dirty="0">
                <a:latin typeface="Century Gothic" panose="020B0502020202020204" pitchFamily="34" charset="0"/>
              </a:rPr>
              <a:t> in </a:t>
            </a:r>
            <a:r>
              <a:rPr lang="pl-PL" sz="2200" dirty="0" err="1">
                <a:latin typeface="Century Gothic" panose="020B0502020202020204" pitchFamily="34" charset="0"/>
              </a:rPr>
              <a:t>statute</a:t>
            </a:r>
            <a:endParaRPr lang="pl-PL" sz="600" dirty="0">
              <a:latin typeface="Century Gothic" panose="020B0502020202020204" pitchFamily="34" charset="0"/>
            </a:endParaRPr>
          </a:p>
        </p:txBody>
      </p:sp>
      <p:pic>
        <p:nvPicPr>
          <p:cNvPr id="7" name="Obraz 6">
            <a:extLst>
              <a:ext uri="{FF2B5EF4-FFF2-40B4-BE49-F238E27FC236}">
                <a16:creationId xmlns:a16="http://schemas.microsoft.com/office/drawing/2014/main" id="{1CD8C6B8-CB3D-4D52-8D51-1117DB0BFB35}"/>
              </a:ext>
            </a:extLst>
          </p:cNvPr>
          <p:cNvPicPr>
            <a:picLocks noChangeAspect="1"/>
          </p:cNvPicPr>
          <p:nvPr/>
        </p:nvPicPr>
        <p:blipFill>
          <a:blip r:embed="rId2"/>
          <a:stretch>
            <a:fillRect/>
          </a:stretch>
        </p:blipFill>
        <p:spPr>
          <a:xfrm>
            <a:off x="8872963" y="-1"/>
            <a:ext cx="3319038" cy="1533525"/>
          </a:xfrm>
          <a:prstGeom prst="rect">
            <a:avLst/>
          </a:prstGeom>
        </p:spPr>
      </p:pic>
    </p:spTree>
    <p:extLst>
      <p:ext uri="{BB962C8B-B14F-4D97-AF65-F5344CB8AC3E}">
        <p14:creationId xmlns:p14="http://schemas.microsoft.com/office/powerpoint/2010/main" val="2340363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F9223D-6458-4777-9302-C8FCB3B0920A}"/>
              </a:ext>
            </a:extLst>
          </p:cNvPr>
          <p:cNvSpPr>
            <a:spLocks noGrp="1"/>
          </p:cNvSpPr>
          <p:nvPr>
            <p:ph type="title"/>
          </p:nvPr>
        </p:nvSpPr>
        <p:spPr>
          <a:xfrm>
            <a:off x="838200" y="207961"/>
            <a:ext cx="10515600" cy="1325563"/>
          </a:xfrm>
        </p:spPr>
        <p:txBody>
          <a:bodyPr>
            <a:normAutofit/>
          </a:bodyPr>
          <a:lstStyle/>
          <a:p>
            <a:r>
              <a:rPr lang="pl-PL" sz="3600" dirty="0" err="1">
                <a:latin typeface="Century Gothic" panose="020B0502020202020204" pitchFamily="34" charset="0"/>
              </a:rPr>
              <a:t>Lecture</a:t>
            </a:r>
            <a:r>
              <a:rPr lang="pl-PL" sz="3600" dirty="0">
                <a:latin typeface="Century Gothic" panose="020B0502020202020204" pitchFamily="34" charset="0"/>
              </a:rPr>
              <a:t> III</a:t>
            </a:r>
            <a:endParaRPr lang="de-DE" sz="3600" dirty="0">
              <a:latin typeface="Century Gothic" panose="020B0502020202020204" pitchFamily="34" charset="0"/>
            </a:endParaRPr>
          </a:p>
        </p:txBody>
      </p:sp>
      <p:sp>
        <p:nvSpPr>
          <p:cNvPr id="3" name="Symbol zastępczy zawartości 2">
            <a:extLst>
              <a:ext uri="{FF2B5EF4-FFF2-40B4-BE49-F238E27FC236}">
                <a16:creationId xmlns:a16="http://schemas.microsoft.com/office/drawing/2014/main" id="{CE2803F7-C461-442C-A7A7-98ABAB7976AB}"/>
              </a:ext>
            </a:extLst>
          </p:cNvPr>
          <p:cNvSpPr>
            <a:spLocks noGrp="1"/>
          </p:cNvSpPr>
          <p:nvPr>
            <p:ph idx="1"/>
          </p:nvPr>
        </p:nvSpPr>
        <p:spPr>
          <a:xfrm>
            <a:off x="838200" y="1294075"/>
            <a:ext cx="10982325" cy="5821100"/>
          </a:xfrm>
        </p:spPr>
        <p:txBody>
          <a:bodyPr>
            <a:normAutofit/>
          </a:bodyPr>
          <a:lstStyle/>
          <a:p>
            <a:pPr marL="0" indent="0">
              <a:lnSpc>
                <a:spcPct val="100000"/>
              </a:lnSpc>
              <a:buNone/>
            </a:pPr>
            <a:r>
              <a:rPr lang="pl-PL" sz="2600" dirty="0" err="1">
                <a:solidFill>
                  <a:schemeClr val="accent1"/>
                </a:solidFill>
                <a:latin typeface="Century Gothic" panose="020B0502020202020204" pitchFamily="34" charset="0"/>
              </a:rPr>
              <a:t>principles</a:t>
            </a:r>
            <a:r>
              <a:rPr lang="pl-PL" sz="2600" dirty="0">
                <a:solidFill>
                  <a:schemeClr val="accent1"/>
                </a:solidFill>
                <a:latin typeface="Century Gothic" panose="020B0502020202020204" pitchFamily="34" charset="0"/>
              </a:rPr>
              <a:t> of </a:t>
            </a:r>
            <a:r>
              <a:rPr lang="pl-PL" sz="2600" dirty="0" err="1">
                <a:solidFill>
                  <a:schemeClr val="accent1"/>
                </a:solidFill>
                <a:latin typeface="Century Gothic" panose="020B0502020202020204" pitchFamily="34" charset="0"/>
              </a:rPr>
              <a:t>criminal</a:t>
            </a:r>
            <a:r>
              <a:rPr lang="pl-PL" sz="2600" dirty="0">
                <a:solidFill>
                  <a:schemeClr val="accent1"/>
                </a:solidFill>
                <a:latin typeface="Century Gothic" panose="020B0502020202020204" pitchFamily="34" charset="0"/>
              </a:rPr>
              <a:t> law</a:t>
            </a:r>
          </a:p>
          <a:p>
            <a:pPr>
              <a:lnSpc>
                <a:spcPct val="100000"/>
              </a:lnSpc>
            </a:pPr>
            <a:r>
              <a:rPr lang="pl-PL" sz="2600" dirty="0" err="1">
                <a:latin typeface="Century Gothic" panose="020B0502020202020204" pitchFamily="34" charset="0"/>
              </a:rPr>
              <a:t>international</a:t>
            </a:r>
            <a:r>
              <a:rPr lang="pl-PL" sz="2600" dirty="0">
                <a:latin typeface="Century Gothic" panose="020B0502020202020204" pitchFamily="34" charset="0"/>
              </a:rPr>
              <a:t> </a:t>
            </a:r>
            <a:r>
              <a:rPr lang="pl-PL" sz="2600" dirty="0" err="1">
                <a:latin typeface="Century Gothic" panose="020B0502020202020204" pitchFamily="34" charset="0"/>
              </a:rPr>
              <a:t>sources</a:t>
            </a:r>
            <a:r>
              <a:rPr lang="pl-PL" sz="2600" dirty="0">
                <a:latin typeface="Century Gothic" panose="020B0502020202020204" pitchFamily="34" charset="0"/>
              </a:rPr>
              <a:t> of </a:t>
            </a:r>
            <a:r>
              <a:rPr lang="pl-PL" sz="2600" dirty="0" err="1">
                <a:latin typeface="Century Gothic" panose="020B0502020202020204" pitchFamily="34" charset="0"/>
              </a:rPr>
              <a:t>nullum</a:t>
            </a:r>
            <a:r>
              <a:rPr lang="pl-PL" sz="2600" dirty="0">
                <a:latin typeface="Century Gothic" panose="020B0502020202020204" pitchFamily="34" charset="0"/>
              </a:rPr>
              <a:t> </a:t>
            </a:r>
            <a:r>
              <a:rPr lang="pl-PL" sz="2600" dirty="0" err="1">
                <a:latin typeface="Century Gothic" panose="020B0502020202020204" pitchFamily="34" charset="0"/>
              </a:rPr>
              <a:t>crimen</a:t>
            </a:r>
            <a:r>
              <a:rPr lang="pl-PL" sz="2600" dirty="0">
                <a:latin typeface="Century Gothic" panose="020B0502020202020204" pitchFamily="34" charset="0"/>
              </a:rPr>
              <a:t>, nulla poena sine lege</a:t>
            </a:r>
          </a:p>
          <a:p>
            <a:pPr lvl="1">
              <a:lnSpc>
                <a:spcPct val="100000"/>
              </a:lnSpc>
            </a:pPr>
            <a:r>
              <a:rPr lang="pl-PL" sz="2200" dirty="0">
                <a:latin typeface="Century Gothic" panose="020B0502020202020204" pitchFamily="34" charset="0"/>
              </a:rPr>
              <a:t>Universal </a:t>
            </a:r>
            <a:r>
              <a:rPr lang="pl-PL" sz="2200" dirty="0" err="1">
                <a:latin typeface="Century Gothic" panose="020B0502020202020204" pitchFamily="34" charset="0"/>
              </a:rPr>
              <a:t>Declaration</a:t>
            </a:r>
            <a:r>
              <a:rPr lang="pl-PL" sz="2200" dirty="0">
                <a:latin typeface="Century Gothic" panose="020B0502020202020204" pitchFamily="34" charset="0"/>
              </a:rPr>
              <a:t> of Human </a:t>
            </a:r>
            <a:r>
              <a:rPr lang="pl-PL" sz="2200" dirty="0" err="1">
                <a:latin typeface="Century Gothic" panose="020B0502020202020204" pitchFamily="34" charset="0"/>
              </a:rPr>
              <a:t>Rights</a:t>
            </a:r>
            <a:r>
              <a:rPr lang="pl-PL" sz="2200" dirty="0">
                <a:latin typeface="Century Gothic" panose="020B0502020202020204" pitchFamily="34" charset="0"/>
              </a:rPr>
              <a:t> (art. 11)</a:t>
            </a:r>
          </a:p>
          <a:p>
            <a:pPr lvl="1">
              <a:lnSpc>
                <a:spcPct val="100000"/>
              </a:lnSpc>
            </a:pPr>
            <a:r>
              <a:rPr lang="pl-PL" sz="2200" dirty="0">
                <a:latin typeface="Century Gothic" panose="020B0502020202020204" pitchFamily="34" charset="0"/>
              </a:rPr>
              <a:t>International </a:t>
            </a:r>
            <a:r>
              <a:rPr lang="pl-PL" sz="2200" dirty="0" err="1">
                <a:latin typeface="Century Gothic" panose="020B0502020202020204" pitchFamily="34" charset="0"/>
              </a:rPr>
              <a:t>Covenant</a:t>
            </a:r>
            <a:r>
              <a:rPr lang="pl-PL" sz="2200" dirty="0">
                <a:latin typeface="Century Gothic" panose="020B0502020202020204" pitchFamily="34" charset="0"/>
              </a:rPr>
              <a:t> on </a:t>
            </a:r>
            <a:r>
              <a:rPr lang="pl-PL" sz="2200" dirty="0" err="1">
                <a:latin typeface="Century Gothic" panose="020B0502020202020204" pitchFamily="34" charset="0"/>
              </a:rPr>
              <a:t>Civil</a:t>
            </a:r>
            <a:r>
              <a:rPr lang="pl-PL" sz="2200" dirty="0">
                <a:latin typeface="Century Gothic" panose="020B0502020202020204" pitchFamily="34" charset="0"/>
              </a:rPr>
              <a:t> and </a:t>
            </a:r>
            <a:r>
              <a:rPr lang="pl-PL" sz="2200" dirty="0" err="1">
                <a:latin typeface="Century Gothic" panose="020B0502020202020204" pitchFamily="34" charset="0"/>
              </a:rPr>
              <a:t>Political</a:t>
            </a:r>
            <a:r>
              <a:rPr lang="pl-PL" sz="2200" dirty="0">
                <a:latin typeface="Century Gothic" panose="020B0502020202020204" pitchFamily="34" charset="0"/>
              </a:rPr>
              <a:t> </a:t>
            </a:r>
            <a:r>
              <a:rPr lang="pl-PL" sz="2200" dirty="0" err="1">
                <a:latin typeface="Century Gothic" panose="020B0502020202020204" pitchFamily="34" charset="0"/>
              </a:rPr>
              <a:t>Rights</a:t>
            </a:r>
            <a:r>
              <a:rPr lang="pl-PL" sz="2200" dirty="0">
                <a:latin typeface="Century Gothic" panose="020B0502020202020204" pitchFamily="34" charset="0"/>
              </a:rPr>
              <a:t> (art. 15)</a:t>
            </a:r>
          </a:p>
          <a:p>
            <a:pPr lvl="1">
              <a:lnSpc>
                <a:spcPct val="100000"/>
              </a:lnSpc>
            </a:pPr>
            <a:r>
              <a:rPr lang="pl-PL" sz="2200" dirty="0" err="1">
                <a:latin typeface="Century Gothic" panose="020B0502020202020204" pitchFamily="34" charset="0"/>
              </a:rPr>
              <a:t>European</a:t>
            </a:r>
            <a:r>
              <a:rPr lang="pl-PL" sz="2200" dirty="0">
                <a:latin typeface="Century Gothic" panose="020B0502020202020204" pitchFamily="34" charset="0"/>
              </a:rPr>
              <a:t> </a:t>
            </a:r>
            <a:r>
              <a:rPr lang="pl-PL" sz="2200" dirty="0" err="1">
                <a:latin typeface="Century Gothic" panose="020B0502020202020204" pitchFamily="34" charset="0"/>
              </a:rPr>
              <a:t>Convention</a:t>
            </a:r>
            <a:r>
              <a:rPr lang="pl-PL" sz="2200" dirty="0">
                <a:latin typeface="Century Gothic" panose="020B0502020202020204" pitchFamily="34" charset="0"/>
              </a:rPr>
              <a:t> on Human </a:t>
            </a:r>
            <a:r>
              <a:rPr lang="pl-PL" sz="2200" dirty="0" err="1">
                <a:latin typeface="Century Gothic" panose="020B0502020202020204" pitchFamily="34" charset="0"/>
              </a:rPr>
              <a:t>Rights</a:t>
            </a:r>
            <a:r>
              <a:rPr lang="pl-PL" sz="2200" dirty="0">
                <a:latin typeface="Century Gothic" panose="020B0502020202020204" pitchFamily="34" charset="0"/>
              </a:rPr>
              <a:t> (art. 7)</a:t>
            </a:r>
          </a:p>
          <a:p>
            <a:pPr lvl="1">
              <a:lnSpc>
                <a:spcPct val="100000"/>
              </a:lnSpc>
            </a:pPr>
            <a:r>
              <a:rPr lang="pl-PL" sz="2200" dirty="0">
                <a:latin typeface="Century Gothic" panose="020B0502020202020204" pitchFamily="34" charset="0"/>
              </a:rPr>
              <a:t>EU Charter of </a:t>
            </a:r>
            <a:r>
              <a:rPr lang="pl-PL" sz="2200" dirty="0" err="1">
                <a:latin typeface="Century Gothic" panose="020B0502020202020204" pitchFamily="34" charset="0"/>
              </a:rPr>
              <a:t>Fundamental</a:t>
            </a:r>
            <a:r>
              <a:rPr lang="pl-PL" sz="2200" dirty="0">
                <a:latin typeface="Century Gothic" panose="020B0502020202020204" pitchFamily="34" charset="0"/>
              </a:rPr>
              <a:t> </a:t>
            </a:r>
            <a:r>
              <a:rPr lang="pl-PL" sz="2200" dirty="0" err="1">
                <a:latin typeface="Century Gothic" panose="020B0502020202020204" pitchFamily="34" charset="0"/>
              </a:rPr>
              <a:t>Rights</a:t>
            </a:r>
            <a:r>
              <a:rPr lang="pl-PL" sz="2200" dirty="0">
                <a:latin typeface="Century Gothic" panose="020B0502020202020204" pitchFamily="34" charset="0"/>
              </a:rPr>
              <a:t> (art. 49)</a:t>
            </a:r>
          </a:p>
          <a:p>
            <a:pPr>
              <a:lnSpc>
                <a:spcPct val="100000"/>
              </a:lnSpc>
            </a:pPr>
            <a:endParaRPr lang="pl-PL" sz="200" dirty="0">
              <a:latin typeface="Century Gothic" panose="020B0502020202020204" pitchFamily="34" charset="0"/>
            </a:endParaRPr>
          </a:p>
        </p:txBody>
      </p:sp>
      <p:pic>
        <p:nvPicPr>
          <p:cNvPr id="7" name="Obraz 6">
            <a:extLst>
              <a:ext uri="{FF2B5EF4-FFF2-40B4-BE49-F238E27FC236}">
                <a16:creationId xmlns:a16="http://schemas.microsoft.com/office/drawing/2014/main" id="{1CD8C6B8-CB3D-4D52-8D51-1117DB0BFB35}"/>
              </a:ext>
            </a:extLst>
          </p:cNvPr>
          <p:cNvPicPr>
            <a:picLocks noChangeAspect="1"/>
          </p:cNvPicPr>
          <p:nvPr/>
        </p:nvPicPr>
        <p:blipFill>
          <a:blip r:embed="rId2"/>
          <a:stretch>
            <a:fillRect/>
          </a:stretch>
        </p:blipFill>
        <p:spPr>
          <a:xfrm>
            <a:off x="8872963" y="-1"/>
            <a:ext cx="3319038" cy="1533525"/>
          </a:xfrm>
          <a:prstGeom prst="rect">
            <a:avLst/>
          </a:prstGeom>
        </p:spPr>
      </p:pic>
    </p:spTree>
    <p:extLst>
      <p:ext uri="{BB962C8B-B14F-4D97-AF65-F5344CB8AC3E}">
        <p14:creationId xmlns:p14="http://schemas.microsoft.com/office/powerpoint/2010/main" val="2240312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F9223D-6458-4777-9302-C8FCB3B0920A}"/>
              </a:ext>
            </a:extLst>
          </p:cNvPr>
          <p:cNvSpPr>
            <a:spLocks noGrp="1"/>
          </p:cNvSpPr>
          <p:nvPr>
            <p:ph type="title"/>
          </p:nvPr>
        </p:nvSpPr>
        <p:spPr>
          <a:xfrm>
            <a:off x="838200" y="207961"/>
            <a:ext cx="10515600" cy="1325563"/>
          </a:xfrm>
        </p:spPr>
        <p:txBody>
          <a:bodyPr>
            <a:normAutofit/>
          </a:bodyPr>
          <a:lstStyle/>
          <a:p>
            <a:r>
              <a:rPr lang="pl-PL" sz="3600" dirty="0" err="1">
                <a:latin typeface="Century Gothic" panose="020B0502020202020204" pitchFamily="34" charset="0"/>
              </a:rPr>
              <a:t>Lecture</a:t>
            </a:r>
            <a:r>
              <a:rPr lang="pl-PL" sz="3600" dirty="0">
                <a:latin typeface="Century Gothic" panose="020B0502020202020204" pitchFamily="34" charset="0"/>
              </a:rPr>
              <a:t> III</a:t>
            </a:r>
            <a:endParaRPr lang="de-DE" sz="3600" dirty="0">
              <a:latin typeface="Century Gothic" panose="020B0502020202020204" pitchFamily="34" charset="0"/>
            </a:endParaRPr>
          </a:p>
        </p:txBody>
      </p:sp>
      <p:sp>
        <p:nvSpPr>
          <p:cNvPr id="3" name="Symbol zastępczy zawartości 2">
            <a:extLst>
              <a:ext uri="{FF2B5EF4-FFF2-40B4-BE49-F238E27FC236}">
                <a16:creationId xmlns:a16="http://schemas.microsoft.com/office/drawing/2014/main" id="{CE2803F7-C461-442C-A7A7-98ABAB7976AB}"/>
              </a:ext>
            </a:extLst>
          </p:cNvPr>
          <p:cNvSpPr>
            <a:spLocks noGrp="1"/>
          </p:cNvSpPr>
          <p:nvPr>
            <p:ph idx="1"/>
          </p:nvPr>
        </p:nvSpPr>
        <p:spPr>
          <a:xfrm>
            <a:off x="838200" y="1294075"/>
            <a:ext cx="10982325" cy="5821100"/>
          </a:xfrm>
        </p:spPr>
        <p:txBody>
          <a:bodyPr>
            <a:normAutofit/>
          </a:bodyPr>
          <a:lstStyle/>
          <a:p>
            <a:pPr marL="0" indent="0">
              <a:lnSpc>
                <a:spcPct val="100000"/>
              </a:lnSpc>
              <a:buNone/>
            </a:pPr>
            <a:r>
              <a:rPr lang="pl-PL" sz="2600" dirty="0" err="1">
                <a:solidFill>
                  <a:schemeClr val="accent1"/>
                </a:solidFill>
                <a:latin typeface="Century Gothic" panose="020B0502020202020204" pitchFamily="34" charset="0"/>
              </a:rPr>
              <a:t>principles</a:t>
            </a:r>
            <a:r>
              <a:rPr lang="pl-PL" sz="2600" dirty="0">
                <a:solidFill>
                  <a:schemeClr val="accent1"/>
                </a:solidFill>
                <a:latin typeface="Century Gothic" panose="020B0502020202020204" pitchFamily="34" charset="0"/>
              </a:rPr>
              <a:t> of </a:t>
            </a:r>
            <a:r>
              <a:rPr lang="pl-PL" sz="2600" dirty="0" err="1">
                <a:solidFill>
                  <a:schemeClr val="accent1"/>
                </a:solidFill>
                <a:latin typeface="Century Gothic" panose="020B0502020202020204" pitchFamily="34" charset="0"/>
              </a:rPr>
              <a:t>criminal</a:t>
            </a:r>
            <a:r>
              <a:rPr lang="pl-PL" sz="2600" dirty="0">
                <a:solidFill>
                  <a:schemeClr val="accent1"/>
                </a:solidFill>
                <a:latin typeface="Century Gothic" panose="020B0502020202020204" pitchFamily="34" charset="0"/>
              </a:rPr>
              <a:t> law</a:t>
            </a:r>
          </a:p>
          <a:p>
            <a:pPr>
              <a:lnSpc>
                <a:spcPct val="100000"/>
              </a:lnSpc>
            </a:pPr>
            <a:r>
              <a:rPr lang="pl-PL" sz="2600" dirty="0" err="1">
                <a:solidFill>
                  <a:schemeClr val="accent2"/>
                </a:solidFill>
                <a:latin typeface="Century Gothic" panose="020B0502020202020204" pitchFamily="34" charset="0"/>
              </a:rPr>
              <a:t>nullum</a:t>
            </a:r>
            <a:r>
              <a:rPr lang="pl-PL" sz="2600" dirty="0">
                <a:solidFill>
                  <a:schemeClr val="accent2"/>
                </a:solidFill>
                <a:latin typeface="Century Gothic" panose="020B0502020202020204" pitchFamily="34" charset="0"/>
              </a:rPr>
              <a:t> </a:t>
            </a:r>
            <a:r>
              <a:rPr lang="pl-PL" sz="2600" dirty="0" err="1">
                <a:solidFill>
                  <a:schemeClr val="accent2"/>
                </a:solidFill>
                <a:latin typeface="Century Gothic" panose="020B0502020202020204" pitchFamily="34" charset="0"/>
              </a:rPr>
              <a:t>crimen</a:t>
            </a:r>
            <a:r>
              <a:rPr lang="pl-PL" sz="2600" dirty="0">
                <a:solidFill>
                  <a:schemeClr val="accent2"/>
                </a:solidFill>
                <a:latin typeface="Century Gothic" panose="020B0502020202020204" pitchFamily="34" charset="0"/>
              </a:rPr>
              <a:t>, nulla poena sine lege in ECHR</a:t>
            </a:r>
          </a:p>
          <a:p>
            <a:pPr>
              <a:lnSpc>
                <a:spcPct val="100000"/>
              </a:lnSpc>
            </a:pPr>
            <a:endParaRPr lang="pl-PL" sz="2600" dirty="0">
              <a:solidFill>
                <a:schemeClr val="accent2"/>
              </a:solidFill>
              <a:latin typeface="Century Gothic" panose="020B0502020202020204" pitchFamily="34" charset="0"/>
            </a:endParaRPr>
          </a:p>
          <a:p>
            <a:pPr marL="0" indent="0">
              <a:lnSpc>
                <a:spcPct val="100000"/>
              </a:lnSpc>
              <a:buNone/>
            </a:pPr>
            <a:r>
              <a:rPr lang="pl-PL" sz="2600" dirty="0" err="1">
                <a:solidFill>
                  <a:schemeClr val="accent1"/>
                </a:solidFill>
                <a:latin typeface="Century Gothic" panose="020B0502020202020204" pitchFamily="34" charset="0"/>
              </a:rPr>
              <a:t>Article</a:t>
            </a:r>
            <a:r>
              <a:rPr lang="pl-PL" sz="2600" dirty="0">
                <a:solidFill>
                  <a:schemeClr val="accent1"/>
                </a:solidFill>
                <a:latin typeface="Century Gothic" panose="020B0502020202020204" pitchFamily="34" charset="0"/>
              </a:rPr>
              <a:t> 7</a:t>
            </a:r>
          </a:p>
          <a:p>
            <a:pPr marL="0" indent="0" algn="just">
              <a:lnSpc>
                <a:spcPct val="100000"/>
              </a:lnSpc>
              <a:buNone/>
            </a:pPr>
            <a:r>
              <a:rPr lang="en-US" sz="2600" dirty="0">
                <a:latin typeface="Century Gothic" panose="020B0502020202020204" pitchFamily="34" charset="0"/>
              </a:rPr>
              <a:t>No one shall be held guilty of any criminal offence on account of any act or omission which </a:t>
            </a:r>
            <a:r>
              <a:rPr lang="en-US" sz="2600" dirty="0">
                <a:solidFill>
                  <a:schemeClr val="accent2"/>
                </a:solidFill>
                <a:latin typeface="Century Gothic" panose="020B0502020202020204" pitchFamily="34" charset="0"/>
              </a:rPr>
              <a:t>did not constitute a criminal offence under national or international law at the time when it was committed</a:t>
            </a:r>
            <a:r>
              <a:rPr lang="en-US" sz="2600" dirty="0">
                <a:latin typeface="Century Gothic" panose="020B0502020202020204" pitchFamily="34" charset="0"/>
              </a:rPr>
              <a:t>. Nor shall a </a:t>
            </a:r>
            <a:r>
              <a:rPr lang="en-US" sz="2600" dirty="0">
                <a:solidFill>
                  <a:schemeClr val="accent2"/>
                </a:solidFill>
                <a:latin typeface="Century Gothic" panose="020B0502020202020204" pitchFamily="34" charset="0"/>
              </a:rPr>
              <a:t>heavier penalty </a:t>
            </a:r>
            <a:r>
              <a:rPr lang="en-US" sz="2600" dirty="0">
                <a:latin typeface="Century Gothic" panose="020B0502020202020204" pitchFamily="34" charset="0"/>
              </a:rPr>
              <a:t>be imposed than the one that was applicable at the time the criminal offence was committed.</a:t>
            </a:r>
            <a:endParaRPr lang="pl-PL" sz="2600" dirty="0">
              <a:latin typeface="Century Gothic" panose="020B0502020202020204" pitchFamily="34" charset="0"/>
            </a:endParaRPr>
          </a:p>
          <a:p>
            <a:pPr>
              <a:lnSpc>
                <a:spcPct val="100000"/>
              </a:lnSpc>
            </a:pPr>
            <a:endParaRPr lang="pl-PL" sz="200" dirty="0">
              <a:latin typeface="Century Gothic" panose="020B0502020202020204" pitchFamily="34" charset="0"/>
            </a:endParaRPr>
          </a:p>
        </p:txBody>
      </p:sp>
      <p:pic>
        <p:nvPicPr>
          <p:cNvPr id="7" name="Obraz 6">
            <a:extLst>
              <a:ext uri="{FF2B5EF4-FFF2-40B4-BE49-F238E27FC236}">
                <a16:creationId xmlns:a16="http://schemas.microsoft.com/office/drawing/2014/main" id="{1CD8C6B8-CB3D-4D52-8D51-1117DB0BFB35}"/>
              </a:ext>
            </a:extLst>
          </p:cNvPr>
          <p:cNvPicPr>
            <a:picLocks noChangeAspect="1"/>
          </p:cNvPicPr>
          <p:nvPr/>
        </p:nvPicPr>
        <p:blipFill>
          <a:blip r:embed="rId2"/>
          <a:stretch>
            <a:fillRect/>
          </a:stretch>
        </p:blipFill>
        <p:spPr>
          <a:xfrm>
            <a:off x="8872963" y="-1"/>
            <a:ext cx="3319038" cy="1533525"/>
          </a:xfrm>
          <a:prstGeom prst="rect">
            <a:avLst/>
          </a:prstGeom>
        </p:spPr>
      </p:pic>
    </p:spTree>
    <p:extLst>
      <p:ext uri="{BB962C8B-B14F-4D97-AF65-F5344CB8AC3E}">
        <p14:creationId xmlns:p14="http://schemas.microsoft.com/office/powerpoint/2010/main" val="3430631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F9223D-6458-4777-9302-C8FCB3B0920A}"/>
              </a:ext>
            </a:extLst>
          </p:cNvPr>
          <p:cNvSpPr>
            <a:spLocks noGrp="1"/>
          </p:cNvSpPr>
          <p:nvPr>
            <p:ph type="title"/>
          </p:nvPr>
        </p:nvSpPr>
        <p:spPr>
          <a:xfrm>
            <a:off x="838200" y="207961"/>
            <a:ext cx="10515600" cy="1325563"/>
          </a:xfrm>
        </p:spPr>
        <p:txBody>
          <a:bodyPr>
            <a:normAutofit/>
          </a:bodyPr>
          <a:lstStyle/>
          <a:p>
            <a:r>
              <a:rPr lang="pl-PL" sz="3600" dirty="0" err="1">
                <a:latin typeface="Century Gothic" panose="020B0502020202020204" pitchFamily="34" charset="0"/>
              </a:rPr>
              <a:t>Lecture</a:t>
            </a:r>
            <a:r>
              <a:rPr lang="pl-PL" sz="3600" dirty="0">
                <a:latin typeface="Century Gothic" panose="020B0502020202020204" pitchFamily="34" charset="0"/>
              </a:rPr>
              <a:t> III</a:t>
            </a:r>
            <a:endParaRPr lang="de-DE" sz="3600" dirty="0">
              <a:latin typeface="Century Gothic" panose="020B0502020202020204" pitchFamily="34" charset="0"/>
            </a:endParaRPr>
          </a:p>
        </p:txBody>
      </p:sp>
      <p:sp>
        <p:nvSpPr>
          <p:cNvPr id="3" name="Symbol zastępczy zawartości 2">
            <a:extLst>
              <a:ext uri="{FF2B5EF4-FFF2-40B4-BE49-F238E27FC236}">
                <a16:creationId xmlns:a16="http://schemas.microsoft.com/office/drawing/2014/main" id="{CE2803F7-C461-442C-A7A7-98ABAB7976AB}"/>
              </a:ext>
            </a:extLst>
          </p:cNvPr>
          <p:cNvSpPr>
            <a:spLocks noGrp="1"/>
          </p:cNvSpPr>
          <p:nvPr>
            <p:ph idx="1"/>
          </p:nvPr>
        </p:nvSpPr>
        <p:spPr>
          <a:xfrm>
            <a:off x="838200" y="1294075"/>
            <a:ext cx="10982325" cy="5821100"/>
          </a:xfrm>
        </p:spPr>
        <p:txBody>
          <a:bodyPr>
            <a:normAutofit/>
          </a:bodyPr>
          <a:lstStyle/>
          <a:p>
            <a:pPr marL="0" indent="0">
              <a:lnSpc>
                <a:spcPct val="100000"/>
              </a:lnSpc>
              <a:buNone/>
            </a:pPr>
            <a:r>
              <a:rPr lang="pl-PL" sz="2600" dirty="0" err="1">
                <a:solidFill>
                  <a:schemeClr val="accent1"/>
                </a:solidFill>
                <a:latin typeface="Century Gothic" panose="020B0502020202020204" pitchFamily="34" charset="0"/>
              </a:rPr>
              <a:t>principles</a:t>
            </a:r>
            <a:r>
              <a:rPr lang="pl-PL" sz="2600" dirty="0">
                <a:solidFill>
                  <a:schemeClr val="accent1"/>
                </a:solidFill>
                <a:latin typeface="Century Gothic" panose="020B0502020202020204" pitchFamily="34" charset="0"/>
              </a:rPr>
              <a:t> of </a:t>
            </a:r>
            <a:r>
              <a:rPr lang="pl-PL" sz="2600" dirty="0" err="1">
                <a:solidFill>
                  <a:schemeClr val="accent1"/>
                </a:solidFill>
                <a:latin typeface="Century Gothic" panose="020B0502020202020204" pitchFamily="34" charset="0"/>
              </a:rPr>
              <a:t>criminal</a:t>
            </a:r>
            <a:r>
              <a:rPr lang="pl-PL" sz="2600" dirty="0">
                <a:solidFill>
                  <a:schemeClr val="accent1"/>
                </a:solidFill>
                <a:latin typeface="Century Gothic" panose="020B0502020202020204" pitchFamily="34" charset="0"/>
              </a:rPr>
              <a:t> law</a:t>
            </a:r>
          </a:p>
          <a:p>
            <a:pPr>
              <a:lnSpc>
                <a:spcPct val="100000"/>
              </a:lnSpc>
            </a:pPr>
            <a:r>
              <a:rPr lang="pl-PL" sz="2600" dirty="0" err="1">
                <a:solidFill>
                  <a:schemeClr val="accent2"/>
                </a:solidFill>
                <a:latin typeface="Century Gothic" panose="020B0502020202020204" pitchFamily="34" charset="0"/>
              </a:rPr>
              <a:t>nullum</a:t>
            </a:r>
            <a:r>
              <a:rPr lang="pl-PL" sz="2600" dirty="0">
                <a:solidFill>
                  <a:schemeClr val="accent2"/>
                </a:solidFill>
                <a:latin typeface="Century Gothic" panose="020B0502020202020204" pitchFamily="34" charset="0"/>
              </a:rPr>
              <a:t> </a:t>
            </a:r>
            <a:r>
              <a:rPr lang="pl-PL" sz="2600" dirty="0" err="1">
                <a:solidFill>
                  <a:schemeClr val="accent2"/>
                </a:solidFill>
                <a:latin typeface="Century Gothic" panose="020B0502020202020204" pitchFamily="34" charset="0"/>
              </a:rPr>
              <a:t>crimen</a:t>
            </a:r>
            <a:r>
              <a:rPr lang="pl-PL" sz="2600" dirty="0">
                <a:solidFill>
                  <a:schemeClr val="accent2"/>
                </a:solidFill>
                <a:latin typeface="Century Gothic" panose="020B0502020202020204" pitchFamily="34" charset="0"/>
              </a:rPr>
              <a:t>, nulla poena sine lege in ECHR</a:t>
            </a:r>
          </a:p>
          <a:p>
            <a:pPr lvl="1">
              <a:lnSpc>
                <a:spcPct val="100000"/>
              </a:lnSpc>
            </a:pPr>
            <a:r>
              <a:rPr lang="pl-PL" sz="2000" dirty="0">
                <a:latin typeface="Century Gothic" panose="020B0502020202020204" pitchFamily="34" charset="0"/>
              </a:rPr>
              <a:t>3 </a:t>
            </a:r>
            <a:r>
              <a:rPr lang="pl-PL" sz="2200" dirty="0" err="1">
                <a:latin typeface="Century Gothic" panose="020B0502020202020204" pitchFamily="34" charset="0"/>
              </a:rPr>
              <a:t>important</a:t>
            </a:r>
            <a:r>
              <a:rPr lang="pl-PL" sz="2200" dirty="0">
                <a:latin typeface="Century Gothic" panose="020B0502020202020204" pitchFamily="34" charset="0"/>
              </a:rPr>
              <a:t> </a:t>
            </a:r>
            <a:r>
              <a:rPr lang="pl-PL" sz="2200" dirty="0" err="1">
                <a:latin typeface="Century Gothic" panose="020B0502020202020204" pitchFamily="34" charset="0"/>
              </a:rPr>
              <a:t>ECtHR</a:t>
            </a:r>
            <a:r>
              <a:rPr lang="pl-PL" sz="2200" dirty="0">
                <a:latin typeface="Century Gothic" panose="020B0502020202020204" pitchFamily="34" charset="0"/>
              </a:rPr>
              <a:t> </a:t>
            </a:r>
            <a:r>
              <a:rPr lang="pl-PL" sz="2200" dirty="0" err="1">
                <a:latin typeface="Century Gothic" panose="020B0502020202020204" pitchFamily="34" charset="0"/>
              </a:rPr>
              <a:t>judgments</a:t>
            </a:r>
            <a:r>
              <a:rPr lang="pl-PL" sz="2200" dirty="0">
                <a:latin typeface="Century Gothic" panose="020B0502020202020204" pitchFamily="34" charset="0"/>
              </a:rPr>
              <a:t>:</a:t>
            </a:r>
          </a:p>
          <a:p>
            <a:pPr lvl="2">
              <a:lnSpc>
                <a:spcPct val="100000"/>
              </a:lnSpc>
            </a:pPr>
            <a:r>
              <a:rPr lang="pl-PL" sz="1800" dirty="0" err="1">
                <a:latin typeface="Century Gothic" panose="020B0502020202020204" pitchFamily="34" charset="0"/>
              </a:rPr>
              <a:t>Kokkinakis</a:t>
            </a:r>
            <a:r>
              <a:rPr lang="pl-PL" sz="1800" dirty="0">
                <a:latin typeface="Century Gothic" panose="020B0502020202020204" pitchFamily="34" charset="0"/>
              </a:rPr>
              <a:t> v. Greece</a:t>
            </a:r>
          </a:p>
          <a:p>
            <a:pPr lvl="2">
              <a:lnSpc>
                <a:spcPct val="100000"/>
              </a:lnSpc>
            </a:pPr>
            <a:r>
              <a:rPr lang="pl-PL" sz="1800" dirty="0" err="1">
                <a:latin typeface="Century Gothic" panose="020B0502020202020204" pitchFamily="34" charset="0"/>
              </a:rPr>
              <a:t>Vyerentsov</a:t>
            </a:r>
            <a:r>
              <a:rPr lang="pl-PL" sz="1800" dirty="0">
                <a:latin typeface="Century Gothic" panose="020B0502020202020204" pitchFamily="34" charset="0"/>
              </a:rPr>
              <a:t> v. </a:t>
            </a:r>
            <a:r>
              <a:rPr lang="pl-PL" sz="1800" dirty="0" err="1">
                <a:latin typeface="Century Gothic" panose="020B0502020202020204" pitchFamily="34" charset="0"/>
              </a:rPr>
              <a:t>Ukraine</a:t>
            </a:r>
            <a:endParaRPr lang="pl-PL" sz="1800" dirty="0">
              <a:latin typeface="Century Gothic" panose="020B0502020202020204" pitchFamily="34" charset="0"/>
            </a:endParaRPr>
          </a:p>
          <a:p>
            <a:pPr lvl="2">
              <a:lnSpc>
                <a:spcPct val="100000"/>
              </a:lnSpc>
            </a:pPr>
            <a:r>
              <a:rPr lang="pl-PL" sz="1800" dirty="0" err="1">
                <a:latin typeface="Century Gothic" panose="020B0502020202020204" pitchFamily="34" charset="0"/>
              </a:rPr>
              <a:t>Jorgic</a:t>
            </a:r>
            <a:r>
              <a:rPr lang="pl-PL" sz="1800" dirty="0">
                <a:latin typeface="Century Gothic" panose="020B0502020202020204" pitchFamily="34" charset="0"/>
              </a:rPr>
              <a:t> v Germany</a:t>
            </a:r>
          </a:p>
        </p:txBody>
      </p:sp>
      <p:pic>
        <p:nvPicPr>
          <p:cNvPr id="7" name="Obraz 6">
            <a:extLst>
              <a:ext uri="{FF2B5EF4-FFF2-40B4-BE49-F238E27FC236}">
                <a16:creationId xmlns:a16="http://schemas.microsoft.com/office/drawing/2014/main" id="{1CD8C6B8-CB3D-4D52-8D51-1117DB0BFB35}"/>
              </a:ext>
            </a:extLst>
          </p:cNvPr>
          <p:cNvPicPr>
            <a:picLocks noChangeAspect="1"/>
          </p:cNvPicPr>
          <p:nvPr/>
        </p:nvPicPr>
        <p:blipFill>
          <a:blip r:embed="rId2"/>
          <a:stretch>
            <a:fillRect/>
          </a:stretch>
        </p:blipFill>
        <p:spPr>
          <a:xfrm>
            <a:off x="8872963" y="-1"/>
            <a:ext cx="3319038" cy="1533525"/>
          </a:xfrm>
          <a:prstGeom prst="rect">
            <a:avLst/>
          </a:prstGeom>
        </p:spPr>
      </p:pic>
    </p:spTree>
    <p:extLst>
      <p:ext uri="{BB962C8B-B14F-4D97-AF65-F5344CB8AC3E}">
        <p14:creationId xmlns:p14="http://schemas.microsoft.com/office/powerpoint/2010/main" val="1990174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F9223D-6458-4777-9302-C8FCB3B0920A}"/>
              </a:ext>
            </a:extLst>
          </p:cNvPr>
          <p:cNvSpPr>
            <a:spLocks noGrp="1"/>
          </p:cNvSpPr>
          <p:nvPr>
            <p:ph type="title"/>
          </p:nvPr>
        </p:nvSpPr>
        <p:spPr>
          <a:xfrm>
            <a:off x="838200" y="207961"/>
            <a:ext cx="10515600" cy="1325563"/>
          </a:xfrm>
        </p:spPr>
        <p:txBody>
          <a:bodyPr>
            <a:normAutofit/>
          </a:bodyPr>
          <a:lstStyle/>
          <a:p>
            <a:r>
              <a:rPr lang="pl-PL" sz="3600" dirty="0" err="1">
                <a:latin typeface="Century Gothic" panose="020B0502020202020204" pitchFamily="34" charset="0"/>
              </a:rPr>
              <a:t>Lecture</a:t>
            </a:r>
            <a:r>
              <a:rPr lang="pl-PL" sz="3600" dirty="0">
                <a:latin typeface="Century Gothic" panose="020B0502020202020204" pitchFamily="34" charset="0"/>
              </a:rPr>
              <a:t> III</a:t>
            </a:r>
            <a:endParaRPr lang="de-DE" sz="3600" dirty="0">
              <a:latin typeface="Century Gothic" panose="020B0502020202020204" pitchFamily="34" charset="0"/>
            </a:endParaRPr>
          </a:p>
        </p:txBody>
      </p:sp>
      <p:sp>
        <p:nvSpPr>
          <p:cNvPr id="3" name="Symbol zastępczy zawartości 2">
            <a:extLst>
              <a:ext uri="{FF2B5EF4-FFF2-40B4-BE49-F238E27FC236}">
                <a16:creationId xmlns:a16="http://schemas.microsoft.com/office/drawing/2014/main" id="{CE2803F7-C461-442C-A7A7-98ABAB7976AB}"/>
              </a:ext>
            </a:extLst>
          </p:cNvPr>
          <p:cNvSpPr>
            <a:spLocks noGrp="1"/>
          </p:cNvSpPr>
          <p:nvPr>
            <p:ph idx="1"/>
          </p:nvPr>
        </p:nvSpPr>
        <p:spPr>
          <a:xfrm>
            <a:off x="838200" y="1294075"/>
            <a:ext cx="10982325" cy="5821100"/>
          </a:xfrm>
        </p:spPr>
        <p:txBody>
          <a:bodyPr>
            <a:normAutofit/>
          </a:bodyPr>
          <a:lstStyle/>
          <a:p>
            <a:pPr marL="0" indent="0">
              <a:lnSpc>
                <a:spcPct val="100000"/>
              </a:lnSpc>
              <a:buNone/>
            </a:pPr>
            <a:r>
              <a:rPr lang="pl-PL" sz="2600" dirty="0" err="1">
                <a:solidFill>
                  <a:schemeClr val="accent1"/>
                </a:solidFill>
                <a:latin typeface="Century Gothic" panose="020B0502020202020204" pitchFamily="34" charset="0"/>
              </a:rPr>
              <a:t>principles</a:t>
            </a:r>
            <a:r>
              <a:rPr lang="pl-PL" sz="2600" dirty="0">
                <a:solidFill>
                  <a:schemeClr val="accent1"/>
                </a:solidFill>
                <a:latin typeface="Century Gothic" panose="020B0502020202020204" pitchFamily="34" charset="0"/>
              </a:rPr>
              <a:t> of </a:t>
            </a:r>
            <a:r>
              <a:rPr lang="pl-PL" sz="2600" dirty="0" err="1">
                <a:solidFill>
                  <a:schemeClr val="accent1"/>
                </a:solidFill>
                <a:latin typeface="Century Gothic" panose="020B0502020202020204" pitchFamily="34" charset="0"/>
              </a:rPr>
              <a:t>criminal</a:t>
            </a:r>
            <a:r>
              <a:rPr lang="pl-PL" sz="2600" dirty="0">
                <a:solidFill>
                  <a:schemeClr val="accent1"/>
                </a:solidFill>
                <a:latin typeface="Century Gothic" panose="020B0502020202020204" pitchFamily="34" charset="0"/>
              </a:rPr>
              <a:t> law</a:t>
            </a:r>
          </a:p>
          <a:p>
            <a:pPr>
              <a:lnSpc>
                <a:spcPct val="100000"/>
              </a:lnSpc>
            </a:pPr>
            <a:r>
              <a:rPr lang="pl-PL" sz="2600" dirty="0" err="1">
                <a:solidFill>
                  <a:schemeClr val="accent2"/>
                </a:solidFill>
                <a:latin typeface="Century Gothic" panose="020B0502020202020204" pitchFamily="34" charset="0"/>
              </a:rPr>
              <a:t>nullum</a:t>
            </a:r>
            <a:r>
              <a:rPr lang="pl-PL" sz="2600" dirty="0">
                <a:solidFill>
                  <a:schemeClr val="accent2"/>
                </a:solidFill>
                <a:latin typeface="Century Gothic" panose="020B0502020202020204" pitchFamily="34" charset="0"/>
              </a:rPr>
              <a:t> </a:t>
            </a:r>
            <a:r>
              <a:rPr lang="pl-PL" sz="2600" dirty="0" err="1">
                <a:solidFill>
                  <a:schemeClr val="accent2"/>
                </a:solidFill>
                <a:latin typeface="Century Gothic" panose="020B0502020202020204" pitchFamily="34" charset="0"/>
              </a:rPr>
              <a:t>crimen</a:t>
            </a:r>
            <a:r>
              <a:rPr lang="pl-PL" sz="2600" dirty="0">
                <a:solidFill>
                  <a:schemeClr val="accent2"/>
                </a:solidFill>
                <a:latin typeface="Century Gothic" panose="020B0502020202020204" pitchFamily="34" charset="0"/>
              </a:rPr>
              <a:t>, nulla poena sine lege in ECHR</a:t>
            </a:r>
          </a:p>
          <a:p>
            <a:pPr lvl="1">
              <a:lnSpc>
                <a:spcPct val="100000"/>
              </a:lnSpc>
            </a:pPr>
            <a:r>
              <a:rPr lang="pl-PL" sz="2200" dirty="0" err="1">
                <a:latin typeface="Century Gothic" panose="020B0502020202020204" pitchFamily="34" charset="0"/>
              </a:rPr>
              <a:t>Kokkinakis</a:t>
            </a:r>
            <a:r>
              <a:rPr lang="pl-PL" sz="2200" dirty="0">
                <a:latin typeface="Century Gothic" panose="020B0502020202020204" pitchFamily="34" charset="0"/>
              </a:rPr>
              <a:t> v. Greece (25 May 1993)</a:t>
            </a:r>
          </a:p>
          <a:p>
            <a:pPr marL="457200" lvl="1" indent="0" algn="just">
              <a:lnSpc>
                <a:spcPct val="100000"/>
              </a:lnSpc>
              <a:buNone/>
            </a:pPr>
            <a:r>
              <a:rPr lang="pl-PL" sz="2200" dirty="0">
                <a:latin typeface="Century Gothic" panose="020B0502020202020204" pitchFamily="34" charset="0"/>
              </a:rPr>
              <a:t>„</a:t>
            </a:r>
            <a:r>
              <a:rPr lang="en-US" sz="2200" dirty="0">
                <a:latin typeface="Century Gothic" panose="020B0502020202020204" pitchFamily="34" charset="0"/>
              </a:rPr>
              <a:t>The Court points out that Article 7 para. 1 (art. 7-1) of the Convention is not confined to </a:t>
            </a:r>
            <a:r>
              <a:rPr lang="en-US" sz="2200" u="sng" dirty="0">
                <a:latin typeface="Century Gothic" panose="020B0502020202020204" pitchFamily="34" charset="0"/>
              </a:rPr>
              <a:t>prohibiting the retrospective application of the criminal law to an accused’s disadvantage</a:t>
            </a:r>
            <a:r>
              <a:rPr lang="en-US" sz="2200" dirty="0">
                <a:latin typeface="Century Gothic" panose="020B0502020202020204" pitchFamily="34" charset="0"/>
              </a:rPr>
              <a:t>. It also embodies, more generally, the principle that </a:t>
            </a:r>
            <a:r>
              <a:rPr lang="en-US" sz="2200" u="sng" dirty="0">
                <a:latin typeface="Century Gothic" panose="020B0502020202020204" pitchFamily="34" charset="0"/>
              </a:rPr>
              <a:t>only the law can define a crime and prescribe a penalty (</a:t>
            </a:r>
            <a:r>
              <a:rPr lang="en-US" sz="2200" u="sng" dirty="0" err="1">
                <a:latin typeface="Century Gothic" panose="020B0502020202020204" pitchFamily="34" charset="0"/>
              </a:rPr>
              <a:t>nullum</a:t>
            </a:r>
            <a:r>
              <a:rPr lang="en-US" sz="2200" u="sng" dirty="0">
                <a:latin typeface="Century Gothic" panose="020B0502020202020204" pitchFamily="34" charset="0"/>
              </a:rPr>
              <a:t> </a:t>
            </a:r>
            <a:r>
              <a:rPr lang="en-US" sz="2200" u="sng" dirty="0" err="1">
                <a:latin typeface="Century Gothic" panose="020B0502020202020204" pitchFamily="34" charset="0"/>
              </a:rPr>
              <a:t>crimen</a:t>
            </a:r>
            <a:r>
              <a:rPr lang="en-US" sz="2200" u="sng" dirty="0">
                <a:latin typeface="Century Gothic" panose="020B0502020202020204" pitchFamily="34" charset="0"/>
              </a:rPr>
              <a:t>, nulla </a:t>
            </a:r>
            <a:r>
              <a:rPr lang="en-US" sz="2200" u="sng" dirty="0" err="1">
                <a:latin typeface="Century Gothic" panose="020B0502020202020204" pitchFamily="34" charset="0"/>
              </a:rPr>
              <a:t>poena</a:t>
            </a:r>
            <a:r>
              <a:rPr lang="en-US" sz="2200" u="sng" dirty="0">
                <a:latin typeface="Century Gothic" panose="020B0502020202020204" pitchFamily="34" charset="0"/>
              </a:rPr>
              <a:t> sine </a:t>
            </a:r>
            <a:r>
              <a:rPr lang="en-US" sz="2200" u="sng" dirty="0" err="1">
                <a:latin typeface="Century Gothic" panose="020B0502020202020204" pitchFamily="34" charset="0"/>
              </a:rPr>
              <a:t>lege</a:t>
            </a:r>
            <a:r>
              <a:rPr lang="en-US" sz="2200" u="sng" dirty="0">
                <a:latin typeface="Century Gothic" panose="020B0502020202020204" pitchFamily="34" charset="0"/>
              </a:rPr>
              <a:t>)</a:t>
            </a:r>
            <a:r>
              <a:rPr lang="en-US" sz="2200" dirty="0">
                <a:latin typeface="Century Gothic" panose="020B0502020202020204" pitchFamily="34" charset="0"/>
              </a:rPr>
              <a:t> and the principle that </a:t>
            </a:r>
            <a:r>
              <a:rPr lang="en-US" sz="2200" u="sng" dirty="0">
                <a:latin typeface="Century Gothic" panose="020B0502020202020204" pitchFamily="34" charset="0"/>
              </a:rPr>
              <a:t>the criminal law must not be extensively construed to an accused’s detriment, for instance by analogy</a:t>
            </a:r>
            <a:r>
              <a:rPr lang="en-US" sz="2200" dirty="0">
                <a:latin typeface="Century Gothic" panose="020B0502020202020204" pitchFamily="34" charset="0"/>
              </a:rPr>
              <a:t>; it follows from this that </a:t>
            </a:r>
            <a:r>
              <a:rPr lang="en-US" sz="2200" u="sng" dirty="0">
                <a:latin typeface="Century Gothic" panose="020B0502020202020204" pitchFamily="34" charset="0"/>
              </a:rPr>
              <a:t>an offence must be clearly defined in law</a:t>
            </a:r>
            <a:r>
              <a:rPr lang="en-US" sz="2200" dirty="0">
                <a:latin typeface="Century Gothic" panose="020B0502020202020204" pitchFamily="34" charset="0"/>
              </a:rPr>
              <a:t>. This condition is satisfied where the individual can know from the wording of the relevant provision and, if need be, with the assistance of the courts’ interpretation of it, what a</a:t>
            </a:r>
            <a:r>
              <a:rPr lang="pl-PL" sz="2200" dirty="0" err="1">
                <a:latin typeface="Century Gothic" panose="020B0502020202020204" pitchFamily="34" charset="0"/>
              </a:rPr>
              <a:t>cts</a:t>
            </a:r>
            <a:r>
              <a:rPr lang="en-US" sz="2200" dirty="0">
                <a:latin typeface="Century Gothic" panose="020B0502020202020204" pitchFamily="34" charset="0"/>
              </a:rPr>
              <a:t> and omissions will make him liable.</a:t>
            </a:r>
            <a:r>
              <a:rPr lang="pl-PL" sz="2200" dirty="0">
                <a:latin typeface="Century Gothic" panose="020B0502020202020204" pitchFamily="34" charset="0"/>
              </a:rPr>
              <a:t>”</a:t>
            </a:r>
          </a:p>
        </p:txBody>
      </p:sp>
      <p:pic>
        <p:nvPicPr>
          <p:cNvPr id="7" name="Obraz 6">
            <a:extLst>
              <a:ext uri="{FF2B5EF4-FFF2-40B4-BE49-F238E27FC236}">
                <a16:creationId xmlns:a16="http://schemas.microsoft.com/office/drawing/2014/main" id="{1CD8C6B8-CB3D-4D52-8D51-1117DB0BFB35}"/>
              </a:ext>
            </a:extLst>
          </p:cNvPr>
          <p:cNvPicPr>
            <a:picLocks noChangeAspect="1"/>
          </p:cNvPicPr>
          <p:nvPr/>
        </p:nvPicPr>
        <p:blipFill>
          <a:blip r:embed="rId2"/>
          <a:stretch>
            <a:fillRect/>
          </a:stretch>
        </p:blipFill>
        <p:spPr>
          <a:xfrm>
            <a:off x="8872963" y="-1"/>
            <a:ext cx="3319038" cy="1533525"/>
          </a:xfrm>
          <a:prstGeom prst="rect">
            <a:avLst/>
          </a:prstGeom>
        </p:spPr>
      </p:pic>
    </p:spTree>
    <p:extLst>
      <p:ext uri="{BB962C8B-B14F-4D97-AF65-F5344CB8AC3E}">
        <p14:creationId xmlns:p14="http://schemas.microsoft.com/office/powerpoint/2010/main" val="3400858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F9223D-6458-4777-9302-C8FCB3B0920A}"/>
              </a:ext>
            </a:extLst>
          </p:cNvPr>
          <p:cNvSpPr>
            <a:spLocks noGrp="1"/>
          </p:cNvSpPr>
          <p:nvPr>
            <p:ph type="title"/>
          </p:nvPr>
        </p:nvSpPr>
        <p:spPr>
          <a:xfrm>
            <a:off x="838200" y="207961"/>
            <a:ext cx="10515600" cy="1325563"/>
          </a:xfrm>
        </p:spPr>
        <p:txBody>
          <a:bodyPr>
            <a:normAutofit/>
          </a:bodyPr>
          <a:lstStyle/>
          <a:p>
            <a:r>
              <a:rPr lang="pl-PL" sz="3600" dirty="0" err="1">
                <a:latin typeface="Century Gothic" panose="020B0502020202020204" pitchFamily="34" charset="0"/>
              </a:rPr>
              <a:t>Lecture</a:t>
            </a:r>
            <a:r>
              <a:rPr lang="pl-PL" sz="3600" dirty="0">
                <a:latin typeface="Century Gothic" panose="020B0502020202020204" pitchFamily="34" charset="0"/>
              </a:rPr>
              <a:t> III</a:t>
            </a:r>
            <a:endParaRPr lang="de-DE" sz="3600" dirty="0">
              <a:latin typeface="Century Gothic" panose="020B0502020202020204" pitchFamily="34" charset="0"/>
            </a:endParaRPr>
          </a:p>
        </p:txBody>
      </p:sp>
      <p:sp>
        <p:nvSpPr>
          <p:cNvPr id="3" name="Symbol zastępczy zawartości 2">
            <a:extLst>
              <a:ext uri="{FF2B5EF4-FFF2-40B4-BE49-F238E27FC236}">
                <a16:creationId xmlns:a16="http://schemas.microsoft.com/office/drawing/2014/main" id="{CE2803F7-C461-442C-A7A7-98ABAB7976AB}"/>
              </a:ext>
            </a:extLst>
          </p:cNvPr>
          <p:cNvSpPr>
            <a:spLocks noGrp="1"/>
          </p:cNvSpPr>
          <p:nvPr>
            <p:ph idx="1"/>
          </p:nvPr>
        </p:nvSpPr>
        <p:spPr>
          <a:xfrm>
            <a:off x="838200" y="1294075"/>
            <a:ext cx="10982325" cy="5821100"/>
          </a:xfrm>
        </p:spPr>
        <p:txBody>
          <a:bodyPr>
            <a:normAutofit/>
          </a:bodyPr>
          <a:lstStyle/>
          <a:p>
            <a:pPr marL="0" indent="0">
              <a:lnSpc>
                <a:spcPct val="100000"/>
              </a:lnSpc>
              <a:buNone/>
            </a:pPr>
            <a:r>
              <a:rPr lang="pl-PL" sz="2600" dirty="0" err="1">
                <a:solidFill>
                  <a:schemeClr val="accent1"/>
                </a:solidFill>
                <a:latin typeface="Century Gothic" panose="020B0502020202020204" pitchFamily="34" charset="0"/>
              </a:rPr>
              <a:t>principles</a:t>
            </a:r>
            <a:r>
              <a:rPr lang="pl-PL" sz="2600" dirty="0">
                <a:solidFill>
                  <a:schemeClr val="accent1"/>
                </a:solidFill>
                <a:latin typeface="Century Gothic" panose="020B0502020202020204" pitchFamily="34" charset="0"/>
              </a:rPr>
              <a:t> of </a:t>
            </a:r>
            <a:r>
              <a:rPr lang="pl-PL" sz="2600" dirty="0" err="1">
                <a:solidFill>
                  <a:schemeClr val="accent1"/>
                </a:solidFill>
                <a:latin typeface="Century Gothic" panose="020B0502020202020204" pitchFamily="34" charset="0"/>
              </a:rPr>
              <a:t>criminal</a:t>
            </a:r>
            <a:r>
              <a:rPr lang="pl-PL" sz="2600" dirty="0">
                <a:solidFill>
                  <a:schemeClr val="accent1"/>
                </a:solidFill>
                <a:latin typeface="Century Gothic" panose="020B0502020202020204" pitchFamily="34" charset="0"/>
              </a:rPr>
              <a:t> law</a:t>
            </a:r>
          </a:p>
          <a:p>
            <a:pPr>
              <a:lnSpc>
                <a:spcPct val="100000"/>
              </a:lnSpc>
            </a:pPr>
            <a:r>
              <a:rPr lang="pl-PL" sz="2600" dirty="0" err="1">
                <a:solidFill>
                  <a:schemeClr val="accent2"/>
                </a:solidFill>
                <a:latin typeface="Century Gothic" panose="020B0502020202020204" pitchFamily="34" charset="0"/>
              </a:rPr>
              <a:t>nullum</a:t>
            </a:r>
            <a:r>
              <a:rPr lang="pl-PL" sz="2600" dirty="0">
                <a:solidFill>
                  <a:schemeClr val="accent2"/>
                </a:solidFill>
                <a:latin typeface="Century Gothic" panose="020B0502020202020204" pitchFamily="34" charset="0"/>
              </a:rPr>
              <a:t> </a:t>
            </a:r>
            <a:r>
              <a:rPr lang="pl-PL" sz="2600" dirty="0" err="1">
                <a:solidFill>
                  <a:schemeClr val="accent2"/>
                </a:solidFill>
                <a:latin typeface="Century Gothic" panose="020B0502020202020204" pitchFamily="34" charset="0"/>
              </a:rPr>
              <a:t>crimen</a:t>
            </a:r>
            <a:r>
              <a:rPr lang="pl-PL" sz="2600" dirty="0">
                <a:solidFill>
                  <a:schemeClr val="accent2"/>
                </a:solidFill>
                <a:latin typeface="Century Gothic" panose="020B0502020202020204" pitchFamily="34" charset="0"/>
              </a:rPr>
              <a:t>, nulla poena sine lege in ECHR</a:t>
            </a:r>
          </a:p>
          <a:p>
            <a:pPr lvl="1">
              <a:lnSpc>
                <a:spcPct val="100000"/>
              </a:lnSpc>
            </a:pPr>
            <a:r>
              <a:rPr lang="pl-PL" sz="2200" dirty="0" err="1">
                <a:latin typeface="Century Gothic" panose="020B0502020202020204" pitchFamily="34" charset="0"/>
              </a:rPr>
              <a:t>Kokkinakis</a:t>
            </a:r>
            <a:r>
              <a:rPr lang="pl-PL" sz="2200" dirty="0">
                <a:latin typeface="Century Gothic" panose="020B0502020202020204" pitchFamily="34" charset="0"/>
              </a:rPr>
              <a:t> v. Greece</a:t>
            </a:r>
          </a:p>
          <a:p>
            <a:pPr lvl="2" algn="just">
              <a:lnSpc>
                <a:spcPct val="100000"/>
              </a:lnSpc>
            </a:pPr>
            <a:r>
              <a:rPr lang="pl-PL" sz="1800" dirty="0">
                <a:latin typeface="Century Gothic" panose="020B0502020202020204" pitchFamily="34" charset="0"/>
              </a:rPr>
              <a:t>(…)</a:t>
            </a:r>
            <a:r>
              <a:rPr lang="en-US" sz="1800" dirty="0">
                <a:latin typeface="Century Gothic" panose="020B0502020202020204" pitchFamily="34" charset="0"/>
              </a:rPr>
              <a:t> prohibiting the retrospective application of the criminal law to an accused’s disadvantage. </a:t>
            </a:r>
            <a:r>
              <a:rPr lang="pl-PL" sz="1800" dirty="0">
                <a:latin typeface="Century Gothic" panose="020B0502020202020204" pitchFamily="34" charset="0"/>
              </a:rPr>
              <a:t>(…) =&gt; </a:t>
            </a:r>
            <a:r>
              <a:rPr lang="pl-PL" sz="1800" dirty="0" err="1">
                <a:solidFill>
                  <a:schemeClr val="accent1"/>
                </a:solidFill>
                <a:latin typeface="Century Gothic" panose="020B0502020202020204" pitchFamily="34" charset="0"/>
              </a:rPr>
              <a:t>nullum</a:t>
            </a:r>
            <a:r>
              <a:rPr lang="pl-PL" sz="1800" dirty="0">
                <a:solidFill>
                  <a:schemeClr val="accent1"/>
                </a:solidFill>
                <a:latin typeface="Century Gothic" panose="020B0502020202020204" pitchFamily="34" charset="0"/>
              </a:rPr>
              <a:t> </a:t>
            </a:r>
            <a:r>
              <a:rPr lang="pl-PL" sz="1800" dirty="0" err="1">
                <a:solidFill>
                  <a:schemeClr val="accent1"/>
                </a:solidFill>
                <a:latin typeface="Century Gothic" panose="020B0502020202020204" pitchFamily="34" charset="0"/>
              </a:rPr>
              <a:t>crimen</a:t>
            </a:r>
            <a:r>
              <a:rPr lang="pl-PL" sz="1800" dirty="0">
                <a:solidFill>
                  <a:schemeClr val="accent1"/>
                </a:solidFill>
                <a:latin typeface="Century Gothic" panose="020B0502020202020204" pitchFamily="34" charset="0"/>
              </a:rPr>
              <a:t> sine lege </a:t>
            </a:r>
            <a:r>
              <a:rPr lang="pl-PL" sz="1800" dirty="0" err="1">
                <a:solidFill>
                  <a:schemeClr val="accent1"/>
                </a:solidFill>
                <a:latin typeface="Century Gothic" panose="020B0502020202020204" pitchFamily="34" charset="0"/>
              </a:rPr>
              <a:t>praevia</a:t>
            </a:r>
            <a:endParaRPr lang="pl-PL" sz="1800" dirty="0">
              <a:solidFill>
                <a:schemeClr val="accent1"/>
              </a:solidFill>
              <a:latin typeface="Century Gothic" panose="020B0502020202020204" pitchFamily="34" charset="0"/>
            </a:endParaRPr>
          </a:p>
          <a:p>
            <a:pPr lvl="2" algn="just">
              <a:lnSpc>
                <a:spcPct val="100000"/>
              </a:lnSpc>
            </a:pPr>
            <a:r>
              <a:rPr lang="en-US" sz="1800" dirty="0">
                <a:latin typeface="Century Gothic" panose="020B0502020202020204" pitchFamily="34" charset="0"/>
              </a:rPr>
              <a:t>only the law can define a crime and prescribe a penalty (</a:t>
            </a:r>
            <a:r>
              <a:rPr lang="en-US" sz="1800" dirty="0" err="1">
                <a:latin typeface="Century Gothic" panose="020B0502020202020204" pitchFamily="34" charset="0"/>
              </a:rPr>
              <a:t>nullum</a:t>
            </a:r>
            <a:r>
              <a:rPr lang="en-US" sz="1800" dirty="0">
                <a:latin typeface="Century Gothic" panose="020B0502020202020204" pitchFamily="34" charset="0"/>
              </a:rPr>
              <a:t> </a:t>
            </a:r>
            <a:r>
              <a:rPr lang="en-US" sz="1800" dirty="0" err="1">
                <a:latin typeface="Century Gothic" panose="020B0502020202020204" pitchFamily="34" charset="0"/>
              </a:rPr>
              <a:t>crimen</a:t>
            </a:r>
            <a:r>
              <a:rPr lang="en-US" sz="1800" dirty="0">
                <a:latin typeface="Century Gothic" panose="020B0502020202020204" pitchFamily="34" charset="0"/>
              </a:rPr>
              <a:t>, nulla </a:t>
            </a:r>
            <a:r>
              <a:rPr lang="en-US" sz="1800" dirty="0" err="1">
                <a:latin typeface="Century Gothic" panose="020B0502020202020204" pitchFamily="34" charset="0"/>
              </a:rPr>
              <a:t>poena</a:t>
            </a:r>
            <a:r>
              <a:rPr lang="en-US" sz="1800" dirty="0">
                <a:latin typeface="Century Gothic" panose="020B0502020202020204" pitchFamily="34" charset="0"/>
              </a:rPr>
              <a:t> sine </a:t>
            </a:r>
            <a:r>
              <a:rPr lang="en-US" sz="1800" dirty="0" err="1">
                <a:latin typeface="Century Gothic" panose="020B0502020202020204" pitchFamily="34" charset="0"/>
              </a:rPr>
              <a:t>lege</a:t>
            </a:r>
            <a:r>
              <a:rPr lang="en-US" sz="1800" dirty="0">
                <a:latin typeface="Century Gothic" panose="020B0502020202020204" pitchFamily="34" charset="0"/>
              </a:rPr>
              <a:t>)</a:t>
            </a:r>
            <a:r>
              <a:rPr lang="pl-PL" sz="1800" dirty="0">
                <a:latin typeface="Century Gothic" panose="020B0502020202020204" pitchFamily="34" charset="0"/>
              </a:rPr>
              <a:t> =&gt; </a:t>
            </a:r>
            <a:r>
              <a:rPr lang="pl-PL" sz="1800" dirty="0" err="1">
                <a:solidFill>
                  <a:schemeClr val="accent1"/>
                </a:solidFill>
                <a:latin typeface="Century Gothic" panose="020B0502020202020204" pitchFamily="34" charset="0"/>
              </a:rPr>
              <a:t>nullum</a:t>
            </a:r>
            <a:r>
              <a:rPr lang="pl-PL" sz="1800" dirty="0">
                <a:solidFill>
                  <a:schemeClr val="accent1"/>
                </a:solidFill>
                <a:latin typeface="Century Gothic" panose="020B0502020202020204" pitchFamily="34" charset="0"/>
              </a:rPr>
              <a:t> </a:t>
            </a:r>
            <a:r>
              <a:rPr lang="pl-PL" sz="1800" dirty="0" err="1">
                <a:solidFill>
                  <a:schemeClr val="accent1"/>
                </a:solidFill>
                <a:latin typeface="Century Gothic" panose="020B0502020202020204" pitchFamily="34" charset="0"/>
              </a:rPr>
              <a:t>crimen</a:t>
            </a:r>
            <a:r>
              <a:rPr lang="pl-PL" sz="1800" dirty="0">
                <a:solidFill>
                  <a:schemeClr val="accent1"/>
                </a:solidFill>
                <a:latin typeface="Century Gothic" panose="020B0502020202020204" pitchFamily="34" charset="0"/>
              </a:rPr>
              <a:t> sine lege </a:t>
            </a:r>
            <a:r>
              <a:rPr lang="pl-PL" sz="1800" dirty="0" err="1">
                <a:solidFill>
                  <a:schemeClr val="accent1"/>
                </a:solidFill>
                <a:latin typeface="Century Gothic" panose="020B0502020202020204" pitchFamily="34" charset="0"/>
              </a:rPr>
              <a:t>scripta</a:t>
            </a:r>
            <a:r>
              <a:rPr lang="pl-PL" sz="1800" dirty="0">
                <a:solidFill>
                  <a:schemeClr val="accent1"/>
                </a:solidFill>
                <a:latin typeface="Century Gothic" panose="020B0502020202020204" pitchFamily="34" charset="0"/>
              </a:rPr>
              <a:t> </a:t>
            </a:r>
            <a:r>
              <a:rPr lang="pl-PL" sz="1800" dirty="0">
                <a:solidFill>
                  <a:schemeClr val="accent2"/>
                </a:solidFill>
                <a:latin typeface="Century Gothic" panose="020B0502020202020204" pitchFamily="34" charset="0"/>
              </a:rPr>
              <a:t>?</a:t>
            </a:r>
          </a:p>
          <a:p>
            <a:pPr lvl="2" algn="just">
              <a:lnSpc>
                <a:spcPct val="100000"/>
              </a:lnSpc>
            </a:pPr>
            <a:r>
              <a:rPr lang="pl-PL" sz="1800" dirty="0">
                <a:latin typeface="Century Gothic" panose="020B0502020202020204" pitchFamily="34" charset="0"/>
              </a:rPr>
              <a:t>(…)</a:t>
            </a:r>
            <a:r>
              <a:rPr lang="en-US" sz="1800" dirty="0">
                <a:latin typeface="Century Gothic" panose="020B0502020202020204" pitchFamily="34" charset="0"/>
              </a:rPr>
              <a:t> the criminal law must not be extensively construed to an accused’s detriment, for instance by analogy</a:t>
            </a:r>
            <a:r>
              <a:rPr lang="pl-PL" sz="1800" dirty="0">
                <a:latin typeface="Century Gothic" panose="020B0502020202020204" pitchFamily="34" charset="0"/>
              </a:rPr>
              <a:t> =&gt; </a:t>
            </a:r>
            <a:r>
              <a:rPr lang="pl-PL" sz="1800" dirty="0" err="1">
                <a:solidFill>
                  <a:schemeClr val="accent1"/>
                </a:solidFill>
                <a:latin typeface="Century Gothic" panose="020B0502020202020204" pitchFamily="34" charset="0"/>
              </a:rPr>
              <a:t>nullum</a:t>
            </a:r>
            <a:r>
              <a:rPr lang="pl-PL" sz="1800" dirty="0">
                <a:solidFill>
                  <a:schemeClr val="accent1"/>
                </a:solidFill>
                <a:latin typeface="Century Gothic" panose="020B0502020202020204" pitchFamily="34" charset="0"/>
              </a:rPr>
              <a:t> </a:t>
            </a:r>
            <a:r>
              <a:rPr lang="pl-PL" sz="1800" dirty="0" err="1">
                <a:solidFill>
                  <a:schemeClr val="accent1"/>
                </a:solidFill>
                <a:latin typeface="Century Gothic" panose="020B0502020202020204" pitchFamily="34" charset="0"/>
              </a:rPr>
              <a:t>crimen</a:t>
            </a:r>
            <a:r>
              <a:rPr lang="pl-PL" sz="1800" dirty="0">
                <a:solidFill>
                  <a:schemeClr val="accent1"/>
                </a:solidFill>
                <a:latin typeface="Century Gothic" panose="020B0502020202020204" pitchFamily="34" charset="0"/>
              </a:rPr>
              <a:t> sine lege </a:t>
            </a:r>
            <a:r>
              <a:rPr lang="pl-PL" sz="1800" dirty="0" err="1">
                <a:solidFill>
                  <a:schemeClr val="accent1"/>
                </a:solidFill>
                <a:latin typeface="Century Gothic" panose="020B0502020202020204" pitchFamily="34" charset="0"/>
              </a:rPr>
              <a:t>stricta</a:t>
            </a:r>
            <a:endParaRPr lang="pl-PL" sz="1800" dirty="0">
              <a:solidFill>
                <a:schemeClr val="accent1"/>
              </a:solidFill>
              <a:latin typeface="Century Gothic" panose="020B0502020202020204" pitchFamily="34" charset="0"/>
            </a:endParaRPr>
          </a:p>
          <a:p>
            <a:pPr lvl="2" algn="just">
              <a:lnSpc>
                <a:spcPct val="100000"/>
              </a:lnSpc>
            </a:pPr>
            <a:r>
              <a:rPr lang="pl-PL" sz="1800" dirty="0">
                <a:latin typeface="Century Gothic" panose="020B0502020202020204" pitchFamily="34" charset="0"/>
              </a:rPr>
              <a:t>(…)</a:t>
            </a:r>
            <a:r>
              <a:rPr lang="en-US" sz="1800" dirty="0">
                <a:latin typeface="Century Gothic" panose="020B0502020202020204" pitchFamily="34" charset="0"/>
              </a:rPr>
              <a:t> an offence must be clearly defined in law. This condition is satisfied where the individual can know from the wording of the relevant provision </a:t>
            </a:r>
            <a:r>
              <a:rPr lang="pl-PL" sz="1800" dirty="0">
                <a:latin typeface="Century Gothic" panose="020B0502020202020204" pitchFamily="34" charset="0"/>
              </a:rPr>
              <a:t>(…)</a:t>
            </a:r>
            <a:r>
              <a:rPr lang="en-US" sz="1800" dirty="0">
                <a:latin typeface="Century Gothic" panose="020B0502020202020204" pitchFamily="34" charset="0"/>
              </a:rPr>
              <a:t> what a</a:t>
            </a:r>
            <a:r>
              <a:rPr lang="pl-PL" sz="1800" dirty="0" err="1">
                <a:latin typeface="Century Gothic" panose="020B0502020202020204" pitchFamily="34" charset="0"/>
              </a:rPr>
              <a:t>cts</a:t>
            </a:r>
            <a:r>
              <a:rPr lang="en-US" sz="1800" dirty="0">
                <a:latin typeface="Century Gothic" panose="020B0502020202020204" pitchFamily="34" charset="0"/>
              </a:rPr>
              <a:t> and omissions will make him liable.</a:t>
            </a:r>
            <a:r>
              <a:rPr lang="pl-PL" sz="1800" dirty="0">
                <a:latin typeface="Century Gothic" panose="020B0502020202020204" pitchFamily="34" charset="0"/>
              </a:rPr>
              <a:t> =&gt; </a:t>
            </a:r>
            <a:r>
              <a:rPr lang="pl-PL" sz="1800" dirty="0" err="1">
                <a:solidFill>
                  <a:schemeClr val="accent1"/>
                </a:solidFill>
                <a:latin typeface="Century Gothic" panose="020B0502020202020204" pitchFamily="34" charset="0"/>
              </a:rPr>
              <a:t>nullum</a:t>
            </a:r>
            <a:r>
              <a:rPr lang="pl-PL" sz="1800" dirty="0">
                <a:solidFill>
                  <a:schemeClr val="accent1"/>
                </a:solidFill>
                <a:latin typeface="Century Gothic" panose="020B0502020202020204" pitchFamily="34" charset="0"/>
              </a:rPr>
              <a:t> </a:t>
            </a:r>
            <a:r>
              <a:rPr lang="pl-PL" sz="1800" dirty="0" err="1">
                <a:solidFill>
                  <a:schemeClr val="accent1"/>
                </a:solidFill>
                <a:latin typeface="Century Gothic" panose="020B0502020202020204" pitchFamily="34" charset="0"/>
              </a:rPr>
              <a:t>crimen</a:t>
            </a:r>
            <a:r>
              <a:rPr lang="pl-PL" sz="1800" dirty="0">
                <a:solidFill>
                  <a:schemeClr val="accent1"/>
                </a:solidFill>
                <a:latin typeface="Century Gothic" panose="020B0502020202020204" pitchFamily="34" charset="0"/>
              </a:rPr>
              <a:t> sine lege certa</a:t>
            </a:r>
          </a:p>
        </p:txBody>
      </p:sp>
      <p:pic>
        <p:nvPicPr>
          <p:cNvPr id="7" name="Obraz 6">
            <a:extLst>
              <a:ext uri="{FF2B5EF4-FFF2-40B4-BE49-F238E27FC236}">
                <a16:creationId xmlns:a16="http://schemas.microsoft.com/office/drawing/2014/main" id="{1CD8C6B8-CB3D-4D52-8D51-1117DB0BFB35}"/>
              </a:ext>
            </a:extLst>
          </p:cNvPr>
          <p:cNvPicPr>
            <a:picLocks noChangeAspect="1"/>
          </p:cNvPicPr>
          <p:nvPr/>
        </p:nvPicPr>
        <p:blipFill>
          <a:blip r:embed="rId2"/>
          <a:stretch>
            <a:fillRect/>
          </a:stretch>
        </p:blipFill>
        <p:spPr>
          <a:xfrm>
            <a:off x="8872963" y="-1"/>
            <a:ext cx="3319038" cy="1533525"/>
          </a:xfrm>
          <a:prstGeom prst="rect">
            <a:avLst/>
          </a:prstGeom>
        </p:spPr>
      </p:pic>
    </p:spTree>
    <p:extLst>
      <p:ext uri="{BB962C8B-B14F-4D97-AF65-F5344CB8AC3E}">
        <p14:creationId xmlns:p14="http://schemas.microsoft.com/office/powerpoint/2010/main" val="1181330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F9223D-6458-4777-9302-C8FCB3B0920A}"/>
              </a:ext>
            </a:extLst>
          </p:cNvPr>
          <p:cNvSpPr>
            <a:spLocks noGrp="1"/>
          </p:cNvSpPr>
          <p:nvPr>
            <p:ph type="title"/>
          </p:nvPr>
        </p:nvSpPr>
        <p:spPr>
          <a:xfrm>
            <a:off x="838200" y="207961"/>
            <a:ext cx="10515600" cy="1325563"/>
          </a:xfrm>
        </p:spPr>
        <p:txBody>
          <a:bodyPr>
            <a:normAutofit/>
          </a:bodyPr>
          <a:lstStyle/>
          <a:p>
            <a:r>
              <a:rPr lang="pl-PL" sz="3600" dirty="0" err="1">
                <a:latin typeface="Century Gothic" panose="020B0502020202020204" pitchFamily="34" charset="0"/>
              </a:rPr>
              <a:t>Lecture</a:t>
            </a:r>
            <a:r>
              <a:rPr lang="pl-PL" sz="3600" dirty="0">
                <a:latin typeface="Century Gothic" panose="020B0502020202020204" pitchFamily="34" charset="0"/>
              </a:rPr>
              <a:t> III</a:t>
            </a:r>
            <a:endParaRPr lang="de-DE" sz="3600" dirty="0">
              <a:latin typeface="Century Gothic" panose="020B0502020202020204" pitchFamily="34" charset="0"/>
            </a:endParaRPr>
          </a:p>
        </p:txBody>
      </p:sp>
      <p:sp>
        <p:nvSpPr>
          <p:cNvPr id="3" name="Symbol zastępczy zawartości 2">
            <a:extLst>
              <a:ext uri="{FF2B5EF4-FFF2-40B4-BE49-F238E27FC236}">
                <a16:creationId xmlns:a16="http://schemas.microsoft.com/office/drawing/2014/main" id="{CE2803F7-C461-442C-A7A7-98ABAB7976AB}"/>
              </a:ext>
            </a:extLst>
          </p:cNvPr>
          <p:cNvSpPr>
            <a:spLocks noGrp="1"/>
          </p:cNvSpPr>
          <p:nvPr>
            <p:ph idx="1"/>
          </p:nvPr>
        </p:nvSpPr>
        <p:spPr>
          <a:xfrm>
            <a:off x="838200" y="1294075"/>
            <a:ext cx="10982325" cy="5821100"/>
          </a:xfrm>
        </p:spPr>
        <p:txBody>
          <a:bodyPr>
            <a:normAutofit fontScale="92500" lnSpcReduction="20000"/>
          </a:bodyPr>
          <a:lstStyle/>
          <a:p>
            <a:pPr marL="0" indent="0">
              <a:lnSpc>
                <a:spcPct val="100000"/>
              </a:lnSpc>
              <a:buNone/>
            </a:pPr>
            <a:r>
              <a:rPr lang="pl-PL" sz="2600" dirty="0" err="1">
                <a:solidFill>
                  <a:schemeClr val="accent1"/>
                </a:solidFill>
                <a:latin typeface="Century Gothic" panose="020B0502020202020204" pitchFamily="34" charset="0"/>
              </a:rPr>
              <a:t>principles</a:t>
            </a:r>
            <a:r>
              <a:rPr lang="pl-PL" sz="2600" dirty="0">
                <a:solidFill>
                  <a:schemeClr val="accent1"/>
                </a:solidFill>
                <a:latin typeface="Century Gothic" panose="020B0502020202020204" pitchFamily="34" charset="0"/>
              </a:rPr>
              <a:t> of </a:t>
            </a:r>
            <a:r>
              <a:rPr lang="pl-PL" sz="2600" dirty="0" err="1">
                <a:solidFill>
                  <a:schemeClr val="accent1"/>
                </a:solidFill>
                <a:latin typeface="Century Gothic" panose="020B0502020202020204" pitchFamily="34" charset="0"/>
              </a:rPr>
              <a:t>criminal</a:t>
            </a:r>
            <a:r>
              <a:rPr lang="pl-PL" sz="2600" dirty="0">
                <a:solidFill>
                  <a:schemeClr val="accent1"/>
                </a:solidFill>
                <a:latin typeface="Century Gothic" panose="020B0502020202020204" pitchFamily="34" charset="0"/>
              </a:rPr>
              <a:t> law</a:t>
            </a:r>
          </a:p>
          <a:p>
            <a:pPr>
              <a:lnSpc>
                <a:spcPct val="100000"/>
              </a:lnSpc>
            </a:pPr>
            <a:r>
              <a:rPr lang="pl-PL" sz="2600" dirty="0" err="1">
                <a:solidFill>
                  <a:schemeClr val="accent2"/>
                </a:solidFill>
                <a:latin typeface="Century Gothic" panose="020B0502020202020204" pitchFamily="34" charset="0"/>
              </a:rPr>
              <a:t>nullum</a:t>
            </a:r>
            <a:r>
              <a:rPr lang="pl-PL" sz="2600" dirty="0">
                <a:solidFill>
                  <a:schemeClr val="accent2"/>
                </a:solidFill>
                <a:latin typeface="Century Gothic" panose="020B0502020202020204" pitchFamily="34" charset="0"/>
              </a:rPr>
              <a:t> </a:t>
            </a:r>
            <a:r>
              <a:rPr lang="pl-PL" sz="2600" dirty="0" err="1">
                <a:solidFill>
                  <a:schemeClr val="accent2"/>
                </a:solidFill>
                <a:latin typeface="Century Gothic" panose="020B0502020202020204" pitchFamily="34" charset="0"/>
              </a:rPr>
              <a:t>crimen</a:t>
            </a:r>
            <a:r>
              <a:rPr lang="pl-PL" sz="2600" dirty="0">
                <a:solidFill>
                  <a:schemeClr val="accent2"/>
                </a:solidFill>
                <a:latin typeface="Century Gothic" panose="020B0502020202020204" pitchFamily="34" charset="0"/>
              </a:rPr>
              <a:t>, nulla poena sine lege in ECHR</a:t>
            </a:r>
          </a:p>
          <a:p>
            <a:pPr lvl="1">
              <a:lnSpc>
                <a:spcPct val="100000"/>
              </a:lnSpc>
            </a:pPr>
            <a:r>
              <a:rPr lang="pl-PL" sz="2200" dirty="0" err="1">
                <a:latin typeface="Century Gothic" panose="020B0502020202020204" pitchFamily="34" charset="0"/>
              </a:rPr>
              <a:t>Vyerentsov</a:t>
            </a:r>
            <a:r>
              <a:rPr lang="pl-PL" sz="2200" dirty="0">
                <a:latin typeface="Century Gothic" panose="020B0502020202020204" pitchFamily="34" charset="0"/>
              </a:rPr>
              <a:t> v. </a:t>
            </a:r>
            <a:r>
              <a:rPr lang="pl-PL" sz="2200" dirty="0" err="1">
                <a:latin typeface="Century Gothic" panose="020B0502020202020204" pitchFamily="34" charset="0"/>
              </a:rPr>
              <a:t>Ukraine</a:t>
            </a:r>
            <a:r>
              <a:rPr lang="pl-PL" sz="2200" dirty="0">
                <a:latin typeface="Century Gothic" panose="020B0502020202020204" pitchFamily="34" charset="0"/>
              </a:rPr>
              <a:t> (11 </a:t>
            </a:r>
            <a:r>
              <a:rPr lang="pl-PL" sz="2200" dirty="0" err="1">
                <a:latin typeface="Century Gothic" panose="020B0502020202020204" pitchFamily="34" charset="0"/>
              </a:rPr>
              <a:t>April</a:t>
            </a:r>
            <a:r>
              <a:rPr lang="pl-PL" sz="2200" dirty="0">
                <a:latin typeface="Century Gothic" panose="020B0502020202020204" pitchFamily="34" charset="0"/>
              </a:rPr>
              <a:t> 2013)</a:t>
            </a:r>
          </a:p>
          <a:p>
            <a:pPr marL="457200" lvl="1" indent="0" algn="just">
              <a:lnSpc>
                <a:spcPct val="100000"/>
              </a:lnSpc>
              <a:buNone/>
            </a:pPr>
            <a:r>
              <a:rPr lang="pl-PL" sz="2200" dirty="0">
                <a:latin typeface="Century Gothic" panose="020B0502020202020204" pitchFamily="34" charset="0"/>
              </a:rPr>
              <a:t>„</a:t>
            </a:r>
            <a:r>
              <a:rPr lang="en-US" sz="2200" dirty="0">
                <a:latin typeface="Century Gothic" panose="020B0502020202020204" pitchFamily="34" charset="0"/>
              </a:rPr>
              <a:t>62. The Court reiterates that the guarantee enshrined in Article 7, which is an </a:t>
            </a:r>
            <a:r>
              <a:rPr lang="en-US" sz="2200" u="sng" dirty="0">
                <a:latin typeface="Century Gothic" panose="020B0502020202020204" pitchFamily="34" charset="0"/>
              </a:rPr>
              <a:t>essential element of the rule of law</a:t>
            </a:r>
            <a:r>
              <a:rPr lang="en-US" sz="2200" dirty="0">
                <a:latin typeface="Century Gothic" panose="020B0502020202020204" pitchFamily="34" charset="0"/>
              </a:rPr>
              <a:t>, occupies a </a:t>
            </a:r>
            <a:r>
              <a:rPr lang="en-US" sz="2200" u="sng" dirty="0">
                <a:latin typeface="Century Gothic" panose="020B0502020202020204" pitchFamily="34" charset="0"/>
              </a:rPr>
              <a:t>prominent place in the Convention system of protection</a:t>
            </a:r>
            <a:r>
              <a:rPr lang="en-US" sz="2200" dirty="0">
                <a:latin typeface="Century Gothic" panose="020B0502020202020204" pitchFamily="34" charset="0"/>
              </a:rPr>
              <a:t>, as is underlined by the fact that </a:t>
            </a:r>
            <a:r>
              <a:rPr lang="en-US" sz="2200" u="sng" dirty="0">
                <a:latin typeface="Century Gothic" panose="020B0502020202020204" pitchFamily="34" charset="0"/>
              </a:rPr>
              <a:t>no derogation from it is permissible</a:t>
            </a:r>
            <a:r>
              <a:rPr lang="en-US" sz="2200" dirty="0">
                <a:latin typeface="Century Gothic" panose="020B0502020202020204" pitchFamily="34" charset="0"/>
              </a:rPr>
              <a:t> under Article 15 of the Convention in time of war or other public emergency. It should be construed and applied, as follows from its object and purpose, in such a way as to provide </a:t>
            </a:r>
            <a:r>
              <a:rPr lang="en-US" sz="2200" u="sng" dirty="0">
                <a:latin typeface="Century Gothic" panose="020B0502020202020204" pitchFamily="34" charset="0"/>
              </a:rPr>
              <a:t>effective safeguards against arbitrary prosecution, conviction and punishment</a:t>
            </a:r>
            <a:r>
              <a:rPr lang="en-US" sz="2200" dirty="0">
                <a:latin typeface="Century Gothic" panose="020B0502020202020204" pitchFamily="34" charset="0"/>
              </a:rPr>
              <a:t> (see S.W. v. the United Kingdom, 22 November 1995, § 34, Series A no. 335‑B, and C.R. v. the United Kingdom, 22 November 1995, § 33, Series A no. 335‑C). Accordingly, it embodies, in general terms, </a:t>
            </a:r>
            <a:r>
              <a:rPr lang="en-US" sz="2200" u="sng" dirty="0">
                <a:latin typeface="Century Gothic" panose="020B0502020202020204" pitchFamily="34" charset="0"/>
              </a:rPr>
              <a:t>the principle that only the law can define a crime and prescribe a penalty </a:t>
            </a:r>
            <a:r>
              <a:rPr lang="en-US" sz="2200" dirty="0">
                <a:latin typeface="Century Gothic" panose="020B0502020202020204" pitchFamily="34" charset="0"/>
              </a:rPr>
              <a:t>(</a:t>
            </a:r>
            <a:r>
              <a:rPr lang="en-US" sz="2200" dirty="0" err="1">
                <a:latin typeface="Century Gothic" panose="020B0502020202020204" pitchFamily="34" charset="0"/>
              </a:rPr>
              <a:t>nullum</a:t>
            </a:r>
            <a:r>
              <a:rPr lang="en-US" sz="2200" dirty="0">
                <a:latin typeface="Century Gothic" panose="020B0502020202020204" pitchFamily="34" charset="0"/>
              </a:rPr>
              <a:t> </a:t>
            </a:r>
            <a:r>
              <a:rPr lang="en-US" sz="2200" dirty="0" err="1">
                <a:latin typeface="Century Gothic" panose="020B0502020202020204" pitchFamily="34" charset="0"/>
              </a:rPr>
              <a:t>crimen</a:t>
            </a:r>
            <a:r>
              <a:rPr lang="en-US" sz="2200" dirty="0">
                <a:latin typeface="Century Gothic" panose="020B0502020202020204" pitchFamily="34" charset="0"/>
              </a:rPr>
              <a:t>, nulla </a:t>
            </a:r>
            <a:r>
              <a:rPr lang="en-US" sz="2200" dirty="0" err="1">
                <a:latin typeface="Century Gothic" panose="020B0502020202020204" pitchFamily="34" charset="0"/>
              </a:rPr>
              <a:t>poena</a:t>
            </a:r>
            <a:r>
              <a:rPr lang="en-US" sz="2200" dirty="0">
                <a:latin typeface="Century Gothic" panose="020B0502020202020204" pitchFamily="34" charset="0"/>
              </a:rPr>
              <a:t> sine </a:t>
            </a:r>
            <a:r>
              <a:rPr lang="en-US" sz="2200" dirty="0" err="1">
                <a:latin typeface="Century Gothic" panose="020B0502020202020204" pitchFamily="34" charset="0"/>
              </a:rPr>
              <a:t>lege</a:t>
            </a:r>
            <a:r>
              <a:rPr lang="en-US" sz="2200" dirty="0">
                <a:latin typeface="Century Gothic" panose="020B0502020202020204" pitchFamily="34" charset="0"/>
              </a:rPr>
              <a:t>) (see </a:t>
            </a:r>
            <a:r>
              <a:rPr lang="en-US" sz="2200" dirty="0" err="1">
                <a:latin typeface="Century Gothic" panose="020B0502020202020204" pitchFamily="34" charset="0"/>
              </a:rPr>
              <a:t>Kokkinakis</a:t>
            </a:r>
            <a:r>
              <a:rPr lang="en-US" sz="2200" dirty="0">
                <a:latin typeface="Century Gothic" panose="020B0502020202020204" pitchFamily="34" charset="0"/>
              </a:rPr>
              <a:t> v. Greece, 25 May 1993, § 52, Series A no. 260‑A). While it </a:t>
            </a:r>
            <a:r>
              <a:rPr lang="en-US" sz="2200" u="sng" dirty="0">
                <a:latin typeface="Century Gothic" panose="020B0502020202020204" pitchFamily="34" charset="0"/>
              </a:rPr>
              <a:t>prohibits in particular extending the scope of existing offences to acts which previously were not criminal offences</a:t>
            </a:r>
            <a:r>
              <a:rPr lang="en-US" sz="2200" dirty="0">
                <a:latin typeface="Century Gothic" panose="020B0502020202020204" pitchFamily="34" charset="0"/>
              </a:rPr>
              <a:t>, it also lays down the principle that </a:t>
            </a:r>
            <a:r>
              <a:rPr lang="en-US" sz="2200" u="sng" dirty="0">
                <a:latin typeface="Century Gothic" panose="020B0502020202020204" pitchFamily="34" charset="0"/>
              </a:rPr>
              <a:t>the criminal law must not be extensively construed to an accused’s detriment, for instance by analogy</a:t>
            </a:r>
            <a:r>
              <a:rPr lang="en-US" sz="2200" dirty="0">
                <a:latin typeface="Century Gothic" panose="020B0502020202020204" pitchFamily="34" charset="0"/>
              </a:rPr>
              <a:t> (see </a:t>
            </a:r>
            <a:r>
              <a:rPr lang="en-US" sz="2200" dirty="0" err="1">
                <a:latin typeface="Century Gothic" panose="020B0502020202020204" pitchFamily="34" charset="0"/>
              </a:rPr>
              <a:t>Coëme</a:t>
            </a:r>
            <a:r>
              <a:rPr lang="en-US" sz="2200" dirty="0">
                <a:latin typeface="Century Gothic" panose="020B0502020202020204" pitchFamily="34" charset="0"/>
              </a:rPr>
              <a:t> and Others v. Belgium, nos. 32492/96, 32547/96, 32548/96, 33209/96 and 33210/96, § 145, ECHR 2000-VII; </a:t>
            </a:r>
            <a:r>
              <a:rPr lang="en-US" sz="2200" dirty="0" err="1">
                <a:latin typeface="Century Gothic" panose="020B0502020202020204" pitchFamily="34" charset="0"/>
              </a:rPr>
              <a:t>Achour</a:t>
            </a:r>
            <a:r>
              <a:rPr lang="en-US" sz="2200" dirty="0">
                <a:latin typeface="Century Gothic" panose="020B0502020202020204" pitchFamily="34" charset="0"/>
              </a:rPr>
              <a:t> v. France [GC], no. 67335/01, § 41, ECHR 2006‑IV; and </a:t>
            </a:r>
            <a:r>
              <a:rPr lang="en-US" sz="2200" dirty="0" err="1">
                <a:latin typeface="Century Gothic" panose="020B0502020202020204" pitchFamily="34" charset="0"/>
              </a:rPr>
              <a:t>Kononov</a:t>
            </a:r>
            <a:r>
              <a:rPr lang="en-US" sz="2200" dirty="0">
                <a:latin typeface="Century Gothic" panose="020B0502020202020204" pitchFamily="34" charset="0"/>
              </a:rPr>
              <a:t> v. Latvia [GC], no. 36376/04, § 185, ECHR 2010).</a:t>
            </a:r>
            <a:r>
              <a:rPr lang="pl-PL" sz="2200" dirty="0">
                <a:latin typeface="Century Gothic" panose="020B0502020202020204" pitchFamily="34" charset="0"/>
              </a:rPr>
              <a:t>”</a:t>
            </a:r>
          </a:p>
        </p:txBody>
      </p:sp>
      <p:pic>
        <p:nvPicPr>
          <p:cNvPr id="7" name="Obraz 6">
            <a:extLst>
              <a:ext uri="{FF2B5EF4-FFF2-40B4-BE49-F238E27FC236}">
                <a16:creationId xmlns:a16="http://schemas.microsoft.com/office/drawing/2014/main" id="{1CD8C6B8-CB3D-4D52-8D51-1117DB0BFB35}"/>
              </a:ext>
            </a:extLst>
          </p:cNvPr>
          <p:cNvPicPr>
            <a:picLocks noChangeAspect="1"/>
          </p:cNvPicPr>
          <p:nvPr/>
        </p:nvPicPr>
        <p:blipFill>
          <a:blip r:embed="rId2"/>
          <a:stretch>
            <a:fillRect/>
          </a:stretch>
        </p:blipFill>
        <p:spPr>
          <a:xfrm>
            <a:off x="8872963" y="-1"/>
            <a:ext cx="3319038" cy="1533525"/>
          </a:xfrm>
          <a:prstGeom prst="rect">
            <a:avLst/>
          </a:prstGeom>
        </p:spPr>
      </p:pic>
    </p:spTree>
    <p:extLst>
      <p:ext uri="{BB962C8B-B14F-4D97-AF65-F5344CB8AC3E}">
        <p14:creationId xmlns:p14="http://schemas.microsoft.com/office/powerpoint/2010/main" val="3168644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F9223D-6458-4777-9302-C8FCB3B0920A}"/>
              </a:ext>
            </a:extLst>
          </p:cNvPr>
          <p:cNvSpPr>
            <a:spLocks noGrp="1"/>
          </p:cNvSpPr>
          <p:nvPr>
            <p:ph type="title"/>
          </p:nvPr>
        </p:nvSpPr>
        <p:spPr>
          <a:xfrm>
            <a:off x="838200" y="207961"/>
            <a:ext cx="10515600" cy="1325563"/>
          </a:xfrm>
        </p:spPr>
        <p:txBody>
          <a:bodyPr>
            <a:normAutofit/>
          </a:bodyPr>
          <a:lstStyle/>
          <a:p>
            <a:r>
              <a:rPr lang="pl-PL" sz="3600" dirty="0" err="1">
                <a:latin typeface="Century Gothic" panose="020B0502020202020204" pitchFamily="34" charset="0"/>
              </a:rPr>
              <a:t>Lecture</a:t>
            </a:r>
            <a:r>
              <a:rPr lang="pl-PL" sz="3600" dirty="0">
                <a:latin typeface="Century Gothic" panose="020B0502020202020204" pitchFamily="34" charset="0"/>
              </a:rPr>
              <a:t> III</a:t>
            </a:r>
            <a:endParaRPr lang="de-DE" sz="3600" dirty="0">
              <a:latin typeface="Century Gothic" panose="020B0502020202020204" pitchFamily="34" charset="0"/>
            </a:endParaRPr>
          </a:p>
        </p:txBody>
      </p:sp>
      <p:sp>
        <p:nvSpPr>
          <p:cNvPr id="3" name="Symbol zastępczy zawartości 2">
            <a:extLst>
              <a:ext uri="{FF2B5EF4-FFF2-40B4-BE49-F238E27FC236}">
                <a16:creationId xmlns:a16="http://schemas.microsoft.com/office/drawing/2014/main" id="{CE2803F7-C461-442C-A7A7-98ABAB7976AB}"/>
              </a:ext>
            </a:extLst>
          </p:cNvPr>
          <p:cNvSpPr>
            <a:spLocks noGrp="1"/>
          </p:cNvSpPr>
          <p:nvPr>
            <p:ph idx="1"/>
          </p:nvPr>
        </p:nvSpPr>
        <p:spPr>
          <a:xfrm>
            <a:off x="838200" y="1294075"/>
            <a:ext cx="10982325" cy="5821100"/>
          </a:xfrm>
        </p:spPr>
        <p:txBody>
          <a:bodyPr>
            <a:normAutofit/>
          </a:bodyPr>
          <a:lstStyle/>
          <a:p>
            <a:pPr marL="0" indent="0">
              <a:lnSpc>
                <a:spcPct val="100000"/>
              </a:lnSpc>
              <a:buNone/>
            </a:pPr>
            <a:r>
              <a:rPr lang="pl-PL" sz="2600" dirty="0" err="1">
                <a:solidFill>
                  <a:schemeClr val="accent1"/>
                </a:solidFill>
                <a:latin typeface="Century Gothic" panose="020B0502020202020204" pitchFamily="34" charset="0"/>
              </a:rPr>
              <a:t>principles</a:t>
            </a:r>
            <a:r>
              <a:rPr lang="pl-PL" sz="2600" dirty="0">
                <a:solidFill>
                  <a:schemeClr val="accent1"/>
                </a:solidFill>
                <a:latin typeface="Century Gothic" panose="020B0502020202020204" pitchFamily="34" charset="0"/>
              </a:rPr>
              <a:t> of </a:t>
            </a:r>
            <a:r>
              <a:rPr lang="pl-PL" sz="2600" dirty="0" err="1">
                <a:solidFill>
                  <a:schemeClr val="accent1"/>
                </a:solidFill>
                <a:latin typeface="Century Gothic" panose="020B0502020202020204" pitchFamily="34" charset="0"/>
              </a:rPr>
              <a:t>criminal</a:t>
            </a:r>
            <a:r>
              <a:rPr lang="pl-PL" sz="2600" dirty="0">
                <a:solidFill>
                  <a:schemeClr val="accent1"/>
                </a:solidFill>
                <a:latin typeface="Century Gothic" panose="020B0502020202020204" pitchFamily="34" charset="0"/>
              </a:rPr>
              <a:t> law</a:t>
            </a:r>
          </a:p>
          <a:p>
            <a:pPr>
              <a:lnSpc>
                <a:spcPct val="100000"/>
              </a:lnSpc>
            </a:pPr>
            <a:r>
              <a:rPr lang="pl-PL" sz="2600" dirty="0" err="1">
                <a:solidFill>
                  <a:schemeClr val="accent2"/>
                </a:solidFill>
                <a:latin typeface="Century Gothic" panose="020B0502020202020204" pitchFamily="34" charset="0"/>
              </a:rPr>
              <a:t>nullum</a:t>
            </a:r>
            <a:r>
              <a:rPr lang="pl-PL" sz="2600" dirty="0">
                <a:solidFill>
                  <a:schemeClr val="accent2"/>
                </a:solidFill>
                <a:latin typeface="Century Gothic" panose="020B0502020202020204" pitchFamily="34" charset="0"/>
              </a:rPr>
              <a:t> </a:t>
            </a:r>
            <a:r>
              <a:rPr lang="pl-PL" sz="2600" dirty="0" err="1">
                <a:solidFill>
                  <a:schemeClr val="accent2"/>
                </a:solidFill>
                <a:latin typeface="Century Gothic" panose="020B0502020202020204" pitchFamily="34" charset="0"/>
              </a:rPr>
              <a:t>crimen</a:t>
            </a:r>
            <a:r>
              <a:rPr lang="pl-PL" sz="2600" dirty="0">
                <a:solidFill>
                  <a:schemeClr val="accent2"/>
                </a:solidFill>
                <a:latin typeface="Century Gothic" panose="020B0502020202020204" pitchFamily="34" charset="0"/>
              </a:rPr>
              <a:t>, nulla poena sine lege in ECHR</a:t>
            </a:r>
          </a:p>
          <a:p>
            <a:pPr lvl="1">
              <a:lnSpc>
                <a:spcPct val="100000"/>
              </a:lnSpc>
            </a:pPr>
            <a:r>
              <a:rPr lang="pl-PL" sz="2200" dirty="0" err="1">
                <a:latin typeface="Century Gothic" panose="020B0502020202020204" pitchFamily="34" charset="0"/>
              </a:rPr>
              <a:t>Vyerentsov</a:t>
            </a:r>
            <a:r>
              <a:rPr lang="pl-PL" sz="2200" dirty="0">
                <a:latin typeface="Century Gothic" panose="020B0502020202020204" pitchFamily="34" charset="0"/>
              </a:rPr>
              <a:t> v. </a:t>
            </a:r>
            <a:r>
              <a:rPr lang="pl-PL" sz="2200" dirty="0" err="1">
                <a:latin typeface="Century Gothic" panose="020B0502020202020204" pitchFamily="34" charset="0"/>
              </a:rPr>
              <a:t>Ukraine</a:t>
            </a:r>
            <a:r>
              <a:rPr lang="pl-PL" sz="2200" dirty="0">
                <a:latin typeface="Century Gothic" panose="020B0502020202020204" pitchFamily="34" charset="0"/>
              </a:rPr>
              <a:t> (11 </a:t>
            </a:r>
            <a:r>
              <a:rPr lang="pl-PL" sz="2200" dirty="0" err="1">
                <a:latin typeface="Century Gothic" panose="020B0502020202020204" pitchFamily="34" charset="0"/>
              </a:rPr>
              <a:t>April</a:t>
            </a:r>
            <a:r>
              <a:rPr lang="pl-PL" sz="2200" dirty="0">
                <a:latin typeface="Century Gothic" panose="020B0502020202020204" pitchFamily="34" charset="0"/>
              </a:rPr>
              <a:t> 2013)</a:t>
            </a:r>
          </a:p>
          <a:p>
            <a:pPr marL="457200" lvl="1" indent="0" algn="just">
              <a:lnSpc>
                <a:spcPct val="100000"/>
              </a:lnSpc>
              <a:buNone/>
            </a:pPr>
            <a:r>
              <a:rPr lang="pl-PL" sz="2200" dirty="0">
                <a:latin typeface="Century Gothic" panose="020B0502020202020204" pitchFamily="34" charset="0"/>
              </a:rPr>
              <a:t>„</a:t>
            </a:r>
            <a:r>
              <a:rPr lang="en-US" sz="2200" dirty="0">
                <a:latin typeface="Century Gothic" panose="020B0502020202020204" pitchFamily="34" charset="0"/>
              </a:rPr>
              <a:t>63. </a:t>
            </a:r>
            <a:r>
              <a:rPr lang="en-US" sz="2200" u="sng" dirty="0">
                <a:latin typeface="Century Gothic" panose="020B0502020202020204" pitchFamily="34" charset="0"/>
              </a:rPr>
              <a:t>When speaking of </a:t>
            </a:r>
            <a:r>
              <a:rPr lang="pl-PL" sz="2200" u="sng" dirty="0">
                <a:latin typeface="Century Gothic" panose="020B0502020202020204" pitchFamily="34" charset="0"/>
              </a:rPr>
              <a:t>»</a:t>
            </a:r>
            <a:r>
              <a:rPr lang="en-US" sz="2200" u="sng" dirty="0">
                <a:latin typeface="Century Gothic" panose="020B0502020202020204" pitchFamily="34" charset="0"/>
              </a:rPr>
              <a:t>law</a:t>
            </a:r>
            <a:r>
              <a:rPr lang="pl-PL" sz="2200" u="sng" dirty="0">
                <a:latin typeface="Century Gothic" panose="020B0502020202020204" pitchFamily="34" charset="0"/>
              </a:rPr>
              <a:t>«</a:t>
            </a:r>
            <a:r>
              <a:rPr lang="en-US" sz="2200" dirty="0">
                <a:latin typeface="Century Gothic" panose="020B0502020202020204" pitchFamily="34" charset="0"/>
              </a:rPr>
              <a:t> Article 7 alludes to the very same concept as that to which the Convention refers elsewhere when using that term, a </a:t>
            </a:r>
            <a:r>
              <a:rPr lang="en-US" sz="2200" u="sng" dirty="0">
                <a:latin typeface="Century Gothic" panose="020B0502020202020204" pitchFamily="34" charset="0"/>
              </a:rPr>
              <a:t>concept which comprises statute law as well as case-law</a:t>
            </a:r>
            <a:r>
              <a:rPr lang="en-US" sz="2200" dirty="0">
                <a:latin typeface="Century Gothic" panose="020B0502020202020204" pitchFamily="34" charset="0"/>
              </a:rPr>
              <a:t> (see, mutatis mutandis, The Sunday Times (no. 1), cited above, § 47; </a:t>
            </a:r>
            <a:r>
              <a:rPr lang="en-US" sz="2200" dirty="0" err="1">
                <a:latin typeface="Century Gothic" panose="020B0502020202020204" pitchFamily="34" charset="0"/>
              </a:rPr>
              <a:t>Kruslin</a:t>
            </a:r>
            <a:r>
              <a:rPr lang="en-US" sz="2200" dirty="0">
                <a:latin typeface="Century Gothic" panose="020B0502020202020204" pitchFamily="34" charset="0"/>
              </a:rPr>
              <a:t> v. France, 24 April 1990, § 29, Series A no. 176‑A; and Casado Coca v. Spain, 24 February 1994, § 43, Series A no. 285‑A). In this connection, </a:t>
            </a:r>
            <a:r>
              <a:rPr lang="en-US" sz="2200" u="sng" dirty="0">
                <a:latin typeface="Century Gothic" panose="020B0502020202020204" pitchFamily="34" charset="0"/>
              </a:rPr>
              <a:t>the Court has always understood the term </a:t>
            </a:r>
            <a:r>
              <a:rPr lang="pl-PL" sz="2200" u="sng" dirty="0">
                <a:latin typeface="Century Gothic" panose="020B0502020202020204" pitchFamily="34" charset="0"/>
              </a:rPr>
              <a:t>»</a:t>
            </a:r>
            <a:r>
              <a:rPr lang="en-US" sz="2200" u="sng" dirty="0">
                <a:latin typeface="Century Gothic" panose="020B0502020202020204" pitchFamily="34" charset="0"/>
              </a:rPr>
              <a:t>law</a:t>
            </a:r>
            <a:r>
              <a:rPr lang="pl-PL" sz="2200" u="sng" dirty="0">
                <a:latin typeface="Century Gothic" panose="020B0502020202020204" pitchFamily="34" charset="0"/>
              </a:rPr>
              <a:t>«</a:t>
            </a:r>
            <a:r>
              <a:rPr lang="en-US" sz="2200" u="sng" dirty="0">
                <a:latin typeface="Century Gothic" panose="020B0502020202020204" pitchFamily="34" charset="0"/>
              </a:rPr>
              <a:t> in its </a:t>
            </a:r>
            <a:r>
              <a:rPr lang="pl-PL" sz="2200" u="sng" dirty="0">
                <a:latin typeface="Century Gothic" panose="020B0502020202020204" pitchFamily="34" charset="0"/>
              </a:rPr>
              <a:t>»</a:t>
            </a:r>
            <a:r>
              <a:rPr lang="en-US" sz="2200" u="sng" dirty="0">
                <a:latin typeface="Century Gothic" panose="020B0502020202020204" pitchFamily="34" charset="0"/>
              </a:rPr>
              <a:t>substantive</a:t>
            </a:r>
            <a:r>
              <a:rPr lang="pl-PL" sz="2200" u="sng" dirty="0">
                <a:latin typeface="Century Gothic" panose="020B0502020202020204" pitchFamily="34" charset="0"/>
              </a:rPr>
              <a:t>«</a:t>
            </a:r>
            <a:r>
              <a:rPr lang="en-US" sz="2200" u="sng" dirty="0">
                <a:latin typeface="Century Gothic" panose="020B0502020202020204" pitchFamily="34" charset="0"/>
              </a:rPr>
              <a:t> sense, not its </a:t>
            </a:r>
            <a:r>
              <a:rPr lang="pl-PL" sz="2200" u="sng" dirty="0">
                <a:latin typeface="Century Gothic" panose="020B0502020202020204" pitchFamily="34" charset="0"/>
              </a:rPr>
              <a:t>»</a:t>
            </a:r>
            <a:r>
              <a:rPr lang="en-US" sz="2200" u="sng" dirty="0">
                <a:latin typeface="Century Gothic" panose="020B0502020202020204" pitchFamily="34" charset="0"/>
              </a:rPr>
              <a:t>formal</a:t>
            </a:r>
            <a:r>
              <a:rPr lang="pl-PL" sz="2200" u="sng" dirty="0">
                <a:latin typeface="Century Gothic" panose="020B0502020202020204" pitchFamily="34" charset="0"/>
              </a:rPr>
              <a:t>«</a:t>
            </a:r>
            <a:r>
              <a:rPr lang="en-US" sz="2200" u="sng" dirty="0">
                <a:latin typeface="Century Gothic" panose="020B0502020202020204" pitchFamily="34" charset="0"/>
              </a:rPr>
              <a:t> one</a:t>
            </a:r>
            <a:r>
              <a:rPr lang="en-US" sz="2200" dirty="0">
                <a:latin typeface="Century Gothic" panose="020B0502020202020204" pitchFamily="34" charset="0"/>
              </a:rPr>
              <a:t>. It has thus included both enactments of lower rank than statutes and unwritten law (see, in particular, mutatis mutandis, De Wilde, </a:t>
            </a:r>
            <a:r>
              <a:rPr lang="en-US" sz="2200" dirty="0" err="1">
                <a:latin typeface="Century Gothic" panose="020B0502020202020204" pitchFamily="34" charset="0"/>
              </a:rPr>
              <a:t>Ooms</a:t>
            </a:r>
            <a:r>
              <a:rPr lang="en-US" sz="2200" dirty="0">
                <a:latin typeface="Century Gothic" panose="020B0502020202020204" pitchFamily="34" charset="0"/>
              </a:rPr>
              <a:t> and </a:t>
            </a:r>
            <a:r>
              <a:rPr lang="en-US" sz="2200" dirty="0" err="1">
                <a:latin typeface="Century Gothic" panose="020B0502020202020204" pitchFamily="34" charset="0"/>
              </a:rPr>
              <a:t>Versyp</a:t>
            </a:r>
            <a:r>
              <a:rPr lang="en-US" sz="2200" dirty="0">
                <a:latin typeface="Century Gothic" panose="020B0502020202020204" pitchFamily="34" charset="0"/>
              </a:rPr>
              <a:t> v. Belgium, 18 June 1971, § 93, Series A no. 12). In sum, </a:t>
            </a:r>
            <a:r>
              <a:rPr lang="en-US" sz="2200" u="sng" dirty="0">
                <a:latin typeface="Century Gothic" panose="020B0502020202020204" pitchFamily="34" charset="0"/>
              </a:rPr>
              <a:t>the </a:t>
            </a:r>
            <a:r>
              <a:rPr lang="pl-PL" sz="2200" u="sng" dirty="0">
                <a:latin typeface="Century Gothic" panose="020B0502020202020204" pitchFamily="34" charset="0"/>
              </a:rPr>
              <a:t>»</a:t>
            </a:r>
            <a:r>
              <a:rPr lang="en-US" sz="2200" u="sng" dirty="0">
                <a:latin typeface="Century Gothic" panose="020B0502020202020204" pitchFamily="34" charset="0"/>
              </a:rPr>
              <a:t>law</a:t>
            </a:r>
            <a:r>
              <a:rPr lang="pl-PL" sz="2200" u="sng" dirty="0">
                <a:latin typeface="Century Gothic" panose="020B0502020202020204" pitchFamily="34" charset="0"/>
              </a:rPr>
              <a:t>«</a:t>
            </a:r>
            <a:r>
              <a:rPr lang="en-US" sz="2200" u="sng" dirty="0">
                <a:latin typeface="Century Gothic" panose="020B0502020202020204" pitchFamily="34" charset="0"/>
              </a:rPr>
              <a:t> is the provision in force as the competent courts have interpreted it</a:t>
            </a:r>
            <a:r>
              <a:rPr lang="en-US" sz="2200" dirty="0">
                <a:latin typeface="Century Gothic" panose="020B0502020202020204" pitchFamily="34" charset="0"/>
              </a:rPr>
              <a:t> (see Leyla </a:t>
            </a:r>
            <a:r>
              <a:rPr lang="en-US" sz="2200" dirty="0" err="1">
                <a:latin typeface="Century Gothic" panose="020B0502020202020204" pitchFamily="34" charset="0"/>
              </a:rPr>
              <a:t>Şahin</a:t>
            </a:r>
            <a:r>
              <a:rPr lang="en-US" sz="2200" dirty="0">
                <a:latin typeface="Century Gothic" panose="020B0502020202020204" pitchFamily="34" charset="0"/>
              </a:rPr>
              <a:t> v. Turkey [GC], no. 44774/98, § 88, ECHR 2005-XI).</a:t>
            </a:r>
            <a:r>
              <a:rPr lang="pl-PL" sz="2200" dirty="0">
                <a:latin typeface="Century Gothic" panose="020B0502020202020204" pitchFamily="34" charset="0"/>
              </a:rPr>
              <a:t>”</a:t>
            </a:r>
          </a:p>
        </p:txBody>
      </p:sp>
      <p:pic>
        <p:nvPicPr>
          <p:cNvPr id="7" name="Obraz 6">
            <a:extLst>
              <a:ext uri="{FF2B5EF4-FFF2-40B4-BE49-F238E27FC236}">
                <a16:creationId xmlns:a16="http://schemas.microsoft.com/office/drawing/2014/main" id="{1CD8C6B8-CB3D-4D52-8D51-1117DB0BFB35}"/>
              </a:ext>
            </a:extLst>
          </p:cNvPr>
          <p:cNvPicPr>
            <a:picLocks noChangeAspect="1"/>
          </p:cNvPicPr>
          <p:nvPr/>
        </p:nvPicPr>
        <p:blipFill>
          <a:blip r:embed="rId2"/>
          <a:stretch>
            <a:fillRect/>
          </a:stretch>
        </p:blipFill>
        <p:spPr>
          <a:xfrm>
            <a:off x="8872963" y="-1"/>
            <a:ext cx="3319038" cy="1533525"/>
          </a:xfrm>
          <a:prstGeom prst="rect">
            <a:avLst/>
          </a:prstGeom>
        </p:spPr>
      </p:pic>
    </p:spTree>
    <p:extLst>
      <p:ext uri="{BB962C8B-B14F-4D97-AF65-F5344CB8AC3E}">
        <p14:creationId xmlns:p14="http://schemas.microsoft.com/office/powerpoint/2010/main" val="1993215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F9223D-6458-4777-9302-C8FCB3B0920A}"/>
              </a:ext>
            </a:extLst>
          </p:cNvPr>
          <p:cNvSpPr>
            <a:spLocks noGrp="1"/>
          </p:cNvSpPr>
          <p:nvPr>
            <p:ph type="title"/>
          </p:nvPr>
        </p:nvSpPr>
        <p:spPr>
          <a:xfrm>
            <a:off x="838200" y="207961"/>
            <a:ext cx="10515600" cy="1325563"/>
          </a:xfrm>
        </p:spPr>
        <p:txBody>
          <a:bodyPr>
            <a:normAutofit/>
          </a:bodyPr>
          <a:lstStyle/>
          <a:p>
            <a:r>
              <a:rPr lang="pl-PL" sz="3600" dirty="0" err="1">
                <a:latin typeface="Century Gothic" panose="020B0502020202020204" pitchFamily="34" charset="0"/>
              </a:rPr>
              <a:t>Lecture</a:t>
            </a:r>
            <a:r>
              <a:rPr lang="pl-PL" sz="3600" dirty="0">
                <a:latin typeface="Century Gothic" panose="020B0502020202020204" pitchFamily="34" charset="0"/>
              </a:rPr>
              <a:t> III</a:t>
            </a:r>
            <a:endParaRPr lang="de-DE" sz="3600" dirty="0">
              <a:latin typeface="Century Gothic" panose="020B0502020202020204" pitchFamily="34" charset="0"/>
            </a:endParaRPr>
          </a:p>
        </p:txBody>
      </p:sp>
      <p:sp>
        <p:nvSpPr>
          <p:cNvPr id="3" name="Symbol zastępczy zawartości 2">
            <a:extLst>
              <a:ext uri="{FF2B5EF4-FFF2-40B4-BE49-F238E27FC236}">
                <a16:creationId xmlns:a16="http://schemas.microsoft.com/office/drawing/2014/main" id="{CE2803F7-C461-442C-A7A7-98ABAB7976AB}"/>
              </a:ext>
            </a:extLst>
          </p:cNvPr>
          <p:cNvSpPr>
            <a:spLocks noGrp="1"/>
          </p:cNvSpPr>
          <p:nvPr>
            <p:ph idx="1"/>
          </p:nvPr>
        </p:nvSpPr>
        <p:spPr>
          <a:xfrm>
            <a:off x="838200" y="1294075"/>
            <a:ext cx="10982325" cy="5821100"/>
          </a:xfrm>
        </p:spPr>
        <p:txBody>
          <a:bodyPr>
            <a:normAutofit/>
          </a:bodyPr>
          <a:lstStyle/>
          <a:p>
            <a:pPr marL="0" indent="0">
              <a:lnSpc>
                <a:spcPct val="100000"/>
              </a:lnSpc>
              <a:buNone/>
            </a:pPr>
            <a:r>
              <a:rPr lang="pl-PL" sz="2600" dirty="0" err="1">
                <a:solidFill>
                  <a:schemeClr val="accent1"/>
                </a:solidFill>
                <a:latin typeface="Century Gothic" panose="020B0502020202020204" pitchFamily="34" charset="0"/>
              </a:rPr>
              <a:t>scope</a:t>
            </a:r>
            <a:r>
              <a:rPr lang="pl-PL" sz="2600" dirty="0">
                <a:solidFill>
                  <a:schemeClr val="accent1"/>
                </a:solidFill>
                <a:latin typeface="Century Gothic" panose="020B0502020202020204" pitchFamily="34" charset="0"/>
              </a:rPr>
              <a:t> of the </a:t>
            </a:r>
            <a:r>
              <a:rPr lang="pl-PL" sz="2600" dirty="0" err="1">
                <a:solidFill>
                  <a:schemeClr val="accent1"/>
                </a:solidFill>
                <a:latin typeface="Century Gothic" panose="020B0502020202020204" pitchFamily="34" charset="0"/>
              </a:rPr>
              <a:t>lecture</a:t>
            </a:r>
            <a:endParaRPr lang="pl-PL" sz="2600" dirty="0">
              <a:solidFill>
                <a:schemeClr val="accent1"/>
              </a:solidFill>
              <a:latin typeface="Century Gothic" panose="020B0502020202020204" pitchFamily="34" charset="0"/>
            </a:endParaRPr>
          </a:p>
          <a:p>
            <a:pPr>
              <a:lnSpc>
                <a:spcPct val="100000"/>
              </a:lnSpc>
            </a:pPr>
            <a:r>
              <a:rPr lang="pl-PL" sz="2600" dirty="0" err="1">
                <a:latin typeface="Century Gothic" panose="020B0502020202020204" pitchFamily="34" charset="0"/>
              </a:rPr>
              <a:t>principles</a:t>
            </a:r>
            <a:r>
              <a:rPr lang="pl-PL" sz="2600" dirty="0">
                <a:latin typeface="Century Gothic" panose="020B0502020202020204" pitchFamily="34" charset="0"/>
              </a:rPr>
              <a:t> of </a:t>
            </a:r>
            <a:r>
              <a:rPr lang="pl-PL" sz="2600" dirty="0" err="1">
                <a:latin typeface="Century Gothic" panose="020B0502020202020204" pitchFamily="34" charset="0"/>
              </a:rPr>
              <a:t>criminal</a:t>
            </a:r>
            <a:r>
              <a:rPr lang="pl-PL" sz="2600" dirty="0">
                <a:latin typeface="Century Gothic" panose="020B0502020202020204" pitchFamily="34" charset="0"/>
              </a:rPr>
              <a:t> law</a:t>
            </a:r>
          </a:p>
          <a:p>
            <a:pPr lvl="1">
              <a:lnSpc>
                <a:spcPct val="100000"/>
              </a:lnSpc>
            </a:pPr>
            <a:r>
              <a:rPr lang="pl-PL" sz="1800" dirty="0">
                <a:latin typeface="Century Gothic" panose="020B0502020202020204" pitchFamily="34" charset="0"/>
              </a:rPr>
              <a:t>art. 7 ECHR</a:t>
            </a:r>
          </a:p>
          <a:p>
            <a:pPr lvl="1">
              <a:lnSpc>
                <a:spcPct val="100000"/>
              </a:lnSpc>
            </a:pPr>
            <a:r>
              <a:rPr lang="pl-PL" sz="1800" dirty="0" err="1">
                <a:latin typeface="Century Gothic" panose="020B0502020202020204" pitchFamily="34" charset="0"/>
              </a:rPr>
              <a:t>common</a:t>
            </a:r>
            <a:r>
              <a:rPr lang="pl-PL" sz="1800" dirty="0">
                <a:latin typeface="Century Gothic" panose="020B0502020202020204" pitchFamily="34" charset="0"/>
              </a:rPr>
              <a:t> law</a:t>
            </a:r>
          </a:p>
          <a:p>
            <a:pPr lvl="1">
              <a:lnSpc>
                <a:spcPct val="100000"/>
              </a:lnSpc>
            </a:pPr>
            <a:r>
              <a:rPr lang="pl-PL" sz="1800" dirty="0" err="1">
                <a:latin typeface="Century Gothic" panose="020B0502020202020204" pitchFamily="34" charset="0"/>
              </a:rPr>
              <a:t>continental</a:t>
            </a:r>
            <a:r>
              <a:rPr lang="pl-PL" sz="1800" dirty="0">
                <a:latin typeface="Century Gothic" panose="020B0502020202020204" pitchFamily="34" charset="0"/>
              </a:rPr>
              <a:t> law</a:t>
            </a:r>
          </a:p>
          <a:p>
            <a:pPr lvl="1">
              <a:lnSpc>
                <a:spcPct val="100000"/>
              </a:lnSpc>
            </a:pPr>
            <a:endParaRPr lang="pl-PL" sz="2200" dirty="0">
              <a:latin typeface="Century Gothic" panose="020B0502020202020204" pitchFamily="34" charset="0"/>
            </a:endParaRPr>
          </a:p>
        </p:txBody>
      </p:sp>
      <p:pic>
        <p:nvPicPr>
          <p:cNvPr id="7" name="Obraz 6">
            <a:extLst>
              <a:ext uri="{FF2B5EF4-FFF2-40B4-BE49-F238E27FC236}">
                <a16:creationId xmlns:a16="http://schemas.microsoft.com/office/drawing/2014/main" id="{1CD8C6B8-CB3D-4D52-8D51-1117DB0BFB35}"/>
              </a:ext>
            </a:extLst>
          </p:cNvPr>
          <p:cNvPicPr>
            <a:picLocks noChangeAspect="1"/>
          </p:cNvPicPr>
          <p:nvPr/>
        </p:nvPicPr>
        <p:blipFill>
          <a:blip r:embed="rId2"/>
          <a:stretch>
            <a:fillRect/>
          </a:stretch>
        </p:blipFill>
        <p:spPr>
          <a:xfrm>
            <a:off x="8872963" y="-1"/>
            <a:ext cx="3319038" cy="1533525"/>
          </a:xfrm>
          <a:prstGeom prst="rect">
            <a:avLst/>
          </a:prstGeom>
        </p:spPr>
      </p:pic>
    </p:spTree>
    <p:extLst>
      <p:ext uri="{BB962C8B-B14F-4D97-AF65-F5344CB8AC3E}">
        <p14:creationId xmlns:p14="http://schemas.microsoft.com/office/powerpoint/2010/main" val="2636026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F9223D-6458-4777-9302-C8FCB3B0920A}"/>
              </a:ext>
            </a:extLst>
          </p:cNvPr>
          <p:cNvSpPr>
            <a:spLocks noGrp="1"/>
          </p:cNvSpPr>
          <p:nvPr>
            <p:ph type="title"/>
          </p:nvPr>
        </p:nvSpPr>
        <p:spPr>
          <a:xfrm>
            <a:off x="838200" y="207961"/>
            <a:ext cx="10515600" cy="1325563"/>
          </a:xfrm>
        </p:spPr>
        <p:txBody>
          <a:bodyPr>
            <a:normAutofit/>
          </a:bodyPr>
          <a:lstStyle/>
          <a:p>
            <a:r>
              <a:rPr lang="pl-PL" sz="3600" dirty="0" err="1">
                <a:latin typeface="Century Gothic" panose="020B0502020202020204" pitchFamily="34" charset="0"/>
              </a:rPr>
              <a:t>Lecture</a:t>
            </a:r>
            <a:r>
              <a:rPr lang="pl-PL" sz="3600" dirty="0">
                <a:latin typeface="Century Gothic" panose="020B0502020202020204" pitchFamily="34" charset="0"/>
              </a:rPr>
              <a:t> III</a:t>
            </a:r>
            <a:endParaRPr lang="de-DE" sz="3600" dirty="0">
              <a:latin typeface="Century Gothic" panose="020B0502020202020204" pitchFamily="34" charset="0"/>
            </a:endParaRPr>
          </a:p>
        </p:txBody>
      </p:sp>
      <p:sp>
        <p:nvSpPr>
          <p:cNvPr id="3" name="Symbol zastępczy zawartości 2">
            <a:extLst>
              <a:ext uri="{FF2B5EF4-FFF2-40B4-BE49-F238E27FC236}">
                <a16:creationId xmlns:a16="http://schemas.microsoft.com/office/drawing/2014/main" id="{CE2803F7-C461-442C-A7A7-98ABAB7976AB}"/>
              </a:ext>
            </a:extLst>
          </p:cNvPr>
          <p:cNvSpPr>
            <a:spLocks noGrp="1"/>
          </p:cNvSpPr>
          <p:nvPr>
            <p:ph idx="1"/>
          </p:nvPr>
        </p:nvSpPr>
        <p:spPr>
          <a:xfrm>
            <a:off x="838200" y="1294075"/>
            <a:ext cx="10982325" cy="5821100"/>
          </a:xfrm>
        </p:spPr>
        <p:txBody>
          <a:bodyPr>
            <a:normAutofit fontScale="92500" lnSpcReduction="10000"/>
          </a:bodyPr>
          <a:lstStyle/>
          <a:p>
            <a:pPr marL="0" indent="0">
              <a:lnSpc>
                <a:spcPct val="100000"/>
              </a:lnSpc>
              <a:buNone/>
            </a:pPr>
            <a:r>
              <a:rPr lang="pl-PL" sz="2600" dirty="0" err="1">
                <a:solidFill>
                  <a:schemeClr val="accent1"/>
                </a:solidFill>
                <a:latin typeface="Century Gothic" panose="020B0502020202020204" pitchFamily="34" charset="0"/>
              </a:rPr>
              <a:t>principles</a:t>
            </a:r>
            <a:r>
              <a:rPr lang="pl-PL" sz="2600" dirty="0">
                <a:solidFill>
                  <a:schemeClr val="accent1"/>
                </a:solidFill>
                <a:latin typeface="Century Gothic" panose="020B0502020202020204" pitchFamily="34" charset="0"/>
              </a:rPr>
              <a:t> of </a:t>
            </a:r>
            <a:r>
              <a:rPr lang="pl-PL" sz="2600" dirty="0" err="1">
                <a:solidFill>
                  <a:schemeClr val="accent1"/>
                </a:solidFill>
                <a:latin typeface="Century Gothic" panose="020B0502020202020204" pitchFamily="34" charset="0"/>
              </a:rPr>
              <a:t>criminal</a:t>
            </a:r>
            <a:r>
              <a:rPr lang="pl-PL" sz="2600" dirty="0">
                <a:solidFill>
                  <a:schemeClr val="accent1"/>
                </a:solidFill>
                <a:latin typeface="Century Gothic" panose="020B0502020202020204" pitchFamily="34" charset="0"/>
              </a:rPr>
              <a:t> law</a:t>
            </a:r>
          </a:p>
          <a:p>
            <a:pPr>
              <a:lnSpc>
                <a:spcPct val="100000"/>
              </a:lnSpc>
            </a:pPr>
            <a:r>
              <a:rPr lang="pl-PL" sz="2600" dirty="0" err="1">
                <a:solidFill>
                  <a:schemeClr val="accent2"/>
                </a:solidFill>
                <a:latin typeface="Century Gothic" panose="020B0502020202020204" pitchFamily="34" charset="0"/>
              </a:rPr>
              <a:t>nullum</a:t>
            </a:r>
            <a:r>
              <a:rPr lang="pl-PL" sz="2600" dirty="0">
                <a:solidFill>
                  <a:schemeClr val="accent2"/>
                </a:solidFill>
                <a:latin typeface="Century Gothic" panose="020B0502020202020204" pitchFamily="34" charset="0"/>
              </a:rPr>
              <a:t> </a:t>
            </a:r>
            <a:r>
              <a:rPr lang="pl-PL" sz="2600" dirty="0" err="1">
                <a:solidFill>
                  <a:schemeClr val="accent2"/>
                </a:solidFill>
                <a:latin typeface="Century Gothic" panose="020B0502020202020204" pitchFamily="34" charset="0"/>
              </a:rPr>
              <a:t>crimen</a:t>
            </a:r>
            <a:r>
              <a:rPr lang="pl-PL" sz="2600" dirty="0">
                <a:solidFill>
                  <a:schemeClr val="accent2"/>
                </a:solidFill>
                <a:latin typeface="Century Gothic" panose="020B0502020202020204" pitchFamily="34" charset="0"/>
              </a:rPr>
              <a:t>, nulla poena sine lege in ECHR</a:t>
            </a:r>
          </a:p>
          <a:p>
            <a:pPr lvl="1">
              <a:lnSpc>
                <a:spcPct val="100000"/>
              </a:lnSpc>
            </a:pPr>
            <a:r>
              <a:rPr lang="pl-PL" sz="2200" dirty="0" err="1">
                <a:latin typeface="Century Gothic" panose="020B0502020202020204" pitchFamily="34" charset="0"/>
              </a:rPr>
              <a:t>Vyerentsov</a:t>
            </a:r>
            <a:r>
              <a:rPr lang="pl-PL" sz="2200" dirty="0">
                <a:latin typeface="Century Gothic" panose="020B0502020202020204" pitchFamily="34" charset="0"/>
              </a:rPr>
              <a:t> v. </a:t>
            </a:r>
            <a:r>
              <a:rPr lang="pl-PL" sz="2200" dirty="0" err="1">
                <a:latin typeface="Century Gothic" panose="020B0502020202020204" pitchFamily="34" charset="0"/>
              </a:rPr>
              <a:t>Ukraine</a:t>
            </a:r>
            <a:r>
              <a:rPr lang="pl-PL" sz="2200" dirty="0">
                <a:latin typeface="Century Gothic" panose="020B0502020202020204" pitchFamily="34" charset="0"/>
              </a:rPr>
              <a:t> (11 </a:t>
            </a:r>
            <a:r>
              <a:rPr lang="pl-PL" sz="2200" dirty="0" err="1">
                <a:latin typeface="Century Gothic" panose="020B0502020202020204" pitchFamily="34" charset="0"/>
              </a:rPr>
              <a:t>April</a:t>
            </a:r>
            <a:r>
              <a:rPr lang="pl-PL" sz="2200" dirty="0">
                <a:latin typeface="Century Gothic" panose="020B0502020202020204" pitchFamily="34" charset="0"/>
              </a:rPr>
              <a:t> 2013)</a:t>
            </a:r>
          </a:p>
          <a:p>
            <a:pPr marL="457200" lvl="1" indent="0" algn="just">
              <a:lnSpc>
                <a:spcPct val="100000"/>
              </a:lnSpc>
              <a:buNone/>
            </a:pPr>
            <a:r>
              <a:rPr lang="pl-PL" sz="2200" dirty="0">
                <a:latin typeface="Century Gothic" panose="020B0502020202020204" pitchFamily="34" charset="0"/>
              </a:rPr>
              <a:t>„</a:t>
            </a:r>
            <a:r>
              <a:rPr lang="en-US" sz="2200" dirty="0">
                <a:latin typeface="Century Gothic" panose="020B0502020202020204" pitchFamily="34" charset="0"/>
              </a:rPr>
              <a:t>64. Furthermore, the term </a:t>
            </a:r>
            <a:r>
              <a:rPr lang="pl-PL" sz="2200" dirty="0">
                <a:latin typeface="Century Gothic" panose="020B0502020202020204" pitchFamily="34" charset="0"/>
              </a:rPr>
              <a:t>»</a:t>
            </a:r>
            <a:r>
              <a:rPr lang="en-US" sz="2200" dirty="0">
                <a:latin typeface="Century Gothic" panose="020B0502020202020204" pitchFamily="34" charset="0"/>
              </a:rPr>
              <a:t>law</a:t>
            </a:r>
            <a:r>
              <a:rPr lang="pl-PL" sz="2200" dirty="0">
                <a:latin typeface="Century Gothic" panose="020B0502020202020204" pitchFamily="34" charset="0"/>
              </a:rPr>
              <a:t>«</a:t>
            </a:r>
            <a:r>
              <a:rPr lang="en-US" sz="2200" dirty="0">
                <a:latin typeface="Century Gothic" panose="020B0502020202020204" pitchFamily="34" charset="0"/>
              </a:rPr>
              <a:t> implies qualitative requirements, including those of </a:t>
            </a:r>
            <a:r>
              <a:rPr lang="en-US" sz="2200" u="sng" dirty="0">
                <a:latin typeface="Century Gothic" panose="020B0502020202020204" pitchFamily="34" charset="0"/>
              </a:rPr>
              <a:t>accessibility and foreseeability </a:t>
            </a:r>
            <a:r>
              <a:rPr lang="en-US" sz="2200" dirty="0">
                <a:latin typeface="Century Gothic" panose="020B0502020202020204" pitchFamily="34" charset="0"/>
              </a:rPr>
              <a:t>(see, among other authorities, </a:t>
            </a:r>
            <a:r>
              <a:rPr lang="en-US" sz="2200" dirty="0" err="1">
                <a:latin typeface="Century Gothic" panose="020B0502020202020204" pitchFamily="34" charset="0"/>
              </a:rPr>
              <a:t>Cantoni</a:t>
            </a:r>
            <a:r>
              <a:rPr lang="en-US" sz="2200" dirty="0">
                <a:latin typeface="Century Gothic" panose="020B0502020202020204" pitchFamily="34" charset="0"/>
              </a:rPr>
              <a:t> v. France, 15 November 1996, § 29, Reports of Judgments and Decisions 1996‑V; </a:t>
            </a:r>
            <a:r>
              <a:rPr lang="en-US" sz="2200" dirty="0" err="1">
                <a:latin typeface="Century Gothic" panose="020B0502020202020204" pitchFamily="34" charset="0"/>
              </a:rPr>
              <a:t>Coëme</a:t>
            </a:r>
            <a:r>
              <a:rPr lang="en-US" sz="2200" dirty="0">
                <a:latin typeface="Century Gothic" panose="020B0502020202020204" pitchFamily="34" charset="0"/>
              </a:rPr>
              <a:t> and Others, cited above, § 145; and E.K. v. Turkey, no. 28496/95, § 51, 7 February 2002). These qualitative requirements </a:t>
            </a:r>
            <a:r>
              <a:rPr lang="en-US" sz="2200" u="sng" dirty="0">
                <a:latin typeface="Century Gothic" panose="020B0502020202020204" pitchFamily="34" charset="0"/>
              </a:rPr>
              <a:t>must be satisfied as regards both the definition of an offence and the penalty</a:t>
            </a:r>
            <a:r>
              <a:rPr lang="en-US" sz="2200" dirty="0">
                <a:latin typeface="Century Gothic" panose="020B0502020202020204" pitchFamily="34" charset="0"/>
              </a:rPr>
              <a:t> that the offence in question carries (see </a:t>
            </a:r>
            <a:r>
              <a:rPr lang="en-US" sz="2200" dirty="0" err="1">
                <a:latin typeface="Century Gothic" panose="020B0502020202020204" pitchFamily="34" charset="0"/>
              </a:rPr>
              <a:t>Achour</a:t>
            </a:r>
            <a:r>
              <a:rPr lang="en-US" sz="2200" dirty="0">
                <a:latin typeface="Century Gothic" panose="020B0502020202020204" pitchFamily="34" charset="0"/>
              </a:rPr>
              <a:t> [GC], cited above, § 41). </a:t>
            </a:r>
            <a:r>
              <a:rPr lang="en-US" sz="2200" u="sng" dirty="0">
                <a:latin typeface="Century Gothic" panose="020B0502020202020204" pitchFamily="34" charset="0"/>
              </a:rPr>
              <a:t>An individual must know </a:t>
            </a:r>
            <a:r>
              <a:rPr lang="en-US" sz="2200" dirty="0">
                <a:latin typeface="Century Gothic" panose="020B0502020202020204" pitchFamily="34" charset="0"/>
              </a:rPr>
              <a:t>from the wording of the relevant provision and, if need be, with the assistance of the courts’ interpretation thereof, </a:t>
            </a:r>
            <a:r>
              <a:rPr lang="en-US" sz="2200" u="sng" dirty="0">
                <a:latin typeface="Century Gothic" panose="020B0502020202020204" pitchFamily="34" charset="0"/>
              </a:rPr>
              <a:t>what acts and omissions will render him criminally responsible and what penalty will be imposed</a:t>
            </a:r>
            <a:r>
              <a:rPr lang="en-US" sz="2200" dirty="0">
                <a:latin typeface="Century Gothic" panose="020B0502020202020204" pitchFamily="34" charset="0"/>
              </a:rPr>
              <a:t> for the act and/or omission in question (see, among other authorities, </a:t>
            </a:r>
            <a:r>
              <a:rPr lang="en-US" sz="2200" dirty="0" err="1">
                <a:latin typeface="Century Gothic" panose="020B0502020202020204" pitchFamily="34" charset="0"/>
              </a:rPr>
              <a:t>Cantoni</a:t>
            </a:r>
            <a:r>
              <a:rPr lang="en-US" sz="2200" dirty="0">
                <a:latin typeface="Century Gothic" panose="020B0502020202020204" pitchFamily="34" charset="0"/>
              </a:rPr>
              <a:t>, cited above, § 29). Furthermore, a law may still satisfy </a:t>
            </a:r>
            <a:r>
              <a:rPr lang="en-US" sz="2200" u="sng" dirty="0">
                <a:latin typeface="Century Gothic" panose="020B0502020202020204" pitchFamily="34" charset="0"/>
              </a:rPr>
              <a:t>the requirement of </a:t>
            </a:r>
            <a:r>
              <a:rPr lang="pl-PL" sz="2200" u="sng" dirty="0">
                <a:latin typeface="Century Gothic" panose="020B0502020202020204" pitchFamily="34" charset="0"/>
              </a:rPr>
              <a:t>»</a:t>
            </a:r>
            <a:r>
              <a:rPr lang="en-US" sz="2200" u="sng" dirty="0">
                <a:latin typeface="Century Gothic" panose="020B0502020202020204" pitchFamily="34" charset="0"/>
              </a:rPr>
              <a:t>foreseeability</a:t>
            </a:r>
            <a:r>
              <a:rPr lang="pl-PL" sz="2200" u="sng" dirty="0">
                <a:latin typeface="Century Gothic" panose="020B0502020202020204" pitchFamily="34" charset="0"/>
              </a:rPr>
              <a:t>«</a:t>
            </a:r>
            <a:r>
              <a:rPr lang="en-US" sz="2200" dirty="0">
                <a:latin typeface="Century Gothic" panose="020B0502020202020204" pitchFamily="34" charset="0"/>
              </a:rPr>
              <a:t> where the person concerned has to take appropriate legal advice to assess, to a degree that is reasonable in the circumstances, the consequences which a given action may entail (see, among other authorities, </a:t>
            </a:r>
            <a:r>
              <a:rPr lang="en-US" sz="2200" dirty="0" err="1">
                <a:latin typeface="Century Gothic" panose="020B0502020202020204" pitchFamily="34" charset="0"/>
              </a:rPr>
              <a:t>Cantoni</a:t>
            </a:r>
            <a:r>
              <a:rPr lang="en-US" sz="2200" dirty="0">
                <a:latin typeface="Century Gothic" panose="020B0502020202020204" pitchFamily="34" charset="0"/>
              </a:rPr>
              <a:t>, cited above, § 35, and </a:t>
            </a:r>
            <a:r>
              <a:rPr lang="en-US" sz="2200" dirty="0" err="1">
                <a:latin typeface="Century Gothic" panose="020B0502020202020204" pitchFamily="34" charset="0"/>
              </a:rPr>
              <a:t>Achour</a:t>
            </a:r>
            <a:r>
              <a:rPr lang="en-US" sz="2200" dirty="0">
                <a:latin typeface="Century Gothic" panose="020B0502020202020204" pitchFamily="34" charset="0"/>
              </a:rPr>
              <a:t> [GC], cited above, § 54).</a:t>
            </a:r>
            <a:r>
              <a:rPr lang="pl-PL" sz="2200" dirty="0">
                <a:latin typeface="Century Gothic" panose="020B0502020202020204" pitchFamily="34" charset="0"/>
              </a:rPr>
              <a:t>”</a:t>
            </a:r>
          </a:p>
        </p:txBody>
      </p:sp>
      <p:pic>
        <p:nvPicPr>
          <p:cNvPr id="7" name="Obraz 6">
            <a:extLst>
              <a:ext uri="{FF2B5EF4-FFF2-40B4-BE49-F238E27FC236}">
                <a16:creationId xmlns:a16="http://schemas.microsoft.com/office/drawing/2014/main" id="{1CD8C6B8-CB3D-4D52-8D51-1117DB0BFB35}"/>
              </a:ext>
            </a:extLst>
          </p:cNvPr>
          <p:cNvPicPr>
            <a:picLocks noChangeAspect="1"/>
          </p:cNvPicPr>
          <p:nvPr/>
        </p:nvPicPr>
        <p:blipFill>
          <a:blip r:embed="rId2"/>
          <a:stretch>
            <a:fillRect/>
          </a:stretch>
        </p:blipFill>
        <p:spPr>
          <a:xfrm>
            <a:off x="8872963" y="-1"/>
            <a:ext cx="3319038" cy="1533525"/>
          </a:xfrm>
          <a:prstGeom prst="rect">
            <a:avLst/>
          </a:prstGeom>
        </p:spPr>
      </p:pic>
    </p:spTree>
    <p:extLst>
      <p:ext uri="{BB962C8B-B14F-4D97-AF65-F5344CB8AC3E}">
        <p14:creationId xmlns:p14="http://schemas.microsoft.com/office/powerpoint/2010/main" val="3179311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F9223D-6458-4777-9302-C8FCB3B0920A}"/>
              </a:ext>
            </a:extLst>
          </p:cNvPr>
          <p:cNvSpPr>
            <a:spLocks noGrp="1"/>
          </p:cNvSpPr>
          <p:nvPr>
            <p:ph type="title"/>
          </p:nvPr>
        </p:nvSpPr>
        <p:spPr>
          <a:xfrm>
            <a:off x="838200" y="207961"/>
            <a:ext cx="10515600" cy="1325563"/>
          </a:xfrm>
        </p:spPr>
        <p:txBody>
          <a:bodyPr>
            <a:normAutofit/>
          </a:bodyPr>
          <a:lstStyle/>
          <a:p>
            <a:r>
              <a:rPr lang="pl-PL" sz="3600" dirty="0" err="1">
                <a:latin typeface="Century Gothic" panose="020B0502020202020204" pitchFamily="34" charset="0"/>
              </a:rPr>
              <a:t>Lecture</a:t>
            </a:r>
            <a:r>
              <a:rPr lang="pl-PL" sz="3600" dirty="0">
                <a:latin typeface="Century Gothic" panose="020B0502020202020204" pitchFamily="34" charset="0"/>
              </a:rPr>
              <a:t> III</a:t>
            </a:r>
            <a:endParaRPr lang="de-DE" sz="3600" dirty="0">
              <a:latin typeface="Century Gothic" panose="020B0502020202020204" pitchFamily="34" charset="0"/>
            </a:endParaRPr>
          </a:p>
        </p:txBody>
      </p:sp>
      <p:sp>
        <p:nvSpPr>
          <p:cNvPr id="3" name="Symbol zastępczy zawartości 2">
            <a:extLst>
              <a:ext uri="{FF2B5EF4-FFF2-40B4-BE49-F238E27FC236}">
                <a16:creationId xmlns:a16="http://schemas.microsoft.com/office/drawing/2014/main" id="{CE2803F7-C461-442C-A7A7-98ABAB7976AB}"/>
              </a:ext>
            </a:extLst>
          </p:cNvPr>
          <p:cNvSpPr>
            <a:spLocks noGrp="1"/>
          </p:cNvSpPr>
          <p:nvPr>
            <p:ph idx="1"/>
          </p:nvPr>
        </p:nvSpPr>
        <p:spPr>
          <a:xfrm>
            <a:off x="838200" y="1294075"/>
            <a:ext cx="10982325" cy="5821100"/>
          </a:xfrm>
        </p:spPr>
        <p:txBody>
          <a:bodyPr>
            <a:normAutofit fontScale="92500" lnSpcReduction="10000"/>
          </a:bodyPr>
          <a:lstStyle/>
          <a:p>
            <a:pPr marL="0" indent="0">
              <a:lnSpc>
                <a:spcPct val="100000"/>
              </a:lnSpc>
              <a:buNone/>
            </a:pPr>
            <a:r>
              <a:rPr lang="pl-PL" sz="2600" dirty="0" err="1">
                <a:solidFill>
                  <a:schemeClr val="accent1"/>
                </a:solidFill>
                <a:latin typeface="Century Gothic" panose="020B0502020202020204" pitchFamily="34" charset="0"/>
              </a:rPr>
              <a:t>principles</a:t>
            </a:r>
            <a:r>
              <a:rPr lang="pl-PL" sz="2600" dirty="0">
                <a:solidFill>
                  <a:schemeClr val="accent1"/>
                </a:solidFill>
                <a:latin typeface="Century Gothic" panose="020B0502020202020204" pitchFamily="34" charset="0"/>
              </a:rPr>
              <a:t> of </a:t>
            </a:r>
            <a:r>
              <a:rPr lang="pl-PL" sz="2600" dirty="0" err="1">
                <a:solidFill>
                  <a:schemeClr val="accent1"/>
                </a:solidFill>
                <a:latin typeface="Century Gothic" panose="020B0502020202020204" pitchFamily="34" charset="0"/>
              </a:rPr>
              <a:t>criminal</a:t>
            </a:r>
            <a:r>
              <a:rPr lang="pl-PL" sz="2600" dirty="0">
                <a:solidFill>
                  <a:schemeClr val="accent1"/>
                </a:solidFill>
                <a:latin typeface="Century Gothic" panose="020B0502020202020204" pitchFamily="34" charset="0"/>
              </a:rPr>
              <a:t> law</a:t>
            </a:r>
          </a:p>
          <a:p>
            <a:pPr>
              <a:lnSpc>
                <a:spcPct val="100000"/>
              </a:lnSpc>
            </a:pPr>
            <a:r>
              <a:rPr lang="pl-PL" sz="2600" dirty="0" err="1">
                <a:solidFill>
                  <a:schemeClr val="accent2"/>
                </a:solidFill>
                <a:latin typeface="Century Gothic" panose="020B0502020202020204" pitchFamily="34" charset="0"/>
              </a:rPr>
              <a:t>nullum</a:t>
            </a:r>
            <a:r>
              <a:rPr lang="pl-PL" sz="2600" dirty="0">
                <a:solidFill>
                  <a:schemeClr val="accent2"/>
                </a:solidFill>
                <a:latin typeface="Century Gothic" panose="020B0502020202020204" pitchFamily="34" charset="0"/>
              </a:rPr>
              <a:t> </a:t>
            </a:r>
            <a:r>
              <a:rPr lang="pl-PL" sz="2600" dirty="0" err="1">
                <a:solidFill>
                  <a:schemeClr val="accent2"/>
                </a:solidFill>
                <a:latin typeface="Century Gothic" panose="020B0502020202020204" pitchFamily="34" charset="0"/>
              </a:rPr>
              <a:t>crimen</a:t>
            </a:r>
            <a:r>
              <a:rPr lang="pl-PL" sz="2600" dirty="0">
                <a:solidFill>
                  <a:schemeClr val="accent2"/>
                </a:solidFill>
                <a:latin typeface="Century Gothic" panose="020B0502020202020204" pitchFamily="34" charset="0"/>
              </a:rPr>
              <a:t>, nulla poena sine lege in ECHR</a:t>
            </a:r>
          </a:p>
          <a:p>
            <a:pPr lvl="1">
              <a:lnSpc>
                <a:spcPct val="100000"/>
              </a:lnSpc>
            </a:pPr>
            <a:r>
              <a:rPr lang="pl-PL" sz="2200" dirty="0" err="1">
                <a:latin typeface="Century Gothic" panose="020B0502020202020204" pitchFamily="34" charset="0"/>
              </a:rPr>
              <a:t>Jorgic</a:t>
            </a:r>
            <a:r>
              <a:rPr lang="pl-PL" sz="2200" dirty="0">
                <a:latin typeface="Century Gothic" panose="020B0502020202020204" pitchFamily="34" charset="0"/>
              </a:rPr>
              <a:t> v. Germany (12 </a:t>
            </a:r>
            <a:r>
              <a:rPr lang="pl-PL" sz="2200" dirty="0" err="1">
                <a:latin typeface="Century Gothic" panose="020B0502020202020204" pitchFamily="34" charset="0"/>
              </a:rPr>
              <a:t>July</a:t>
            </a:r>
            <a:r>
              <a:rPr lang="pl-PL" sz="2200" dirty="0">
                <a:latin typeface="Century Gothic" panose="020B0502020202020204" pitchFamily="34" charset="0"/>
              </a:rPr>
              <a:t> 2007)</a:t>
            </a:r>
          </a:p>
          <a:p>
            <a:pPr marL="914400" lvl="2" indent="0" algn="just">
              <a:lnSpc>
                <a:spcPct val="100000"/>
              </a:lnSpc>
              <a:buNone/>
            </a:pPr>
            <a:r>
              <a:rPr lang="pl-PL" sz="1800" dirty="0" err="1">
                <a:latin typeface="Century Gothic" panose="020B0502020202020204" pitchFamily="34" charset="0"/>
              </a:rPr>
              <a:t>Background</a:t>
            </a:r>
            <a:r>
              <a:rPr lang="pl-PL" sz="1800" dirty="0">
                <a:latin typeface="Century Gothic" panose="020B0502020202020204" pitchFamily="34" charset="0"/>
              </a:rPr>
              <a:t> to the </a:t>
            </a:r>
            <a:r>
              <a:rPr lang="pl-PL" sz="1800" dirty="0" err="1">
                <a:latin typeface="Century Gothic" panose="020B0502020202020204" pitchFamily="34" charset="0"/>
              </a:rPr>
              <a:t>case</a:t>
            </a:r>
            <a:r>
              <a:rPr lang="pl-PL" sz="1800" dirty="0">
                <a:latin typeface="Century Gothic" panose="020B0502020202020204" pitchFamily="34" charset="0"/>
              </a:rPr>
              <a:t>:</a:t>
            </a:r>
          </a:p>
          <a:p>
            <a:pPr marL="914400" lvl="2" indent="0" algn="just">
              <a:lnSpc>
                <a:spcPct val="100000"/>
              </a:lnSpc>
              <a:buNone/>
            </a:pPr>
            <a:r>
              <a:rPr lang="pl-PL" sz="1700" dirty="0">
                <a:latin typeface="Century Gothic" panose="020B0502020202020204" pitchFamily="34" charset="0"/>
              </a:rPr>
              <a:t>„</a:t>
            </a:r>
            <a:r>
              <a:rPr lang="en-US" sz="1700" dirty="0">
                <a:latin typeface="Century Gothic" panose="020B0502020202020204" pitchFamily="34" charset="0"/>
              </a:rPr>
              <a:t>7.  In 1969 the applicant, a national of Bosnia and Herzegovina of Serb origin, entered Germany, where he legally resided until the beginning of 1992. He then returned to Kostajnica, which forms part of the city of </a:t>
            </a:r>
            <a:r>
              <a:rPr lang="en-US" sz="1700" dirty="0" err="1">
                <a:latin typeface="Century Gothic" panose="020B0502020202020204" pitchFamily="34" charset="0"/>
              </a:rPr>
              <a:t>Doboj</a:t>
            </a:r>
            <a:r>
              <a:rPr lang="en-US" sz="1700" dirty="0">
                <a:latin typeface="Century Gothic" panose="020B0502020202020204" pitchFamily="34" charset="0"/>
              </a:rPr>
              <a:t> in Bosnia, where he was born.</a:t>
            </a:r>
          </a:p>
          <a:p>
            <a:pPr marL="914400" lvl="2" indent="0" algn="just">
              <a:lnSpc>
                <a:spcPct val="100000"/>
              </a:lnSpc>
              <a:buNone/>
            </a:pPr>
            <a:r>
              <a:rPr lang="en-US" sz="1700" dirty="0">
                <a:latin typeface="Century Gothic" panose="020B0502020202020204" pitchFamily="34" charset="0"/>
              </a:rPr>
              <a:t>8.  On 16 December 1995 the applicant was arrested when entering Germany and placed in pre-trial detention on the ground that he was strongly suspected of having committed acts of genocide.</a:t>
            </a:r>
            <a:r>
              <a:rPr lang="pl-PL" sz="1700" dirty="0">
                <a:latin typeface="Century Gothic" panose="020B0502020202020204" pitchFamily="34" charset="0"/>
              </a:rPr>
              <a:t> (…)</a:t>
            </a:r>
          </a:p>
          <a:p>
            <a:pPr marL="914400" lvl="2" indent="0" algn="just">
              <a:lnSpc>
                <a:spcPct val="100000"/>
              </a:lnSpc>
              <a:buNone/>
            </a:pPr>
            <a:r>
              <a:rPr lang="en-US" sz="1700" dirty="0">
                <a:latin typeface="Century Gothic" panose="020B0502020202020204" pitchFamily="34" charset="0"/>
              </a:rPr>
              <a:t>35. Article 220a of the Criminal Code</a:t>
            </a:r>
            <a:r>
              <a:rPr lang="pl-PL" sz="1700" dirty="0">
                <a:latin typeface="Century Gothic" panose="020B0502020202020204" pitchFamily="34" charset="0"/>
              </a:rPr>
              <a:t> [</a:t>
            </a:r>
            <a:r>
              <a:rPr lang="pl-PL" sz="1700" dirty="0" err="1">
                <a:latin typeface="Century Gothic" panose="020B0502020202020204" pitchFamily="34" charset="0"/>
              </a:rPr>
              <a:t>genocide</a:t>
            </a:r>
            <a:r>
              <a:rPr lang="pl-PL" sz="1700" dirty="0">
                <a:latin typeface="Century Gothic" panose="020B0502020202020204" pitchFamily="34" charset="0"/>
              </a:rPr>
              <a:t> – K. L.]</a:t>
            </a:r>
            <a:r>
              <a:rPr lang="en-US" sz="1700" dirty="0">
                <a:latin typeface="Century Gothic" panose="020B0502020202020204" pitchFamily="34" charset="0"/>
              </a:rPr>
              <a:t> was inserted into the German Criminal Code by the Act of 9 August 1954 on Germany’s accession to the Genocide Convention and came into force in 1955</a:t>
            </a:r>
            <a:r>
              <a:rPr lang="pl-PL" sz="1700" dirty="0">
                <a:latin typeface="Century Gothic" panose="020B0502020202020204" pitchFamily="34" charset="0"/>
              </a:rPr>
              <a:t> (…)</a:t>
            </a:r>
          </a:p>
          <a:p>
            <a:pPr marL="914400" lvl="2" indent="0" algn="just">
              <a:lnSpc>
                <a:spcPct val="100000"/>
              </a:lnSpc>
              <a:buNone/>
            </a:pPr>
            <a:r>
              <a:rPr lang="en-US" sz="1700" dirty="0">
                <a:latin typeface="Century Gothic" panose="020B0502020202020204" pitchFamily="34" charset="0"/>
              </a:rPr>
              <a:t>36. The applicant is the first person to be convicted of genocide by German courts under Article 220a since the incorporation of that Article into the Criminal Code. At the time the applicant committed his acts in 1992, a majority of scholars took the view that genocidal “intent to destroy a group” under Article 220a of the Criminal Code had to be aimed at the physical-biological destruction of the protected group </a:t>
            </a:r>
            <a:r>
              <a:rPr lang="pl-PL" sz="1700" dirty="0">
                <a:latin typeface="Century Gothic" panose="020B0502020202020204" pitchFamily="34" charset="0"/>
              </a:rPr>
              <a:t>(…</a:t>
            </a:r>
            <a:r>
              <a:rPr lang="en-US" sz="1700" dirty="0">
                <a:latin typeface="Century Gothic" panose="020B0502020202020204" pitchFamily="34" charset="0"/>
              </a:rPr>
              <a:t>). However, a considerable number of scholars were of the opinion that the notion of destruction of a group as such, in its literal meaning, was wider than a physical-biological extermination and also encompassed the destruction of a group as a social unit (</a:t>
            </a:r>
            <a:r>
              <a:rPr lang="pl-PL" sz="1700" dirty="0">
                <a:latin typeface="Century Gothic" panose="020B0502020202020204" pitchFamily="34" charset="0"/>
              </a:rPr>
              <a:t>…</a:t>
            </a:r>
            <a:r>
              <a:rPr lang="en-US" sz="1700" dirty="0">
                <a:latin typeface="Century Gothic" panose="020B0502020202020204" pitchFamily="34" charset="0"/>
              </a:rPr>
              <a:t>).</a:t>
            </a:r>
            <a:r>
              <a:rPr lang="pl-PL" sz="1700" dirty="0">
                <a:latin typeface="Century Gothic" panose="020B0502020202020204" pitchFamily="34" charset="0"/>
              </a:rPr>
              <a:t>”</a:t>
            </a:r>
            <a:endParaRPr lang="en-US" sz="1700" dirty="0">
              <a:latin typeface="Century Gothic" panose="020B0502020202020204" pitchFamily="34" charset="0"/>
            </a:endParaRPr>
          </a:p>
          <a:p>
            <a:pPr marL="457200" lvl="1" indent="0" algn="just">
              <a:lnSpc>
                <a:spcPct val="100000"/>
              </a:lnSpc>
              <a:buNone/>
            </a:pPr>
            <a:endParaRPr lang="pl-PL" sz="2200" dirty="0">
              <a:latin typeface="Century Gothic" panose="020B0502020202020204" pitchFamily="34" charset="0"/>
            </a:endParaRPr>
          </a:p>
        </p:txBody>
      </p:sp>
      <p:pic>
        <p:nvPicPr>
          <p:cNvPr id="7" name="Obraz 6">
            <a:extLst>
              <a:ext uri="{FF2B5EF4-FFF2-40B4-BE49-F238E27FC236}">
                <a16:creationId xmlns:a16="http://schemas.microsoft.com/office/drawing/2014/main" id="{1CD8C6B8-CB3D-4D52-8D51-1117DB0BFB35}"/>
              </a:ext>
            </a:extLst>
          </p:cNvPr>
          <p:cNvPicPr>
            <a:picLocks noChangeAspect="1"/>
          </p:cNvPicPr>
          <p:nvPr/>
        </p:nvPicPr>
        <p:blipFill>
          <a:blip r:embed="rId2"/>
          <a:stretch>
            <a:fillRect/>
          </a:stretch>
        </p:blipFill>
        <p:spPr>
          <a:xfrm>
            <a:off x="8872963" y="-1"/>
            <a:ext cx="3319038" cy="1533525"/>
          </a:xfrm>
          <a:prstGeom prst="rect">
            <a:avLst/>
          </a:prstGeom>
        </p:spPr>
      </p:pic>
    </p:spTree>
    <p:extLst>
      <p:ext uri="{BB962C8B-B14F-4D97-AF65-F5344CB8AC3E}">
        <p14:creationId xmlns:p14="http://schemas.microsoft.com/office/powerpoint/2010/main" val="262101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F9223D-6458-4777-9302-C8FCB3B0920A}"/>
              </a:ext>
            </a:extLst>
          </p:cNvPr>
          <p:cNvSpPr>
            <a:spLocks noGrp="1"/>
          </p:cNvSpPr>
          <p:nvPr>
            <p:ph type="title"/>
          </p:nvPr>
        </p:nvSpPr>
        <p:spPr>
          <a:xfrm>
            <a:off x="838200" y="207961"/>
            <a:ext cx="10515600" cy="1325563"/>
          </a:xfrm>
        </p:spPr>
        <p:txBody>
          <a:bodyPr>
            <a:normAutofit/>
          </a:bodyPr>
          <a:lstStyle/>
          <a:p>
            <a:r>
              <a:rPr lang="pl-PL" sz="3600" dirty="0" err="1">
                <a:latin typeface="Century Gothic" panose="020B0502020202020204" pitchFamily="34" charset="0"/>
              </a:rPr>
              <a:t>Lecture</a:t>
            </a:r>
            <a:r>
              <a:rPr lang="pl-PL" sz="3600" dirty="0">
                <a:latin typeface="Century Gothic" panose="020B0502020202020204" pitchFamily="34" charset="0"/>
              </a:rPr>
              <a:t> III</a:t>
            </a:r>
            <a:endParaRPr lang="de-DE" sz="3600" dirty="0">
              <a:latin typeface="Century Gothic" panose="020B0502020202020204" pitchFamily="34" charset="0"/>
            </a:endParaRPr>
          </a:p>
        </p:txBody>
      </p:sp>
      <p:sp>
        <p:nvSpPr>
          <p:cNvPr id="3" name="Symbol zastępczy zawartości 2">
            <a:extLst>
              <a:ext uri="{FF2B5EF4-FFF2-40B4-BE49-F238E27FC236}">
                <a16:creationId xmlns:a16="http://schemas.microsoft.com/office/drawing/2014/main" id="{CE2803F7-C461-442C-A7A7-98ABAB7976AB}"/>
              </a:ext>
            </a:extLst>
          </p:cNvPr>
          <p:cNvSpPr>
            <a:spLocks noGrp="1"/>
          </p:cNvSpPr>
          <p:nvPr>
            <p:ph idx="1"/>
          </p:nvPr>
        </p:nvSpPr>
        <p:spPr>
          <a:xfrm>
            <a:off x="838200" y="1294075"/>
            <a:ext cx="10982325" cy="5821100"/>
          </a:xfrm>
        </p:spPr>
        <p:txBody>
          <a:bodyPr>
            <a:normAutofit/>
          </a:bodyPr>
          <a:lstStyle/>
          <a:p>
            <a:pPr marL="0" indent="0">
              <a:lnSpc>
                <a:spcPct val="100000"/>
              </a:lnSpc>
              <a:buNone/>
            </a:pPr>
            <a:r>
              <a:rPr lang="pl-PL" sz="2600" dirty="0" err="1">
                <a:solidFill>
                  <a:schemeClr val="accent1"/>
                </a:solidFill>
                <a:latin typeface="Century Gothic" panose="020B0502020202020204" pitchFamily="34" charset="0"/>
              </a:rPr>
              <a:t>principles</a:t>
            </a:r>
            <a:r>
              <a:rPr lang="pl-PL" sz="2600" dirty="0">
                <a:solidFill>
                  <a:schemeClr val="accent1"/>
                </a:solidFill>
                <a:latin typeface="Century Gothic" panose="020B0502020202020204" pitchFamily="34" charset="0"/>
              </a:rPr>
              <a:t> of </a:t>
            </a:r>
            <a:r>
              <a:rPr lang="pl-PL" sz="2600" dirty="0" err="1">
                <a:solidFill>
                  <a:schemeClr val="accent1"/>
                </a:solidFill>
                <a:latin typeface="Century Gothic" panose="020B0502020202020204" pitchFamily="34" charset="0"/>
              </a:rPr>
              <a:t>criminal</a:t>
            </a:r>
            <a:r>
              <a:rPr lang="pl-PL" sz="2600" dirty="0">
                <a:solidFill>
                  <a:schemeClr val="accent1"/>
                </a:solidFill>
                <a:latin typeface="Century Gothic" panose="020B0502020202020204" pitchFamily="34" charset="0"/>
              </a:rPr>
              <a:t> law</a:t>
            </a:r>
          </a:p>
          <a:p>
            <a:pPr>
              <a:lnSpc>
                <a:spcPct val="100000"/>
              </a:lnSpc>
            </a:pPr>
            <a:r>
              <a:rPr lang="pl-PL" sz="2600" dirty="0" err="1">
                <a:solidFill>
                  <a:schemeClr val="accent2"/>
                </a:solidFill>
                <a:latin typeface="Century Gothic" panose="020B0502020202020204" pitchFamily="34" charset="0"/>
              </a:rPr>
              <a:t>nullum</a:t>
            </a:r>
            <a:r>
              <a:rPr lang="pl-PL" sz="2600" dirty="0">
                <a:solidFill>
                  <a:schemeClr val="accent2"/>
                </a:solidFill>
                <a:latin typeface="Century Gothic" panose="020B0502020202020204" pitchFamily="34" charset="0"/>
              </a:rPr>
              <a:t> </a:t>
            </a:r>
            <a:r>
              <a:rPr lang="pl-PL" sz="2600" dirty="0" err="1">
                <a:solidFill>
                  <a:schemeClr val="accent2"/>
                </a:solidFill>
                <a:latin typeface="Century Gothic" panose="020B0502020202020204" pitchFamily="34" charset="0"/>
              </a:rPr>
              <a:t>crimen</a:t>
            </a:r>
            <a:r>
              <a:rPr lang="pl-PL" sz="2600" dirty="0">
                <a:solidFill>
                  <a:schemeClr val="accent2"/>
                </a:solidFill>
                <a:latin typeface="Century Gothic" panose="020B0502020202020204" pitchFamily="34" charset="0"/>
              </a:rPr>
              <a:t>, nulla poena sine lege in ECHR</a:t>
            </a:r>
          </a:p>
          <a:p>
            <a:pPr lvl="1">
              <a:lnSpc>
                <a:spcPct val="100000"/>
              </a:lnSpc>
            </a:pPr>
            <a:r>
              <a:rPr lang="pl-PL" sz="2200" dirty="0" err="1">
                <a:latin typeface="Century Gothic" panose="020B0502020202020204" pitchFamily="34" charset="0"/>
              </a:rPr>
              <a:t>Jorgic</a:t>
            </a:r>
            <a:r>
              <a:rPr lang="pl-PL" sz="2200" dirty="0">
                <a:latin typeface="Century Gothic" panose="020B0502020202020204" pitchFamily="34" charset="0"/>
              </a:rPr>
              <a:t> v. Germany (12 </a:t>
            </a:r>
            <a:r>
              <a:rPr lang="pl-PL" sz="2200" dirty="0" err="1">
                <a:latin typeface="Century Gothic" panose="020B0502020202020204" pitchFamily="34" charset="0"/>
              </a:rPr>
              <a:t>July</a:t>
            </a:r>
            <a:r>
              <a:rPr lang="pl-PL" sz="2200" dirty="0">
                <a:latin typeface="Century Gothic" panose="020B0502020202020204" pitchFamily="34" charset="0"/>
              </a:rPr>
              <a:t> 2007)</a:t>
            </a:r>
          </a:p>
          <a:p>
            <a:pPr marL="914400" lvl="2" indent="0" algn="just">
              <a:lnSpc>
                <a:spcPct val="100000"/>
              </a:lnSpc>
              <a:buNone/>
            </a:pPr>
            <a:r>
              <a:rPr lang="pl-PL" sz="1800" dirty="0" err="1">
                <a:latin typeface="Century Gothic" panose="020B0502020202020204" pitchFamily="34" charset="0"/>
              </a:rPr>
              <a:t>construction</a:t>
            </a:r>
            <a:r>
              <a:rPr lang="pl-PL" sz="1800" dirty="0">
                <a:latin typeface="Century Gothic" panose="020B0502020202020204" pitchFamily="34" charset="0"/>
              </a:rPr>
              <a:t> of </a:t>
            </a:r>
            <a:r>
              <a:rPr lang="pl-PL" sz="1800" dirty="0" err="1">
                <a:latin typeface="Century Gothic" panose="020B0502020202020204" pitchFamily="34" charset="0"/>
              </a:rPr>
              <a:t>genocide</a:t>
            </a:r>
            <a:r>
              <a:rPr lang="pl-PL" sz="1800" dirty="0">
                <a:latin typeface="Century Gothic" panose="020B0502020202020204" pitchFamily="34" charset="0"/>
              </a:rPr>
              <a:t> (art. 220a of German CC):</a:t>
            </a:r>
          </a:p>
          <a:p>
            <a:pPr marL="914400" lvl="2" indent="0" algn="just">
              <a:lnSpc>
                <a:spcPct val="100000"/>
              </a:lnSpc>
              <a:buNone/>
            </a:pPr>
            <a:r>
              <a:rPr lang="pl-PL" sz="1700" dirty="0">
                <a:latin typeface="Century Gothic" panose="020B0502020202020204" pitchFamily="34" charset="0"/>
              </a:rPr>
              <a:t>„</a:t>
            </a:r>
            <a:r>
              <a:rPr lang="en-US" sz="1700" dirty="0">
                <a:latin typeface="Century Gothic" panose="020B0502020202020204" pitchFamily="34" charset="0"/>
              </a:rPr>
              <a:t>105. The Court notes that the domestic courts construed the </a:t>
            </a:r>
            <a:r>
              <a:rPr lang="pl-PL" sz="1700" dirty="0">
                <a:latin typeface="Century Gothic" panose="020B0502020202020204" pitchFamily="34" charset="0"/>
              </a:rPr>
              <a:t>»</a:t>
            </a:r>
            <a:r>
              <a:rPr lang="en-US" sz="1700" dirty="0">
                <a:latin typeface="Century Gothic" panose="020B0502020202020204" pitchFamily="34" charset="0"/>
              </a:rPr>
              <a:t>intent to destroy a group as such</a:t>
            </a:r>
            <a:r>
              <a:rPr lang="pl-PL" sz="1700" dirty="0">
                <a:latin typeface="Century Gothic" panose="020B0502020202020204" pitchFamily="34" charset="0"/>
              </a:rPr>
              <a:t>«</a:t>
            </a:r>
            <a:r>
              <a:rPr lang="en-US" sz="1700" dirty="0">
                <a:latin typeface="Century Gothic" panose="020B0502020202020204" pitchFamily="34" charset="0"/>
              </a:rPr>
              <a:t> systematically in the context of Article 220a § 1 of the Criminal Code as a whole, having regard notably to alternatives no. 4 (imposition of measures which are intended to prevent births within the group) and no. 5 (forcible transfer of children of the group into another group) of that provision, which did not necessitate a physical destruction of living members of the group in question. The Court finds that </a:t>
            </a:r>
            <a:r>
              <a:rPr lang="en-US" sz="1700" u="sng" dirty="0">
                <a:latin typeface="Century Gothic" panose="020B0502020202020204" pitchFamily="34" charset="0"/>
              </a:rPr>
              <a:t>the domestic courts’ interpretation of </a:t>
            </a:r>
            <a:r>
              <a:rPr lang="pl-PL" sz="1700" u="sng" dirty="0">
                <a:latin typeface="Century Gothic" panose="020B0502020202020204" pitchFamily="34" charset="0"/>
              </a:rPr>
              <a:t>»</a:t>
            </a:r>
            <a:r>
              <a:rPr lang="en-US" sz="1700" u="sng" dirty="0">
                <a:latin typeface="Century Gothic" panose="020B0502020202020204" pitchFamily="34" charset="0"/>
              </a:rPr>
              <a:t>intent to destroy a group</a:t>
            </a:r>
            <a:r>
              <a:rPr lang="pl-PL" sz="1700" u="sng" dirty="0">
                <a:latin typeface="Century Gothic" panose="020B0502020202020204" pitchFamily="34" charset="0"/>
              </a:rPr>
              <a:t>«</a:t>
            </a:r>
            <a:r>
              <a:rPr lang="en-US" sz="1700" u="sng" dirty="0">
                <a:latin typeface="Century Gothic" panose="020B0502020202020204" pitchFamily="34" charset="0"/>
              </a:rPr>
              <a:t> as not necessitating a physical destruction of the group, which has also been adopted by a number of scholars (see paragraphs 36 and 47 above), is therefore covered by the wording, read in its context, of the crime of genocide in the Criminal Code and does not appear unreasonable</a:t>
            </a:r>
            <a:r>
              <a:rPr lang="en-US" sz="1700" dirty="0">
                <a:latin typeface="Century Gothic" panose="020B0502020202020204" pitchFamily="34" charset="0"/>
              </a:rPr>
              <a:t>.</a:t>
            </a:r>
            <a:r>
              <a:rPr lang="pl-PL" sz="1700" dirty="0">
                <a:latin typeface="Century Gothic" panose="020B0502020202020204" pitchFamily="34" charset="0"/>
              </a:rPr>
              <a:t>”</a:t>
            </a:r>
            <a:endParaRPr lang="en-US" sz="1700" dirty="0">
              <a:latin typeface="Century Gothic" panose="020B0502020202020204" pitchFamily="34" charset="0"/>
            </a:endParaRPr>
          </a:p>
          <a:p>
            <a:pPr marL="457200" lvl="1" indent="0" algn="just">
              <a:lnSpc>
                <a:spcPct val="100000"/>
              </a:lnSpc>
              <a:buNone/>
            </a:pPr>
            <a:endParaRPr lang="pl-PL" sz="2200" dirty="0">
              <a:latin typeface="Century Gothic" panose="020B0502020202020204" pitchFamily="34" charset="0"/>
            </a:endParaRPr>
          </a:p>
        </p:txBody>
      </p:sp>
      <p:pic>
        <p:nvPicPr>
          <p:cNvPr id="7" name="Obraz 6">
            <a:extLst>
              <a:ext uri="{FF2B5EF4-FFF2-40B4-BE49-F238E27FC236}">
                <a16:creationId xmlns:a16="http://schemas.microsoft.com/office/drawing/2014/main" id="{1CD8C6B8-CB3D-4D52-8D51-1117DB0BFB35}"/>
              </a:ext>
            </a:extLst>
          </p:cNvPr>
          <p:cNvPicPr>
            <a:picLocks noChangeAspect="1"/>
          </p:cNvPicPr>
          <p:nvPr/>
        </p:nvPicPr>
        <p:blipFill>
          <a:blip r:embed="rId2"/>
          <a:stretch>
            <a:fillRect/>
          </a:stretch>
        </p:blipFill>
        <p:spPr>
          <a:xfrm>
            <a:off x="8872963" y="-1"/>
            <a:ext cx="3319038" cy="1533525"/>
          </a:xfrm>
          <a:prstGeom prst="rect">
            <a:avLst/>
          </a:prstGeom>
        </p:spPr>
      </p:pic>
    </p:spTree>
    <p:extLst>
      <p:ext uri="{BB962C8B-B14F-4D97-AF65-F5344CB8AC3E}">
        <p14:creationId xmlns:p14="http://schemas.microsoft.com/office/powerpoint/2010/main" val="1038822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F9223D-6458-4777-9302-C8FCB3B0920A}"/>
              </a:ext>
            </a:extLst>
          </p:cNvPr>
          <p:cNvSpPr>
            <a:spLocks noGrp="1"/>
          </p:cNvSpPr>
          <p:nvPr>
            <p:ph type="title"/>
          </p:nvPr>
        </p:nvSpPr>
        <p:spPr>
          <a:xfrm>
            <a:off x="838200" y="207961"/>
            <a:ext cx="10515600" cy="1325563"/>
          </a:xfrm>
        </p:spPr>
        <p:txBody>
          <a:bodyPr>
            <a:normAutofit/>
          </a:bodyPr>
          <a:lstStyle/>
          <a:p>
            <a:r>
              <a:rPr lang="pl-PL" sz="3600" dirty="0" err="1">
                <a:latin typeface="Century Gothic" panose="020B0502020202020204" pitchFamily="34" charset="0"/>
              </a:rPr>
              <a:t>Lecture</a:t>
            </a:r>
            <a:r>
              <a:rPr lang="pl-PL" sz="3600" dirty="0">
                <a:latin typeface="Century Gothic" panose="020B0502020202020204" pitchFamily="34" charset="0"/>
              </a:rPr>
              <a:t> III</a:t>
            </a:r>
            <a:endParaRPr lang="de-DE" sz="3600" dirty="0">
              <a:latin typeface="Century Gothic" panose="020B0502020202020204" pitchFamily="34" charset="0"/>
            </a:endParaRPr>
          </a:p>
        </p:txBody>
      </p:sp>
      <p:sp>
        <p:nvSpPr>
          <p:cNvPr id="3" name="Symbol zastępczy zawartości 2">
            <a:extLst>
              <a:ext uri="{FF2B5EF4-FFF2-40B4-BE49-F238E27FC236}">
                <a16:creationId xmlns:a16="http://schemas.microsoft.com/office/drawing/2014/main" id="{CE2803F7-C461-442C-A7A7-98ABAB7976AB}"/>
              </a:ext>
            </a:extLst>
          </p:cNvPr>
          <p:cNvSpPr>
            <a:spLocks noGrp="1"/>
          </p:cNvSpPr>
          <p:nvPr>
            <p:ph idx="1"/>
          </p:nvPr>
        </p:nvSpPr>
        <p:spPr>
          <a:xfrm>
            <a:off x="838200" y="1294075"/>
            <a:ext cx="10982325" cy="5821100"/>
          </a:xfrm>
        </p:spPr>
        <p:txBody>
          <a:bodyPr>
            <a:normAutofit/>
          </a:bodyPr>
          <a:lstStyle/>
          <a:p>
            <a:pPr marL="0" indent="0">
              <a:lnSpc>
                <a:spcPct val="100000"/>
              </a:lnSpc>
              <a:buNone/>
            </a:pPr>
            <a:r>
              <a:rPr lang="pl-PL" sz="2600" dirty="0" err="1">
                <a:solidFill>
                  <a:schemeClr val="accent1"/>
                </a:solidFill>
                <a:latin typeface="Century Gothic" panose="020B0502020202020204" pitchFamily="34" charset="0"/>
              </a:rPr>
              <a:t>principles</a:t>
            </a:r>
            <a:r>
              <a:rPr lang="pl-PL" sz="2600" dirty="0">
                <a:solidFill>
                  <a:schemeClr val="accent1"/>
                </a:solidFill>
                <a:latin typeface="Century Gothic" panose="020B0502020202020204" pitchFamily="34" charset="0"/>
              </a:rPr>
              <a:t> of </a:t>
            </a:r>
            <a:r>
              <a:rPr lang="pl-PL" sz="2600" dirty="0" err="1">
                <a:solidFill>
                  <a:schemeClr val="accent1"/>
                </a:solidFill>
                <a:latin typeface="Century Gothic" panose="020B0502020202020204" pitchFamily="34" charset="0"/>
              </a:rPr>
              <a:t>criminal</a:t>
            </a:r>
            <a:r>
              <a:rPr lang="pl-PL" sz="2600" dirty="0">
                <a:solidFill>
                  <a:schemeClr val="accent1"/>
                </a:solidFill>
                <a:latin typeface="Century Gothic" panose="020B0502020202020204" pitchFamily="34" charset="0"/>
              </a:rPr>
              <a:t> law</a:t>
            </a:r>
          </a:p>
          <a:p>
            <a:pPr>
              <a:lnSpc>
                <a:spcPct val="100000"/>
              </a:lnSpc>
            </a:pPr>
            <a:r>
              <a:rPr lang="pl-PL" sz="2600" dirty="0" err="1">
                <a:solidFill>
                  <a:schemeClr val="accent2"/>
                </a:solidFill>
                <a:latin typeface="Century Gothic" panose="020B0502020202020204" pitchFamily="34" charset="0"/>
              </a:rPr>
              <a:t>nullum</a:t>
            </a:r>
            <a:r>
              <a:rPr lang="pl-PL" sz="2600" dirty="0">
                <a:solidFill>
                  <a:schemeClr val="accent2"/>
                </a:solidFill>
                <a:latin typeface="Century Gothic" panose="020B0502020202020204" pitchFamily="34" charset="0"/>
              </a:rPr>
              <a:t> </a:t>
            </a:r>
            <a:r>
              <a:rPr lang="pl-PL" sz="2600" dirty="0" err="1">
                <a:solidFill>
                  <a:schemeClr val="accent2"/>
                </a:solidFill>
                <a:latin typeface="Century Gothic" panose="020B0502020202020204" pitchFamily="34" charset="0"/>
              </a:rPr>
              <a:t>crimen</a:t>
            </a:r>
            <a:r>
              <a:rPr lang="pl-PL" sz="2600" dirty="0">
                <a:solidFill>
                  <a:schemeClr val="accent2"/>
                </a:solidFill>
                <a:latin typeface="Century Gothic" panose="020B0502020202020204" pitchFamily="34" charset="0"/>
              </a:rPr>
              <a:t>, nulla poena sine lege in ECHR</a:t>
            </a:r>
          </a:p>
          <a:p>
            <a:pPr lvl="1">
              <a:lnSpc>
                <a:spcPct val="100000"/>
              </a:lnSpc>
            </a:pPr>
            <a:r>
              <a:rPr lang="pl-PL" sz="2200" dirty="0" err="1">
                <a:latin typeface="Century Gothic" panose="020B0502020202020204" pitchFamily="34" charset="0"/>
              </a:rPr>
              <a:t>Jorgic</a:t>
            </a:r>
            <a:r>
              <a:rPr lang="pl-PL" sz="2200" dirty="0">
                <a:latin typeface="Century Gothic" panose="020B0502020202020204" pitchFamily="34" charset="0"/>
              </a:rPr>
              <a:t> v. Germany (12 </a:t>
            </a:r>
            <a:r>
              <a:rPr lang="pl-PL" sz="2200" dirty="0" err="1">
                <a:latin typeface="Century Gothic" panose="020B0502020202020204" pitchFamily="34" charset="0"/>
              </a:rPr>
              <a:t>July</a:t>
            </a:r>
            <a:r>
              <a:rPr lang="pl-PL" sz="2200" dirty="0">
                <a:latin typeface="Century Gothic" panose="020B0502020202020204" pitchFamily="34" charset="0"/>
              </a:rPr>
              <a:t> 2007)</a:t>
            </a:r>
          </a:p>
          <a:p>
            <a:pPr marL="914400" lvl="2" indent="0" algn="just">
              <a:lnSpc>
                <a:spcPct val="100000"/>
              </a:lnSpc>
              <a:buNone/>
            </a:pPr>
            <a:r>
              <a:rPr lang="pl-PL" sz="1800" dirty="0" err="1">
                <a:latin typeface="Century Gothic" panose="020B0502020202020204" pitchFamily="34" charset="0"/>
              </a:rPr>
              <a:t>context</a:t>
            </a:r>
            <a:r>
              <a:rPr lang="pl-PL" sz="1800" dirty="0">
                <a:latin typeface="Century Gothic" panose="020B0502020202020204" pitchFamily="34" charset="0"/>
              </a:rPr>
              <a:t> of </a:t>
            </a:r>
            <a:r>
              <a:rPr lang="pl-PL" sz="1800" dirty="0" err="1">
                <a:latin typeface="Century Gothic" panose="020B0502020202020204" pitchFamily="34" charset="0"/>
              </a:rPr>
              <a:t>international</a:t>
            </a:r>
            <a:r>
              <a:rPr lang="pl-PL" sz="1800" dirty="0">
                <a:latin typeface="Century Gothic" panose="020B0502020202020204" pitchFamily="34" charset="0"/>
              </a:rPr>
              <a:t> law:</a:t>
            </a:r>
          </a:p>
          <a:p>
            <a:pPr marL="914400" lvl="2" indent="0" algn="just">
              <a:lnSpc>
                <a:spcPct val="100000"/>
              </a:lnSpc>
              <a:buNone/>
            </a:pPr>
            <a:r>
              <a:rPr lang="pl-PL" sz="1700" dirty="0">
                <a:latin typeface="Century Gothic" panose="020B0502020202020204" pitchFamily="34" charset="0"/>
              </a:rPr>
              <a:t>„</a:t>
            </a:r>
            <a:r>
              <a:rPr lang="en-US" sz="1700" dirty="0">
                <a:latin typeface="Century Gothic" panose="020B0502020202020204" pitchFamily="34" charset="0"/>
              </a:rPr>
              <a:t>106. Furthermore, the Court, like the national courts, considers it </a:t>
            </a:r>
            <a:r>
              <a:rPr lang="en-US" sz="1700" u="sng" dirty="0">
                <a:latin typeface="Century Gothic" panose="020B0502020202020204" pitchFamily="34" charset="0"/>
              </a:rPr>
              <a:t>necessary, in order to determine the essence of the offence of genocide, to take into consideration also the codification of the prohibition of genocide in Article II of the Genocide Convention</a:t>
            </a:r>
            <a:r>
              <a:rPr lang="en-US" sz="1700" dirty="0">
                <a:latin typeface="Century Gothic" panose="020B0502020202020204" pitchFamily="34" charset="0"/>
              </a:rPr>
              <a:t>, for the observance of which Article 220a had been incorporated into the Criminal Code and in the light of which the said Article was to be construed. As the wording of Article 220a of the Criminal Code corresponds to that of Article II of the Genocide Convention in so far as the definition of genocide is concerned, the above reasoning with respect to the scope of the prohibition of genocide equally applies.</a:t>
            </a:r>
            <a:r>
              <a:rPr lang="pl-PL" sz="1700" dirty="0">
                <a:latin typeface="Century Gothic" panose="020B0502020202020204" pitchFamily="34" charset="0"/>
              </a:rPr>
              <a:t>”</a:t>
            </a:r>
            <a:endParaRPr lang="en-US" sz="1700" dirty="0">
              <a:latin typeface="Century Gothic" panose="020B0502020202020204" pitchFamily="34" charset="0"/>
            </a:endParaRPr>
          </a:p>
          <a:p>
            <a:pPr marL="457200" lvl="1" indent="0" algn="just">
              <a:lnSpc>
                <a:spcPct val="100000"/>
              </a:lnSpc>
              <a:buNone/>
            </a:pPr>
            <a:endParaRPr lang="pl-PL" sz="2200" dirty="0">
              <a:latin typeface="Century Gothic" panose="020B0502020202020204" pitchFamily="34" charset="0"/>
            </a:endParaRPr>
          </a:p>
        </p:txBody>
      </p:sp>
      <p:pic>
        <p:nvPicPr>
          <p:cNvPr id="7" name="Obraz 6">
            <a:extLst>
              <a:ext uri="{FF2B5EF4-FFF2-40B4-BE49-F238E27FC236}">
                <a16:creationId xmlns:a16="http://schemas.microsoft.com/office/drawing/2014/main" id="{1CD8C6B8-CB3D-4D52-8D51-1117DB0BFB35}"/>
              </a:ext>
            </a:extLst>
          </p:cNvPr>
          <p:cNvPicPr>
            <a:picLocks noChangeAspect="1"/>
          </p:cNvPicPr>
          <p:nvPr/>
        </p:nvPicPr>
        <p:blipFill>
          <a:blip r:embed="rId2"/>
          <a:stretch>
            <a:fillRect/>
          </a:stretch>
        </p:blipFill>
        <p:spPr>
          <a:xfrm>
            <a:off x="8872963" y="-1"/>
            <a:ext cx="3319038" cy="1533525"/>
          </a:xfrm>
          <a:prstGeom prst="rect">
            <a:avLst/>
          </a:prstGeom>
        </p:spPr>
      </p:pic>
    </p:spTree>
    <p:extLst>
      <p:ext uri="{BB962C8B-B14F-4D97-AF65-F5344CB8AC3E}">
        <p14:creationId xmlns:p14="http://schemas.microsoft.com/office/powerpoint/2010/main" val="268458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F9223D-6458-4777-9302-C8FCB3B0920A}"/>
              </a:ext>
            </a:extLst>
          </p:cNvPr>
          <p:cNvSpPr>
            <a:spLocks noGrp="1"/>
          </p:cNvSpPr>
          <p:nvPr>
            <p:ph type="title"/>
          </p:nvPr>
        </p:nvSpPr>
        <p:spPr>
          <a:xfrm>
            <a:off x="838200" y="207961"/>
            <a:ext cx="10515600" cy="1325563"/>
          </a:xfrm>
        </p:spPr>
        <p:txBody>
          <a:bodyPr>
            <a:normAutofit/>
          </a:bodyPr>
          <a:lstStyle/>
          <a:p>
            <a:r>
              <a:rPr lang="pl-PL" sz="3600" dirty="0" err="1">
                <a:latin typeface="Century Gothic" panose="020B0502020202020204" pitchFamily="34" charset="0"/>
              </a:rPr>
              <a:t>Lecture</a:t>
            </a:r>
            <a:r>
              <a:rPr lang="pl-PL" sz="3600" dirty="0">
                <a:latin typeface="Century Gothic" panose="020B0502020202020204" pitchFamily="34" charset="0"/>
              </a:rPr>
              <a:t> III</a:t>
            </a:r>
            <a:endParaRPr lang="de-DE" sz="3600" dirty="0">
              <a:latin typeface="Century Gothic" panose="020B0502020202020204" pitchFamily="34" charset="0"/>
            </a:endParaRPr>
          </a:p>
        </p:txBody>
      </p:sp>
      <p:sp>
        <p:nvSpPr>
          <p:cNvPr id="3" name="Symbol zastępczy zawartości 2">
            <a:extLst>
              <a:ext uri="{FF2B5EF4-FFF2-40B4-BE49-F238E27FC236}">
                <a16:creationId xmlns:a16="http://schemas.microsoft.com/office/drawing/2014/main" id="{CE2803F7-C461-442C-A7A7-98ABAB7976AB}"/>
              </a:ext>
            </a:extLst>
          </p:cNvPr>
          <p:cNvSpPr>
            <a:spLocks noGrp="1"/>
          </p:cNvSpPr>
          <p:nvPr>
            <p:ph idx="1"/>
          </p:nvPr>
        </p:nvSpPr>
        <p:spPr>
          <a:xfrm>
            <a:off x="838200" y="1294075"/>
            <a:ext cx="10982325" cy="5821100"/>
          </a:xfrm>
        </p:spPr>
        <p:txBody>
          <a:bodyPr>
            <a:normAutofit/>
          </a:bodyPr>
          <a:lstStyle/>
          <a:p>
            <a:pPr marL="0" indent="0">
              <a:lnSpc>
                <a:spcPct val="100000"/>
              </a:lnSpc>
              <a:buNone/>
            </a:pPr>
            <a:r>
              <a:rPr lang="pl-PL" sz="2600" dirty="0" err="1">
                <a:solidFill>
                  <a:schemeClr val="accent1"/>
                </a:solidFill>
                <a:latin typeface="Century Gothic" panose="020B0502020202020204" pitchFamily="34" charset="0"/>
              </a:rPr>
              <a:t>principles</a:t>
            </a:r>
            <a:r>
              <a:rPr lang="pl-PL" sz="2600" dirty="0">
                <a:solidFill>
                  <a:schemeClr val="accent1"/>
                </a:solidFill>
                <a:latin typeface="Century Gothic" panose="020B0502020202020204" pitchFamily="34" charset="0"/>
              </a:rPr>
              <a:t> of </a:t>
            </a:r>
            <a:r>
              <a:rPr lang="pl-PL" sz="2600" dirty="0" err="1">
                <a:solidFill>
                  <a:schemeClr val="accent1"/>
                </a:solidFill>
                <a:latin typeface="Century Gothic" panose="020B0502020202020204" pitchFamily="34" charset="0"/>
              </a:rPr>
              <a:t>criminal</a:t>
            </a:r>
            <a:r>
              <a:rPr lang="pl-PL" sz="2600" dirty="0">
                <a:solidFill>
                  <a:schemeClr val="accent1"/>
                </a:solidFill>
                <a:latin typeface="Century Gothic" panose="020B0502020202020204" pitchFamily="34" charset="0"/>
              </a:rPr>
              <a:t> law</a:t>
            </a:r>
          </a:p>
          <a:p>
            <a:pPr>
              <a:lnSpc>
                <a:spcPct val="100000"/>
              </a:lnSpc>
            </a:pPr>
            <a:r>
              <a:rPr lang="pl-PL" sz="2600" dirty="0" err="1">
                <a:solidFill>
                  <a:schemeClr val="accent2"/>
                </a:solidFill>
                <a:latin typeface="Century Gothic" panose="020B0502020202020204" pitchFamily="34" charset="0"/>
              </a:rPr>
              <a:t>nullum</a:t>
            </a:r>
            <a:r>
              <a:rPr lang="pl-PL" sz="2600" dirty="0">
                <a:solidFill>
                  <a:schemeClr val="accent2"/>
                </a:solidFill>
                <a:latin typeface="Century Gothic" panose="020B0502020202020204" pitchFamily="34" charset="0"/>
              </a:rPr>
              <a:t> </a:t>
            </a:r>
            <a:r>
              <a:rPr lang="pl-PL" sz="2600" dirty="0" err="1">
                <a:solidFill>
                  <a:schemeClr val="accent2"/>
                </a:solidFill>
                <a:latin typeface="Century Gothic" panose="020B0502020202020204" pitchFamily="34" charset="0"/>
              </a:rPr>
              <a:t>crimen</a:t>
            </a:r>
            <a:r>
              <a:rPr lang="pl-PL" sz="2600" dirty="0">
                <a:solidFill>
                  <a:schemeClr val="accent2"/>
                </a:solidFill>
                <a:latin typeface="Century Gothic" panose="020B0502020202020204" pitchFamily="34" charset="0"/>
              </a:rPr>
              <a:t>, nulla poena sine lege in ECHR</a:t>
            </a:r>
          </a:p>
          <a:p>
            <a:pPr lvl="1">
              <a:lnSpc>
                <a:spcPct val="100000"/>
              </a:lnSpc>
            </a:pPr>
            <a:r>
              <a:rPr lang="pl-PL" sz="2200" dirty="0" err="1">
                <a:latin typeface="Century Gothic" panose="020B0502020202020204" pitchFamily="34" charset="0"/>
              </a:rPr>
              <a:t>Jorgic</a:t>
            </a:r>
            <a:r>
              <a:rPr lang="pl-PL" sz="2200" dirty="0">
                <a:latin typeface="Century Gothic" panose="020B0502020202020204" pitchFamily="34" charset="0"/>
              </a:rPr>
              <a:t> v. Germany (12 </a:t>
            </a:r>
            <a:r>
              <a:rPr lang="pl-PL" sz="2200" dirty="0" err="1">
                <a:latin typeface="Century Gothic" panose="020B0502020202020204" pitchFamily="34" charset="0"/>
              </a:rPr>
              <a:t>July</a:t>
            </a:r>
            <a:r>
              <a:rPr lang="pl-PL" sz="2200" dirty="0">
                <a:latin typeface="Century Gothic" panose="020B0502020202020204" pitchFamily="34" charset="0"/>
              </a:rPr>
              <a:t> 2007)</a:t>
            </a:r>
          </a:p>
          <a:p>
            <a:pPr marL="914400" lvl="2" indent="0" algn="just">
              <a:lnSpc>
                <a:spcPct val="100000"/>
              </a:lnSpc>
              <a:buNone/>
            </a:pPr>
            <a:r>
              <a:rPr lang="pl-PL" sz="1800" dirty="0">
                <a:latin typeface="Century Gothic" panose="020B0502020202020204" pitchFamily="34" charset="0"/>
              </a:rPr>
              <a:t>„</a:t>
            </a:r>
            <a:r>
              <a:rPr lang="en-US" sz="1800" dirty="0">
                <a:latin typeface="Century Gothic" panose="020B0502020202020204" pitchFamily="34" charset="0"/>
              </a:rPr>
              <a:t>107. Moreover, the German courts’ interpretation has not only been </a:t>
            </a:r>
            <a:r>
              <a:rPr lang="en-US" sz="1800" u="sng" dirty="0">
                <a:latin typeface="Century Gothic" panose="020B0502020202020204" pitchFamily="34" charset="0"/>
              </a:rPr>
              <a:t>supported by a number of scholars at the relevant time of the commission of the crime</a:t>
            </a:r>
            <a:r>
              <a:rPr lang="en-US" sz="1800" dirty="0">
                <a:latin typeface="Century Gothic" panose="020B0502020202020204" pitchFamily="34" charset="0"/>
              </a:rPr>
              <a:t> (see paragraph 36 above), the United Nations General Assembly also agreed with the wider interpretation adopted by the German courts in the present case in its Resolution 47/121 of 18 December 1992, (see paragraph 41 above).</a:t>
            </a:r>
          </a:p>
          <a:p>
            <a:pPr marL="914400" lvl="2" indent="0" algn="just">
              <a:lnSpc>
                <a:spcPct val="100000"/>
              </a:lnSpc>
              <a:buNone/>
            </a:pPr>
            <a:r>
              <a:rPr lang="en-US" sz="1800" dirty="0">
                <a:latin typeface="Century Gothic" panose="020B0502020202020204" pitchFamily="34" charset="0"/>
              </a:rPr>
              <a:t>108. Consequently, </a:t>
            </a:r>
            <a:r>
              <a:rPr lang="en-US" sz="1800" u="sng" dirty="0">
                <a:latin typeface="Century Gothic" panose="020B0502020202020204" pitchFamily="34" charset="0"/>
              </a:rPr>
              <a:t>the applicant’s acts</a:t>
            </a:r>
            <a:r>
              <a:rPr lang="en-US" sz="1800" dirty="0">
                <a:latin typeface="Century Gothic" panose="020B0502020202020204" pitchFamily="34" charset="0"/>
              </a:rPr>
              <a:t>, which he committed in the course of the ethnic cleansing in the </a:t>
            </a:r>
            <a:r>
              <a:rPr lang="en-US" sz="1800" dirty="0" err="1">
                <a:latin typeface="Century Gothic" panose="020B0502020202020204" pitchFamily="34" charset="0"/>
              </a:rPr>
              <a:t>Doboj</a:t>
            </a:r>
            <a:r>
              <a:rPr lang="en-US" sz="1800" dirty="0">
                <a:latin typeface="Century Gothic" panose="020B0502020202020204" pitchFamily="34" charset="0"/>
              </a:rPr>
              <a:t> region with intent to destroy the group of Muslims as a social unit, </a:t>
            </a:r>
            <a:r>
              <a:rPr lang="en-US" sz="1800" u="sng" dirty="0">
                <a:latin typeface="Century Gothic" panose="020B0502020202020204" pitchFamily="34" charset="0"/>
              </a:rPr>
              <a:t>could reasonably be regarded as falling within the ambit of the offence of genocide</a:t>
            </a:r>
            <a:r>
              <a:rPr lang="en-US" sz="1800" dirty="0">
                <a:latin typeface="Century Gothic" panose="020B0502020202020204" pitchFamily="34" charset="0"/>
              </a:rPr>
              <a:t>.</a:t>
            </a:r>
            <a:r>
              <a:rPr lang="pl-PL" sz="1800" dirty="0">
                <a:latin typeface="Century Gothic" panose="020B0502020202020204" pitchFamily="34" charset="0"/>
              </a:rPr>
              <a:t>”</a:t>
            </a:r>
            <a:endParaRPr lang="en-US" sz="1700" dirty="0">
              <a:latin typeface="Century Gothic" panose="020B0502020202020204" pitchFamily="34" charset="0"/>
            </a:endParaRPr>
          </a:p>
          <a:p>
            <a:pPr marL="457200" lvl="1" indent="0" algn="just">
              <a:lnSpc>
                <a:spcPct val="100000"/>
              </a:lnSpc>
              <a:buNone/>
            </a:pPr>
            <a:endParaRPr lang="pl-PL" sz="2200" dirty="0">
              <a:latin typeface="Century Gothic" panose="020B0502020202020204" pitchFamily="34" charset="0"/>
            </a:endParaRPr>
          </a:p>
        </p:txBody>
      </p:sp>
      <p:pic>
        <p:nvPicPr>
          <p:cNvPr id="7" name="Obraz 6">
            <a:extLst>
              <a:ext uri="{FF2B5EF4-FFF2-40B4-BE49-F238E27FC236}">
                <a16:creationId xmlns:a16="http://schemas.microsoft.com/office/drawing/2014/main" id="{1CD8C6B8-CB3D-4D52-8D51-1117DB0BFB35}"/>
              </a:ext>
            </a:extLst>
          </p:cNvPr>
          <p:cNvPicPr>
            <a:picLocks noChangeAspect="1"/>
          </p:cNvPicPr>
          <p:nvPr/>
        </p:nvPicPr>
        <p:blipFill>
          <a:blip r:embed="rId2"/>
          <a:stretch>
            <a:fillRect/>
          </a:stretch>
        </p:blipFill>
        <p:spPr>
          <a:xfrm>
            <a:off x="8872963" y="-1"/>
            <a:ext cx="3319038" cy="1533525"/>
          </a:xfrm>
          <a:prstGeom prst="rect">
            <a:avLst/>
          </a:prstGeom>
        </p:spPr>
      </p:pic>
    </p:spTree>
    <p:extLst>
      <p:ext uri="{BB962C8B-B14F-4D97-AF65-F5344CB8AC3E}">
        <p14:creationId xmlns:p14="http://schemas.microsoft.com/office/powerpoint/2010/main" val="3304163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F9223D-6458-4777-9302-C8FCB3B0920A}"/>
              </a:ext>
            </a:extLst>
          </p:cNvPr>
          <p:cNvSpPr>
            <a:spLocks noGrp="1"/>
          </p:cNvSpPr>
          <p:nvPr>
            <p:ph type="title"/>
          </p:nvPr>
        </p:nvSpPr>
        <p:spPr>
          <a:xfrm>
            <a:off x="838200" y="207961"/>
            <a:ext cx="10515600" cy="1325563"/>
          </a:xfrm>
        </p:spPr>
        <p:txBody>
          <a:bodyPr>
            <a:normAutofit/>
          </a:bodyPr>
          <a:lstStyle/>
          <a:p>
            <a:r>
              <a:rPr lang="pl-PL" sz="3600" dirty="0" err="1">
                <a:latin typeface="Century Gothic" panose="020B0502020202020204" pitchFamily="34" charset="0"/>
              </a:rPr>
              <a:t>Lecture</a:t>
            </a:r>
            <a:r>
              <a:rPr lang="pl-PL" sz="3600" dirty="0">
                <a:latin typeface="Century Gothic" panose="020B0502020202020204" pitchFamily="34" charset="0"/>
              </a:rPr>
              <a:t> III</a:t>
            </a:r>
            <a:endParaRPr lang="de-DE" sz="3600" dirty="0">
              <a:latin typeface="Century Gothic" panose="020B0502020202020204" pitchFamily="34" charset="0"/>
            </a:endParaRPr>
          </a:p>
        </p:txBody>
      </p:sp>
      <p:sp>
        <p:nvSpPr>
          <p:cNvPr id="3" name="Symbol zastępczy zawartości 2">
            <a:extLst>
              <a:ext uri="{FF2B5EF4-FFF2-40B4-BE49-F238E27FC236}">
                <a16:creationId xmlns:a16="http://schemas.microsoft.com/office/drawing/2014/main" id="{CE2803F7-C461-442C-A7A7-98ABAB7976AB}"/>
              </a:ext>
            </a:extLst>
          </p:cNvPr>
          <p:cNvSpPr>
            <a:spLocks noGrp="1"/>
          </p:cNvSpPr>
          <p:nvPr>
            <p:ph idx="1"/>
          </p:nvPr>
        </p:nvSpPr>
        <p:spPr>
          <a:xfrm>
            <a:off x="838200" y="1294075"/>
            <a:ext cx="10982325" cy="5821100"/>
          </a:xfrm>
        </p:spPr>
        <p:txBody>
          <a:bodyPr>
            <a:normAutofit/>
          </a:bodyPr>
          <a:lstStyle/>
          <a:p>
            <a:pPr marL="0" indent="0">
              <a:lnSpc>
                <a:spcPct val="100000"/>
              </a:lnSpc>
              <a:buNone/>
            </a:pPr>
            <a:r>
              <a:rPr lang="pl-PL" sz="2600" dirty="0" err="1">
                <a:solidFill>
                  <a:schemeClr val="accent1"/>
                </a:solidFill>
                <a:latin typeface="Century Gothic" panose="020B0502020202020204" pitchFamily="34" charset="0"/>
              </a:rPr>
              <a:t>principles</a:t>
            </a:r>
            <a:r>
              <a:rPr lang="pl-PL" sz="2600" dirty="0">
                <a:solidFill>
                  <a:schemeClr val="accent1"/>
                </a:solidFill>
                <a:latin typeface="Century Gothic" panose="020B0502020202020204" pitchFamily="34" charset="0"/>
              </a:rPr>
              <a:t> of </a:t>
            </a:r>
            <a:r>
              <a:rPr lang="pl-PL" sz="2600" dirty="0" err="1">
                <a:solidFill>
                  <a:schemeClr val="accent1"/>
                </a:solidFill>
                <a:latin typeface="Century Gothic" panose="020B0502020202020204" pitchFamily="34" charset="0"/>
              </a:rPr>
              <a:t>criminal</a:t>
            </a:r>
            <a:r>
              <a:rPr lang="pl-PL" sz="2600" dirty="0">
                <a:solidFill>
                  <a:schemeClr val="accent1"/>
                </a:solidFill>
                <a:latin typeface="Century Gothic" panose="020B0502020202020204" pitchFamily="34" charset="0"/>
              </a:rPr>
              <a:t> law</a:t>
            </a:r>
          </a:p>
          <a:p>
            <a:pPr>
              <a:lnSpc>
                <a:spcPct val="100000"/>
              </a:lnSpc>
            </a:pPr>
            <a:r>
              <a:rPr lang="pl-PL" sz="2600" dirty="0" err="1">
                <a:solidFill>
                  <a:schemeClr val="accent2"/>
                </a:solidFill>
                <a:latin typeface="Century Gothic" panose="020B0502020202020204" pitchFamily="34" charset="0"/>
              </a:rPr>
              <a:t>nullum</a:t>
            </a:r>
            <a:r>
              <a:rPr lang="pl-PL" sz="2600" dirty="0">
                <a:solidFill>
                  <a:schemeClr val="accent2"/>
                </a:solidFill>
                <a:latin typeface="Century Gothic" panose="020B0502020202020204" pitchFamily="34" charset="0"/>
              </a:rPr>
              <a:t> </a:t>
            </a:r>
            <a:r>
              <a:rPr lang="pl-PL" sz="2600" dirty="0" err="1">
                <a:solidFill>
                  <a:schemeClr val="accent2"/>
                </a:solidFill>
                <a:latin typeface="Century Gothic" panose="020B0502020202020204" pitchFamily="34" charset="0"/>
              </a:rPr>
              <a:t>crimen</a:t>
            </a:r>
            <a:r>
              <a:rPr lang="pl-PL" sz="2600" dirty="0">
                <a:solidFill>
                  <a:schemeClr val="accent2"/>
                </a:solidFill>
                <a:latin typeface="Century Gothic" panose="020B0502020202020204" pitchFamily="34" charset="0"/>
              </a:rPr>
              <a:t>, nulla poena sine lege in ECHR</a:t>
            </a:r>
          </a:p>
          <a:p>
            <a:pPr lvl="1">
              <a:lnSpc>
                <a:spcPct val="100000"/>
              </a:lnSpc>
            </a:pPr>
            <a:r>
              <a:rPr lang="pl-PL" sz="2200" dirty="0" err="1">
                <a:latin typeface="Century Gothic" panose="020B0502020202020204" pitchFamily="34" charset="0"/>
              </a:rPr>
              <a:t>Jorgic</a:t>
            </a:r>
            <a:r>
              <a:rPr lang="pl-PL" sz="2200" dirty="0">
                <a:latin typeface="Century Gothic" panose="020B0502020202020204" pitchFamily="34" charset="0"/>
              </a:rPr>
              <a:t> v. Germany (12 </a:t>
            </a:r>
            <a:r>
              <a:rPr lang="pl-PL" sz="2200" dirty="0" err="1">
                <a:latin typeface="Century Gothic" panose="020B0502020202020204" pitchFamily="34" charset="0"/>
              </a:rPr>
              <a:t>July</a:t>
            </a:r>
            <a:r>
              <a:rPr lang="pl-PL" sz="2200" dirty="0">
                <a:latin typeface="Century Gothic" panose="020B0502020202020204" pitchFamily="34" charset="0"/>
              </a:rPr>
              <a:t> 2007)</a:t>
            </a:r>
          </a:p>
          <a:p>
            <a:pPr marL="914400" lvl="2" indent="0">
              <a:lnSpc>
                <a:spcPct val="100000"/>
              </a:lnSpc>
              <a:buNone/>
            </a:pPr>
            <a:r>
              <a:rPr lang="pl-PL" sz="1800" dirty="0" err="1">
                <a:latin typeface="Century Gothic" panose="020B0502020202020204" pitchFamily="34" charset="0"/>
              </a:rPr>
              <a:t>foreseeability</a:t>
            </a:r>
            <a:r>
              <a:rPr lang="pl-PL" sz="1800" dirty="0">
                <a:latin typeface="Century Gothic" panose="020B0502020202020204" pitchFamily="34" charset="0"/>
              </a:rPr>
              <a:t>:</a:t>
            </a:r>
          </a:p>
          <a:p>
            <a:pPr marL="914400" lvl="2" indent="0" algn="just">
              <a:lnSpc>
                <a:spcPct val="100000"/>
              </a:lnSpc>
              <a:buNone/>
            </a:pPr>
            <a:r>
              <a:rPr lang="pl-PL" sz="1800" dirty="0">
                <a:latin typeface="Century Gothic" panose="020B0502020202020204" pitchFamily="34" charset="0"/>
              </a:rPr>
              <a:t>„</a:t>
            </a:r>
            <a:r>
              <a:rPr lang="en-US" sz="1800" dirty="0">
                <a:latin typeface="Century Gothic" panose="020B0502020202020204" pitchFamily="34" charset="0"/>
              </a:rPr>
              <a:t>109. In deciding, secondly, </a:t>
            </a:r>
            <a:r>
              <a:rPr lang="en-US" sz="1800" u="sng" dirty="0">
                <a:latin typeface="Century Gothic" panose="020B0502020202020204" pitchFamily="34" charset="0"/>
              </a:rPr>
              <a:t>whether the domestic courts’ interpretation of the crime of genocide could reasonably be foreseen by the applicant</a:t>
            </a:r>
            <a:r>
              <a:rPr lang="en-US" sz="1800" dirty="0">
                <a:latin typeface="Century Gothic" panose="020B0502020202020204" pitchFamily="34" charset="0"/>
              </a:rPr>
              <a:t> at the material time, the Court notes that the applicant is the first person to be convicted of genocide by German courts under Article 220a since the incorporation of that Article into the Criminal Code in 1955. In these circumstances the Court finds that, as opposed to cases concerning a reversal of pre-existing case-law, </a:t>
            </a:r>
            <a:r>
              <a:rPr lang="en-US" sz="1800" u="sng" dirty="0">
                <a:latin typeface="Century Gothic" panose="020B0502020202020204" pitchFamily="34" charset="0"/>
              </a:rPr>
              <a:t>an interpretation of the scope of the offence which was – as in the present case – consistent with the essence of that offence must, as a rule, be considered as foreseeable</a:t>
            </a:r>
            <a:r>
              <a:rPr lang="en-US" sz="1800" dirty="0">
                <a:latin typeface="Century Gothic" panose="020B0502020202020204" pitchFamily="34" charset="0"/>
              </a:rPr>
              <a:t>. Despite this, the Court does not exclude that, exceptionally, an applicant could rely on a particular interpretation of the provision being taken by the domestic courts in the special circumstances of the case.</a:t>
            </a:r>
            <a:r>
              <a:rPr lang="pl-PL" sz="1800" dirty="0">
                <a:latin typeface="Century Gothic" panose="020B0502020202020204" pitchFamily="34" charset="0"/>
              </a:rPr>
              <a:t>”</a:t>
            </a:r>
            <a:endParaRPr lang="en-US" sz="1700" dirty="0">
              <a:latin typeface="Century Gothic" panose="020B0502020202020204" pitchFamily="34" charset="0"/>
            </a:endParaRPr>
          </a:p>
          <a:p>
            <a:pPr marL="457200" lvl="1" indent="0" algn="just">
              <a:lnSpc>
                <a:spcPct val="100000"/>
              </a:lnSpc>
              <a:buNone/>
            </a:pPr>
            <a:endParaRPr lang="pl-PL" sz="2200" dirty="0">
              <a:latin typeface="Century Gothic" panose="020B0502020202020204" pitchFamily="34" charset="0"/>
            </a:endParaRPr>
          </a:p>
        </p:txBody>
      </p:sp>
      <p:pic>
        <p:nvPicPr>
          <p:cNvPr id="7" name="Obraz 6">
            <a:extLst>
              <a:ext uri="{FF2B5EF4-FFF2-40B4-BE49-F238E27FC236}">
                <a16:creationId xmlns:a16="http://schemas.microsoft.com/office/drawing/2014/main" id="{1CD8C6B8-CB3D-4D52-8D51-1117DB0BFB35}"/>
              </a:ext>
            </a:extLst>
          </p:cNvPr>
          <p:cNvPicPr>
            <a:picLocks noChangeAspect="1"/>
          </p:cNvPicPr>
          <p:nvPr/>
        </p:nvPicPr>
        <p:blipFill>
          <a:blip r:embed="rId2"/>
          <a:stretch>
            <a:fillRect/>
          </a:stretch>
        </p:blipFill>
        <p:spPr>
          <a:xfrm>
            <a:off x="8872963" y="-1"/>
            <a:ext cx="3319038" cy="1533525"/>
          </a:xfrm>
          <a:prstGeom prst="rect">
            <a:avLst/>
          </a:prstGeom>
        </p:spPr>
      </p:pic>
    </p:spTree>
    <p:extLst>
      <p:ext uri="{BB962C8B-B14F-4D97-AF65-F5344CB8AC3E}">
        <p14:creationId xmlns:p14="http://schemas.microsoft.com/office/powerpoint/2010/main" val="1238532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F9223D-6458-4777-9302-C8FCB3B0920A}"/>
              </a:ext>
            </a:extLst>
          </p:cNvPr>
          <p:cNvSpPr>
            <a:spLocks noGrp="1"/>
          </p:cNvSpPr>
          <p:nvPr>
            <p:ph type="title"/>
          </p:nvPr>
        </p:nvSpPr>
        <p:spPr>
          <a:xfrm>
            <a:off x="838200" y="207961"/>
            <a:ext cx="10515600" cy="1325563"/>
          </a:xfrm>
        </p:spPr>
        <p:txBody>
          <a:bodyPr>
            <a:normAutofit/>
          </a:bodyPr>
          <a:lstStyle/>
          <a:p>
            <a:r>
              <a:rPr lang="pl-PL" sz="3600" dirty="0" err="1">
                <a:latin typeface="Century Gothic" panose="020B0502020202020204" pitchFamily="34" charset="0"/>
              </a:rPr>
              <a:t>Lecture</a:t>
            </a:r>
            <a:r>
              <a:rPr lang="pl-PL" sz="3600" dirty="0">
                <a:latin typeface="Century Gothic" panose="020B0502020202020204" pitchFamily="34" charset="0"/>
              </a:rPr>
              <a:t> III</a:t>
            </a:r>
            <a:endParaRPr lang="de-DE" sz="3600" dirty="0">
              <a:latin typeface="Century Gothic" panose="020B0502020202020204" pitchFamily="34" charset="0"/>
            </a:endParaRPr>
          </a:p>
        </p:txBody>
      </p:sp>
      <p:sp>
        <p:nvSpPr>
          <p:cNvPr id="3" name="Symbol zastępczy zawartości 2">
            <a:extLst>
              <a:ext uri="{FF2B5EF4-FFF2-40B4-BE49-F238E27FC236}">
                <a16:creationId xmlns:a16="http://schemas.microsoft.com/office/drawing/2014/main" id="{CE2803F7-C461-442C-A7A7-98ABAB7976AB}"/>
              </a:ext>
            </a:extLst>
          </p:cNvPr>
          <p:cNvSpPr>
            <a:spLocks noGrp="1"/>
          </p:cNvSpPr>
          <p:nvPr>
            <p:ph idx="1"/>
          </p:nvPr>
        </p:nvSpPr>
        <p:spPr>
          <a:xfrm>
            <a:off x="838200" y="1294075"/>
            <a:ext cx="10982325" cy="5821100"/>
          </a:xfrm>
        </p:spPr>
        <p:txBody>
          <a:bodyPr>
            <a:normAutofit/>
          </a:bodyPr>
          <a:lstStyle/>
          <a:p>
            <a:pPr marL="0" indent="0">
              <a:lnSpc>
                <a:spcPct val="100000"/>
              </a:lnSpc>
              <a:buNone/>
            </a:pPr>
            <a:r>
              <a:rPr lang="pl-PL" sz="2600" dirty="0" err="1">
                <a:solidFill>
                  <a:schemeClr val="accent1"/>
                </a:solidFill>
                <a:latin typeface="Century Gothic" panose="020B0502020202020204" pitchFamily="34" charset="0"/>
              </a:rPr>
              <a:t>principles</a:t>
            </a:r>
            <a:r>
              <a:rPr lang="pl-PL" sz="2600" dirty="0">
                <a:solidFill>
                  <a:schemeClr val="accent1"/>
                </a:solidFill>
                <a:latin typeface="Century Gothic" panose="020B0502020202020204" pitchFamily="34" charset="0"/>
              </a:rPr>
              <a:t> of </a:t>
            </a:r>
            <a:r>
              <a:rPr lang="pl-PL" sz="2600" dirty="0" err="1">
                <a:solidFill>
                  <a:schemeClr val="accent1"/>
                </a:solidFill>
                <a:latin typeface="Century Gothic" panose="020B0502020202020204" pitchFamily="34" charset="0"/>
              </a:rPr>
              <a:t>criminal</a:t>
            </a:r>
            <a:r>
              <a:rPr lang="pl-PL" sz="2600" dirty="0">
                <a:solidFill>
                  <a:schemeClr val="accent1"/>
                </a:solidFill>
                <a:latin typeface="Century Gothic" panose="020B0502020202020204" pitchFamily="34" charset="0"/>
              </a:rPr>
              <a:t> law</a:t>
            </a:r>
          </a:p>
          <a:p>
            <a:pPr>
              <a:lnSpc>
                <a:spcPct val="100000"/>
              </a:lnSpc>
            </a:pPr>
            <a:r>
              <a:rPr lang="pl-PL" sz="2600" dirty="0" err="1">
                <a:solidFill>
                  <a:schemeClr val="accent2"/>
                </a:solidFill>
                <a:latin typeface="Century Gothic" panose="020B0502020202020204" pitchFamily="34" charset="0"/>
              </a:rPr>
              <a:t>nullum</a:t>
            </a:r>
            <a:r>
              <a:rPr lang="pl-PL" sz="2600" dirty="0">
                <a:solidFill>
                  <a:schemeClr val="accent2"/>
                </a:solidFill>
                <a:latin typeface="Century Gothic" panose="020B0502020202020204" pitchFamily="34" charset="0"/>
              </a:rPr>
              <a:t> </a:t>
            </a:r>
            <a:r>
              <a:rPr lang="pl-PL" sz="2600" dirty="0" err="1">
                <a:solidFill>
                  <a:schemeClr val="accent2"/>
                </a:solidFill>
                <a:latin typeface="Century Gothic" panose="020B0502020202020204" pitchFamily="34" charset="0"/>
              </a:rPr>
              <a:t>crimen</a:t>
            </a:r>
            <a:r>
              <a:rPr lang="pl-PL" sz="2600" dirty="0">
                <a:solidFill>
                  <a:schemeClr val="accent2"/>
                </a:solidFill>
                <a:latin typeface="Century Gothic" panose="020B0502020202020204" pitchFamily="34" charset="0"/>
              </a:rPr>
              <a:t>, nulla poena sine lege in ECHR</a:t>
            </a:r>
          </a:p>
          <a:p>
            <a:pPr lvl="1">
              <a:lnSpc>
                <a:spcPct val="100000"/>
              </a:lnSpc>
            </a:pPr>
            <a:r>
              <a:rPr lang="pl-PL" sz="2200" dirty="0" err="1">
                <a:latin typeface="Century Gothic" panose="020B0502020202020204" pitchFamily="34" charset="0"/>
              </a:rPr>
              <a:t>Jorgic</a:t>
            </a:r>
            <a:r>
              <a:rPr lang="pl-PL" sz="2200" dirty="0">
                <a:latin typeface="Century Gothic" panose="020B0502020202020204" pitchFamily="34" charset="0"/>
              </a:rPr>
              <a:t> v. Germany (12 </a:t>
            </a:r>
            <a:r>
              <a:rPr lang="pl-PL" sz="2200" dirty="0" err="1">
                <a:latin typeface="Century Gothic" panose="020B0502020202020204" pitchFamily="34" charset="0"/>
              </a:rPr>
              <a:t>July</a:t>
            </a:r>
            <a:r>
              <a:rPr lang="pl-PL" sz="2200" dirty="0">
                <a:latin typeface="Century Gothic" panose="020B0502020202020204" pitchFamily="34" charset="0"/>
              </a:rPr>
              <a:t> 2007)</a:t>
            </a:r>
          </a:p>
          <a:p>
            <a:pPr marL="914400" lvl="2" indent="0">
              <a:lnSpc>
                <a:spcPct val="100000"/>
              </a:lnSpc>
              <a:buNone/>
            </a:pPr>
            <a:r>
              <a:rPr lang="pl-PL" sz="1800" dirty="0" err="1">
                <a:latin typeface="Century Gothic" panose="020B0502020202020204" pitchFamily="34" charset="0"/>
              </a:rPr>
              <a:t>foreseeability</a:t>
            </a:r>
            <a:r>
              <a:rPr lang="pl-PL" sz="1800" dirty="0">
                <a:latin typeface="Century Gothic" panose="020B0502020202020204" pitchFamily="34" charset="0"/>
              </a:rPr>
              <a:t>:</a:t>
            </a:r>
          </a:p>
          <a:p>
            <a:pPr marL="914400" lvl="2" indent="0" algn="just">
              <a:lnSpc>
                <a:spcPct val="100000"/>
              </a:lnSpc>
              <a:buNone/>
            </a:pPr>
            <a:r>
              <a:rPr lang="pl-PL" sz="1800" dirty="0">
                <a:latin typeface="Century Gothic" panose="020B0502020202020204" pitchFamily="34" charset="0"/>
              </a:rPr>
              <a:t>„</a:t>
            </a:r>
            <a:r>
              <a:rPr lang="en-US" sz="1800" dirty="0">
                <a:latin typeface="Century Gothic" panose="020B0502020202020204" pitchFamily="34" charset="0"/>
              </a:rPr>
              <a:t>113. In view of the foregoing, the Court concludes that, while many authorities had </a:t>
            </a:r>
            <a:r>
              <a:rPr lang="en-US" sz="1800" dirty="0" err="1">
                <a:latin typeface="Century Gothic" panose="020B0502020202020204" pitchFamily="34" charset="0"/>
              </a:rPr>
              <a:t>favoured</a:t>
            </a:r>
            <a:r>
              <a:rPr lang="en-US" sz="1800" dirty="0">
                <a:latin typeface="Century Gothic" panose="020B0502020202020204" pitchFamily="34" charset="0"/>
              </a:rPr>
              <a:t> a narrow interpretation of the crime of genocide, </a:t>
            </a:r>
            <a:r>
              <a:rPr lang="en-US" sz="1800" u="sng" dirty="0">
                <a:latin typeface="Century Gothic" panose="020B0502020202020204" pitchFamily="34" charset="0"/>
              </a:rPr>
              <a:t>there had already been several authorities at the material time which had construed the offence of genocide in the same wider way as the German courts</a:t>
            </a:r>
            <a:r>
              <a:rPr lang="en-US" sz="1800" dirty="0">
                <a:latin typeface="Century Gothic" panose="020B0502020202020204" pitchFamily="34" charset="0"/>
              </a:rPr>
              <a:t>. In these circumstances, the Court finds that </a:t>
            </a:r>
            <a:r>
              <a:rPr lang="en-US" sz="1800" u="sng" dirty="0">
                <a:latin typeface="Century Gothic" panose="020B0502020202020204" pitchFamily="34" charset="0"/>
              </a:rPr>
              <a:t>the applicant, if need be with the assistance of a lawyer, could reasonably have foreseen that he risked being charged with and convicted of genocide</a:t>
            </a:r>
            <a:r>
              <a:rPr lang="en-US" sz="1800" dirty="0">
                <a:latin typeface="Century Gothic" panose="020B0502020202020204" pitchFamily="34" charset="0"/>
              </a:rPr>
              <a:t> for the acts he committed in 1992. In this context the Court also has regard to the fact that the applicant was found guilty of acts of a considerable severity and duration: the killing of several people and the detention and ill-treatment of a large number of people over a period of several months as the leader of a paramilitary group in pursuit of the policy of ethnic cleansing.</a:t>
            </a:r>
            <a:r>
              <a:rPr lang="pl-PL" sz="1800" dirty="0">
                <a:latin typeface="Century Gothic" panose="020B0502020202020204" pitchFamily="34" charset="0"/>
              </a:rPr>
              <a:t>”</a:t>
            </a:r>
            <a:endParaRPr lang="en-US" sz="1700" dirty="0">
              <a:latin typeface="Century Gothic" panose="020B0502020202020204" pitchFamily="34" charset="0"/>
            </a:endParaRPr>
          </a:p>
          <a:p>
            <a:pPr marL="457200" lvl="1" indent="0" algn="just">
              <a:lnSpc>
                <a:spcPct val="100000"/>
              </a:lnSpc>
              <a:buNone/>
            </a:pPr>
            <a:endParaRPr lang="pl-PL" sz="2200" dirty="0">
              <a:latin typeface="Century Gothic" panose="020B0502020202020204" pitchFamily="34" charset="0"/>
            </a:endParaRPr>
          </a:p>
        </p:txBody>
      </p:sp>
      <p:pic>
        <p:nvPicPr>
          <p:cNvPr id="7" name="Obraz 6">
            <a:extLst>
              <a:ext uri="{FF2B5EF4-FFF2-40B4-BE49-F238E27FC236}">
                <a16:creationId xmlns:a16="http://schemas.microsoft.com/office/drawing/2014/main" id="{1CD8C6B8-CB3D-4D52-8D51-1117DB0BFB35}"/>
              </a:ext>
            </a:extLst>
          </p:cNvPr>
          <p:cNvPicPr>
            <a:picLocks noChangeAspect="1"/>
          </p:cNvPicPr>
          <p:nvPr/>
        </p:nvPicPr>
        <p:blipFill>
          <a:blip r:embed="rId2"/>
          <a:stretch>
            <a:fillRect/>
          </a:stretch>
        </p:blipFill>
        <p:spPr>
          <a:xfrm>
            <a:off x="8872963" y="-1"/>
            <a:ext cx="3319038" cy="1533525"/>
          </a:xfrm>
          <a:prstGeom prst="rect">
            <a:avLst/>
          </a:prstGeom>
        </p:spPr>
      </p:pic>
    </p:spTree>
    <p:extLst>
      <p:ext uri="{BB962C8B-B14F-4D97-AF65-F5344CB8AC3E}">
        <p14:creationId xmlns:p14="http://schemas.microsoft.com/office/powerpoint/2010/main" val="3461630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F9223D-6458-4777-9302-C8FCB3B0920A}"/>
              </a:ext>
            </a:extLst>
          </p:cNvPr>
          <p:cNvSpPr>
            <a:spLocks noGrp="1"/>
          </p:cNvSpPr>
          <p:nvPr>
            <p:ph type="title"/>
          </p:nvPr>
        </p:nvSpPr>
        <p:spPr>
          <a:xfrm>
            <a:off x="838200" y="207961"/>
            <a:ext cx="10515600" cy="1325563"/>
          </a:xfrm>
        </p:spPr>
        <p:txBody>
          <a:bodyPr>
            <a:normAutofit/>
          </a:bodyPr>
          <a:lstStyle/>
          <a:p>
            <a:r>
              <a:rPr lang="pl-PL" sz="3600" dirty="0" err="1">
                <a:latin typeface="Century Gothic" panose="020B0502020202020204" pitchFamily="34" charset="0"/>
              </a:rPr>
              <a:t>Lecture</a:t>
            </a:r>
            <a:r>
              <a:rPr lang="pl-PL" sz="3600" dirty="0">
                <a:latin typeface="Century Gothic" panose="020B0502020202020204" pitchFamily="34" charset="0"/>
              </a:rPr>
              <a:t> III</a:t>
            </a:r>
            <a:endParaRPr lang="de-DE" sz="3600" dirty="0">
              <a:latin typeface="Century Gothic" panose="020B0502020202020204" pitchFamily="34" charset="0"/>
            </a:endParaRPr>
          </a:p>
        </p:txBody>
      </p:sp>
      <p:sp>
        <p:nvSpPr>
          <p:cNvPr id="3" name="Symbol zastępczy zawartości 2">
            <a:extLst>
              <a:ext uri="{FF2B5EF4-FFF2-40B4-BE49-F238E27FC236}">
                <a16:creationId xmlns:a16="http://schemas.microsoft.com/office/drawing/2014/main" id="{CE2803F7-C461-442C-A7A7-98ABAB7976AB}"/>
              </a:ext>
            </a:extLst>
          </p:cNvPr>
          <p:cNvSpPr>
            <a:spLocks noGrp="1"/>
          </p:cNvSpPr>
          <p:nvPr>
            <p:ph idx="1"/>
          </p:nvPr>
        </p:nvSpPr>
        <p:spPr>
          <a:xfrm>
            <a:off x="838200" y="1294075"/>
            <a:ext cx="10982325" cy="5821100"/>
          </a:xfrm>
        </p:spPr>
        <p:txBody>
          <a:bodyPr>
            <a:normAutofit/>
          </a:bodyPr>
          <a:lstStyle/>
          <a:p>
            <a:pPr marL="0" indent="0">
              <a:lnSpc>
                <a:spcPct val="100000"/>
              </a:lnSpc>
              <a:buNone/>
            </a:pPr>
            <a:r>
              <a:rPr lang="pl-PL" sz="2600" dirty="0" err="1">
                <a:solidFill>
                  <a:schemeClr val="accent1"/>
                </a:solidFill>
                <a:latin typeface="Century Gothic" panose="020B0502020202020204" pitchFamily="34" charset="0"/>
              </a:rPr>
              <a:t>principles</a:t>
            </a:r>
            <a:r>
              <a:rPr lang="pl-PL" sz="2600" dirty="0">
                <a:solidFill>
                  <a:schemeClr val="accent1"/>
                </a:solidFill>
                <a:latin typeface="Century Gothic" panose="020B0502020202020204" pitchFamily="34" charset="0"/>
              </a:rPr>
              <a:t> of </a:t>
            </a:r>
            <a:r>
              <a:rPr lang="pl-PL" sz="2600" dirty="0" err="1">
                <a:solidFill>
                  <a:schemeClr val="accent1"/>
                </a:solidFill>
                <a:latin typeface="Century Gothic" panose="020B0502020202020204" pitchFamily="34" charset="0"/>
              </a:rPr>
              <a:t>criminal</a:t>
            </a:r>
            <a:r>
              <a:rPr lang="pl-PL" sz="2600" dirty="0">
                <a:solidFill>
                  <a:schemeClr val="accent1"/>
                </a:solidFill>
                <a:latin typeface="Century Gothic" panose="020B0502020202020204" pitchFamily="34" charset="0"/>
              </a:rPr>
              <a:t> law</a:t>
            </a:r>
          </a:p>
          <a:p>
            <a:pPr>
              <a:lnSpc>
                <a:spcPct val="100000"/>
              </a:lnSpc>
            </a:pPr>
            <a:r>
              <a:rPr lang="pl-PL" sz="2600" dirty="0" err="1">
                <a:solidFill>
                  <a:schemeClr val="accent2"/>
                </a:solidFill>
                <a:latin typeface="Century Gothic" panose="020B0502020202020204" pitchFamily="34" charset="0"/>
              </a:rPr>
              <a:t>nullum</a:t>
            </a:r>
            <a:r>
              <a:rPr lang="pl-PL" sz="2600" dirty="0">
                <a:solidFill>
                  <a:schemeClr val="accent2"/>
                </a:solidFill>
                <a:latin typeface="Century Gothic" panose="020B0502020202020204" pitchFamily="34" charset="0"/>
              </a:rPr>
              <a:t> </a:t>
            </a:r>
            <a:r>
              <a:rPr lang="pl-PL" sz="2600" dirty="0" err="1">
                <a:solidFill>
                  <a:schemeClr val="accent2"/>
                </a:solidFill>
                <a:latin typeface="Century Gothic" panose="020B0502020202020204" pitchFamily="34" charset="0"/>
              </a:rPr>
              <a:t>crimen</a:t>
            </a:r>
            <a:r>
              <a:rPr lang="pl-PL" sz="2600" dirty="0">
                <a:solidFill>
                  <a:schemeClr val="accent2"/>
                </a:solidFill>
                <a:latin typeface="Century Gothic" panose="020B0502020202020204" pitchFamily="34" charset="0"/>
              </a:rPr>
              <a:t>, nulla poena sine lege in ECHR</a:t>
            </a:r>
          </a:p>
          <a:p>
            <a:pPr lvl="1">
              <a:lnSpc>
                <a:spcPct val="100000"/>
              </a:lnSpc>
            </a:pPr>
            <a:r>
              <a:rPr lang="pl-PL" sz="2200" dirty="0" err="1">
                <a:latin typeface="Century Gothic" panose="020B0502020202020204" pitchFamily="34" charset="0"/>
              </a:rPr>
              <a:t>Jorgic</a:t>
            </a:r>
            <a:r>
              <a:rPr lang="pl-PL" sz="2200" dirty="0">
                <a:latin typeface="Century Gothic" panose="020B0502020202020204" pitchFamily="34" charset="0"/>
              </a:rPr>
              <a:t> v. Germany (12 </a:t>
            </a:r>
            <a:r>
              <a:rPr lang="pl-PL" sz="2200" dirty="0" err="1">
                <a:latin typeface="Century Gothic" panose="020B0502020202020204" pitchFamily="34" charset="0"/>
              </a:rPr>
              <a:t>July</a:t>
            </a:r>
            <a:r>
              <a:rPr lang="pl-PL" sz="2200" dirty="0">
                <a:latin typeface="Century Gothic" panose="020B0502020202020204" pitchFamily="34" charset="0"/>
              </a:rPr>
              <a:t> 2007)</a:t>
            </a:r>
          </a:p>
          <a:p>
            <a:pPr marL="914400" lvl="2" indent="0">
              <a:lnSpc>
                <a:spcPct val="100000"/>
              </a:lnSpc>
              <a:buNone/>
            </a:pPr>
            <a:r>
              <a:rPr lang="pl-PL" sz="1800" dirty="0" err="1">
                <a:latin typeface="Century Gothic" panose="020B0502020202020204" pitchFamily="34" charset="0"/>
              </a:rPr>
              <a:t>foreseeability</a:t>
            </a:r>
            <a:r>
              <a:rPr lang="pl-PL" sz="1800" dirty="0">
                <a:latin typeface="Century Gothic" panose="020B0502020202020204" pitchFamily="34" charset="0"/>
              </a:rPr>
              <a:t>:</a:t>
            </a:r>
          </a:p>
          <a:p>
            <a:pPr marL="914400" lvl="2" indent="0" algn="just">
              <a:lnSpc>
                <a:spcPct val="100000"/>
              </a:lnSpc>
              <a:buNone/>
            </a:pPr>
            <a:r>
              <a:rPr lang="pl-PL" sz="1800" dirty="0">
                <a:latin typeface="Century Gothic" panose="020B0502020202020204" pitchFamily="34" charset="0"/>
              </a:rPr>
              <a:t>„</a:t>
            </a:r>
            <a:r>
              <a:rPr lang="en-US" sz="1800" dirty="0">
                <a:latin typeface="Century Gothic" panose="020B0502020202020204" pitchFamily="34" charset="0"/>
              </a:rPr>
              <a:t>114. Therefore, </a:t>
            </a:r>
            <a:r>
              <a:rPr lang="en-US" sz="1800" u="sng" dirty="0">
                <a:latin typeface="Century Gothic" panose="020B0502020202020204" pitchFamily="34" charset="0"/>
              </a:rPr>
              <a:t>the national courts’ interpretation of the crime of genocide could reasonably be regarded as consistent with the essence of that offence and could reasonably be foreseen by the applicant at the material time</a:t>
            </a:r>
            <a:r>
              <a:rPr lang="en-US" sz="1800" dirty="0">
                <a:latin typeface="Century Gothic" panose="020B0502020202020204" pitchFamily="34" charset="0"/>
              </a:rPr>
              <a:t>. These requirements being met, it was for the German courts to decide which interpretation of the crime of genocide under domestic law they wished to adopt. Accordingly, the applicant’s conviction for genocide was not in breach of Article 7 § 1 of the Convention.</a:t>
            </a:r>
            <a:r>
              <a:rPr lang="pl-PL" sz="1800" dirty="0">
                <a:latin typeface="Century Gothic" panose="020B0502020202020204" pitchFamily="34" charset="0"/>
              </a:rPr>
              <a:t>”</a:t>
            </a:r>
            <a:endParaRPr lang="en-US" sz="1700" dirty="0">
              <a:latin typeface="Century Gothic" panose="020B0502020202020204" pitchFamily="34" charset="0"/>
            </a:endParaRPr>
          </a:p>
          <a:p>
            <a:pPr marL="457200" lvl="1" indent="0" algn="just">
              <a:lnSpc>
                <a:spcPct val="100000"/>
              </a:lnSpc>
              <a:buNone/>
            </a:pPr>
            <a:endParaRPr lang="pl-PL" sz="2200" dirty="0">
              <a:latin typeface="Century Gothic" panose="020B0502020202020204" pitchFamily="34" charset="0"/>
            </a:endParaRPr>
          </a:p>
        </p:txBody>
      </p:sp>
      <p:pic>
        <p:nvPicPr>
          <p:cNvPr id="7" name="Obraz 6">
            <a:extLst>
              <a:ext uri="{FF2B5EF4-FFF2-40B4-BE49-F238E27FC236}">
                <a16:creationId xmlns:a16="http://schemas.microsoft.com/office/drawing/2014/main" id="{1CD8C6B8-CB3D-4D52-8D51-1117DB0BFB35}"/>
              </a:ext>
            </a:extLst>
          </p:cNvPr>
          <p:cNvPicPr>
            <a:picLocks noChangeAspect="1"/>
          </p:cNvPicPr>
          <p:nvPr/>
        </p:nvPicPr>
        <p:blipFill>
          <a:blip r:embed="rId2"/>
          <a:stretch>
            <a:fillRect/>
          </a:stretch>
        </p:blipFill>
        <p:spPr>
          <a:xfrm>
            <a:off x="8872963" y="-1"/>
            <a:ext cx="3319038" cy="1533525"/>
          </a:xfrm>
          <a:prstGeom prst="rect">
            <a:avLst/>
          </a:prstGeom>
        </p:spPr>
      </p:pic>
    </p:spTree>
    <p:extLst>
      <p:ext uri="{BB962C8B-B14F-4D97-AF65-F5344CB8AC3E}">
        <p14:creationId xmlns:p14="http://schemas.microsoft.com/office/powerpoint/2010/main" val="4063039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F9223D-6458-4777-9302-C8FCB3B0920A}"/>
              </a:ext>
            </a:extLst>
          </p:cNvPr>
          <p:cNvSpPr>
            <a:spLocks noGrp="1"/>
          </p:cNvSpPr>
          <p:nvPr>
            <p:ph type="title"/>
          </p:nvPr>
        </p:nvSpPr>
        <p:spPr>
          <a:xfrm>
            <a:off x="838200" y="207961"/>
            <a:ext cx="10515600" cy="1325563"/>
          </a:xfrm>
        </p:spPr>
        <p:txBody>
          <a:bodyPr>
            <a:normAutofit/>
          </a:bodyPr>
          <a:lstStyle/>
          <a:p>
            <a:r>
              <a:rPr lang="pl-PL" sz="3600" dirty="0" err="1">
                <a:latin typeface="Century Gothic" panose="020B0502020202020204" pitchFamily="34" charset="0"/>
              </a:rPr>
              <a:t>Lecture</a:t>
            </a:r>
            <a:r>
              <a:rPr lang="pl-PL" sz="3600" dirty="0">
                <a:latin typeface="Century Gothic" panose="020B0502020202020204" pitchFamily="34" charset="0"/>
              </a:rPr>
              <a:t> III</a:t>
            </a:r>
            <a:endParaRPr lang="de-DE" sz="3600" dirty="0">
              <a:latin typeface="Century Gothic" panose="020B0502020202020204" pitchFamily="34" charset="0"/>
            </a:endParaRPr>
          </a:p>
        </p:txBody>
      </p:sp>
      <p:sp>
        <p:nvSpPr>
          <p:cNvPr id="3" name="Symbol zastępczy zawartości 2">
            <a:extLst>
              <a:ext uri="{FF2B5EF4-FFF2-40B4-BE49-F238E27FC236}">
                <a16:creationId xmlns:a16="http://schemas.microsoft.com/office/drawing/2014/main" id="{CE2803F7-C461-442C-A7A7-98ABAB7976AB}"/>
              </a:ext>
            </a:extLst>
          </p:cNvPr>
          <p:cNvSpPr>
            <a:spLocks noGrp="1"/>
          </p:cNvSpPr>
          <p:nvPr>
            <p:ph idx="1"/>
          </p:nvPr>
        </p:nvSpPr>
        <p:spPr>
          <a:xfrm>
            <a:off x="838200" y="1294075"/>
            <a:ext cx="10982325" cy="5821100"/>
          </a:xfrm>
        </p:spPr>
        <p:txBody>
          <a:bodyPr>
            <a:normAutofit/>
          </a:bodyPr>
          <a:lstStyle/>
          <a:p>
            <a:pPr marL="0" indent="0">
              <a:lnSpc>
                <a:spcPct val="100000"/>
              </a:lnSpc>
              <a:buNone/>
            </a:pPr>
            <a:r>
              <a:rPr lang="pl-PL" sz="2600" dirty="0" err="1">
                <a:solidFill>
                  <a:schemeClr val="accent1"/>
                </a:solidFill>
                <a:latin typeface="Century Gothic" panose="020B0502020202020204" pitchFamily="34" charset="0"/>
              </a:rPr>
              <a:t>principles</a:t>
            </a:r>
            <a:r>
              <a:rPr lang="pl-PL" sz="2600" dirty="0">
                <a:solidFill>
                  <a:schemeClr val="accent1"/>
                </a:solidFill>
                <a:latin typeface="Century Gothic" panose="020B0502020202020204" pitchFamily="34" charset="0"/>
              </a:rPr>
              <a:t> of </a:t>
            </a:r>
            <a:r>
              <a:rPr lang="pl-PL" sz="2600" dirty="0" err="1">
                <a:solidFill>
                  <a:schemeClr val="accent1"/>
                </a:solidFill>
                <a:latin typeface="Century Gothic" panose="020B0502020202020204" pitchFamily="34" charset="0"/>
              </a:rPr>
              <a:t>criminal</a:t>
            </a:r>
            <a:r>
              <a:rPr lang="pl-PL" sz="2600" dirty="0">
                <a:solidFill>
                  <a:schemeClr val="accent1"/>
                </a:solidFill>
                <a:latin typeface="Century Gothic" panose="020B0502020202020204" pitchFamily="34" charset="0"/>
              </a:rPr>
              <a:t> law</a:t>
            </a:r>
          </a:p>
          <a:p>
            <a:pPr>
              <a:lnSpc>
                <a:spcPct val="100000"/>
              </a:lnSpc>
            </a:pPr>
            <a:r>
              <a:rPr lang="pl-PL" sz="2600" dirty="0" err="1">
                <a:solidFill>
                  <a:schemeClr val="accent2"/>
                </a:solidFill>
                <a:latin typeface="Century Gothic" panose="020B0502020202020204" pitchFamily="34" charset="0"/>
              </a:rPr>
              <a:t>nullum</a:t>
            </a:r>
            <a:r>
              <a:rPr lang="pl-PL" sz="2600" dirty="0">
                <a:solidFill>
                  <a:schemeClr val="accent2"/>
                </a:solidFill>
                <a:latin typeface="Century Gothic" panose="020B0502020202020204" pitchFamily="34" charset="0"/>
              </a:rPr>
              <a:t> </a:t>
            </a:r>
            <a:r>
              <a:rPr lang="pl-PL" sz="2600" dirty="0" err="1">
                <a:solidFill>
                  <a:schemeClr val="accent2"/>
                </a:solidFill>
                <a:latin typeface="Century Gothic" panose="020B0502020202020204" pitchFamily="34" charset="0"/>
              </a:rPr>
              <a:t>crimen</a:t>
            </a:r>
            <a:r>
              <a:rPr lang="pl-PL" sz="2600" dirty="0">
                <a:solidFill>
                  <a:schemeClr val="accent2"/>
                </a:solidFill>
                <a:latin typeface="Century Gothic" panose="020B0502020202020204" pitchFamily="34" charset="0"/>
              </a:rPr>
              <a:t>, nulla poena sine lege in ECHR</a:t>
            </a:r>
            <a:endParaRPr lang="pl-PL" sz="2200" dirty="0">
              <a:solidFill>
                <a:schemeClr val="accent2"/>
              </a:solidFill>
              <a:latin typeface="Century Gothic" panose="020B0502020202020204" pitchFamily="34" charset="0"/>
            </a:endParaRPr>
          </a:p>
          <a:p>
            <a:pPr lvl="1">
              <a:lnSpc>
                <a:spcPct val="100000"/>
              </a:lnSpc>
            </a:pPr>
            <a:r>
              <a:rPr lang="pl-PL" sz="1800" dirty="0" err="1">
                <a:latin typeface="Century Gothic" panose="020B0502020202020204" pitchFamily="34" charset="0"/>
              </a:rPr>
              <a:t>summary</a:t>
            </a:r>
            <a:r>
              <a:rPr lang="pl-PL" sz="1800" dirty="0">
                <a:latin typeface="Century Gothic" panose="020B0502020202020204" pitchFamily="34" charset="0"/>
              </a:rPr>
              <a:t>:</a:t>
            </a:r>
          </a:p>
          <a:p>
            <a:pPr lvl="2">
              <a:lnSpc>
                <a:spcPct val="100000"/>
              </a:lnSpc>
            </a:pPr>
            <a:r>
              <a:rPr lang="pl-PL" sz="1800" dirty="0">
                <a:latin typeface="Century Gothic" panose="020B0502020202020204" pitchFamily="34" charset="0"/>
              </a:rPr>
              <a:t>non-</a:t>
            </a:r>
            <a:r>
              <a:rPr lang="pl-PL" sz="1800" dirty="0" err="1">
                <a:latin typeface="Century Gothic" panose="020B0502020202020204" pitchFamily="34" charset="0"/>
              </a:rPr>
              <a:t>derogable</a:t>
            </a:r>
            <a:endParaRPr lang="pl-PL" sz="1800" dirty="0">
              <a:latin typeface="Century Gothic" panose="020B0502020202020204" pitchFamily="34" charset="0"/>
            </a:endParaRPr>
          </a:p>
          <a:p>
            <a:pPr lvl="2">
              <a:lnSpc>
                <a:spcPct val="100000"/>
              </a:lnSpc>
            </a:pPr>
            <a:r>
              <a:rPr lang="pl-PL" sz="1800" dirty="0" err="1">
                <a:latin typeface="Century Gothic" panose="020B0502020202020204" pitchFamily="34" charset="0"/>
              </a:rPr>
              <a:t>there’s</a:t>
            </a:r>
            <a:r>
              <a:rPr lang="pl-PL" sz="1800" dirty="0">
                <a:latin typeface="Century Gothic" panose="020B0502020202020204" pitchFamily="34" charset="0"/>
              </a:rPr>
              <a:t> no </a:t>
            </a:r>
            <a:r>
              <a:rPr lang="pl-PL" sz="1800" dirty="0" err="1">
                <a:latin typeface="Century Gothic" panose="020B0502020202020204" pitchFamily="34" charset="0"/>
              </a:rPr>
              <a:t>nullum</a:t>
            </a:r>
            <a:r>
              <a:rPr lang="pl-PL" sz="1800" dirty="0">
                <a:latin typeface="Century Gothic" panose="020B0502020202020204" pitchFamily="34" charset="0"/>
              </a:rPr>
              <a:t> </a:t>
            </a:r>
            <a:r>
              <a:rPr lang="pl-PL" sz="1800" dirty="0" err="1">
                <a:latin typeface="Century Gothic" panose="020B0502020202020204" pitchFamily="34" charset="0"/>
              </a:rPr>
              <a:t>crimen</a:t>
            </a:r>
            <a:r>
              <a:rPr lang="pl-PL" sz="1800" dirty="0">
                <a:latin typeface="Century Gothic" panose="020B0502020202020204" pitchFamily="34" charset="0"/>
              </a:rPr>
              <a:t> sine lege </a:t>
            </a:r>
            <a:r>
              <a:rPr lang="pl-PL" sz="1800" dirty="0" err="1">
                <a:latin typeface="Century Gothic" panose="020B0502020202020204" pitchFamily="34" charset="0"/>
              </a:rPr>
              <a:t>scripta</a:t>
            </a:r>
            <a:r>
              <a:rPr lang="pl-PL" sz="1800" dirty="0">
                <a:latin typeface="Century Gothic" panose="020B0502020202020204" pitchFamily="34" charset="0"/>
              </a:rPr>
              <a:t> in </a:t>
            </a:r>
            <a:r>
              <a:rPr lang="pl-PL" sz="1800" dirty="0" err="1">
                <a:latin typeface="Century Gothic" panose="020B0502020202020204" pitchFamily="34" charset="0"/>
              </a:rPr>
              <a:t>ECtHR</a:t>
            </a:r>
            <a:r>
              <a:rPr lang="pl-PL" sz="1800" dirty="0">
                <a:latin typeface="Century Gothic" panose="020B0502020202020204" pitchFamily="34" charset="0"/>
              </a:rPr>
              <a:t> </a:t>
            </a:r>
            <a:r>
              <a:rPr lang="pl-PL" sz="1800" dirty="0" err="1">
                <a:latin typeface="Century Gothic" panose="020B0502020202020204" pitchFamily="34" charset="0"/>
              </a:rPr>
              <a:t>judgments</a:t>
            </a:r>
            <a:endParaRPr lang="pl-PL" sz="1800" dirty="0">
              <a:latin typeface="Century Gothic" panose="020B0502020202020204" pitchFamily="34" charset="0"/>
            </a:endParaRPr>
          </a:p>
          <a:p>
            <a:pPr lvl="2">
              <a:lnSpc>
                <a:spcPct val="100000"/>
              </a:lnSpc>
            </a:pPr>
            <a:r>
              <a:rPr lang="pl-PL" sz="1800" dirty="0">
                <a:latin typeface="Century Gothic" panose="020B0502020202020204" pitchFamily="34" charset="0"/>
              </a:rPr>
              <a:t>n. c. s. l. </a:t>
            </a:r>
            <a:r>
              <a:rPr lang="pl-PL" sz="1800" dirty="0" err="1">
                <a:latin typeface="Century Gothic" panose="020B0502020202020204" pitchFamily="34" charset="0"/>
              </a:rPr>
              <a:t>stricta</a:t>
            </a:r>
            <a:r>
              <a:rPr lang="pl-PL" sz="1800" dirty="0">
                <a:latin typeface="Century Gothic" panose="020B0502020202020204" pitchFamily="34" charset="0"/>
              </a:rPr>
              <a:t> / certa / </a:t>
            </a:r>
            <a:r>
              <a:rPr lang="pl-PL" sz="1800" dirty="0" err="1">
                <a:latin typeface="Century Gothic" panose="020B0502020202020204" pitchFamily="34" charset="0"/>
              </a:rPr>
              <a:t>praevia</a:t>
            </a:r>
            <a:r>
              <a:rPr lang="pl-PL" sz="1800" dirty="0">
                <a:latin typeface="Century Gothic" panose="020B0502020202020204" pitchFamily="34" charset="0"/>
              </a:rPr>
              <a:t> </a:t>
            </a:r>
            <a:r>
              <a:rPr lang="pl-PL" sz="1800" dirty="0" err="1">
                <a:latin typeface="Century Gothic" panose="020B0502020202020204" pitchFamily="34" charset="0"/>
              </a:rPr>
              <a:t>apply</a:t>
            </a:r>
            <a:endParaRPr lang="pl-PL" sz="1800" dirty="0">
              <a:latin typeface="Century Gothic" panose="020B0502020202020204" pitchFamily="34" charset="0"/>
            </a:endParaRPr>
          </a:p>
          <a:p>
            <a:pPr lvl="2">
              <a:lnSpc>
                <a:spcPct val="100000"/>
              </a:lnSpc>
            </a:pPr>
            <a:r>
              <a:rPr lang="pl-PL" sz="1800" dirty="0">
                <a:latin typeface="Century Gothic" panose="020B0502020202020204" pitchFamily="34" charset="0"/>
              </a:rPr>
              <a:t>most </a:t>
            </a:r>
            <a:r>
              <a:rPr lang="pl-PL" sz="1800" dirty="0" err="1">
                <a:latin typeface="Century Gothic" panose="020B0502020202020204" pitchFamily="34" charset="0"/>
              </a:rPr>
              <a:t>important</a:t>
            </a:r>
            <a:r>
              <a:rPr lang="pl-PL" sz="1800" dirty="0">
                <a:latin typeface="Century Gothic" panose="020B0502020202020204" pitchFamily="34" charset="0"/>
              </a:rPr>
              <a:t> part of </a:t>
            </a:r>
            <a:r>
              <a:rPr lang="pl-PL" sz="1800" dirty="0" err="1">
                <a:latin typeface="Century Gothic" panose="020B0502020202020204" pitchFamily="34" charset="0"/>
              </a:rPr>
              <a:t>nullum</a:t>
            </a:r>
            <a:r>
              <a:rPr lang="pl-PL" sz="1800" dirty="0">
                <a:latin typeface="Century Gothic" panose="020B0502020202020204" pitchFamily="34" charset="0"/>
              </a:rPr>
              <a:t> </a:t>
            </a:r>
            <a:r>
              <a:rPr lang="pl-PL" sz="1800" dirty="0" err="1">
                <a:latin typeface="Century Gothic" panose="020B0502020202020204" pitchFamily="34" charset="0"/>
              </a:rPr>
              <a:t>crimen</a:t>
            </a:r>
            <a:r>
              <a:rPr lang="pl-PL" sz="1800" dirty="0">
                <a:latin typeface="Century Gothic" panose="020B0502020202020204" pitchFamily="34" charset="0"/>
              </a:rPr>
              <a:t> sine lege in ECHR: (</a:t>
            </a:r>
            <a:r>
              <a:rPr lang="pl-PL" sz="1800" dirty="0" err="1">
                <a:latin typeface="Century Gothic" panose="020B0502020202020204" pitchFamily="34" charset="0"/>
              </a:rPr>
              <a:t>reasonable</a:t>
            </a:r>
            <a:r>
              <a:rPr lang="pl-PL" sz="1800" dirty="0">
                <a:latin typeface="Century Gothic" panose="020B0502020202020204" pitchFamily="34" charset="0"/>
              </a:rPr>
              <a:t>) </a:t>
            </a:r>
            <a:r>
              <a:rPr lang="pl-PL" sz="1800" dirty="0" err="1">
                <a:latin typeface="Century Gothic" panose="020B0502020202020204" pitchFamily="34" charset="0"/>
              </a:rPr>
              <a:t>foreseeability</a:t>
            </a:r>
            <a:endParaRPr lang="pl-PL" sz="1800" dirty="0">
              <a:latin typeface="Century Gothic" panose="020B0502020202020204" pitchFamily="34" charset="0"/>
            </a:endParaRPr>
          </a:p>
        </p:txBody>
      </p:sp>
      <p:pic>
        <p:nvPicPr>
          <p:cNvPr id="7" name="Obraz 6">
            <a:extLst>
              <a:ext uri="{FF2B5EF4-FFF2-40B4-BE49-F238E27FC236}">
                <a16:creationId xmlns:a16="http://schemas.microsoft.com/office/drawing/2014/main" id="{1CD8C6B8-CB3D-4D52-8D51-1117DB0BFB35}"/>
              </a:ext>
            </a:extLst>
          </p:cNvPr>
          <p:cNvPicPr>
            <a:picLocks noChangeAspect="1"/>
          </p:cNvPicPr>
          <p:nvPr/>
        </p:nvPicPr>
        <p:blipFill>
          <a:blip r:embed="rId2"/>
          <a:stretch>
            <a:fillRect/>
          </a:stretch>
        </p:blipFill>
        <p:spPr>
          <a:xfrm>
            <a:off x="8872963" y="-1"/>
            <a:ext cx="3319038" cy="1533525"/>
          </a:xfrm>
          <a:prstGeom prst="rect">
            <a:avLst/>
          </a:prstGeom>
        </p:spPr>
      </p:pic>
    </p:spTree>
    <p:extLst>
      <p:ext uri="{BB962C8B-B14F-4D97-AF65-F5344CB8AC3E}">
        <p14:creationId xmlns:p14="http://schemas.microsoft.com/office/powerpoint/2010/main" val="63743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F9223D-6458-4777-9302-C8FCB3B0920A}"/>
              </a:ext>
            </a:extLst>
          </p:cNvPr>
          <p:cNvSpPr>
            <a:spLocks noGrp="1"/>
          </p:cNvSpPr>
          <p:nvPr>
            <p:ph type="title"/>
          </p:nvPr>
        </p:nvSpPr>
        <p:spPr>
          <a:xfrm>
            <a:off x="838200" y="207961"/>
            <a:ext cx="10515600" cy="1325563"/>
          </a:xfrm>
        </p:spPr>
        <p:txBody>
          <a:bodyPr>
            <a:normAutofit/>
          </a:bodyPr>
          <a:lstStyle/>
          <a:p>
            <a:r>
              <a:rPr lang="pl-PL" sz="3600" dirty="0" err="1">
                <a:latin typeface="Century Gothic" panose="020B0502020202020204" pitchFamily="34" charset="0"/>
              </a:rPr>
              <a:t>Lecture</a:t>
            </a:r>
            <a:r>
              <a:rPr lang="pl-PL" sz="3600" dirty="0">
                <a:latin typeface="Century Gothic" panose="020B0502020202020204" pitchFamily="34" charset="0"/>
              </a:rPr>
              <a:t> III</a:t>
            </a:r>
            <a:endParaRPr lang="de-DE" sz="3600" dirty="0">
              <a:latin typeface="Century Gothic" panose="020B0502020202020204" pitchFamily="34" charset="0"/>
            </a:endParaRPr>
          </a:p>
        </p:txBody>
      </p:sp>
      <p:sp>
        <p:nvSpPr>
          <p:cNvPr id="3" name="Symbol zastępczy zawartości 2">
            <a:extLst>
              <a:ext uri="{FF2B5EF4-FFF2-40B4-BE49-F238E27FC236}">
                <a16:creationId xmlns:a16="http://schemas.microsoft.com/office/drawing/2014/main" id="{CE2803F7-C461-442C-A7A7-98ABAB7976AB}"/>
              </a:ext>
            </a:extLst>
          </p:cNvPr>
          <p:cNvSpPr>
            <a:spLocks noGrp="1"/>
          </p:cNvSpPr>
          <p:nvPr>
            <p:ph idx="1"/>
          </p:nvPr>
        </p:nvSpPr>
        <p:spPr>
          <a:xfrm>
            <a:off x="838200" y="1294075"/>
            <a:ext cx="10982325" cy="5821100"/>
          </a:xfrm>
        </p:spPr>
        <p:txBody>
          <a:bodyPr>
            <a:normAutofit/>
          </a:bodyPr>
          <a:lstStyle/>
          <a:p>
            <a:pPr marL="0" indent="0">
              <a:lnSpc>
                <a:spcPct val="100000"/>
              </a:lnSpc>
              <a:buNone/>
            </a:pPr>
            <a:r>
              <a:rPr lang="pl-PL" sz="2600" dirty="0" err="1">
                <a:solidFill>
                  <a:schemeClr val="accent1"/>
                </a:solidFill>
                <a:latin typeface="Century Gothic" panose="020B0502020202020204" pitchFamily="34" charset="0"/>
              </a:rPr>
              <a:t>principles</a:t>
            </a:r>
            <a:r>
              <a:rPr lang="pl-PL" sz="2600" dirty="0">
                <a:solidFill>
                  <a:schemeClr val="accent1"/>
                </a:solidFill>
                <a:latin typeface="Century Gothic" panose="020B0502020202020204" pitchFamily="34" charset="0"/>
              </a:rPr>
              <a:t> of </a:t>
            </a:r>
            <a:r>
              <a:rPr lang="pl-PL" sz="2600" dirty="0" err="1">
                <a:solidFill>
                  <a:schemeClr val="accent1"/>
                </a:solidFill>
                <a:latin typeface="Century Gothic" panose="020B0502020202020204" pitchFamily="34" charset="0"/>
              </a:rPr>
              <a:t>criminal</a:t>
            </a:r>
            <a:r>
              <a:rPr lang="pl-PL" sz="2600" dirty="0">
                <a:solidFill>
                  <a:schemeClr val="accent1"/>
                </a:solidFill>
                <a:latin typeface="Century Gothic" panose="020B0502020202020204" pitchFamily="34" charset="0"/>
              </a:rPr>
              <a:t> law</a:t>
            </a:r>
          </a:p>
          <a:p>
            <a:pPr>
              <a:lnSpc>
                <a:spcPct val="100000"/>
              </a:lnSpc>
            </a:pPr>
            <a:r>
              <a:rPr lang="pl-PL" sz="2600" dirty="0" err="1">
                <a:solidFill>
                  <a:schemeClr val="accent2"/>
                </a:solidFill>
                <a:latin typeface="Century Gothic" panose="020B0502020202020204" pitchFamily="34" charset="0"/>
              </a:rPr>
              <a:t>nullum</a:t>
            </a:r>
            <a:r>
              <a:rPr lang="pl-PL" sz="2600" dirty="0">
                <a:solidFill>
                  <a:schemeClr val="accent2"/>
                </a:solidFill>
                <a:latin typeface="Century Gothic" panose="020B0502020202020204" pitchFamily="34" charset="0"/>
              </a:rPr>
              <a:t> </a:t>
            </a:r>
            <a:r>
              <a:rPr lang="pl-PL" sz="2600" dirty="0" err="1">
                <a:solidFill>
                  <a:schemeClr val="accent2"/>
                </a:solidFill>
                <a:latin typeface="Century Gothic" panose="020B0502020202020204" pitchFamily="34" charset="0"/>
              </a:rPr>
              <a:t>crimen</a:t>
            </a:r>
            <a:r>
              <a:rPr lang="pl-PL" sz="2600" dirty="0">
                <a:solidFill>
                  <a:schemeClr val="accent2"/>
                </a:solidFill>
                <a:latin typeface="Century Gothic" panose="020B0502020202020204" pitchFamily="34" charset="0"/>
              </a:rPr>
              <a:t> sine lege in </a:t>
            </a:r>
            <a:r>
              <a:rPr lang="pl-PL" sz="2600" dirty="0" err="1">
                <a:solidFill>
                  <a:schemeClr val="accent2"/>
                </a:solidFill>
                <a:latin typeface="Century Gothic" panose="020B0502020202020204" pitchFamily="34" charset="0"/>
              </a:rPr>
              <a:t>common</a:t>
            </a:r>
            <a:r>
              <a:rPr lang="pl-PL" sz="2600" dirty="0">
                <a:solidFill>
                  <a:schemeClr val="accent2"/>
                </a:solidFill>
                <a:latin typeface="Century Gothic" panose="020B0502020202020204" pitchFamily="34" charset="0"/>
              </a:rPr>
              <a:t> law</a:t>
            </a:r>
          </a:p>
          <a:p>
            <a:pPr lvl="1">
              <a:lnSpc>
                <a:spcPct val="100000"/>
              </a:lnSpc>
            </a:pPr>
            <a:r>
              <a:rPr lang="pl-PL" sz="2200" dirty="0">
                <a:latin typeface="Century Gothic" panose="020B0502020202020204" pitchFamily="34" charset="0"/>
              </a:rPr>
              <a:t>= </a:t>
            </a:r>
            <a:r>
              <a:rPr lang="pl-PL" sz="2200" dirty="0" err="1">
                <a:latin typeface="Century Gothic" panose="020B0502020202020204" pitchFamily="34" charset="0"/>
              </a:rPr>
              <a:t>principle</a:t>
            </a:r>
            <a:r>
              <a:rPr lang="pl-PL" sz="2200" dirty="0">
                <a:latin typeface="Century Gothic" panose="020B0502020202020204" pitchFamily="34" charset="0"/>
              </a:rPr>
              <a:t> of </a:t>
            </a:r>
            <a:r>
              <a:rPr lang="pl-PL" sz="2200" dirty="0" err="1">
                <a:latin typeface="Century Gothic" panose="020B0502020202020204" pitchFamily="34" charset="0"/>
              </a:rPr>
              <a:t>legality</a:t>
            </a:r>
            <a:endParaRPr lang="pl-PL" sz="2200" dirty="0">
              <a:latin typeface="Century Gothic" panose="020B0502020202020204" pitchFamily="34" charset="0"/>
            </a:endParaRPr>
          </a:p>
          <a:p>
            <a:pPr lvl="2">
              <a:lnSpc>
                <a:spcPct val="100000"/>
              </a:lnSpc>
            </a:pPr>
            <a:r>
              <a:rPr lang="pl-PL" sz="1800" dirty="0">
                <a:latin typeface="Century Gothic" panose="020B0502020202020204" pitchFamily="34" charset="0"/>
              </a:rPr>
              <a:t>„</a:t>
            </a:r>
            <a:r>
              <a:rPr lang="pl-PL" sz="1800" dirty="0" err="1">
                <a:latin typeface="Century Gothic" panose="020B0502020202020204" pitchFamily="34" charset="0"/>
              </a:rPr>
              <a:t>being</a:t>
            </a:r>
            <a:r>
              <a:rPr lang="pl-PL" sz="1800" dirty="0">
                <a:latin typeface="Century Gothic" panose="020B0502020202020204" pitchFamily="34" charset="0"/>
              </a:rPr>
              <a:t> </a:t>
            </a:r>
            <a:r>
              <a:rPr lang="pl-PL" sz="1800" dirty="0" err="1">
                <a:latin typeface="Century Gothic" panose="020B0502020202020204" pitchFamily="34" charset="0"/>
              </a:rPr>
              <a:t>governed</a:t>
            </a:r>
            <a:r>
              <a:rPr lang="pl-PL" sz="1800" dirty="0">
                <a:latin typeface="Century Gothic" panose="020B0502020202020204" pitchFamily="34" charset="0"/>
              </a:rPr>
              <a:t> by </a:t>
            </a:r>
            <a:r>
              <a:rPr lang="pl-PL" sz="1800" dirty="0" err="1">
                <a:latin typeface="Century Gothic" panose="020B0502020202020204" pitchFamily="34" charset="0"/>
              </a:rPr>
              <a:t>rules</a:t>
            </a:r>
            <a:r>
              <a:rPr lang="pl-PL" sz="1800" dirty="0">
                <a:latin typeface="Century Gothic" panose="020B0502020202020204" pitchFamily="34" charset="0"/>
              </a:rPr>
              <a:t> </a:t>
            </a:r>
            <a:r>
              <a:rPr lang="pl-PL" sz="1800" dirty="0" err="1">
                <a:latin typeface="Century Gothic" panose="020B0502020202020204" pitchFamily="34" charset="0"/>
              </a:rPr>
              <a:t>which</a:t>
            </a:r>
            <a:r>
              <a:rPr lang="pl-PL" sz="1800" dirty="0">
                <a:latin typeface="Century Gothic" panose="020B0502020202020204" pitchFamily="34" charset="0"/>
              </a:rPr>
              <a:t> </a:t>
            </a:r>
            <a:r>
              <a:rPr lang="pl-PL" sz="1800" dirty="0" err="1">
                <a:latin typeface="Century Gothic" panose="020B0502020202020204" pitchFamily="34" charset="0"/>
              </a:rPr>
              <a:t>are</a:t>
            </a:r>
            <a:r>
              <a:rPr lang="pl-PL" sz="1800" dirty="0">
                <a:latin typeface="Century Gothic" panose="020B0502020202020204" pitchFamily="34" charset="0"/>
              </a:rPr>
              <a:t> </a:t>
            </a:r>
            <a:r>
              <a:rPr lang="pl-PL" sz="1800" dirty="0" err="1">
                <a:latin typeface="Century Gothic" panose="020B0502020202020204" pitchFamily="34" charset="0"/>
              </a:rPr>
              <a:t>fixed</a:t>
            </a:r>
            <a:r>
              <a:rPr lang="pl-PL" sz="1800" dirty="0">
                <a:latin typeface="Century Gothic" panose="020B0502020202020204" pitchFamily="34" charset="0"/>
              </a:rPr>
              <a:t>, </a:t>
            </a:r>
            <a:r>
              <a:rPr lang="pl-PL" sz="1800" dirty="0" err="1">
                <a:latin typeface="Century Gothic" panose="020B0502020202020204" pitchFamily="34" charset="0"/>
              </a:rPr>
              <a:t>knowable</a:t>
            </a:r>
            <a:r>
              <a:rPr lang="pl-PL" sz="1800" dirty="0">
                <a:latin typeface="Century Gothic" panose="020B0502020202020204" pitchFamily="34" charset="0"/>
              </a:rPr>
              <a:t> and </a:t>
            </a:r>
            <a:r>
              <a:rPr lang="pl-PL" sz="1800" dirty="0" err="1">
                <a:latin typeface="Century Gothic" panose="020B0502020202020204" pitchFamily="34" charset="0"/>
              </a:rPr>
              <a:t>certain</a:t>
            </a:r>
            <a:r>
              <a:rPr lang="pl-PL" sz="1800" dirty="0">
                <a:latin typeface="Century Gothic" panose="020B0502020202020204" pitchFamily="34" charset="0"/>
              </a:rPr>
              <a:t>” (A. </a:t>
            </a:r>
            <a:r>
              <a:rPr lang="pl-PL" sz="1800" dirty="0" err="1">
                <a:latin typeface="Century Gothic" panose="020B0502020202020204" pitchFamily="34" charset="0"/>
              </a:rPr>
              <a:t>Ashworth</a:t>
            </a:r>
            <a:r>
              <a:rPr lang="pl-PL" sz="1800" dirty="0">
                <a:latin typeface="Century Gothic" panose="020B0502020202020204" pitchFamily="34" charset="0"/>
              </a:rPr>
              <a:t>)</a:t>
            </a:r>
          </a:p>
          <a:p>
            <a:pPr lvl="1">
              <a:lnSpc>
                <a:spcPct val="100000"/>
              </a:lnSpc>
            </a:pPr>
            <a:r>
              <a:rPr lang="pl-PL" sz="2200" dirty="0">
                <a:latin typeface="Century Gothic" panose="020B0502020202020204" pitchFamily="34" charset="0"/>
              </a:rPr>
              <a:t>3 </a:t>
            </a:r>
            <a:r>
              <a:rPr lang="pl-PL" sz="2200" dirty="0" err="1">
                <a:latin typeface="Century Gothic" panose="020B0502020202020204" pitchFamily="34" charset="0"/>
              </a:rPr>
              <a:t>sub-principles</a:t>
            </a:r>
            <a:r>
              <a:rPr lang="pl-PL" sz="2200" dirty="0">
                <a:latin typeface="Century Gothic" panose="020B0502020202020204" pitchFamily="34" charset="0"/>
              </a:rPr>
              <a:t>:</a:t>
            </a:r>
          </a:p>
          <a:p>
            <a:pPr lvl="2">
              <a:lnSpc>
                <a:spcPct val="100000"/>
              </a:lnSpc>
            </a:pPr>
            <a:r>
              <a:rPr lang="pl-PL" sz="1800" dirty="0">
                <a:latin typeface="Century Gothic" panose="020B0502020202020204" pitchFamily="34" charset="0"/>
              </a:rPr>
              <a:t>the </a:t>
            </a:r>
            <a:r>
              <a:rPr lang="pl-PL" sz="1800" dirty="0" err="1">
                <a:latin typeface="Century Gothic" panose="020B0502020202020204" pitchFamily="34" charset="0"/>
              </a:rPr>
              <a:t>principle</a:t>
            </a:r>
            <a:r>
              <a:rPr lang="pl-PL" sz="1800" dirty="0">
                <a:latin typeface="Century Gothic" panose="020B0502020202020204" pitchFamily="34" charset="0"/>
              </a:rPr>
              <a:t> of non-</a:t>
            </a:r>
            <a:r>
              <a:rPr lang="pl-PL" sz="1800" dirty="0" err="1">
                <a:latin typeface="Century Gothic" panose="020B0502020202020204" pitchFamily="34" charset="0"/>
              </a:rPr>
              <a:t>retroactivity</a:t>
            </a:r>
            <a:endParaRPr lang="pl-PL" sz="1800" dirty="0">
              <a:latin typeface="Century Gothic" panose="020B0502020202020204" pitchFamily="34" charset="0"/>
            </a:endParaRPr>
          </a:p>
          <a:p>
            <a:pPr lvl="2">
              <a:lnSpc>
                <a:spcPct val="100000"/>
              </a:lnSpc>
            </a:pPr>
            <a:r>
              <a:rPr lang="pl-PL" sz="1800" dirty="0">
                <a:latin typeface="Century Gothic" panose="020B0502020202020204" pitchFamily="34" charset="0"/>
              </a:rPr>
              <a:t>the </a:t>
            </a:r>
            <a:r>
              <a:rPr lang="pl-PL" sz="1800" dirty="0" err="1">
                <a:latin typeface="Century Gothic" panose="020B0502020202020204" pitchFamily="34" charset="0"/>
              </a:rPr>
              <a:t>principle</a:t>
            </a:r>
            <a:r>
              <a:rPr lang="pl-PL" sz="1800" dirty="0">
                <a:latin typeface="Century Gothic" panose="020B0502020202020204" pitchFamily="34" charset="0"/>
              </a:rPr>
              <a:t> of maximum </a:t>
            </a:r>
            <a:r>
              <a:rPr lang="pl-PL" sz="1800" dirty="0" err="1">
                <a:latin typeface="Century Gothic" panose="020B0502020202020204" pitchFamily="34" charset="0"/>
              </a:rPr>
              <a:t>certainty</a:t>
            </a:r>
            <a:endParaRPr lang="pl-PL" sz="1800" dirty="0">
              <a:latin typeface="Century Gothic" panose="020B0502020202020204" pitchFamily="34" charset="0"/>
            </a:endParaRPr>
          </a:p>
          <a:p>
            <a:pPr lvl="2">
              <a:lnSpc>
                <a:spcPct val="100000"/>
              </a:lnSpc>
            </a:pPr>
            <a:r>
              <a:rPr lang="pl-PL" sz="1800" dirty="0">
                <a:latin typeface="Century Gothic" panose="020B0502020202020204" pitchFamily="34" charset="0"/>
              </a:rPr>
              <a:t>the </a:t>
            </a:r>
            <a:r>
              <a:rPr lang="pl-PL" sz="1800" dirty="0" err="1">
                <a:latin typeface="Century Gothic" panose="020B0502020202020204" pitchFamily="34" charset="0"/>
              </a:rPr>
              <a:t>principle</a:t>
            </a:r>
            <a:r>
              <a:rPr lang="pl-PL" sz="1800" dirty="0">
                <a:latin typeface="Century Gothic" panose="020B0502020202020204" pitchFamily="34" charset="0"/>
              </a:rPr>
              <a:t> of </a:t>
            </a:r>
            <a:r>
              <a:rPr lang="pl-PL" sz="1800" dirty="0" err="1">
                <a:latin typeface="Century Gothic" panose="020B0502020202020204" pitchFamily="34" charset="0"/>
              </a:rPr>
              <a:t>strict</a:t>
            </a:r>
            <a:r>
              <a:rPr lang="pl-PL" sz="1800" dirty="0">
                <a:latin typeface="Century Gothic" panose="020B0502020202020204" pitchFamily="34" charset="0"/>
              </a:rPr>
              <a:t> </a:t>
            </a:r>
            <a:r>
              <a:rPr lang="pl-PL" sz="1800" dirty="0" err="1">
                <a:latin typeface="Century Gothic" panose="020B0502020202020204" pitchFamily="34" charset="0"/>
              </a:rPr>
              <a:t>construction</a:t>
            </a:r>
            <a:r>
              <a:rPr lang="pl-PL" sz="1800" dirty="0">
                <a:latin typeface="Century Gothic" panose="020B0502020202020204" pitchFamily="34" charset="0"/>
              </a:rPr>
              <a:t> of </a:t>
            </a:r>
            <a:r>
              <a:rPr lang="pl-PL" sz="1800" dirty="0" err="1">
                <a:latin typeface="Century Gothic" panose="020B0502020202020204" pitchFamily="34" charset="0"/>
              </a:rPr>
              <a:t>penal</a:t>
            </a:r>
            <a:r>
              <a:rPr lang="pl-PL" sz="1800" dirty="0">
                <a:latin typeface="Century Gothic" panose="020B0502020202020204" pitchFamily="34" charset="0"/>
              </a:rPr>
              <a:t> </a:t>
            </a:r>
            <a:r>
              <a:rPr lang="pl-PL" sz="1800" dirty="0" err="1">
                <a:latin typeface="Century Gothic" panose="020B0502020202020204" pitchFamily="34" charset="0"/>
              </a:rPr>
              <a:t>statutes</a:t>
            </a:r>
            <a:endParaRPr lang="pl-PL" sz="1800" dirty="0">
              <a:latin typeface="Century Gothic" panose="020B0502020202020204" pitchFamily="34" charset="0"/>
            </a:endParaRPr>
          </a:p>
          <a:p>
            <a:pPr lvl="2">
              <a:lnSpc>
                <a:spcPct val="100000"/>
              </a:lnSpc>
            </a:pPr>
            <a:endParaRPr lang="pl-PL" sz="1800" dirty="0">
              <a:latin typeface="Century Gothic" panose="020B0502020202020204" pitchFamily="34" charset="0"/>
            </a:endParaRPr>
          </a:p>
          <a:p>
            <a:pPr lvl="2">
              <a:lnSpc>
                <a:spcPct val="100000"/>
              </a:lnSpc>
            </a:pPr>
            <a:endParaRPr lang="pl-PL" sz="1800" dirty="0">
              <a:latin typeface="Century Gothic" panose="020B0502020202020204" pitchFamily="34" charset="0"/>
            </a:endParaRPr>
          </a:p>
          <a:p>
            <a:pPr marL="0" indent="0">
              <a:lnSpc>
                <a:spcPct val="100000"/>
              </a:lnSpc>
              <a:buNone/>
            </a:pPr>
            <a:endParaRPr lang="pl-PL" sz="2200" dirty="0">
              <a:solidFill>
                <a:schemeClr val="accent2"/>
              </a:solidFill>
              <a:latin typeface="Century Gothic" panose="020B0502020202020204" pitchFamily="34" charset="0"/>
            </a:endParaRPr>
          </a:p>
        </p:txBody>
      </p:sp>
      <p:pic>
        <p:nvPicPr>
          <p:cNvPr id="7" name="Obraz 6">
            <a:extLst>
              <a:ext uri="{FF2B5EF4-FFF2-40B4-BE49-F238E27FC236}">
                <a16:creationId xmlns:a16="http://schemas.microsoft.com/office/drawing/2014/main" id="{1CD8C6B8-CB3D-4D52-8D51-1117DB0BFB35}"/>
              </a:ext>
            </a:extLst>
          </p:cNvPr>
          <p:cNvPicPr>
            <a:picLocks noChangeAspect="1"/>
          </p:cNvPicPr>
          <p:nvPr/>
        </p:nvPicPr>
        <p:blipFill>
          <a:blip r:embed="rId2"/>
          <a:stretch>
            <a:fillRect/>
          </a:stretch>
        </p:blipFill>
        <p:spPr>
          <a:xfrm>
            <a:off x="8872963" y="-1"/>
            <a:ext cx="3319038" cy="1533525"/>
          </a:xfrm>
          <a:prstGeom prst="rect">
            <a:avLst/>
          </a:prstGeom>
        </p:spPr>
      </p:pic>
    </p:spTree>
    <p:extLst>
      <p:ext uri="{BB962C8B-B14F-4D97-AF65-F5344CB8AC3E}">
        <p14:creationId xmlns:p14="http://schemas.microsoft.com/office/powerpoint/2010/main" val="2679032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F9223D-6458-4777-9302-C8FCB3B0920A}"/>
              </a:ext>
            </a:extLst>
          </p:cNvPr>
          <p:cNvSpPr>
            <a:spLocks noGrp="1"/>
          </p:cNvSpPr>
          <p:nvPr>
            <p:ph type="title"/>
          </p:nvPr>
        </p:nvSpPr>
        <p:spPr>
          <a:xfrm>
            <a:off x="838200" y="207961"/>
            <a:ext cx="10515600" cy="1325563"/>
          </a:xfrm>
        </p:spPr>
        <p:txBody>
          <a:bodyPr>
            <a:normAutofit/>
          </a:bodyPr>
          <a:lstStyle/>
          <a:p>
            <a:r>
              <a:rPr lang="pl-PL" sz="3600" dirty="0" err="1">
                <a:latin typeface="Century Gothic" panose="020B0502020202020204" pitchFamily="34" charset="0"/>
              </a:rPr>
              <a:t>Lecture</a:t>
            </a:r>
            <a:r>
              <a:rPr lang="pl-PL" sz="3600" dirty="0">
                <a:latin typeface="Century Gothic" panose="020B0502020202020204" pitchFamily="34" charset="0"/>
              </a:rPr>
              <a:t> III</a:t>
            </a:r>
            <a:endParaRPr lang="de-DE" sz="3600" dirty="0">
              <a:latin typeface="Century Gothic" panose="020B0502020202020204" pitchFamily="34" charset="0"/>
            </a:endParaRPr>
          </a:p>
        </p:txBody>
      </p:sp>
      <p:sp>
        <p:nvSpPr>
          <p:cNvPr id="3" name="Symbol zastępczy zawartości 2">
            <a:extLst>
              <a:ext uri="{FF2B5EF4-FFF2-40B4-BE49-F238E27FC236}">
                <a16:creationId xmlns:a16="http://schemas.microsoft.com/office/drawing/2014/main" id="{CE2803F7-C461-442C-A7A7-98ABAB7976AB}"/>
              </a:ext>
            </a:extLst>
          </p:cNvPr>
          <p:cNvSpPr>
            <a:spLocks noGrp="1"/>
          </p:cNvSpPr>
          <p:nvPr>
            <p:ph idx="1"/>
          </p:nvPr>
        </p:nvSpPr>
        <p:spPr>
          <a:xfrm>
            <a:off x="838200" y="1294075"/>
            <a:ext cx="10982325" cy="5821100"/>
          </a:xfrm>
        </p:spPr>
        <p:txBody>
          <a:bodyPr>
            <a:normAutofit/>
          </a:bodyPr>
          <a:lstStyle/>
          <a:p>
            <a:pPr marL="0" indent="0">
              <a:lnSpc>
                <a:spcPct val="100000"/>
              </a:lnSpc>
              <a:buNone/>
            </a:pPr>
            <a:r>
              <a:rPr lang="pl-PL" sz="2600" dirty="0" err="1">
                <a:solidFill>
                  <a:schemeClr val="accent1"/>
                </a:solidFill>
                <a:latin typeface="Century Gothic" panose="020B0502020202020204" pitchFamily="34" charset="0"/>
              </a:rPr>
              <a:t>reminder</a:t>
            </a:r>
            <a:r>
              <a:rPr lang="pl-PL" sz="2600" dirty="0">
                <a:solidFill>
                  <a:schemeClr val="accent1"/>
                </a:solidFill>
                <a:latin typeface="Century Gothic" panose="020B0502020202020204" pitchFamily="34" charset="0"/>
              </a:rPr>
              <a:t>: </a:t>
            </a:r>
            <a:r>
              <a:rPr lang="pl-PL" sz="2600" dirty="0" err="1">
                <a:solidFill>
                  <a:schemeClr val="accent1"/>
                </a:solidFill>
                <a:latin typeface="Century Gothic" panose="020B0502020202020204" pitchFamily="34" charset="0"/>
              </a:rPr>
              <a:t>common</a:t>
            </a:r>
            <a:r>
              <a:rPr lang="pl-PL" sz="2600" dirty="0">
                <a:solidFill>
                  <a:schemeClr val="accent1"/>
                </a:solidFill>
                <a:latin typeface="Century Gothic" panose="020B0502020202020204" pitchFamily="34" charset="0"/>
              </a:rPr>
              <a:t> law and </a:t>
            </a:r>
            <a:r>
              <a:rPr lang="pl-PL" sz="2600" dirty="0" err="1">
                <a:solidFill>
                  <a:schemeClr val="accent1"/>
                </a:solidFill>
                <a:latin typeface="Century Gothic" panose="020B0502020202020204" pitchFamily="34" charset="0"/>
              </a:rPr>
              <a:t>continental</a:t>
            </a:r>
            <a:r>
              <a:rPr lang="pl-PL" sz="2600" dirty="0">
                <a:solidFill>
                  <a:schemeClr val="accent1"/>
                </a:solidFill>
                <a:latin typeface="Century Gothic" panose="020B0502020202020204" pitchFamily="34" charset="0"/>
              </a:rPr>
              <a:t> law</a:t>
            </a:r>
          </a:p>
          <a:p>
            <a:pPr marL="0" indent="0">
              <a:lnSpc>
                <a:spcPct val="100000"/>
              </a:lnSpc>
              <a:buNone/>
            </a:pPr>
            <a:endParaRPr lang="pl-PL" sz="2600" dirty="0">
              <a:solidFill>
                <a:schemeClr val="accent1"/>
              </a:solidFill>
              <a:latin typeface="Century Gothic" panose="020B0502020202020204" pitchFamily="34" charset="0"/>
            </a:endParaRPr>
          </a:p>
        </p:txBody>
      </p:sp>
      <p:pic>
        <p:nvPicPr>
          <p:cNvPr id="7" name="Obraz 6">
            <a:extLst>
              <a:ext uri="{FF2B5EF4-FFF2-40B4-BE49-F238E27FC236}">
                <a16:creationId xmlns:a16="http://schemas.microsoft.com/office/drawing/2014/main" id="{1CD8C6B8-CB3D-4D52-8D51-1117DB0BFB35}"/>
              </a:ext>
            </a:extLst>
          </p:cNvPr>
          <p:cNvPicPr>
            <a:picLocks noChangeAspect="1"/>
          </p:cNvPicPr>
          <p:nvPr/>
        </p:nvPicPr>
        <p:blipFill>
          <a:blip r:embed="rId2"/>
          <a:stretch>
            <a:fillRect/>
          </a:stretch>
        </p:blipFill>
        <p:spPr>
          <a:xfrm>
            <a:off x="8872963" y="-1"/>
            <a:ext cx="3319038" cy="1533525"/>
          </a:xfrm>
          <a:prstGeom prst="rect">
            <a:avLst/>
          </a:prstGeom>
        </p:spPr>
      </p:pic>
      <p:graphicFrame>
        <p:nvGraphicFramePr>
          <p:cNvPr id="4" name="Tabela 4">
            <a:extLst>
              <a:ext uri="{FF2B5EF4-FFF2-40B4-BE49-F238E27FC236}">
                <a16:creationId xmlns:a16="http://schemas.microsoft.com/office/drawing/2014/main" id="{13051089-C0E6-4F8D-9ACE-11EEF5A810E5}"/>
              </a:ext>
            </a:extLst>
          </p:cNvPr>
          <p:cNvGraphicFramePr>
            <a:graphicFrameLocks noGrp="1"/>
          </p:cNvGraphicFramePr>
          <p:nvPr>
            <p:extLst>
              <p:ext uri="{D42A27DB-BD31-4B8C-83A1-F6EECF244321}">
                <p14:modId xmlns:p14="http://schemas.microsoft.com/office/powerpoint/2010/main" val="1973033332"/>
              </p:ext>
            </p:extLst>
          </p:nvPr>
        </p:nvGraphicFramePr>
        <p:xfrm>
          <a:off x="1318418" y="2413184"/>
          <a:ext cx="9555164" cy="3733377"/>
        </p:xfrm>
        <a:graphic>
          <a:graphicData uri="http://schemas.openxmlformats.org/drawingml/2006/table">
            <a:tbl>
              <a:tblPr firstRow="1" bandRow="1">
                <a:tableStyleId>{5C22544A-7EE6-4342-B048-85BDC9FD1C3A}</a:tableStyleId>
              </a:tblPr>
              <a:tblGrid>
                <a:gridCol w="4777582">
                  <a:extLst>
                    <a:ext uri="{9D8B030D-6E8A-4147-A177-3AD203B41FA5}">
                      <a16:colId xmlns:a16="http://schemas.microsoft.com/office/drawing/2014/main" val="2809360231"/>
                    </a:ext>
                  </a:extLst>
                </a:gridCol>
                <a:gridCol w="4777582">
                  <a:extLst>
                    <a:ext uri="{9D8B030D-6E8A-4147-A177-3AD203B41FA5}">
                      <a16:colId xmlns:a16="http://schemas.microsoft.com/office/drawing/2014/main" val="423936633"/>
                    </a:ext>
                  </a:extLst>
                </a:gridCol>
              </a:tblGrid>
              <a:tr h="715857">
                <a:tc>
                  <a:txBody>
                    <a:bodyPr/>
                    <a:lstStyle/>
                    <a:p>
                      <a:r>
                        <a:rPr lang="pl-PL" sz="2400" dirty="0" err="1"/>
                        <a:t>Common</a:t>
                      </a:r>
                      <a:r>
                        <a:rPr lang="pl-PL" sz="2400" dirty="0"/>
                        <a:t> law</a:t>
                      </a:r>
                    </a:p>
                  </a:txBody>
                  <a:tcPr/>
                </a:tc>
                <a:tc>
                  <a:txBody>
                    <a:bodyPr/>
                    <a:lstStyle/>
                    <a:p>
                      <a:r>
                        <a:rPr lang="pl-PL" sz="2400" dirty="0"/>
                        <a:t>Continental law</a:t>
                      </a:r>
                    </a:p>
                  </a:txBody>
                  <a:tcPr/>
                </a:tc>
                <a:extLst>
                  <a:ext uri="{0D108BD9-81ED-4DB2-BD59-A6C34878D82A}">
                    <a16:rowId xmlns:a16="http://schemas.microsoft.com/office/drawing/2014/main" val="3105440826"/>
                  </a:ext>
                </a:extLst>
              </a:tr>
              <a:tr h="2326536">
                <a:tc>
                  <a:txBody>
                    <a:bodyPr/>
                    <a:lstStyle/>
                    <a:p>
                      <a:r>
                        <a:rPr lang="pl-PL" sz="2400" dirty="0" err="1"/>
                        <a:t>case</a:t>
                      </a:r>
                      <a:r>
                        <a:rPr lang="pl-PL" sz="2400" dirty="0"/>
                        <a:t> law, </a:t>
                      </a:r>
                      <a:r>
                        <a:rPr lang="pl-PL" sz="2400" dirty="0" err="1"/>
                        <a:t>developed</a:t>
                      </a:r>
                      <a:r>
                        <a:rPr lang="pl-PL" sz="2400" dirty="0"/>
                        <a:t> </a:t>
                      </a:r>
                      <a:r>
                        <a:rPr lang="pl-PL" sz="2400" dirty="0" err="1"/>
                        <a:t>mostly</a:t>
                      </a:r>
                      <a:r>
                        <a:rPr lang="pl-PL" sz="2400" dirty="0"/>
                        <a:t> in </a:t>
                      </a:r>
                      <a:r>
                        <a:rPr lang="pl-PL" sz="2400" dirty="0" err="1"/>
                        <a:t>judgments</a:t>
                      </a:r>
                      <a:endParaRPr lang="pl-PL" sz="2400" dirty="0"/>
                    </a:p>
                    <a:p>
                      <a:r>
                        <a:rPr lang="pl-PL" sz="2400" dirty="0"/>
                        <a:t>the law </a:t>
                      </a:r>
                      <a:r>
                        <a:rPr lang="pl-PL" sz="2400" dirty="0" err="1"/>
                        <a:t>comes</a:t>
                      </a:r>
                      <a:r>
                        <a:rPr lang="pl-PL" sz="2400" dirty="0"/>
                        <a:t> from </a:t>
                      </a:r>
                      <a:r>
                        <a:rPr lang="pl-PL" sz="2400" dirty="0" err="1"/>
                        <a:t>courts</a:t>
                      </a:r>
                      <a:endParaRPr lang="pl-PL" sz="2400" dirty="0"/>
                    </a:p>
                    <a:p>
                      <a:r>
                        <a:rPr lang="pl-PL" sz="2400" dirty="0" err="1"/>
                        <a:t>developed</a:t>
                      </a:r>
                      <a:r>
                        <a:rPr lang="pl-PL" sz="2400" dirty="0"/>
                        <a:t> from </a:t>
                      </a:r>
                      <a:r>
                        <a:rPr lang="pl-PL" sz="2400" dirty="0" err="1"/>
                        <a:t>case</a:t>
                      </a:r>
                      <a:r>
                        <a:rPr lang="pl-PL" sz="2400" dirty="0"/>
                        <a:t> to </a:t>
                      </a:r>
                      <a:r>
                        <a:rPr lang="pl-PL" sz="2400" dirty="0" err="1"/>
                        <a:t>case</a:t>
                      </a:r>
                      <a:r>
                        <a:rPr lang="pl-PL" sz="2400" dirty="0"/>
                        <a:t>, as the </a:t>
                      </a:r>
                      <a:r>
                        <a:rPr lang="pl-PL" sz="2400" dirty="0" err="1"/>
                        <a:t>opportunity</a:t>
                      </a:r>
                      <a:r>
                        <a:rPr lang="pl-PL" sz="2400" dirty="0"/>
                        <a:t> (and </a:t>
                      </a:r>
                      <a:r>
                        <a:rPr lang="pl-PL" sz="2400" dirty="0" err="1"/>
                        <a:t>need</a:t>
                      </a:r>
                      <a:r>
                        <a:rPr lang="pl-PL" sz="2400" dirty="0"/>
                        <a:t>) </a:t>
                      </a:r>
                      <a:r>
                        <a:rPr lang="pl-PL" sz="2400" dirty="0" err="1"/>
                        <a:t>occurs</a:t>
                      </a:r>
                      <a:endParaRPr lang="pl-PL" sz="2400" dirty="0"/>
                    </a:p>
                    <a:p>
                      <a:r>
                        <a:rPr lang="pl-PL" sz="2400" dirty="0" err="1"/>
                        <a:t>judges</a:t>
                      </a:r>
                      <a:r>
                        <a:rPr lang="pl-PL" sz="2400" dirty="0"/>
                        <a:t> </a:t>
                      </a:r>
                      <a:r>
                        <a:rPr lang="pl-PL" sz="2400" dirty="0" err="1"/>
                        <a:t>are</a:t>
                      </a:r>
                      <a:r>
                        <a:rPr lang="pl-PL" sz="2400" dirty="0"/>
                        <a:t> the </a:t>
                      </a:r>
                      <a:r>
                        <a:rPr lang="pl-PL" sz="2400" dirty="0" err="1"/>
                        <a:t>great</a:t>
                      </a:r>
                      <a:r>
                        <a:rPr lang="pl-PL" sz="2400" dirty="0"/>
                        <a:t> </a:t>
                      </a:r>
                      <a:r>
                        <a:rPr lang="pl-PL" sz="2400" dirty="0" err="1"/>
                        <a:t>jurists</a:t>
                      </a:r>
                      <a:endParaRPr lang="pl-PL" sz="2400" dirty="0"/>
                    </a:p>
                    <a:p>
                      <a:r>
                        <a:rPr lang="pl-PL" sz="2400" dirty="0" err="1"/>
                        <a:t>focused</a:t>
                      </a:r>
                      <a:r>
                        <a:rPr lang="pl-PL" sz="2400" dirty="0"/>
                        <a:t> on </a:t>
                      </a:r>
                      <a:r>
                        <a:rPr lang="pl-PL" sz="2400" dirty="0" err="1"/>
                        <a:t>practical</a:t>
                      </a:r>
                      <a:r>
                        <a:rPr lang="pl-PL" sz="2400" dirty="0"/>
                        <a:t> </a:t>
                      </a:r>
                      <a:r>
                        <a:rPr lang="pl-PL" sz="2400" dirty="0" err="1"/>
                        <a:t>elements</a:t>
                      </a:r>
                      <a:r>
                        <a:rPr lang="pl-PL" sz="2400" dirty="0"/>
                        <a:t> (law in </a:t>
                      </a:r>
                      <a:r>
                        <a:rPr lang="pl-PL" sz="2400" dirty="0" err="1"/>
                        <a:t>action</a:t>
                      </a:r>
                      <a:r>
                        <a:rPr lang="pl-PL" sz="2400" dirty="0"/>
                        <a:t>)</a:t>
                      </a:r>
                    </a:p>
                  </a:txBody>
                  <a:tcPr/>
                </a:tc>
                <a:tc>
                  <a:txBody>
                    <a:bodyPr/>
                    <a:lstStyle/>
                    <a:p>
                      <a:r>
                        <a:rPr lang="pl-PL" sz="2400" dirty="0" err="1"/>
                        <a:t>legal</a:t>
                      </a:r>
                      <a:r>
                        <a:rPr lang="pl-PL" sz="2400" dirty="0"/>
                        <a:t> </a:t>
                      </a:r>
                      <a:r>
                        <a:rPr lang="pl-PL" sz="2400" dirty="0" err="1"/>
                        <a:t>norms</a:t>
                      </a:r>
                      <a:endParaRPr lang="pl-PL" sz="2400" dirty="0"/>
                    </a:p>
                    <a:p>
                      <a:r>
                        <a:rPr lang="pl-PL" sz="2400" dirty="0"/>
                        <a:t>the law </a:t>
                      </a:r>
                      <a:r>
                        <a:rPr lang="pl-PL" sz="2400" dirty="0" err="1"/>
                        <a:t>comes</a:t>
                      </a:r>
                      <a:r>
                        <a:rPr lang="pl-PL" sz="2400" dirty="0"/>
                        <a:t> from </a:t>
                      </a:r>
                      <a:r>
                        <a:rPr lang="pl-PL" sz="2400" dirty="0" err="1"/>
                        <a:t>statutes</a:t>
                      </a:r>
                      <a:r>
                        <a:rPr lang="pl-PL" sz="2400" dirty="0"/>
                        <a:t> (</a:t>
                      </a:r>
                      <a:r>
                        <a:rPr lang="pl-PL" sz="2400" dirty="0" err="1"/>
                        <a:t>acts</a:t>
                      </a:r>
                      <a:r>
                        <a:rPr lang="pl-PL" sz="2400" dirty="0"/>
                        <a:t> of </a:t>
                      </a:r>
                      <a:r>
                        <a:rPr lang="pl-PL" sz="2400" dirty="0" err="1"/>
                        <a:t>parliament</a:t>
                      </a:r>
                      <a:r>
                        <a:rPr lang="pl-PL" sz="2400" dirty="0"/>
                        <a:t>)</a:t>
                      </a:r>
                    </a:p>
                    <a:p>
                      <a:r>
                        <a:rPr lang="pl-PL" sz="2400" dirty="0" err="1"/>
                        <a:t>complete</a:t>
                      </a:r>
                      <a:r>
                        <a:rPr lang="pl-PL" sz="2400" dirty="0"/>
                        <a:t> system</a:t>
                      </a:r>
                    </a:p>
                    <a:p>
                      <a:r>
                        <a:rPr lang="pl-PL" sz="2400" dirty="0" err="1"/>
                        <a:t>professors</a:t>
                      </a:r>
                      <a:r>
                        <a:rPr lang="pl-PL" sz="2400" dirty="0"/>
                        <a:t> </a:t>
                      </a:r>
                      <a:r>
                        <a:rPr lang="pl-PL" sz="2400" dirty="0" err="1"/>
                        <a:t>are</a:t>
                      </a:r>
                      <a:r>
                        <a:rPr lang="pl-PL" sz="2400" dirty="0"/>
                        <a:t> the </a:t>
                      </a:r>
                      <a:r>
                        <a:rPr lang="pl-PL" sz="2400" dirty="0" err="1"/>
                        <a:t>great</a:t>
                      </a:r>
                      <a:r>
                        <a:rPr lang="pl-PL" sz="2400" dirty="0"/>
                        <a:t> </a:t>
                      </a:r>
                      <a:r>
                        <a:rPr lang="pl-PL" sz="2400" dirty="0" err="1"/>
                        <a:t>jurists</a:t>
                      </a:r>
                      <a:endParaRPr lang="pl-PL" sz="2400" dirty="0"/>
                    </a:p>
                    <a:p>
                      <a:r>
                        <a:rPr lang="pl-PL" sz="2400" dirty="0" err="1"/>
                        <a:t>focused</a:t>
                      </a:r>
                      <a:r>
                        <a:rPr lang="pl-PL" sz="2400" dirty="0"/>
                        <a:t> on </a:t>
                      </a:r>
                      <a:r>
                        <a:rPr lang="pl-PL" sz="2400" dirty="0" err="1"/>
                        <a:t>theoretical</a:t>
                      </a:r>
                      <a:r>
                        <a:rPr lang="pl-PL" sz="2400" dirty="0"/>
                        <a:t> </a:t>
                      </a:r>
                      <a:r>
                        <a:rPr lang="pl-PL" sz="2400" dirty="0" err="1"/>
                        <a:t>constructions</a:t>
                      </a:r>
                      <a:r>
                        <a:rPr lang="pl-PL" sz="2400" dirty="0"/>
                        <a:t> and </a:t>
                      </a:r>
                      <a:r>
                        <a:rPr lang="pl-PL" sz="2400" dirty="0" err="1"/>
                        <a:t>abstract</a:t>
                      </a:r>
                      <a:r>
                        <a:rPr lang="pl-PL" sz="2400" dirty="0"/>
                        <a:t> </a:t>
                      </a:r>
                      <a:r>
                        <a:rPr lang="pl-PL" sz="2400" dirty="0" err="1"/>
                        <a:t>thinking</a:t>
                      </a:r>
                      <a:r>
                        <a:rPr lang="pl-PL" sz="2400" dirty="0"/>
                        <a:t> of law</a:t>
                      </a:r>
                    </a:p>
                  </a:txBody>
                  <a:tcPr/>
                </a:tc>
                <a:extLst>
                  <a:ext uri="{0D108BD9-81ED-4DB2-BD59-A6C34878D82A}">
                    <a16:rowId xmlns:a16="http://schemas.microsoft.com/office/drawing/2014/main" val="3688320664"/>
                  </a:ext>
                </a:extLst>
              </a:tr>
            </a:tbl>
          </a:graphicData>
        </a:graphic>
      </p:graphicFrame>
    </p:spTree>
    <p:extLst>
      <p:ext uri="{BB962C8B-B14F-4D97-AF65-F5344CB8AC3E}">
        <p14:creationId xmlns:p14="http://schemas.microsoft.com/office/powerpoint/2010/main" val="327258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F9223D-6458-4777-9302-C8FCB3B0920A}"/>
              </a:ext>
            </a:extLst>
          </p:cNvPr>
          <p:cNvSpPr>
            <a:spLocks noGrp="1"/>
          </p:cNvSpPr>
          <p:nvPr>
            <p:ph type="title"/>
          </p:nvPr>
        </p:nvSpPr>
        <p:spPr>
          <a:xfrm>
            <a:off x="838200" y="207961"/>
            <a:ext cx="10515600" cy="1325563"/>
          </a:xfrm>
        </p:spPr>
        <p:txBody>
          <a:bodyPr>
            <a:normAutofit/>
          </a:bodyPr>
          <a:lstStyle/>
          <a:p>
            <a:r>
              <a:rPr lang="pl-PL" sz="3600" dirty="0" err="1">
                <a:latin typeface="Century Gothic" panose="020B0502020202020204" pitchFamily="34" charset="0"/>
              </a:rPr>
              <a:t>Lecture</a:t>
            </a:r>
            <a:r>
              <a:rPr lang="pl-PL" sz="3600" dirty="0">
                <a:latin typeface="Century Gothic" panose="020B0502020202020204" pitchFamily="34" charset="0"/>
              </a:rPr>
              <a:t> III</a:t>
            </a:r>
            <a:endParaRPr lang="de-DE" sz="3600" dirty="0">
              <a:latin typeface="Century Gothic" panose="020B0502020202020204" pitchFamily="34" charset="0"/>
            </a:endParaRPr>
          </a:p>
        </p:txBody>
      </p:sp>
      <p:sp>
        <p:nvSpPr>
          <p:cNvPr id="3" name="Symbol zastępczy zawartości 2">
            <a:extLst>
              <a:ext uri="{FF2B5EF4-FFF2-40B4-BE49-F238E27FC236}">
                <a16:creationId xmlns:a16="http://schemas.microsoft.com/office/drawing/2014/main" id="{CE2803F7-C461-442C-A7A7-98ABAB7976AB}"/>
              </a:ext>
            </a:extLst>
          </p:cNvPr>
          <p:cNvSpPr>
            <a:spLocks noGrp="1"/>
          </p:cNvSpPr>
          <p:nvPr>
            <p:ph idx="1"/>
          </p:nvPr>
        </p:nvSpPr>
        <p:spPr>
          <a:xfrm>
            <a:off x="838200" y="1294075"/>
            <a:ext cx="10982325" cy="5821100"/>
          </a:xfrm>
        </p:spPr>
        <p:txBody>
          <a:bodyPr>
            <a:normAutofit lnSpcReduction="10000"/>
          </a:bodyPr>
          <a:lstStyle/>
          <a:p>
            <a:pPr marL="0" indent="0">
              <a:lnSpc>
                <a:spcPct val="100000"/>
              </a:lnSpc>
              <a:buNone/>
            </a:pPr>
            <a:r>
              <a:rPr lang="en-US" sz="2600" dirty="0">
                <a:solidFill>
                  <a:schemeClr val="accent1"/>
                </a:solidFill>
                <a:latin typeface="Century Gothic" panose="020B0502020202020204" pitchFamily="34" charset="0"/>
              </a:rPr>
              <a:t>principles of criminal law</a:t>
            </a:r>
          </a:p>
          <a:p>
            <a:pPr marL="0" indent="0">
              <a:lnSpc>
                <a:spcPct val="100000"/>
              </a:lnSpc>
              <a:buNone/>
            </a:pPr>
            <a:r>
              <a:rPr lang="en-US" sz="2600" dirty="0" err="1">
                <a:solidFill>
                  <a:schemeClr val="accent2"/>
                </a:solidFill>
                <a:latin typeface="Century Gothic" panose="020B0502020202020204" pitchFamily="34" charset="0"/>
              </a:rPr>
              <a:t>nullum</a:t>
            </a:r>
            <a:r>
              <a:rPr lang="en-US" sz="2600" dirty="0">
                <a:solidFill>
                  <a:schemeClr val="accent2"/>
                </a:solidFill>
                <a:latin typeface="Century Gothic" panose="020B0502020202020204" pitchFamily="34" charset="0"/>
              </a:rPr>
              <a:t> </a:t>
            </a:r>
            <a:r>
              <a:rPr lang="en-US" sz="2600" dirty="0" err="1">
                <a:solidFill>
                  <a:schemeClr val="accent2"/>
                </a:solidFill>
                <a:latin typeface="Century Gothic" panose="020B0502020202020204" pitchFamily="34" charset="0"/>
              </a:rPr>
              <a:t>crimen</a:t>
            </a:r>
            <a:r>
              <a:rPr lang="en-US" sz="2600" dirty="0">
                <a:solidFill>
                  <a:schemeClr val="accent2"/>
                </a:solidFill>
                <a:latin typeface="Century Gothic" panose="020B0502020202020204" pitchFamily="34" charset="0"/>
              </a:rPr>
              <a:t> sine </a:t>
            </a:r>
            <a:r>
              <a:rPr lang="en-US" sz="2600" dirty="0" err="1">
                <a:solidFill>
                  <a:schemeClr val="accent2"/>
                </a:solidFill>
                <a:latin typeface="Century Gothic" panose="020B0502020202020204" pitchFamily="34" charset="0"/>
              </a:rPr>
              <a:t>lege</a:t>
            </a:r>
            <a:r>
              <a:rPr lang="en-US" sz="2600" dirty="0">
                <a:solidFill>
                  <a:schemeClr val="accent2"/>
                </a:solidFill>
                <a:latin typeface="Century Gothic" panose="020B0502020202020204" pitchFamily="34" charset="0"/>
              </a:rPr>
              <a:t> in common law</a:t>
            </a:r>
          </a:p>
          <a:p>
            <a:pPr>
              <a:lnSpc>
                <a:spcPct val="100000"/>
              </a:lnSpc>
            </a:pPr>
            <a:r>
              <a:rPr lang="en-US" sz="2600" dirty="0">
                <a:solidFill>
                  <a:schemeClr val="accent1"/>
                </a:solidFill>
                <a:latin typeface="Century Gothic" panose="020B0502020202020204" pitchFamily="34" charset="0"/>
              </a:rPr>
              <a:t>the principle of non-retroactivity</a:t>
            </a:r>
          </a:p>
          <a:p>
            <a:pPr lvl="1">
              <a:lnSpc>
                <a:spcPct val="100000"/>
              </a:lnSpc>
            </a:pPr>
            <a:r>
              <a:rPr lang="en-US" sz="2200" dirty="0">
                <a:latin typeface="Century Gothic" panose="020B0502020202020204" pitchFamily="34" charset="0"/>
              </a:rPr>
              <a:t>=</a:t>
            </a:r>
            <a:r>
              <a:rPr lang="pl-PL" sz="2200" dirty="0">
                <a:latin typeface="Century Gothic" panose="020B0502020202020204" pitchFamily="34" charset="0"/>
              </a:rPr>
              <a:t> </a:t>
            </a:r>
            <a:r>
              <a:rPr lang="en-US" sz="2200" dirty="0" err="1">
                <a:latin typeface="Century Gothic" panose="020B0502020202020204" pitchFamily="34" charset="0"/>
              </a:rPr>
              <a:t>nullum</a:t>
            </a:r>
            <a:r>
              <a:rPr lang="en-US" sz="2200" dirty="0">
                <a:latin typeface="Century Gothic" panose="020B0502020202020204" pitchFamily="34" charset="0"/>
              </a:rPr>
              <a:t> </a:t>
            </a:r>
            <a:r>
              <a:rPr lang="en-US" sz="2200" dirty="0" err="1">
                <a:latin typeface="Century Gothic" panose="020B0502020202020204" pitchFamily="34" charset="0"/>
              </a:rPr>
              <a:t>crimen</a:t>
            </a:r>
            <a:r>
              <a:rPr lang="en-US" sz="2200" dirty="0">
                <a:latin typeface="Century Gothic" panose="020B0502020202020204" pitchFamily="34" charset="0"/>
              </a:rPr>
              <a:t> sine </a:t>
            </a:r>
            <a:r>
              <a:rPr lang="en-US" sz="2200" dirty="0" err="1">
                <a:latin typeface="Century Gothic" panose="020B0502020202020204" pitchFamily="34" charset="0"/>
              </a:rPr>
              <a:t>lege</a:t>
            </a:r>
            <a:r>
              <a:rPr lang="en-US" sz="2200" dirty="0">
                <a:latin typeface="Century Gothic" panose="020B0502020202020204" pitchFamily="34" charset="0"/>
              </a:rPr>
              <a:t> </a:t>
            </a:r>
            <a:r>
              <a:rPr lang="en-US" sz="2200" dirty="0" err="1">
                <a:latin typeface="Century Gothic" panose="020B0502020202020204" pitchFamily="34" charset="0"/>
              </a:rPr>
              <a:t>praevia</a:t>
            </a:r>
            <a:endParaRPr lang="en-US" sz="2200" dirty="0">
              <a:latin typeface="Century Gothic" panose="020B0502020202020204" pitchFamily="34" charset="0"/>
            </a:endParaRPr>
          </a:p>
          <a:p>
            <a:pPr lvl="1" algn="just">
              <a:lnSpc>
                <a:spcPct val="100000"/>
              </a:lnSpc>
            </a:pPr>
            <a:r>
              <a:rPr lang="en-US" sz="2200" dirty="0">
                <a:latin typeface="Century Gothic" panose="020B0502020202020204" pitchFamily="34" charset="0"/>
              </a:rPr>
              <a:t>a person should never be convicted or punished except in accordance with a previously declared offence governing the conduct in question</a:t>
            </a:r>
          </a:p>
          <a:p>
            <a:pPr lvl="1" algn="just">
              <a:lnSpc>
                <a:spcPct val="100000"/>
              </a:lnSpc>
            </a:pPr>
            <a:r>
              <a:rPr lang="en-US" sz="2200" dirty="0">
                <a:latin typeface="Century Gothic" panose="020B0502020202020204" pitchFamily="34" charset="0"/>
              </a:rPr>
              <a:t>S.W. and C. R. v. United Kingdom:</a:t>
            </a:r>
          </a:p>
          <a:p>
            <a:pPr lvl="2" algn="just">
              <a:lnSpc>
                <a:spcPct val="100000"/>
              </a:lnSpc>
            </a:pPr>
            <a:r>
              <a:rPr lang="en-US" sz="1800" dirty="0">
                <a:latin typeface="Century Gothic" panose="020B0502020202020204" pitchFamily="34" charset="0"/>
              </a:rPr>
              <a:t>„it is possible for the existing elements of an offence to be clarified or adapted to new circumstances or developments in society in so far as this can </a:t>
            </a:r>
            <a:r>
              <a:rPr lang="en-US" sz="1800" u="sng" dirty="0">
                <a:latin typeface="Century Gothic" panose="020B0502020202020204" pitchFamily="34" charset="0"/>
              </a:rPr>
              <a:t>reasonably be brought under the original concept of the offence</a:t>
            </a:r>
            <a:r>
              <a:rPr lang="en-US" sz="1800" dirty="0">
                <a:latin typeface="Century Gothic" panose="020B0502020202020204" pitchFamily="34" charset="0"/>
              </a:rPr>
              <a:t>. The constituent elements of an offence may not however be essentially changed to the detriment of an accused and any progressive development by way of interpretation </a:t>
            </a:r>
            <a:r>
              <a:rPr lang="en-US" sz="1800" u="sng" dirty="0">
                <a:latin typeface="Century Gothic" panose="020B0502020202020204" pitchFamily="34" charset="0"/>
              </a:rPr>
              <a:t>must be reasonably foreseeable to him</a:t>
            </a:r>
            <a:r>
              <a:rPr lang="en-US" sz="1800" dirty="0">
                <a:latin typeface="Century Gothic" panose="020B0502020202020204" pitchFamily="34" charset="0"/>
              </a:rPr>
              <a:t> with the assistance of appropriate legal advice if necessary”</a:t>
            </a:r>
            <a:endParaRPr lang="pl-PL" sz="1800" dirty="0">
              <a:latin typeface="Century Gothic" panose="020B0502020202020204" pitchFamily="34" charset="0"/>
            </a:endParaRPr>
          </a:p>
          <a:p>
            <a:pPr lvl="1" algn="just">
              <a:lnSpc>
                <a:spcPct val="100000"/>
              </a:lnSpc>
            </a:pPr>
            <a:r>
              <a:rPr lang="pl-PL" sz="2200" dirty="0">
                <a:latin typeface="Century Gothic" panose="020B0502020202020204" pitchFamily="34" charset="0"/>
              </a:rPr>
              <a:t>It </a:t>
            </a:r>
            <a:r>
              <a:rPr lang="pl-PL" sz="2200" dirty="0" err="1">
                <a:latin typeface="Century Gothic" panose="020B0502020202020204" pitchFamily="34" charset="0"/>
              </a:rPr>
              <a:t>is</a:t>
            </a:r>
            <a:r>
              <a:rPr lang="pl-PL" sz="2200" dirty="0">
                <a:latin typeface="Century Gothic" panose="020B0502020202020204" pitchFamily="34" charset="0"/>
              </a:rPr>
              <a:t> not </a:t>
            </a:r>
            <a:r>
              <a:rPr lang="pl-PL" sz="2200" dirty="0" err="1">
                <a:latin typeface="Century Gothic" panose="020B0502020202020204" pitchFamily="34" charset="0"/>
              </a:rPr>
              <a:t>that</a:t>
            </a:r>
            <a:r>
              <a:rPr lang="pl-PL" sz="2200" dirty="0">
                <a:latin typeface="Century Gothic" panose="020B0502020202020204" pitchFamily="34" charset="0"/>
              </a:rPr>
              <a:t> the law </a:t>
            </a:r>
            <a:r>
              <a:rPr lang="pl-PL" sz="2200" dirty="0" err="1">
                <a:latin typeface="Century Gothic" panose="020B0502020202020204" pitchFamily="34" charset="0"/>
              </a:rPr>
              <a:t>ought</a:t>
            </a:r>
            <a:r>
              <a:rPr lang="pl-PL" sz="2200" dirty="0">
                <a:latin typeface="Century Gothic" panose="020B0502020202020204" pitchFamily="34" charset="0"/>
              </a:rPr>
              <a:t> to </a:t>
            </a:r>
            <a:r>
              <a:rPr lang="pl-PL" sz="2200" dirty="0" err="1">
                <a:latin typeface="Century Gothic" panose="020B0502020202020204" pitchFamily="34" charset="0"/>
              </a:rPr>
              <a:t>exist</a:t>
            </a:r>
            <a:r>
              <a:rPr lang="pl-PL" sz="2200" dirty="0">
                <a:latin typeface="Century Gothic" panose="020B0502020202020204" pitchFamily="34" charset="0"/>
              </a:rPr>
              <a:t> </a:t>
            </a:r>
            <a:r>
              <a:rPr lang="pl-PL" sz="2200" dirty="0" err="1">
                <a:latin typeface="Century Gothic" panose="020B0502020202020204" pitchFamily="34" charset="0"/>
              </a:rPr>
              <a:t>before</a:t>
            </a:r>
            <a:r>
              <a:rPr lang="pl-PL" sz="2200" dirty="0">
                <a:latin typeface="Century Gothic" panose="020B0502020202020204" pitchFamily="34" charset="0"/>
              </a:rPr>
              <a:t> the </a:t>
            </a:r>
            <a:r>
              <a:rPr lang="pl-PL" sz="2200" dirty="0" err="1">
                <a:latin typeface="Century Gothic" panose="020B0502020202020204" pitchFamily="34" charset="0"/>
              </a:rPr>
              <a:t>conduct</a:t>
            </a:r>
            <a:r>
              <a:rPr lang="pl-PL" sz="2200" dirty="0">
                <a:latin typeface="Century Gothic" panose="020B0502020202020204" pitchFamily="34" charset="0"/>
              </a:rPr>
              <a:t> </a:t>
            </a:r>
            <a:r>
              <a:rPr lang="pl-PL" sz="2200" dirty="0" err="1">
                <a:latin typeface="Century Gothic" panose="020B0502020202020204" pitchFamily="34" charset="0"/>
              </a:rPr>
              <a:t>took</a:t>
            </a:r>
            <a:r>
              <a:rPr lang="pl-PL" sz="2200" dirty="0">
                <a:latin typeface="Century Gothic" panose="020B0502020202020204" pitchFamily="34" charset="0"/>
              </a:rPr>
              <a:t> place, but </a:t>
            </a:r>
            <a:r>
              <a:rPr lang="pl-PL" sz="2200" dirty="0" err="1">
                <a:latin typeface="Century Gothic" panose="020B0502020202020204" pitchFamily="34" charset="0"/>
              </a:rPr>
              <a:t>that</a:t>
            </a:r>
            <a:r>
              <a:rPr lang="pl-PL" sz="2200" dirty="0">
                <a:latin typeface="Century Gothic" panose="020B0502020202020204" pitchFamily="34" charset="0"/>
              </a:rPr>
              <a:t> </a:t>
            </a:r>
            <a:r>
              <a:rPr lang="pl-PL" sz="2200" dirty="0" err="1">
                <a:latin typeface="Century Gothic" panose="020B0502020202020204" pitchFamily="34" charset="0"/>
              </a:rPr>
              <a:t>it</a:t>
            </a:r>
            <a:r>
              <a:rPr lang="pl-PL" sz="2200" dirty="0">
                <a:latin typeface="Century Gothic" panose="020B0502020202020204" pitchFamily="34" charset="0"/>
              </a:rPr>
              <a:t> </a:t>
            </a:r>
            <a:r>
              <a:rPr lang="pl-PL" sz="2200" dirty="0" err="1">
                <a:latin typeface="Century Gothic" panose="020B0502020202020204" pitchFamily="34" charset="0"/>
              </a:rPr>
              <a:t>ought</a:t>
            </a:r>
            <a:r>
              <a:rPr lang="pl-PL" sz="2200" dirty="0">
                <a:latin typeface="Century Gothic" panose="020B0502020202020204" pitchFamily="34" charset="0"/>
              </a:rPr>
              <a:t> to </a:t>
            </a:r>
            <a:r>
              <a:rPr lang="pl-PL" sz="2200" dirty="0" err="1">
                <a:latin typeface="Century Gothic" panose="020B0502020202020204" pitchFamily="34" charset="0"/>
              </a:rPr>
              <a:t>have</a:t>
            </a:r>
            <a:r>
              <a:rPr lang="pl-PL" sz="2200" dirty="0">
                <a:latin typeface="Century Gothic" panose="020B0502020202020204" pitchFamily="34" charset="0"/>
              </a:rPr>
              <a:t> </a:t>
            </a:r>
            <a:r>
              <a:rPr lang="pl-PL" sz="2200" dirty="0" err="1">
                <a:latin typeface="Century Gothic" panose="020B0502020202020204" pitchFamily="34" charset="0"/>
              </a:rPr>
              <a:t>been</a:t>
            </a:r>
            <a:r>
              <a:rPr lang="pl-PL" sz="2200" dirty="0">
                <a:latin typeface="Century Gothic" panose="020B0502020202020204" pitchFamily="34" charset="0"/>
              </a:rPr>
              <a:t> </a:t>
            </a:r>
            <a:r>
              <a:rPr lang="pl-PL" sz="2200" dirty="0" err="1">
                <a:latin typeface="Century Gothic" panose="020B0502020202020204" pitchFamily="34" charset="0"/>
              </a:rPr>
              <a:t>foreseeable</a:t>
            </a:r>
            <a:r>
              <a:rPr lang="pl-PL" sz="2200" dirty="0">
                <a:latin typeface="Century Gothic" panose="020B0502020202020204" pitchFamily="34" charset="0"/>
              </a:rPr>
              <a:t> </a:t>
            </a:r>
            <a:r>
              <a:rPr lang="pl-PL" sz="2200" dirty="0" err="1">
                <a:latin typeface="Century Gothic" panose="020B0502020202020204" pitchFamily="34" charset="0"/>
              </a:rPr>
              <a:t>that</a:t>
            </a:r>
            <a:r>
              <a:rPr lang="pl-PL" sz="2200" dirty="0">
                <a:latin typeface="Century Gothic" panose="020B0502020202020204" pitchFamily="34" charset="0"/>
              </a:rPr>
              <a:t> the law </a:t>
            </a:r>
            <a:r>
              <a:rPr lang="pl-PL" sz="2200" dirty="0" err="1">
                <a:latin typeface="Century Gothic" panose="020B0502020202020204" pitchFamily="34" charset="0"/>
              </a:rPr>
              <a:t>would</a:t>
            </a:r>
            <a:r>
              <a:rPr lang="pl-PL" sz="2200" dirty="0">
                <a:latin typeface="Century Gothic" panose="020B0502020202020204" pitchFamily="34" charset="0"/>
              </a:rPr>
              <a:t> be </a:t>
            </a:r>
            <a:r>
              <a:rPr lang="pl-PL" sz="2200" dirty="0" err="1">
                <a:latin typeface="Century Gothic" panose="020B0502020202020204" pitchFamily="34" charset="0"/>
              </a:rPr>
              <a:t>changed</a:t>
            </a:r>
            <a:r>
              <a:rPr lang="pl-PL" sz="2200" dirty="0">
                <a:latin typeface="Century Gothic" panose="020B0502020202020204" pitchFamily="34" charset="0"/>
              </a:rPr>
              <a:t> in a </a:t>
            </a:r>
            <a:r>
              <a:rPr lang="pl-PL" sz="2200" dirty="0" err="1">
                <a:latin typeface="Century Gothic" panose="020B0502020202020204" pitchFamily="34" charset="0"/>
              </a:rPr>
              <a:t>particular</a:t>
            </a:r>
            <a:r>
              <a:rPr lang="pl-PL" sz="2200" dirty="0">
                <a:latin typeface="Century Gothic" panose="020B0502020202020204" pitchFamily="34" charset="0"/>
              </a:rPr>
              <a:t> </a:t>
            </a:r>
            <a:r>
              <a:rPr lang="pl-PL" sz="2200" dirty="0" err="1">
                <a:latin typeface="Century Gothic" panose="020B0502020202020204" pitchFamily="34" charset="0"/>
              </a:rPr>
              <a:t>direction</a:t>
            </a:r>
            <a:endParaRPr lang="en-US" sz="2200" dirty="0">
              <a:latin typeface="Century Gothic" panose="020B0502020202020204" pitchFamily="34" charset="0"/>
            </a:endParaRPr>
          </a:p>
          <a:p>
            <a:pPr lvl="2">
              <a:lnSpc>
                <a:spcPct val="100000"/>
              </a:lnSpc>
            </a:pPr>
            <a:endParaRPr lang="en-US" sz="1800" dirty="0">
              <a:latin typeface="Century Gothic" panose="020B0502020202020204" pitchFamily="34" charset="0"/>
            </a:endParaRPr>
          </a:p>
          <a:p>
            <a:pPr marL="0" indent="0">
              <a:lnSpc>
                <a:spcPct val="100000"/>
              </a:lnSpc>
              <a:buNone/>
            </a:pPr>
            <a:endParaRPr lang="en-US" sz="2200" dirty="0">
              <a:solidFill>
                <a:schemeClr val="accent2"/>
              </a:solidFill>
              <a:latin typeface="Century Gothic" panose="020B0502020202020204" pitchFamily="34" charset="0"/>
            </a:endParaRPr>
          </a:p>
        </p:txBody>
      </p:sp>
      <p:pic>
        <p:nvPicPr>
          <p:cNvPr id="7" name="Obraz 6">
            <a:extLst>
              <a:ext uri="{FF2B5EF4-FFF2-40B4-BE49-F238E27FC236}">
                <a16:creationId xmlns:a16="http://schemas.microsoft.com/office/drawing/2014/main" id="{1CD8C6B8-CB3D-4D52-8D51-1117DB0BFB35}"/>
              </a:ext>
            </a:extLst>
          </p:cNvPr>
          <p:cNvPicPr>
            <a:picLocks noChangeAspect="1"/>
          </p:cNvPicPr>
          <p:nvPr/>
        </p:nvPicPr>
        <p:blipFill>
          <a:blip r:embed="rId2"/>
          <a:stretch>
            <a:fillRect/>
          </a:stretch>
        </p:blipFill>
        <p:spPr>
          <a:xfrm>
            <a:off x="8872963" y="-1"/>
            <a:ext cx="3319038" cy="1533525"/>
          </a:xfrm>
          <a:prstGeom prst="rect">
            <a:avLst/>
          </a:prstGeom>
        </p:spPr>
      </p:pic>
    </p:spTree>
    <p:extLst>
      <p:ext uri="{BB962C8B-B14F-4D97-AF65-F5344CB8AC3E}">
        <p14:creationId xmlns:p14="http://schemas.microsoft.com/office/powerpoint/2010/main" val="2539201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F9223D-6458-4777-9302-C8FCB3B0920A}"/>
              </a:ext>
            </a:extLst>
          </p:cNvPr>
          <p:cNvSpPr>
            <a:spLocks noGrp="1"/>
          </p:cNvSpPr>
          <p:nvPr>
            <p:ph type="title"/>
          </p:nvPr>
        </p:nvSpPr>
        <p:spPr>
          <a:xfrm>
            <a:off x="838200" y="207961"/>
            <a:ext cx="10515600" cy="1325563"/>
          </a:xfrm>
        </p:spPr>
        <p:txBody>
          <a:bodyPr>
            <a:normAutofit/>
          </a:bodyPr>
          <a:lstStyle/>
          <a:p>
            <a:r>
              <a:rPr lang="pl-PL" sz="3600" dirty="0" err="1">
                <a:latin typeface="Century Gothic" panose="020B0502020202020204" pitchFamily="34" charset="0"/>
              </a:rPr>
              <a:t>Lecture</a:t>
            </a:r>
            <a:r>
              <a:rPr lang="pl-PL" sz="3600" dirty="0">
                <a:latin typeface="Century Gothic" panose="020B0502020202020204" pitchFamily="34" charset="0"/>
              </a:rPr>
              <a:t> III</a:t>
            </a:r>
            <a:endParaRPr lang="de-DE" sz="3600" dirty="0">
              <a:latin typeface="Century Gothic" panose="020B0502020202020204" pitchFamily="34" charset="0"/>
            </a:endParaRPr>
          </a:p>
        </p:txBody>
      </p:sp>
      <p:sp>
        <p:nvSpPr>
          <p:cNvPr id="3" name="Symbol zastępczy zawartości 2">
            <a:extLst>
              <a:ext uri="{FF2B5EF4-FFF2-40B4-BE49-F238E27FC236}">
                <a16:creationId xmlns:a16="http://schemas.microsoft.com/office/drawing/2014/main" id="{CE2803F7-C461-442C-A7A7-98ABAB7976AB}"/>
              </a:ext>
            </a:extLst>
          </p:cNvPr>
          <p:cNvSpPr>
            <a:spLocks noGrp="1"/>
          </p:cNvSpPr>
          <p:nvPr>
            <p:ph idx="1"/>
          </p:nvPr>
        </p:nvSpPr>
        <p:spPr>
          <a:xfrm>
            <a:off x="838200" y="1294075"/>
            <a:ext cx="10982325" cy="5821100"/>
          </a:xfrm>
        </p:spPr>
        <p:txBody>
          <a:bodyPr>
            <a:normAutofit/>
          </a:bodyPr>
          <a:lstStyle/>
          <a:p>
            <a:pPr marL="0" indent="0">
              <a:lnSpc>
                <a:spcPct val="100000"/>
              </a:lnSpc>
              <a:buNone/>
            </a:pPr>
            <a:r>
              <a:rPr lang="en-US" sz="2600" dirty="0">
                <a:solidFill>
                  <a:schemeClr val="accent1"/>
                </a:solidFill>
                <a:latin typeface="Century Gothic" panose="020B0502020202020204" pitchFamily="34" charset="0"/>
              </a:rPr>
              <a:t>principles of criminal law</a:t>
            </a:r>
          </a:p>
          <a:p>
            <a:pPr marL="0" indent="0">
              <a:lnSpc>
                <a:spcPct val="100000"/>
              </a:lnSpc>
              <a:buNone/>
            </a:pPr>
            <a:r>
              <a:rPr lang="en-US" sz="2600" dirty="0" err="1">
                <a:solidFill>
                  <a:schemeClr val="accent2"/>
                </a:solidFill>
                <a:latin typeface="Century Gothic" panose="020B0502020202020204" pitchFamily="34" charset="0"/>
              </a:rPr>
              <a:t>nullum</a:t>
            </a:r>
            <a:r>
              <a:rPr lang="en-US" sz="2600" dirty="0">
                <a:solidFill>
                  <a:schemeClr val="accent2"/>
                </a:solidFill>
                <a:latin typeface="Century Gothic" panose="020B0502020202020204" pitchFamily="34" charset="0"/>
              </a:rPr>
              <a:t> </a:t>
            </a:r>
            <a:r>
              <a:rPr lang="en-US" sz="2600" dirty="0" err="1">
                <a:solidFill>
                  <a:schemeClr val="accent2"/>
                </a:solidFill>
                <a:latin typeface="Century Gothic" panose="020B0502020202020204" pitchFamily="34" charset="0"/>
              </a:rPr>
              <a:t>crimen</a:t>
            </a:r>
            <a:r>
              <a:rPr lang="en-US" sz="2600" dirty="0">
                <a:solidFill>
                  <a:schemeClr val="accent2"/>
                </a:solidFill>
                <a:latin typeface="Century Gothic" panose="020B0502020202020204" pitchFamily="34" charset="0"/>
              </a:rPr>
              <a:t> sine </a:t>
            </a:r>
            <a:r>
              <a:rPr lang="en-US" sz="2600" dirty="0" err="1">
                <a:solidFill>
                  <a:schemeClr val="accent2"/>
                </a:solidFill>
                <a:latin typeface="Century Gothic" panose="020B0502020202020204" pitchFamily="34" charset="0"/>
              </a:rPr>
              <a:t>lege</a:t>
            </a:r>
            <a:r>
              <a:rPr lang="en-US" sz="2600" dirty="0">
                <a:solidFill>
                  <a:schemeClr val="accent2"/>
                </a:solidFill>
                <a:latin typeface="Century Gothic" panose="020B0502020202020204" pitchFamily="34" charset="0"/>
              </a:rPr>
              <a:t> in common law</a:t>
            </a:r>
          </a:p>
          <a:p>
            <a:pPr>
              <a:lnSpc>
                <a:spcPct val="100000"/>
              </a:lnSpc>
            </a:pPr>
            <a:r>
              <a:rPr lang="en-US" sz="2600" dirty="0">
                <a:solidFill>
                  <a:schemeClr val="accent1"/>
                </a:solidFill>
                <a:latin typeface="Century Gothic" panose="020B0502020202020204" pitchFamily="34" charset="0"/>
              </a:rPr>
              <a:t>the principle of </a:t>
            </a:r>
            <a:r>
              <a:rPr lang="pl-PL" sz="2600" dirty="0">
                <a:solidFill>
                  <a:schemeClr val="accent1"/>
                </a:solidFill>
                <a:latin typeface="Century Gothic" panose="020B0502020202020204" pitchFamily="34" charset="0"/>
              </a:rPr>
              <a:t>maximum </a:t>
            </a:r>
            <a:r>
              <a:rPr lang="pl-PL" sz="2600" dirty="0" err="1">
                <a:solidFill>
                  <a:schemeClr val="accent1"/>
                </a:solidFill>
                <a:latin typeface="Century Gothic" panose="020B0502020202020204" pitchFamily="34" charset="0"/>
              </a:rPr>
              <a:t>certainty</a:t>
            </a:r>
            <a:endParaRPr lang="pl-PL" sz="2600" dirty="0">
              <a:solidFill>
                <a:schemeClr val="accent1"/>
              </a:solidFill>
              <a:latin typeface="Century Gothic" panose="020B0502020202020204" pitchFamily="34" charset="0"/>
            </a:endParaRPr>
          </a:p>
          <a:p>
            <a:pPr lvl="1">
              <a:lnSpc>
                <a:spcPct val="100000"/>
              </a:lnSpc>
            </a:pPr>
            <a:r>
              <a:rPr lang="pl-PL" sz="2200" dirty="0">
                <a:latin typeface="Century Gothic" panose="020B0502020202020204" pitchFamily="34" charset="0"/>
              </a:rPr>
              <a:t>= </a:t>
            </a:r>
            <a:r>
              <a:rPr lang="pl-PL" sz="2200" dirty="0" err="1">
                <a:latin typeface="Century Gothic" panose="020B0502020202020204" pitchFamily="34" charset="0"/>
              </a:rPr>
              <a:t>nullum</a:t>
            </a:r>
            <a:r>
              <a:rPr lang="pl-PL" sz="2200" dirty="0">
                <a:latin typeface="Century Gothic" panose="020B0502020202020204" pitchFamily="34" charset="0"/>
              </a:rPr>
              <a:t> </a:t>
            </a:r>
            <a:r>
              <a:rPr lang="pl-PL" sz="2200" dirty="0" err="1">
                <a:latin typeface="Century Gothic" panose="020B0502020202020204" pitchFamily="34" charset="0"/>
              </a:rPr>
              <a:t>crimen</a:t>
            </a:r>
            <a:r>
              <a:rPr lang="pl-PL" sz="2200" dirty="0">
                <a:latin typeface="Century Gothic" panose="020B0502020202020204" pitchFamily="34" charset="0"/>
              </a:rPr>
              <a:t> sine lege certa</a:t>
            </a:r>
          </a:p>
          <a:p>
            <a:pPr lvl="1">
              <a:lnSpc>
                <a:spcPct val="100000"/>
              </a:lnSpc>
            </a:pPr>
            <a:r>
              <a:rPr lang="pl-PL" sz="2200" dirty="0">
                <a:latin typeface="Century Gothic" panose="020B0502020202020204" pitchFamily="34" charset="0"/>
              </a:rPr>
              <a:t>„fair </a:t>
            </a:r>
            <a:r>
              <a:rPr lang="pl-PL" sz="2200" dirty="0" err="1">
                <a:latin typeface="Century Gothic" panose="020B0502020202020204" pitchFamily="34" charset="0"/>
              </a:rPr>
              <a:t>warning</a:t>
            </a:r>
            <a:r>
              <a:rPr lang="pl-PL" sz="2200" dirty="0">
                <a:latin typeface="Century Gothic" panose="020B0502020202020204" pitchFamily="34" charset="0"/>
              </a:rPr>
              <a:t>” and „</a:t>
            </a:r>
            <a:r>
              <a:rPr lang="pl-PL" sz="2200" dirty="0" err="1">
                <a:latin typeface="Century Gothic" panose="020B0502020202020204" pitchFamily="34" charset="0"/>
              </a:rPr>
              <a:t>void</a:t>
            </a:r>
            <a:r>
              <a:rPr lang="pl-PL" sz="2200" dirty="0">
                <a:latin typeface="Century Gothic" panose="020B0502020202020204" pitchFamily="34" charset="0"/>
              </a:rPr>
              <a:t> for </a:t>
            </a:r>
            <a:r>
              <a:rPr lang="pl-PL" sz="2200" dirty="0" err="1">
                <a:latin typeface="Century Gothic" panose="020B0502020202020204" pitchFamily="34" charset="0"/>
              </a:rPr>
              <a:t>vagueness</a:t>
            </a:r>
            <a:r>
              <a:rPr lang="pl-PL" sz="2200" dirty="0">
                <a:latin typeface="Century Gothic" panose="020B0502020202020204" pitchFamily="34" charset="0"/>
              </a:rPr>
              <a:t>” </a:t>
            </a:r>
            <a:r>
              <a:rPr lang="pl-PL" sz="2200" dirty="0" err="1">
                <a:latin typeface="Century Gothic" panose="020B0502020202020204" pitchFamily="34" charset="0"/>
              </a:rPr>
              <a:t>principles</a:t>
            </a:r>
            <a:endParaRPr lang="pl-PL" sz="2200" dirty="0">
              <a:latin typeface="Century Gothic" panose="020B0502020202020204" pitchFamily="34" charset="0"/>
            </a:endParaRPr>
          </a:p>
          <a:p>
            <a:pPr lvl="1" algn="just">
              <a:lnSpc>
                <a:spcPct val="100000"/>
              </a:lnSpc>
            </a:pPr>
            <a:r>
              <a:rPr lang="pl-PL" sz="2200" dirty="0" err="1">
                <a:latin typeface="Century Gothic" panose="020B0502020202020204" pitchFamily="34" charset="0"/>
              </a:rPr>
              <a:t>some</a:t>
            </a:r>
            <a:r>
              <a:rPr lang="pl-PL" sz="2200" dirty="0">
                <a:latin typeface="Century Gothic" panose="020B0502020202020204" pitchFamily="34" charset="0"/>
              </a:rPr>
              <a:t> </a:t>
            </a:r>
            <a:r>
              <a:rPr lang="pl-PL" sz="2200" dirty="0" err="1">
                <a:latin typeface="Century Gothic" panose="020B0502020202020204" pitchFamily="34" charset="0"/>
              </a:rPr>
              <a:t>vagueness</a:t>
            </a:r>
            <a:r>
              <a:rPr lang="pl-PL" sz="2200" dirty="0">
                <a:latin typeface="Century Gothic" panose="020B0502020202020204" pitchFamily="34" charset="0"/>
              </a:rPr>
              <a:t> </a:t>
            </a:r>
            <a:r>
              <a:rPr lang="pl-PL" sz="2200" dirty="0" err="1">
                <a:latin typeface="Century Gothic" panose="020B0502020202020204" pitchFamily="34" charset="0"/>
              </a:rPr>
              <a:t>is</a:t>
            </a:r>
            <a:r>
              <a:rPr lang="pl-PL" sz="2200" dirty="0">
                <a:latin typeface="Century Gothic" panose="020B0502020202020204" pitchFamily="34" charset="0"/>
              </a:rPr>
              <a:t> </a:t>
            </a:r>
            <a:r>
              <a:rPr lang="pl-PL" sz="2200" dirty="0" err="1">
                <a:latin typeface="Century Gothic" panose="020B0502020202020204" pitchFamily="34" charset="0"/>
              </a:rPr>
              <a:t>inevitable</a:t>
            </a:r>
            <a:r>
              <a:rPr lang="pl-PL" sz="2200" dirty="0">
                <a:latin typeface="Century Gothic" panose="020B0502020202020204" pitchFamily="34" charset="0"/>
              </a:rPr>
              <a:t>; </a:t>
            </a:r>
            <a:r>
              <a:rPr lang="pl-PL" sz="2200" dirty="0" err="1">
                <a:latin typeface="Century Gothic" panose="020B0502020202020204" pitchFamily="34" charset="0"/>
              </a:rPr>
              <a:t>it’s</a:t>
            </a:r>
            <a:r>
              <a:rPr lang="pl-PL" sz="2200" dirty="0">
                <a:latin typeface="Century Gothic" panose="020B0502020202020204" pitchFamily="34" charset="0"/>
              </a:rPr>
              <a:t> „maximum </a:t>
            </a:r>
            <a:r>
              <a:rPr lang="pl-PL" sz="2200" dirty="0" err="1">
                <a:latin typeface="Century Gothic" panose="020B0502020202020204" pitchFamily="34" charset="0"/>
              </a:rPr>
              <a:t>certainty</a:t>
            </a:r>
            <a:r>
              <a:rPr lang="pl-PL" sz="2200" dirty="0">
                <a:latin typeface="Century Gothic" panose="020B0502020202020204" pitchFamily="34" charset="0"/>
              </a:rPr>
              <a:t>”, not „</a:t>
            </a:r>
            <a:r>
              <a:rPr lang="pl-PL" sz="2200" dirty="0" err="1">
                <a:latin typeface="Century Gothic" panose="020B0502020202020204" pitchFamily="34" charset="0"/>
              </a:rPr>
              <a:t>absolute</a:t>
            </a:r>
            <a:r>
              <a:rPr lang="pl-PL" sz="2200" dirty="0">
                <a:latin typeface="Century Gothic" panose="020B0502020202020204" pitchFamily="34" charset="0"/>
              </a:rPr>
              <a:t> </a:t>
            </a:r>
            <a:r>
              <a:rPr lang="pl-PL" sz="2200" dirty="0" err="1">
                <a:latin typeface="Century Gothic" panose="020B0502020202020204" pitchFamily="34" charset="0"/>
              </a:rPr>
              <a:t>certainty</a:t>
            </a:r>
            <a:r>
              <a:rPr lang="pl-PL" sz="2200" dirty="0">
                <a:latin typeface="Century Gothic" panose="020B0502020202020204" pitchFamily="34" charset="0"/>
              </a:rPr>
              <a:t>”</a:t>
            </a:r>
          </a:p>
          <a:p>
            <a:pPr lvl="1" algn="just">
              <a:lnSpc>
                <a:spcPct val="100000"/>
              </a:lnSpc>
            </a:pPr>
            <a:r>
              <a:rPr lang="pl-PL" sz="2200" dirty="0" err="1">
                <a:latin typeface="Century Gothic" panose="020B0502020202020204" pitchFamily="34" charset="0"/>
              </a:rPr>
              <a:t>more</a:t>
            </a:r>
            <a:r>
              <a:rPr lang="pl-PL" sz="2200" dirty="0">
                <a:latin typeface="Century Gothic" panose="020B0502020202020204" pitchFamily="34" charset="0"/>
              </a:rPr>
              <a:t> </a:t>
            </a:r>
            <a:r>
              <a:rPr lang="pl-PL" sz="2200" dirty="0" err="1">
                <a:latin typeface="Century Gothic" panose="020B0502020202020204" pitchFamily="34" charset="0"/>
              </a:rPr>
              <a:t>general</a:t>
            </a:r>
            <a:r>
              <a:rPr lang="pl-PL" sz="2200" dirty="0">
                <a:latin typeface="Century Gothic" panose="020B0502020202020204" pitchFamily="34" charset="0"/>
              </a:rPr>
              <a:t> „</a:t>
            </a:r>
            <a:r>
              <a:rPr lang="pl-PL" sz="2200" dirty="0" err="1">
                <a:latin typeface="Century Gothic" panose="020B0502020202020204" pitchFamily="34" charset="0"/>
              </a:rPr>
              <a:t>quality</a:t>
            </a:r>
            <a:r>
              <a:rPr lang="pl-PL" sz="2200" dirty="0">
                <a:latin typeface="Century Gothic" panose="020B0502020202020204" pitchFamily="34" charset="0"/>
              </a:rPr>
              <a:t> of law” standard in ECHR – </a:t>
            </a:r>
            <a:r>
              <a:rPr lang="pl-PL" sz="2200" dirty="0" err="1">
                <a:latin typeface="Century Gothic" panose="020B0502020202020204" pitchFamily="34" charset="0"/>
              </a:rPr>
              <a:t>Sunday</a:t>
            </a:r>
            <a:r>
              <a:rPr lang="pl-PL" sz="2200" dirty="0">
                <a:latin typeface="Century Gothic" panose="020B0502020202020204" pitchFamily="34" charset="0"/>
              </a:rPr>
              <a:t> Times vs UK Case</a:t>
            </a:r>
          </a:p>
          <a:p>
            <a:pPr lvl="2" algn="just">
              <a:lnSpc>
                <a:spcPct val="100000"/>
              </a:lnSpc>
            </a:pPr>
            <a:r>
              <a:rPr lang="pl-PL" sz="1800" dirty="0">
                <a:latin typeface="Century Gothic" panose="020B0502020202020204" pitchFamily="34" charset="0"/>
              </a:rPr>
              <a:t>„49. (…) </a:t>
            </a:r>
            <a:r>
              <a:rPr lang="en-US" sz="1800" dirty="0">
                <a:latin typeface="Century Gothic" panose="020B0502020202020204" pitchFamily="34" charset="0"/>
              </a:rPr>
              <a:t>Firstly, </a:t>
            </a:r>
            <a:r>
              <a:rPr lang="en-US" sz="1800" u="sng" dirty="0">
                <a:latin typeface="Century Gothic" panose="020B0502020202020204" pitchFamily="34" charset="0"/>
              </a:rPr>
              <a:t>the law must be adequately accessible</a:t>
            </a:r>
            <a:r>
              <a:rPr lang="en-US" sz="1800" dirty="0">
                <a:latin typeface="Century Gothic" panose="020B0502020202020204" pitchFamily="34" charset="0"/>
              </a:rPr>
              <a:t>: the citizen must be able to have an indication that is adequate in the circumstances of the legal rules applicable to a given case. Secondly, </a:t>
            </a:r>
            <a:r>
              <a:rPr lang="en-US" sz="1800" u="sng" dirty="0">
                <a:latin typeface="Century Gothic" panose="020B0502020202020204" pitchFamily="34" charset="0"/>
              </a:rPr>
              <a:t>a norm cannot be regarded as a "law" unless it is formulated with sufficient precision to enable the citizen to regulate his conduct</a:t>
            </a:r>
            <a:r>
              <a:rPr lang="en-US" sz="1800" dirty="0">
                <a:latin typeface="Century Gothic" panose="020B0502020202020204" pitchFamily="34" charset="0"/>
              </a:rPr>
              <a:t>: he must be able – if need be with appropriate advice – to </a:t>
            </a:r>
            <a:r>
              <a:rPr lang="en-US" sz="1800" u="sng" dirty="0">
                <a:latin typeface="Century Gothic" panose="020B0502020202020204" pitchFamily="34" charset="0"/>
              </a:rPr>
              <a:t>foresee, to a degree that is reasonable in the circumstances, the consequences which a given action may entail</a:t>
            </a:r>
            <a:r>
              <a:rPr lang="pl-PL" sz="1800" dirty="0">
                <a:latin typeface="Century Gothic" panose="020B0502020202020204" pitchFamily="34" charset="0"/>
              </a:rPr>
              <a:t>”</a:t>
            </a:r>
            <a:endParaRPr lang="en-US" sz="1800" dirty="0">
              <a:latin typeface="Century Gothic" panose="020B0502020202020204" pitchFamily="34" charset="0"/>
            </a:endParaRPr>
          </a:p>
          <a:p>
            <a:pPr marL="0" indent="0">
              <a:lnSpc>
                <a:spcPct val="100000"/>
              </a:lnSpc>
              <a:buNone/>
            </a:pPr>
            <a:endParaRPr lang="en-US" sz="2200" dirty="0">
              <a:solidFill>
                <a:schemeClr val="accent2"/>
              </a:solidFill>
              <a:latin typeface="Century Gothic" panose="020B0502020202020204" pitchFamily="34" charset="0"/>
            </a:endParaRPr>
          </a:p>
        </p:txBody>
      </p:sp>
      <p:pic>
        <p:nvPicPr>
          <p:cNvPr id="7" name="Obraz 6">
            <a:extLst>
              <a:ext uri="{FF2B5EF4-FFF2-40B4-BE49-F238E27FC236}">
                <a16:creationId xmlns:a16="http://schemas.microsoft.com/office/drawing/2014/main" id="{1CD8C6B8-CB3D-4D52-8D51-1117DB0BFB35}"/>
              </a:ext>
            </a:extLst>
          </p:cNvPr>
          <p:cNvPicPr>
            <a:picLocks noChangeAspect="1"/>
          </p:cNvPicPr>
          <p:nvPr/>
        </p:nvPicPr>
        <p:blipFill>
          <a:blip r:embed="rId2"/>
          <a:stretch>
            <a:fillRect/>
          </a:stretch>
        </p:blipFill>
        <p:spPr>
          <a:xfrm>
            <a:off x="8872963" y="-1"/>
            <a:ext cx="3319038" cy="1533525"/>
          </a:xfrm>
          <a:prstGeom prst="rect">
            <a:avLst/>
          </a:prstGeom>
        </p:spPr>
      </p:pic>
    </p:spTree>
    <p:extLst>
      <p:ext uri="{BB962C8B-B14F-4D97-AF65-F5344CB8AC3E}">
        <p14:creationId xmlns:p14="http://schemas.microsoft.com/office/powerpoint/2010/main" val="313212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F9223D-6458-4777-9302-C8FCB3B0920A}"/>
              </a:ext>
            </a:extLst>
          </p:cNvPr>
          <p:cNvSpPr>
            <a:spLocks noGrp="1"/>
          </p:cNvSpPr>
          <p:nvPr>
            <p:ph type="title"/>
          </p:nvPr>
        </p:nvSpPr>
        <p:spPr>
          <a:xfrm>
            <a:off x="838200" y="207961"/>
            <a:ext cx="10515600" cy="1325563"/>
          </a:xfrm>
        </p:spPr>
        <p:txBody>
          <a:bodyPr>
            <a:normAutofit/>
          </a:bodyPr>
          <a:lstStyle/>
          <a:p>
            <a:r>
              <a:rPr lang="pl-PL" sz="3600" dirty="0" err="1">
                <a:latin typeface="Century Gothic" panose="020B0502020202020204" pitchFamily="34" charset="0"/>
              </a:rPr>
              <a:t>Lecture</a:t>
            </a:r>
            <a:r>
              <a:rPr lang="pl-PL" sz="3600" dirty="0">
                <a:latin typeface="Century Gothic" panose="020B0502020202020204" pitchFamily="34" charset="0"/>
              </a:rPr>
              <a:t> III</a:t>
            </a:r>
            <a:endParaRPr lang="de-DE" sz="3600" dirty="0">
              <a:latin typeface="Century Gothic" panose="020B0502020202020204" pitchFamily="34" charset="0"/>
            </a:endParaRPr>
          </a:p>
        </p:txBody>
      </p:sp>
      <p:sp>
        <p:nvSpPr>
          <p:cNvPr id="3" name="Symbol zastępczy zawartości 2">
            <a:extLst>
              <a:ext uri="{FF2B5EF4-FFF2-40B4-BE49-F238E27FC236}">
                <a16:creationId xmlns:a16="http://schemas.microsoft.com/office/drawing/2014/main" id="{CE2803F7-C461-442C-A7A7-98ABAB7976AB}"/>
              </a:ext>
            </a:extLst>
          </p:cNvPr>
          <p:cNvSpPr>
            <a:spLocks noGrp="1"/>
          </p:cNvSpPr>
          <p:nvPr>
            <p:ph idx="1"/>
          </p:nvPr>
        </p:nvSpPr>
        <p:spPr>
          <a:xfrm>
            <a:off x="838200" y="1294075"/>
            <a:ext cx="10982325" cy="5821100"/>
          </a:xfrm>
        </p:spPr>
        <p:txBody>
          <a:bodyPr>
            <a:normAutofit/>
          </a:bodyPr>
          <a:lstStyle/>
          <a:p>
            <a:pPr marL="0" indent="0">
              <a:lnSpc>
                <a:spcPct val="100000"/>
              </a:lnSpc>
              <a:buNone/>
            </a:pPr>
            <a:r>
              <a:rPr lang="en-US" sz="2600" dirty="0">
                <a:solidFill>
                  <a:schemeClr val="accent1"/>
                </a:solidFill>
                <a:latin typeface="Century Gothic" panose="020B0502020202020204" pitchFamily="34" charset="0"/>
              </a:rPr>
              <a:t>principles of criminal law</a:t>
            </a:r>
          </a:p>
          <a:p>
            <a:pPr marL="0" indent="0">
              <a:lnSpc>
                <a:spcPct val="100000"/>
              </a:lnSpc>
              <a:buNone/>
            </a:pPr>
            <a:r>
              <a:rPr lang="en-US" sz="2600" dirty="0" err="1">
                <a:solidFill>
                  <a:schemeClr val="accent2"/>
                </a:solidFill>
                <a:latin typeface="Century Gothic" panose="020B0502020202020204" pitchFamily="34" charset="0"/>
              </a:rPr>
              <a:t>nullum</a:t>
            </a:r>
            <a:r>
              <a:rPr lang="en-US" sz="2600" dirty="0">
                <a:solidFill>
                  <a:schemeClr val="accent2"/>
                </a:solidFill>
                <a:latin typeface="Century Gothic" panose="020B0502020202020204" pitchFamily="34" charset="0"/>
              </a:rPr>
              <a:t> </a:t>
            </a:r>
            <a:r>
              <a:rPr lang="en-US" sz="2600" dirty="0" err="1">
                <a:solidFill>
                  <a:schemeClr val="accent2"/>
                </a:solidFill>
                <a:latin typeface="Century Gothic" panose="020B0502020202020204" pitchFamily="34" charset="0"/>
              </a:rPr>
              <a:t>crimen</a:t>
            </a:r>
            <a:r>
              <a:rPr lang="en-US" sz="2600" dirty="0">
                <a:solidFill>
                  <a:schemeClr val="accent2"/>
                </a:solidFill>
                <a:latin typeface="Century Gothic" panose="020B0502020202020204" pitchFamily="34" charset="0"/>
              </a:rPr>
              <a:t> sine </a:t>
            </a:r>
            <a:r>
              <a:rPr lang="en-US" sz="2600" dirty="0" err="1">
                <a:solidFill>
                  <a:schemeClr val="accent2"/>
                </a:solidFill>
                <a:latin typeface="Century Gothic" panose="020B0502020202020204" pitchFamily="34" charset="0"/>
              </a:rPr>
              <a:t>lege</a:t>
            </a:r>
            <a:r>
              <a:rPr lang="en-US" sz="2600" dirty="0">
                <a:solidFill>
                  <a:schemeClr val="accent2"/>
                </a:solidFill>
                <a:latin typeface="Century Gothic" panose="020B0502020202020204" pitchFamily="34" charset="0"/>
              </a:rPr>
              <a:t> in common law</a:t>
            </a:r>
          </a:p>
          <a:p>
            <a:pPr>
              <a:lnSpc>
                <a:spcPct val="100000"/>
              </a:lnSpc>
            </a:pPr>
            <a:r>
              <a:rPr lang="en-US" sz="2600" dirty="0">
                <a:solidFill>
                  <a:schemeClr val="accent1"/>
                </a:solidFill>
                <a:latin typeface="Century Gothic" panose="020B0502020202020204" pitchFamily="34" charset="0"/>
              </a:rPr>
              <a:t>the principle of </a:t>
            </a:r>
            <a:r>
              <a:rPr lang="pl-PL" sz="2600" dirty="0">
                <a:solidFill>
                  <a:schemeClr val="accent1"/>
                </a:solidFill>
                <a:latin typeface="Century Gothic" panose="020B0502020202020204" pitchFamily="34" charset="0"/>
              </a:rPr>
              <a:t>maximum </a:t>
            </a:r>
            <a:r>
              <a:rPr lang="pl-PL" sz="2600" dirty="0" err="1">
                <a:solidFill>
                  <a:schemeClr val="accent1"/>
                </a:solidFill>
                <a:latin typeface="Century Gothic" panose="020B0502020202020204" pitchFamily="34" charset="0"/>
              </a:rPr>
              <a:t>certainty</a:t>
            </a:r>
            <a:endParaRPr lang="pl-PL" sz="2600" dirty="0">
              <a:solidFill>
                <a:schemeClr val="accent1"/>
              </a:solidFill>
              <a:latin typeface="Century Gothic" panose="020B0502020202020204" pitchFamily="34" charset="0"/>
            </a:endParaRPr>
          </a:p>
          <a:p>
            <a:pPr lvl="1" algn="just">
              <a:lnSpc>
                <a:spcPct val="100000"/>
              </a:lnSpc>
            </a:pPr>
            <a:r>
              <a:rPr lang="pl-PL" sz="2200" dirty="0" err="1">
                <a:latin typeface="Century Gothic" panose="020B0502020202020204" pitchFamily="34" charset="0"/>
              </a:rPr>
              <a:t>stems</a:t>
            </a:r>
            <a:r>
              <a:rPr lang="pl-PL" sz="2200" dirty="0">
                <a:latin typeface="Century Gothic" panose="020B0502020202020204" pitchFamily="34" charset="0"/>
              </a:rPr>
              <a:t> from </a:t>
            </a:r>
            <a:r>
              <a:rPr lang="pl-PL" sz="2200" dirty="0" err="1">
                <a:latin typeface="Century Gothic" panose="020B0502020202020204" pitchFamily="34" charset="0"/>
              </a:rPr>
              <a:t>respect</a:t>
            </a:r>
            <a:r>
              <a:rPr lang="pl-PL" sz="2200" dirty="0">
                <a:latin typeface="Century Gothic" panose="020B0502020202020204" pitchFamily="34" charset="0"/>
              </a:rPr>
              <a:t> for the </a:t>
            </a:r>
            <a:r>
              <a:rPr lang="pl-PL" sz="2200" dirty="0" err="1">
                <a:latin typeface="Century Gothic" panose="020B0502020202020204" pitchFamily="34" charset="0"/>
              </a:rPr>
              <a:t>citizen</a:t>
            </a:r>
            <a:r>
              <a:rPr lang="pl-PL" sz="2200" dirty="0">
                <a:latin typeface="Century Gothic" panose="020B0502020202020204" pitchFamily="34" charset="0"/>
              </a:rPr>
              <a:t> as a </a:t>
            </a:r>
            <a:r>
              <a:rPr lang="pl-PL" sz="2200" dirty="0" err="1">
                <a:latin typeface="Century Gothic" panose="020B0502020202020204" pitchFamily="34" charset="0"/>
              </a:rPr>
              <a:t>rational</a:t>
            </a:r>
            <a:r>
              <a:rPr lang="pl-PL" sz="2200" dirty="0">
                <a:latin typeface="Century Gothic" panose="020B0502020202020204" pitchFamily="34" charset="0"/>
              </a:rPr>
              <a:t>, </a:t>
            </a:r>
            <a:r>
              <a:rPr lang="pl-PL" sz="2200" dirty="0" err="1">
                <a:latin typeface="Century Gothic" panose="020B0502020202020204" pitchFamily="34" charset="0"/>
              </a:rPr>
              <a:t>autonomous</a:t>
            </a:r>
            <a:r>
              <a:rPr lang="pl-PL" sz="2200" dirty="0">
                <a:latin typeface="Century Gothic" panose="020B0502020202020204" pitchFamily="34" charset="0"/>
              </a:rPr>
              <a:t> </a:t>
            </a:r>
            <a:r>
              <a:rPr lang="pl-PL" sz="2200" dirty="0" err="1">
                <a:latin typeface="Century Gothic" panose="020B0502020202020204" pitchFamily="34" charset="0"/>
              </a:rPr>
              <a:t>individual</a:t>
            </a:r>
            <a:r>
              <a:rPr lang="pl-PL" sz="2200" dirty="0">
                <a:latin typeface="Century Gothic" panose="020B0502020202020204" pitchFamily="34" charset="0"/>
              </a:rPr>
              <a:t> and as a person with </a:t>
            </a:r>
            <a:r>
              <a:rPr lang="pl-PL" sz="2200" dirty="0" err="1">
                <a:latin typeface="Century Gothic" panose="020B0502020202020204" pitchFamily="34" charset="0"/>
              </a:rPr>
              <a:t>social</a:t>
            </a:r>
            <a:r>
              <a:rPr lang="pl-PL" sz="2200" dirty="0">
                <a:latin typeface="Century Gothic" panose="020B0502020202020204" pitchFamily="34" charset="0"/>
              </a:rPr>
              <a:t> and </a:t>
            </a:r>
            <a:r>
              <a:rPr lang="pl-PL" sz="2200" dirty="0" err="1">
                <a:latin typeface="Century Gothic" panose="020B0502020202020204" pitchFamily="34" charset="0"/>
              </a:rPr>
              <a:t>political</a:t>
            </a:r>
            <a:r>
              <a:rPr lang="pl-PL" sz="2200" dirty="0">
                <a:latin typeface="Century Gothic" panose="020B0502020202020204" pitchFamily="34" charset="0"/>
              </a:rPr>
              <a:t> </a:t>
            </a:r>
            <a:r>
              <a:rPr lang="pl-PL" sz="2200" dirty="0" err="1">
                <a:latin typeface="Century Gothic" panose="020B0502020202020204" pitchFamily="34" charset="0"/>
              </a:rPr>
              <a:t>duties</a:t>
            </a:r>
            <a:r>
              <a:rPr lang="pl-PL" sz="2200" dirty="0">
                <a:latin typeface="Century Gothic" panose="020B0502020202020204" pitchFamily="34" charset="0"/>
              </a:rPr>
              <a:t> </a:t>
            </a:r>
            <a:r>
              <a:rPr lang="pl-PL" sz="2200" dirty="0" err="1">
                <a:latin typeface="Century Gothic" panose="020B0502020202020204" pitchFamily="34" charset="0"/>
              </a:rPr>
              <a:t>who</a:t>
            </a:r>
            <a:r>
              <a:rPr lang="pl-PL" sz="2200" dirty="0">
                <a:latin typeface="Century Gothic" panose="020B0502020202020204" pitchFamily="34" charset="0"/>
              </a:rPr>
              <a:t> </a:t>
            </a:r>
            <a:r>
              <a:rPr lang="pl-PL" sz="2200" dirty="0" err="1">
                <a:latin typeface="Century Gothic" panose="020B0502020202020204" pitchFamily="34" charset="0"/>
              </a:rPr>
              <a:t>requires</a:t>
            </a:r>
            <a:r>
              <a:rPr lang="pl-PL" sz="2200" dirty="0">
                <a:latin typeface="Century Gothic" panose="020B0502020202020204" pitchFamily="34" charset="0"/>
              </a:rPr>
              <a:t> fair </a:t>
            </a:r>
            <a:r>
              <a:rPr lang="pl-PL" sz="2200" dirty="0" err="1">
                <a:latin typeface="Century Gothic" panose="020B0502020202020204" pitchFamily="34" charset="0"/>
              </a:rPr>
              <a:t>warning</a:t>
            </a:r>
            <a:r>
              <a:rPr lang="pl-PL" sz="2200" dirty="0">
                <a:latin typeface="Century Gothic" panose="020B0502020202020204" pitchFamily="34" charset="0"/>
              </a:rPr>
              <a:t> of the </a:t>
            </a:r>
            <a:r>
              <a:rPr lang="pl-PL" sz="2200" dirty="0" err="1">
                <a:latin typeface="Century Gothic" panose="020B0502020202020204" pitchFamily="34" charset="0"/>
              </a:rPr>
              <a:t>criminal</a:t>
            </a:r>
            <a:r>
              <a:rPr lang="pl-PL" sz="2200" dirty="0">
                <a:latin typeface="Century Gothic" panose="020B0502020202020204" pitchFamily="34" charset="0"/>
              </a:rPr>
              <a:t> </a:t>
            </a:r>
            <a:r>
              <a:rPr lang="pl-PL" sz="2200" dirty="0" err="1">
                <a:latin typeface="Century Gothic" panose="020B0502020202020204" pitchFamily="34" charset="0"/>
              </a:rPr>
              <a:t>law’s</a:t>
            </a:r>
            <a:r>
              <a:rPr lang="pl-PL" sz="2200" dirty="0">
                <a:latin typeface="Century Gothic" panose="020B0502020202020204" pitchFamily="34" charset="0"/>
              </a:rPr>
              <a:t> </a:t>
            </a:r>
            <a:r>
              <a:rPr lang="pl-PL" sz="2200" dirty="0" err="1">
                <a:latin typeface="Century Gothic" panose="020B0502020202020204" pitchFamily="34" charset="0"/>
              </a:rPr>
              <a:t>provisions</a:t>
            </a:r>
            <a:r>
              <a:rPr lang="pl-PL" sz="2200" dirty="0">
                <a:latin typeface="Century Gothic" panose="020B0502020202020204" pitchFamily="34" charset="0"/>
              </a:rPr>
              <a:t> and no </a:t>
            </a:r>
            <a:r>
              <a:rPr lang="pl-PL" sz="2200" dirty="0" err="1">
                <a:latin typeface="Century Gothic" panose="020B0502020202020204" pitchFamily="34" charset="0"/>
              </a:rPr>
              <a:t>undue</a:t>
            </a:r>
            <a:r>
              <a:rPr lang="pl-PL" sz="2200" dirty="0">
                <a:latin typeface="Century Gothic" panose="020B0502020202020204" pitchFamily="34" charset="0"/>
              </a:rPr>
              <a:t> </a:t>
            </a:r>
            <a:r>
              <a:rPr lang="pl-PL" sz="2200" dirty="0" err="1">
                <a:latin typeface="Century Gothic" panose="020B0502020202020204" pitchFamily="34" charset="0"/>
              </a:rPr>
              <a:t>difficulty</a:t>
            </a:r>
            <a:r>
              <a:rPr lang="pl-PL" sz="2200" dirty="0">
                <a:latin typeface="Century Gothic" panose="020B0502020202020204" pitchFamily="34" charset="0"/>
              </a:rPr>
              <a:t> in </a:t>
            </a:r>
            <a:r>
              <a:rPr lang="pl-PL" sz="2200" dirty="0" err="1">
                <a:latin typeface="Century Gothic" panose="020B0502020202020204" pitchFamily="34" charset="0"/>
              </a:rPr>
              <a:t>ascertaining</a:t>
            </a:r>
            <a:r>
              <a:rPr lang="pl-PL" sz="2200" dirty="0">
                <a:latin typeface="Century Gothic" panose="020B0502020202020204" pitchFamily="34" charset="0"/>
              </a:rPr>
              <a:t> </a:t>
            </a:r>
            <a:r>
              <a:rPr lang="pl-PL" sz="2200" dirty="0" err="1">
                <a:latin typeface="Century Gothic" panose="020B0502020202020204" pitchFamily="34" charset="0"/>
              </a:rPr>
              <a:t>them</a:t>
            </a:r>
            <a:r>
              <a:rPr lang="pl-PL" sz="2200" dirty="0">
                <a:latin typeface="Century Gothic" panose="020B0502020202020204" pitchFamily="34" charset="0"/>
              </a:rPr>
              <a:t> (A. </a:t>
            </a:r>
            <a:r>
              <a:rPr lang="pl-PL" sz="2200" dirty="0" err="1">
                <a:latin typeface="Century Gothic" panose="020B0502020202020204" pitchFamily="34" charset="0"/>
              </a:rPr>
              <a:t>Ashworth</a:t>
            </a:r>
            <a:r>
              <a:rPr lang="pl-PL" sz="2200" dirty="0">
                <a:latin typeface="Century Gothic" panose="020B0502020202020204" pitchFamily="34" charset="0"/>
              </a:rPr>
              <a:t>)</a:t>
            </a:r>
          </a:p>
          <a:p>
            <a:pPr lvl="1" algn="just">
              <a:lnSpc>
                <a:spcPct val="100000"/>
              </a:lnSpc>
            </a:pPr>
            <a:r>
              <a:rPr lang="pl-PL" sz="2200" dirty="0" err="1">
                <a:latin typeface="Century Gothic" panose="020B0502020202020204" pitchFamily="34" charset="0"/>
              </a:rPr>
              <a:t>when</a:t>
            </a:r>
            <a:r>
              <a:rPr lang="pl-PL" sz="2200" dirty="0">
                <a:latin typeface="Century Gothic" panose="020B0502020202020204" pitchFamily="34" charset="0"/>
              </a:rPr>
              <a:t> the </a:t>
            </a:r>
            <a:r>
              <a:rPr lang="pl-PL" sz="2200" dirty="0" err="1">
                <a:latin typeface="Century Gothic" panose="020B0502020202020204" pitchFamily="34" charset="0"/>
              </a:rPr>
              <a:t>rules</a:t>
            </a:r>
            <a:r>
              <a:rPr lang="pl-PL" sz="2200" dirty="0">
                <a:latin typeface="Century Gothic" panose="020B0502020202020204" pitchFamily="34" charset="0"/>
              </a:rPr>
              <a:t> </a:t>
            </a:r>
            <a:r>
              <a:rPr lang="pl-PL" sz="2200" dirty="0" err="1">
                <a:latin typeface="Century Gothic" panose="020B0502020202020204" pitchFamily="34" charset="0"/>
              </a:rPr>
              <a:t>are</a:t>
            </a:r>
            <a:r>
              <a:rPr lang="pl-PL" sz="2200" dirty="0">
                <a:latin typeface="Century Gothic" panose="020B0502020202020204" pitchFamily="34" charset="0"/>
              </a:rPr>
              <a:t> </a:t>
            </a:r>
            <a:r>
              <a:rPr lang="pl-PL" sz="2200" dirty="0" err="1">
                <a:latin typeface="Century Gothic" panose="020B0502020202020204" pitchFamily="34" charset="0"/>
              </a:rPr>
              <a:t>vaguely</a:t>
            </a:r>
            <a:r>
              <a:rPr lang="pl-PL" sz="2200" dirty="0">
                <a:latin typeface="Century Gothic" panose="020B0502020202020204" pitchFamily="34" charset="0"/>
              </a:rPr>
              <a:t> </a:t>
            </a:r>
            <a:r>
              <a:rPr lang="pl-PL" sz="2200" dirty="0" err="1">
                <a:latin typeface="Century Gothic" panose="020B0502020202020204" pitchFamily="34" charset="0"/>
              </a:rPr>
              <a:t>drafted</a:t>
            </a:r>
            <a:r>
              <a:rPr lang="pl-PL" sz="2200" dirty="0">
                <a:latin typeface="Century Gothic" panose="020B0502020202020204" pitchFamily="34" charset="0"/>
              </a:rPr>
              <a:t>, </a:t>
            </a:r>
            <a:r>
              <a:rPr lang="pl-PL" sz="2200" dirty="0" err="1">
                <a:latin typeface="Century Gothic" panose="020B0502020202020204" pitchFamily="34" charset="0"/>
              </a:rPr>
              <a:t>they</a:t>
            </a:r>
            <a:r>
              <a:rPr lang="pl-PL" sz="2200" dirty="0">
                <a:latin typeface="Century Gothic" panose="020B0502020202020204" pitchFamily="34" charset="0"/>
              </a:rPr>
              <a:t> </a:t>
            </a:r>
            <a:r>
              <a:rPr lang="pl-PL" sz="2200" dirty="0" err="1">
                <a:latin typeface="Century Gothic" panose="020B0502020202020204" pitchFamily="34" charset="0"/>
              </a:rPr>
              <a:t>bestow</a:t>
            </a:r>
            <a:r>
              <a:rPr lang="pl-PL" sz="2200" dirty="0">
                <a:latin typeface="Century Gothic" panose="020B0502020202020204" pitchFamily="34" charset="0"/>
              </a:rPr>
              <a:t> </a:t>
            </a:r>
            <a:r>
              <a:rPr lang="pl-PL" sz="2200" dirty="0" err="1">
                <a:latin typeface="Century Gothic" panose="020B0502020202020204" pitchFamily="34" charset="0"/>
              </a:rPr>
              <a:t>considerable</a:t>
            </a:r>
            <a:r>
              <a:rPr lang="pl-PL" sz="2200" dirty="0">
                <a:latin typeface="Century Gothic" panose="020B0502020202020204" pitchFamily="34" charset="0"/>
              </a:rPr>
              <a:t> </a:t>
            </a:r>
            <a:r>
              <a:rPr lang="pl-PL" sz="2200" dirty="0" err="1">
                <a:latin typeface="Century Gothic" panose="020B0502020202020204" pitchFamily="34" charset="0"/>
              </a:rPr>
              <a:t>power</a:t>
            </a:r>
            <a:r>
              <a:rPr lang="pl-PL" sz="2200" dirty="0">
                <a:latin typeface="Century Gothic" panose="020B0502020202020204" pitchFamily="34" charset="0"/>
              </a:rPr>
              <a:t> on the </a:t>
            </a:r>
            <a:r>
              <a:rPr lang="pl-PL" sz="2200" dirty="0" err="1">
                <a:latin typeface="Century Gothic" panose="020B0502020202020204" pitchFamily="34" charset="0"/>
              </a:rPr>
              <a:t>agents</a:t>
            </a:r>
            <a:r>
              <a:rPr lang="pl-PL" sz="2200" dirty="0">
                <a:latin typeface="Century Gothic" panose="020B0502020202020204" pitchFamily="34" charset="0"/>
              </a:rPr>
              <a:t> of law </a:t>
            </a:r>
            <a:r>
              <a:rPr lang="pl-PL" sz="2200" dirty="0" err="1">
                <a:latin typeface="Century Gothic" panose="020B0502020202020204" pitchFamily="34" charset="0"/>
              </a:rPr>
              <a:t>enforcement</a:t>
            </a:r>
            <a:endParaRPr lang="en-US" sz="1800" dirty="0">
              <a:latin typeface="Century Gothic" panose="020B0502020202020204" pitchFamily="34" charset="0"/>
            </a:endParaRPr>
          </a:p>
          <a:p>
            <a:pPr marL="0" indent="0">
              <a:lnSpc>
                <a:spcPct val="100000"/>
              </a:lnSpc>
              <a:buNone/>
            </a:pPr>
            <a:endParaRPr lang="en-US" sz="2200" dirty="0">
              <a:solidFill>
                <a:schemeClr val="accent2"/>
              </a:solidFill>
              <a:latin typeface="Century Gothic" panose="020B0502020202020204" pitchFamily="34" charset="0"/>
            </a:endParaRPr>
          </a:p>
        </p:txBody>
      </p:sp>
      <p:pic>
        <p:nvPicPr>
          <p:cNvPr id="7" name="Obraz 6">
            <a:extLst>
              <a:ext uri="{FF2B5EF4-FFF2-40B4-BE49-F238E27FC236}">
                <a16:creationId xmlns:a16="http://schemas.microsoft.com/office/drawing/2014/main" id="{1CD8C6B8-CB3D-4D52-8D51-1117DB0BFB35}"/>
              </a:ext>
            </a:extLst>
          </p:cNvPr>
          <p:cNvPicPr>
            <a:picLocks noChangeAspect="1"/>
          </p:cNvPicPr>
          <p:nvPr/>
        </p:nvPicPr>
        <p:blipFill>
          <a:blip r:embed="rId2"/>
          <a:stretch>
            <a:fillRect/>
          </a:stretch>
        </p:blipFill>
        <p:spPr>
          <a:xfrm>
            <a:off x="8872963" y="-1"/>
            <a:ext cx="3319038" cy="1533525"/>
          </a:xfrm>
          <a:prstGeom prst="rect">
            <a:avLst/>
          </a:prstGeom>
        </p:spPr>
      </p:pic>
    </p:spTree>
    <p:extLst>
      <p:ext uri="{BB962C8B-B14F-4D97-AF65-F5344CB8AC3E}">
        <p14:creationId xmlns:p14="http://schemas.microsoft.com/office/powerpoint/2010/main" val="805331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F9223D-6458-4777-9302-C8FCB3B0920A}"/>
              </a:ext>
            </a:extLst>
          </p:cNvPr>
          <p:cNvSpPr>
            <a:spLocks noGrp="1"/>
          </p:cNvSpPr>
          <p:nvPr>
            <p:ph type="title"/>
          </p:nvPr>
        </p:nvSpPr>
        <p:spPr>
          <a:xfrm>
            <a:off x="838200" y="207961"/>
            <a:ext cx="10515600" cy="1325563"/>
          </a:xfrm>
        </p:spPr>
        <p:txBody>
          <a:bodyPr>
            <a:normAutofit/>
          </a:bodyPr>
          <a:lstStyle/>
          <a:p>
            <a:r>
              <a:rPr lang="pl-PL" sz="3600" dirty="0" err="1">
                <a:latin typeface="Century Gothic" panose="020B0502020202020204" pitchFamily="34" charset="0"/>
              </a:rPr>
              <a:t>Lecture</a:t>
            </a:r>
            <a:r>
              <a:rPr lang="pl-PL" sz="3600" dirty="0">
                <a:latin typeface="Century Gothic" panose="020B0502020202020204" pitchFamily="34" charset="0"/>
              </a:rPr>
              <a:t> III</a:t>
            </a:r>
            <a:endParaRPr lang="de-DE" sz="3600" dirty="0">
              <a:latin typeface="Century Gothic" panose="020B0502020202020204" pitchFamily="34" charset="0"/>
            </a:endParaRPr>
          </a:p>
        </p:txBody>
      </p:sp>
      <p:sp>
        <p:nvSpPr>
          <p:cNvPr id="3" name="Symbol zastępczy zawartości 2">
            <a:extLst>
              <a:ext uri="{FF2B5EF4-FFF2-40B4-BE49-F238E27FC236}">
                <a16:creationId xmlns:a16="http://schemas.microsoft.com/office/drawing/2014/main" id="{CE2803F7-C461-442C-A7A7-98ABAB7976AB}"/>
              </a:ext>
            </a:extLst>
          </p:cNvPr>
          <p:cNvSpPr>
            <a:spLocks noGrp="1"/>
          </p:cNvSpPr>
          <p:nvPr>
            <p:ph idx="1"/>
          </p:nvPr>
        </p:nvSpPr>
        <p:spPr>
          <a:xfrm>
            <a:off x="838200" y="1294075"/>
            <a:ext cx="10982325" cy="5821100"/>
          </a:xfrm>
        </p:spPr>
        <p:txBody>
          <a:bodyPr>
            <a:normAutofit/>
          </a:bodyPr>
          <a:lstStyle/>
          <a:p>
            <a:pPr marL="0" indent="0">
              <a:lnSpc>
                <a:spcPct val="100000"/>
              </a:lnSpc>
              <a:buNone/>
            </a:pPr>
            <a:r>
              <a:rPr lang="en-US" sz="2600" dirty="0">
                <a:solidFill>
                  <a:schemeClr val="accent1"/>
                </a:solidFill>
                <a:latin typeface="Century Gothic" panose="020B0502020202020204" pitchFamily="34" charset="0"/>
              </a:rPr>
              <a:t>principles of criminal law</a:t>
            </a:r>
          </a:p>
          <a:p>
            <a:pPr marL="0" indent="0">
              <a:lnSpc>
                <a:spcPct val="100000"/>
              </a:lnSpc>
              <a:buNone/>
            </a:pPr>
            <a:r>
              <a:rPr lang="en-US" sz="2600" dirty="0" err="1">
                <a:solidFill>
                  <a:schemeClr val="accent2"/>
                </a:solidFill>
                <a:latin typeface="Century Gothic" panose="020B0502020202020204" pitchFamily="34" charset="0"/>
              </a:rPr>
              <a:t>nullum</a:t>
            </a:r>
            <a:r>
              <a:rPr lang="en-US" sz="2600" dirty="0">
                <a:solidFill>
                  <a:schemeClr val="accent2"/>
                </a:solidFill>
                <a:latin typeface="Century Gothic" panose="020B0502020202020204" pitchFamily="34" charset="0"/>
              </a:rPr>
              <a:t> </a:t>
            </a:r>
            <a:r>
              <a:rPr lang="en-US" sz="2600" dirty="0" err="1">
                <a:solidFill>
                  <a:schemeClr val="accent2"/>
                </a:solidFill>
                <a:latin typeface="Century Gothic" panose="020B0502020202020204" pitchFamily="34" charset="0"/>
              </a:rPr>
              <a:t>crimen</a:t>
            </a:r>
            <a:r>
              <a:rPr lang="en-US" sz="2600" dirty="0">
                <a:solidFill>
                  <a:schemeClr val="accent2"/>
                </a:solidFill>
                <a:latin typeface="Century Gothic" panose="020B0502020202020204" pitchFamily="34" charset="0"/>
              </a:rPr>
              <a:t> sine </a:t>
            </a:r>
            <a:r>
              <a:rPr lang="en-US" sz="2600" dirty="0" err="1">
                <a:solidFill>
                  <a:schemeClr val="accent2"/>
                </a:solidFill>
                <a:latin typeface="Century Gothic" panose="020B0502020202020204" pitchFamily="34" charset="0"/>
              </a:rPr>
              <a:t>lege</a:t>
            </a:r>
            <a:r>
              <a:rPr lang="en-US" sz="2600" dirty="0">
                <a:solidFill>
                  <a:schemeClr val="accent2"/>
                </a:solidFill>
                <a:latin typeface="Century Gothic" panose="020B0502020202020204" pitchFamily="34" charset="0"/>
              </a:rPr>
              <a:t> in common law</a:t>
            </a:r>
          </a:p>
          <a:p>
            <a:pPr>
              <a:lnSpc>
                <a:spcPct val="100000"/>
              </a:lnSpc>
            </a:pPr>
            <a:r>
              <a:rPr lang="en-US" sz="2600" dirty="0">
                <a:solidFill>
                  <a:schemeClr val="accent1"/>
                </a:solidFill>
                <a:latin typeface="Century Gothic" panose="020B0502020202020204" pitchFamily="34" charset="0"/>
              </a:rPr>
              <a:t>the principle of </a:t>
            </a:r>
            <a:r>
              <a:rPr lang="pl-PL" sz="2600" dirty="0" err="1">
                <a:solidFill>
                  <a:schemeClr val="accent1"/>
                </a:solidFill>
                <a:latin typeface="Century Gothic" panose="020B0502020202020204" pitchFamily="34" charset="0"/>
              </a:rPr>
              <a:t>strict</a:t>
            </a:r>
            <a:r>
              <a:rPr lang="pl-PL" sz="2600" dirty="0">
                <a:solidFill>
                  <a:schemeClr val="accent1"/>
                </a:solidFill>
                <a:latin typeface="Century Gothic" panose="020B0502020202020204" pitchFamily="34" charset="0"/>
              </a:rPr>
              <a:t> </a:t>
            </a:r>
            <a:r>
              <a:rPr lang="pl-PL" sz="2600" dirty="0" err="1">
                <a:solidFill>
                  <a:schemeClr val="accent1"/>
                </a:solidFill>
                <a:latin typeface="Century Gothic" panose="020B0502020202020204" pitchFamily="34" charset="0"/>
              </a:rPr>
              <a:t>construction</a:t>
            </a:r>
            <a:endParaRPr lang="pl-PL" sz="2600" dirty="0">
              <a:solidFill>
                <a:schemeClr val="accent1"/>
              </a:solidFill>
              <a:latin typeface="Century Gothic" panose="020B0502020202020204" pitchFamily="34" charset="0"/>
            </a:endParaRPr>
          </a:p>
          <a:p>
            <a:pPr lvl="1">
              <a:lnSpc>
                <a:spcPct val="100000"/>
              </a:lnSpc>
            </a:pPr>
            <a:r>
              <a:rPr lang="pl-PL" dirty="0">
                <a:latin typeface="Century Gothic" panose="020B0502020202020204" pitchFamily="34" charset="0"/>
              </a:rPr>
              <a:t>= </a:t>
            </a:r>
            <a:r>
              <a:rPr lang="pl-PL" dirty="0" err="1">
                <a:latin typeface="Century Gothic" panose="020B0502020202020204" pitchFamily="34" charset="0"/>
              </a:rPr>
              <a:t>nullum</a:t>
            </a:r>
            <a:r>
              <a:rPr lang="pl-PL" dirty="0">
                <a:latin typeface="Century Gothic" panose="020B0502020202020204" pitchFamily="34" charset="0"/>
              </a:rPr>
              <a:t> </a:t>
            </a:r>
            <a:r>
              <a:rPr lang="pl-PL" dirty="0" err="1">
                <a:latin typeface="Century Gothic" panose="020B0502020202020204" pitchFamily="34" charset="0"/>
              </a:rPr>
              <a:t>crimen</a:t>
            </a:r>
            <a:r>
              <a:rPr lang="pl-PL" dirty="0">
                <a:latin typeface="Century Gothic" panose="020B0502020202020204" pitchFamily="34" charset="0"/>
              </a:rPr>
              <a:t> sine lege </a:t>
            </a:r>
            <a:r>
              <a:rPr lang="pl-PL" dirty="0" err="1">
                <a:latin typeface="Century Gothic" panose="020B0502020202020204" pitchFamily="34" charset="0"/>
              </a:rPr>
              <a:t>stricta</a:t>
            </a:r>
            <a:endParaRPr lang="pl-PL" dirty="0">
              <a:latin typeface="Century Gothic" panose="020B0502020202020204" pitchFamily="34" charset="0"/>
            </a:endParaRPr>
          </a:p>
          <a:p>
            <a:pPr lvl="1">
              <a:lnSpc>
                <a:spcPct val="100000"/>
              </a:lnSpc>
            </a:pPr>
            <a:r>
              <a:rPr lang="pl-PL" dirty="0" err="1">
                <a:latin typeface="Century Gothic" panose="020B0502020202020204" pitchFamily="34" charset="0"/>
              </a:rPr>
              <a:t>relates</a:t>
            </a:r>
            <a:r>
              <a:rPr lang="pl-PL" dirty="0">
                <a:latin typeface="Century Gothic" panose="020B0502020202020204" pitchFamily="34" charset="0"/>
              </a:rPr>
              <a:t> to the </a:t>
            </a:r>
            <a:r>
              <a:rPr lang="pl-PL" dirty="0" err="1">
                <a:latin typeface="Century Gothic" panose="020B0502020202020204" pitchFamily="34" charset="0"/>
              </a:rPr>
              <a:t>court’s</a:t>
            </a:r>
            <a:r>
              <a:rPr lang="pl-PL" dirty="0">
                <a:latin typeface="Century Gothic" panose="020B0502020202020204" pitchFamily="34" charset="0"/>
              </a:rPr>
              <a:t> </a:t>
            </a:r>
            <a:r>
              <a:rPr lang="pl-PL" dirty="0" err="1">
                <a:latin typeface="Century Gothic" panose="020B0502020202020204" pitchFamily="34" charset="0"/>
              </a:rPr>
              <a:t>task</a:t>
            </a:r>
            <a:r>
              <a:rPr lang="pl-PL" dirty="0">
                <a:latin typeface="Century Gothic" panose="020B0502020202020204" pitchFamily="34" charset="0"/>
              </a:rPr>
              <a:t> in </a:t>
            </a:r>
            <a:r>
              <a:rPr lang="pl-PL" dirty="0" err="1">
                <a:latin typeface="Century Gothic" panose="020B0502020202020204" pitchFamily="34" charset="0"/>
              </a:rPr>
              <a:t>interpreting</a:t>
            </a:r>
            <a:r>
              <a:rPr lang="pl-PL" dirty="0">
                <a:latin typeface="Century Gothic" panose="020B0502020202020204" pitchFamily="34" charset="0"/>
              </a:rPr>
              <a:t> </a:t>
            </a:r>
            <a:r>
              <a:rPr lang="pl-PL" dirty="0" err="1">
                <a:latin typeface="Century Gothic" panose="020B0502020202020204" pitchFamily="34" charset="0"/>
              </a:rPr>
              <a:t>legislation</a:t>
            </a:r>
            <a:endParaRPr lang="pl-PL" dirty="0">
              <a:latin typeface="Century Gothic" panose="020B0502020202020204" pitchFamily="34" charset="0"/>
            </a:endParaRPr>
          </a:p>
          <a:p>
            <a:pPr lvl="2">
              <a:lnSpc>
                <a:spcPct val="100000"/>
              </a:lnSpc>
            </a:pPr>
            <a:r>
              <a:rPr lang="pl-PL" dirty="0" err="1">
                <a:latin typeface="Century Gothic" panose="020B0502020202020204" pitchFamily="34" charset="0"/>
              </a:rPr>
              <a:t>reminder</a:t>
            </a:r>
            <a:r>
              <a:rPr lang="pl-PL" dirty="0">
                <a:latin typeface="Century Gothic" panose="020B0502020202020204" pitchFamily="34" charset="0"/>
              </a:rPr>
              <a:t>: </a:t>
            </a:r>
            <a:r>
              <a:rPr lang="pl-PL" dirty="0" err="1">
                <a:latin typeface="Century Gothic" panose="020B0502020202020204" pitchFamily="34" charset="0"/>
              </a:rPr>
              <a:t>construction</a:t>
            </a:r>
            <a:r>
              <a:rPr lang="pl-PL" dirty="0">
                <a:latin typeface="Century Gothic" panose="020B0502020202020204" pitchFamily="34" charset="0"/>
              </a:rPr>
              <a:t> = </a:t>
            </a:r>
            <a:r>
              <a:rPr lang="pl-PL" dirty="0" err="1">
                <a:latin typeface="Century Gothic" panose="020B0502020202020204" pitchFamily="34" charset="0"/>
              </a:rPr>
              <a:t>interpretation</a:t>
            </a:r>
            <a:r>
              <a:rPr lang="pl-PL" dirty="0">
                <a:latin typeface="Century Gothic" panose="020B0502020202020204" pitchFamily="34" charset="0"/>
              </a:rPr>
              <a:t> of law (</a:t>
            </a:r>
            <a:r>
              <a:rPr lang="pl-PL" dirty="0" err="1">
                <a:latin typeface="Century Gothic" panose="020B0502020202020204" pitchFamily="34" charset="0"/>
              </a:rPr>
              <a:t>statutes</a:t>
            </a:r>
            <a:r>
              <a:rPr lang="pl-PL" dirty="0">
                <a:latin typeface="Century Gothic" panose="020B0502020202020204" pitchFamily="34" charset="0"/>
              </a:rPr>
              <a:t>)</a:t>
            </a:r>
          </a:p>
          <a:p>
            <a:pPr lvl="1" algn="just">
              <a:lnSpc>
                <a:spcPct val="100000"/>
              </a:lnSpc>
            </a:pPr>
            <a:r>
              <a:rPr lang="pl-PL" dirty="0" err="1">
                <a:latin typeface="Century Gothic" panose="020B0502020202020204" pitchFamily="34" charset="0"/>
              </a:rPr>
              <a:t>theoretical</a:t>
            </a:r>
            <a:r>
              <a:rPr lang="pl-PL" dirty="0">
                <a:latin typeface="Century Gothic" panose="020B0502020202020204" pitchFamily="34" charset="0"/>
              </a:rPr>
              <a:t> </a:t>
            </a:r>
            <a:r>
              <a:rPr lang="pl-PL" dirty="0" err="1">
                <a:latin typeface="Century Gothic" panose="020B0502020202020204" pitchFamily="34" charset="0"/>
              </a:rPr>
              <a:t>approach</a:t>
            </a:r>
            <a:r>
              <a:rPr lang="pl-PL" dirty="0">
                <a:latin typeface="Century Gothic" panose="020B0502020202020204" pitchFamily="34" charset="0"/>
              </a:rPr>
              <a:t>: </a:t>
            </a:r>
            <a:r>
              <a:rPr lang="pl-PL" dirty="0" err="1">
                <a:latin typeface="Century Gothic" panose="020B0502020202020204" pitchFamily="34" charset="0"/>
              </a:rPr>
              <a:t>any</a:t>
            </a:r>
            <a:r>
              <a:rPr lang="pl-PL" dirty="0">
                <a:latin typeface="Century Gothic" panose="020B0502020202020204" pitchFamily="34" charset="0"/>
              </a:rPr>
              <a:t> </a:t>
            </a:r>
            <a:r>
              <a:rPr lang="pl-PL" dirty="0" err="1">
                <a:latin typeface="Century Gothic" panose="020B0502020202020204" pitchFamily="34" charset="0"/>
              </a:rPr>
              <a:t>doubt</a:t>
            </a:r>
            <a:r>
              <a:rPr lang="pl-PL" dirty="0">
                <a:latin typeface="Century Gothic" panose="020B0502020202020204" pitchFamily="34" charset="0"/>
              </a:rPr>
              <a:t> in the </a:t>
            </a:r>
            <a:r>
              <a:rPr lang="pl-PL" dirty="0" err="1">
                <a:latin typeface="Century Gothic" panose="020B0502020202020204" pitchFamily="34" charset="0"/>
              </a:rPr>
              <a:t>meaning</a:t>
            </a:r>
            <a:r>
              <a:rPr lang="pl-PL" dirty="0">
                <a:latin typeface="Century Gothic" panose="020B0502020202020204" pitchFamily="34" charset="0"/>
              </a:rPr>
              <a:t> of a </a:t>
            </a:r>
            <a:r>
              <a:rPr lang="pl-PL" dirty="0" err="1">
                <a:latin typeface="Century Gothic" panose="020B0502020202020204" pitchFamily="34" charset="0"/>
              </a:rPr>
              <a:t>statutory</a:t>
            </a:r>
            <a:r>
              <a:rPr lang="pl-PL" dirty="0">
                <a:latin typeface="Century Gothic" panose="020B0502020202020204" pitchFamily="34" charset="0"/>
              </a:rPr>
              <a:t> </a:t>
            </a:r>
            <a:r>
              <a:rPr lang="pl-PL" dirty="0" err="1">
                <a:latin typeface="Century Gothic" panose="020B0502020202020204" pitchFamily="34" charset="0"/>
              </a:rPr>
              <a:t>provision</a:t>
            </a:r>
            <a:r>
              <a:rPr lang="pl-PL" dirty="0">
                <a:latin typeface="Century Gothic" panose="020B0502020202020204" pitchFamily="34" charset="0"/>
              </a:rPr>
              <a:t> </a:t>
            </a:r>
            <a:r>
              <a:rPr lang="pl-PL" dirty="0" err="1">
                <a:latin typeface="Century Gothic" panose="020B0502020202020204" pitchFamily="34" charset="0"/>
              </a:rPr>
              <a:t>should</a:t>
            </a:r>
            <a:r>
              <a:rPr lang="pl-PL" dirty="0">
                <a:latin typeface="Century Gothic" panose="020B0502020202020204" pitchFamily="34" charset="0"/>
              </a:rPr>
              <a:t>, by </a:t>
            </a:r>
            <a:r>
              <a:rPr lang="pl-PL" dirty="0" err="1">
                <a:latin typeface="Century Gothic" panose="020B0502020202020204" pitchFamily="34" charset="0"/>
              </a:rPr>
              <a:t>strict</a:t>
            </a:r>
            <a:r>
              <a:rPr lang="pl-PL" dirty="0">
                <a:latin typeface="Century Gothic" panose="020B0502020202020204" pitchFamily="34" charset="0"/>
              </a:rPr>
              <a:t> </a:t>
            </a:r>
            <a:r>
              <a:rPr lang="pl-PL" dirty="0" err="1">
                <a:latin typeface="Century Gothic" panose="020B0502020202020204" pitchFamily="34" charset="0"/>
              </a:rPr>
              <a:t>construction</a:t>
            </a:r>
            <a:r>
              <a:rPr lang="pl-PL" dirty="0">
                <a:latin typeface="Century Gothic" panose="020B0502020202020204" pitchFamily="34" charset="0"/>
              </a:rPr>
              <a:t>, be </a:t>
            </a:r>
            <a:r>
              <a:rPr lang="pl-PL" dirty="0" err="1">
                <a:latin typeface="Century Gothic" panose="020B0502020202020204" pitchFamily="34" charset="0"/>
              </a:rPr>
              <a:t>resolved</a:t>
            </a:r>
            <a:r>
              <a:rPr lang="pl-PL" dirty="0">
                <a:latin typeface="Century Gothic" panose="020B0502020202020204" pitchFamily="34" charset="0"/>
              </a:rPr>
              <a:t> in </a:t>
            </a:r>
            <a:r>
              <a:rPr lang="pl-PL" dirty="0" err="1">
                <a:latin typeface="Century Gothic" panose="020B0502020202020204" pitchFamily="34" charset="0"/>
              </a:rPr>
              <a:t>favour</a:t>
            </a:r>
            <a:r>
              <a:rPr lang="pl-PL" dirty="0">
                <a:latin typeface="Century Gothic" panose="020B0502020202020204" pitchFamily="34" charset="0"/>
              </a:rPr>
              <a:t> of the </a:t>
            </a:r>
            <a:r>
              <a:rPr lang="pl-PL" dirty="0" err="1">
                <a:latin typeface="Century Gothic" panose="020B0502020202020204" pitchFamily="34" charset="0"/>
              </a:rPr>
              <a:t>defendant</a:t>
            </a:r>
            <a:endParaRPr lang="en-US" dirty="0">
              <a:latin typeface="Century Gothic" panose="020B0502020202020204" pitchFamily="34" charset="0"/>
            </a:endParaRPr>
          </a:p>
        </p:txBody>
      </p:sp>
      <p:pic>
        <p:nvPicPr>
          <p:cNvPr id="7" name="Obraz 6">
            <a:extLst>
              <a:ext uri="{FF2B5EF4-FFF2-40B4-BE49-F238E27FC236}">
                <a16:creationId xmlns:a16="http://schemas.microsoft.com/office/drawing/2014/main" id="{1CD8C6B8-CB3D-4D52-8D51-1117DB0BFB35}"/>
              </a:ext>
            </a:extLst>
          </p:cNvPr>
          <p:cNvPicPr>
            <a:picLocks noChangeAspect="1"/>
          </p:cNvPicPr>
          <p:nvPr/>
        </p:nvPicPr>
        <p:blipFill>
          <a:blip r:embed="rId2"/>
          <a:stretch>
            <a:fillRect/>
          </a:stretch>
        </p:blipFill>
        <p:spPr>
          <a:xfrm>
            <a:off x="8872963" y="-1"/>
            <a:ext cx="3319038" cy="1533525"/>
          </a:xfrm>
          <a:prstGeom prst="rect">
            <a:avLst/>
          </a:prstGeom>
        </p:spPr>
      </p:pic>
    </p:spTree>
    <p:extLst>
      <p:ext uri="{BB962C8B-B14F-4D97-AF65-F5344CB8AC3E}">
        <p14:creationId xmlns:p14="http://schemas.microsoft.com/office/powerpoint/2010/main" val="1297544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F9223D-6458-4777-9302-C8FCB3B0920A}"/>
              </a:ext>
            </a:extLst>
          </p:cNvPr>
          <p:cNvSpPr>
            <a:spLocks noGrp="1"/>
          </p:cNvSpPr>
          <p:nvPr>
            <p:ph type="title"/>
          </p:nvPr>
        </p:nvSpPr>
        <p:spPr>
          <a:xfrm>
            <a:off x="838200" y="207961"/>
            <a:ext cx="10515600" cy="1325563"/>
          </a:xfrm>
        </p:spPr>
        <p:txBody>
          <a:bodyPr>
            <a:normAutofit/>
          </a:bodyPr>
          <a:lstStyle/>
          <a:p>
            <a:r>
              <a:rPr lang="pl-PL" sz="3600" dirty="0" err="1">
                <a:latin typeface="Century Gothic" panose="020B0502020202020204" pitchFamily="34" charset="0"/>
              </a:rPr>
              <a:t>Lecture</a:t>
            </a:r>
            <a:r>
              <a:rPr lang="pl-PL" sz="3600" dirty="0">
                <a:latin typeface="Century Gothic" panose="020B0502020202020204" pitchFamily="34" charset="0"/>
              </a:rPr>
              <a:t> III</a:t>
            </a:r>
            <a:endParaRPr lang="de-DE" sz="3600" dirty="0">
              <a:latin typeface="Century Gothic" panose="020B0502020202020204" pitchFamily="34" charset="0"/>
            </a:endParaRPr>
          </a:p>
        </p:txBody>
      </p:sp>
      <p:sp>
        <p:nvSpPr>
          <p:cNvPr id="3" name="Symbol zastępczy zawartości 2">
            <a:extLst>
              <a:ext uri="{FF2B5EF4-FFF2-40B4-BE49-F238E27FC236}">
                <a16:creationId xmlns:a16="http://schemas.microsoft.com/office/drawing/2014/main" id="{CE2803F7-C461-442C-A7A7-98ABAB7976AB}"/>
              </a:ext>
            </a:extLst>
          </p:cNvPr>
          <p:cNvSpPr>
            <a:spLocks noGrp="1"/>
          </p:cNvSpPr>
          <p:nvPr>
            <p:ph idx="1"/>
          </p:nvPr>
        </p:nvSpPr>
        <p:spPr>
          <a:xfrm>
            <a:off x="838200" y="1294075"/>
            <a:ext cx="10982325" cy="5821100"/>
          </a:xfrm>
        </p:spPr>
        <p:txBody>
          <a:bodyPr>
            <a:normAutofit/>
          </a:bodyPr>
          <a:lstStyle/>
          <a:p>
            <a:pPr marL="0" indent="0">
              <a:lnSpc>
                <a:spcPct val="100000"/>
              </a:lnSpc>
              <a:buNone/>
            </a:pPr>
            <a:r>
              <a:rPr lang="pl-PL" sz="2600" dirty="0" err="1">
                <a:solidFill>
                  <a:schemeClr val="accent1"/>
                </a:solidFill>
                <a:latin typeface="Century Gothic" panose="020B0502020202020204" pitchFamily="34" charset="0"/>
              </a:rPr>
              <a:t>principles</a:t>
            </a:r>
            <a:r>
              <a:rPr lang="pl-PL" sz="2600" dirty="0">
                <a:solidFill>
                  <a:schemeClr val="accent1"/>
                </a:solidFill>
                <a:latin typeface="Century Gothic" panose="020B0502020202020204" pitchFamily="34" charset="0"/>
              </a:rPr>
              <a:t> of </a:t>
            </a:r>
            <a:r>
              <a:rPr lang="pl-PL" sz="2600" dirty="0" err="1">
                <a:solidFill>
                  <a:schemeClr val="accent1"/>
                </a:solidFill>
                <a:latin typeface="Century Gothic" panose="020B0502020202020204" pitchFamily="34" charset="0"/>
              </a:rPr>
              <a:t>criminal</a:t>
            </a:r>
            <a:r>
              <a:rPr lang="pl-PL" sz="2600" dirty="0">
                <a:solidFill>
                  <a:schemeClr val="accent1"/>
                </a:solidFill>
                <a:latin typeface="Century Gothic" panose="020B0502020202020204" pitchFamily="34" charset="0"/>
              </a:rPr>
              <a:t> law</a:t>
            </a:r>
          </a:p>
          <a:p>
            <a:pPr marL="0" indent="0">
              <a:lnSpc>
                <a:spcPct val="100000"/>
              </a:lnSpc>
              <a:buNone/>
            </a:pPr>
            <a:r>
              <a:rPr lang="pl-PL" sz="2600" dirty="0" err="1">
                <a:solidFill>
                  <a:schemeClr val="accent2"/>
                </a:solidFill>
                <a:latin typeface="Century Gothic" panose="020B0502020202020204" pitchFamily="34" charset="0"/>
              </a:rPr>
              <a:t>nullum</a:t>
            </a:r>
            <a:r>
              <a:rPr lang="pl-PL" sz="2600" dirty="0">
                <a:solidFill>
                  <a:schemeClr val="accent2"/>
                </a:solidFill>
                <a:latin typeface="Century Gothic" panose="020B0502020202020204" pitchFamily="34" charset="0"/>
              </a:rPr>
              <a:t> </a:t>
            </a:r>
            <a:r>
              <a:rPr lang="pl-PL" sz="2600" dirty="0" err="1">
                <a:solidFill>
                  <a:schemeClr val="accent2"/>
                </a:solidFill>
                <a:latin typeface="Century Gothic" panose="020B0502020202020204" pitchFamily="34" charset="0"/>
              </a:rPr>
              <a:t>crimen</a:t>
            </a:r>
            <a:r>
              <a:rPr lang="pl-PL" sz="2600" dirty="0">
                <a:solidFill>
                  <a:schemeClr val="accent2"/>
                </a:solidFill>
                <a:latin typeface="Century Gothic" panose="020B0502020202020204" pitchFamily="34" charset="0"/>
              </a:rPr>
              <a:t> sine lege in </a:t>
            </a:r>
            <a:r>
              <a:rPr lang="pl-PL" sz="2600" dirty="0" err="1">
                <a:solidFill>
                  <a:schemeClr val="accent2"/>
                </a:solidFill>
                <a:latin typeface="Century Gothic" panose="020B0502020202020204" pitchFamily="34" charset="0"/>
              </a:rPr>
              <a:t>common</a:t>
            </a:r>
            <a:r>
              <a:rPr lang="pl-PL" sz="2600" dirty="0">
                <a:solidFill>
                  <a:schemeClr val="accent2"/>
                </a:solidFill>
                <a:latin typeface="Century Gothic" panose="020B0502020202020204" pitchFamily="34" charset="0"/>
              </a:rPr>
              <a:t> law and </a:t>
            </a:r>
            <a:r>
              <a:rPr lang="pl-PL" sz="2600" dirty="0" err="1">
                <a:solidFill>
                  <a:schemeClr val="accent2"/>
                </a:solidFill>
                <a:latin typeface="Century Gothic" panose="020B0502020202020204" pitchFamily="34" charset="0"/>
              </a:rPr>
              <a:t>continental</a:t>
            </a:r>
            <a:r>
              <a:rPr lang="pl-PL" sz="2600" dirty="0">
                <a:solidFill>
                  <a:schemeClr val="accent2"/>
                </a:solidFill>
                <a:latin typeface="Century Gothic" panose="020B0502020202020204" pitchFamily="34" charset="0"/>
              </a:rPr>
              <a:t> law</a:t>
            </a:r>
          </a:p>
          <a:p>
            <a:pPr>
              <a:lnSpc>
                <a:spcPct val="100000"/>
              </a:lnSpc>
            </a:pPr>
            <a:r>
              <a:rPr lang="pl-PL" sz="2600" dirty="0" err="1">
                <a:latin typeface="Century Gothic" panose="020B0502020202020204" pitchFamily="34" charset="0"/>
              </a:rPr>
              <a:t>nullum</a:t>
            </a:r>
            <a:r>
              <a:rPr lang="pl-PL" sz="2600" dirty="0">
                <a:latin typeface="Century Gothic" panose="020B0502020202020204" pitchFamily="34" charset="0"/>
              </a:rPr>
              <a:t> </a:t>
            </a:r>
            <a:r>
              <a:rPr lang="pl-PL" sz="2600" dirty="0" err="1">
                <a:latin typeface="Century Gothic" panose="020B0502020202020204" pitchFamily="34" charset="0"/>
              </a:rPr>
              <a:t>crimen</a:t>
            </a:r>
            <a:r>
              <a:rPr lang="pl-PL" sz="2600" dirty="0">
                <a:latin typeface="Century Gothic" panose="020B0502020202020204" pitchFamily="34" charset="0"/>
              </a:rPr>
              <a:t> sine lege = </a:t>
            </a:r>
            <a:r>
              <a:rPr lang="pl-PL" sz="2600" dirty="0" err="1">
                <a:latin typeface="Century Gothic" panose="020B0502020202020204" pitchFamily="34" charset="0"/>
              </a:rPr>
              <a:t>principle</a:t>
            </a:r>
            <a:r>
              <a:rPr lang="pl-PL" sz="2600" dirty="0">
                <a:latin typeface="Century Gothic" panose="020B0502020202020204" pitchFamily="34" charset="0"/>
              </a:rPr>
              <a:t> of </a:t>
            </a:r>
            <a:r>
              <a:rPr lang="pl-PL" sz="2600" dirty="0" err="1">
                <a:latin typeface="Century Gothic" panose="020B0502020202020204" pitchFamily="34" charset="0"/>
              </a:rPr>
              <a:t>legality</a:t>
            </a:r>
            <a:endParaRPr lang="pl-PL" sz="2600" dirty="0">
              <a:latin typeface="Century Gothic" panose="020B0502020202020204" pitchFamily="34" charset="0"/>
            </a:endParaRPr>
          </a:p>
          <a:p>
            <a:pPr lvl="1">
              <a:lnSpc>
                <a:spcPct val="100000"/>
              </a:lnSpc>
            </a:pPr>
            <a:r>
              <a:rPr lang="pl-PL" sz="2200" dirty="0">
                <a:latin typeface="Century Gothic" panose="020B0502020202020204" pitchFamily="34" charset="0"/>
              </a:rPr>
              <a:t>n. c. s. l. </a:t>
            </a:r>
            <a:r>
              <a:rPr lang="pl-PL" sz="2200" dirty="0" err="1">
                <a:latin typeface="Century Gothic" panose="020B0502020202020204" pitchFamily="34" charset="0"/>
              </a:rPr>
              <a:t>praevia</a:t>
            </a:r>
            <a:r>
              <a:rPr lang="pl-PL" sz="2200" dirty="0">
                <a:latin typeface="Century Gothic" panose="020B0502020202020204" pitchFamily="34" charset="0"/>
              </a:rPr>
              <a:t> = non-</a:t>
            </a:r>
            <a:r>
              <a:rPr lang="pl-PL" sz="2200" dirty="0" err="1">
                <a:latin typeface="Century Gothic" panose="020B0502020202020204" pitchFamily="34" charset="0"/>
              </a:rPr>
              <a:t>retroactivity</a:t>
            </a:r>
            <a:r>
              <a:rPr lang="pl-PL" sz="2200" dirty="0">
                <a:latin typeface="Century Gothic" panose="020B0502020202020204" pitchFamily="34" charset="0"/>
              </a:rPr>
              <a:t> </a:t>
            </a:r>
            <a:r>
              <a:rPr lang="pl-PL" sz="2200" dirty="0" err="1">
                <a:latin typeface="Century Gothic" panose="020B0502020202020204" pitchFamily="34" charset="0"/>
              </a:rPr>
              <a:t>principle</a:t>
            </a:r>
            <a:endParaRPr lang="pl-PL" sz="2200" dirty="0">
              <a:latin typeface="Century Gothic" panose="020B0502020202020204" pitchFamily="34" charset="0"/>
            </a:endParaRPr>
          </a:p>
          <a:p>
            <a:pPr lvl="1">
              <a:lnSpc>
                <a:spcPct val="100000"/>
              </a:lnSpc>
            </a:pPr>
            <a:r>
              <a:rPr lang="pl-PL" sz="2200" dirty="0">
                <a:latin typeface="Century Gothic" panose="020B0502020202020204" pitchFamily="34" charset="0"/>
              </a:rPr>
              <a:t>n. c. s. l. certa = </a:t>
            </a:r>
            <a:r>
              <a:rPr lang="pl-PL" sz="2200" dirty="0" err="1">
                <a:latin typeface="Century Gothic" panose="020B0502020202020204" pitchFamily="34" charset="0"/>
              </a:rPr>
              <a:t>principle</a:t>
            </a:r>
            <a:r>
              <a:rPr lang="pl-PL" sz="2200" dirty="0">
                <a:latin typeface="Century Gothic" panose="020B0502020202020204" pitchFamily="34" charset="0"/>
              </a:rPr>
              <a:t> of maximum </a:t>
            </a:r>
            <a:r>
              <a:rPr lang="pl-PL" sz="2200" dirty="0" err="1">
                <a:latin typeface="Century Gothic" panose="020B0502020202020204" pitchFamily="34" charset="0"/>
              </a:rPr>
              <a:t>certainty</a:t>
            </a:r>
            <a:endParaRPr lang="pl-PL" sz="2200" dirty="0">
              <a:latin typeface="Century Gothic" panose="020B0502020202020204" pitchFamily="34" charset="0"/>
            </a:endParaRPr>
          </a:p>
          <a:p>
            <a:pPr lvl="1">
              <a:lnSpc>
                <a:spcPct val="100000"/>
              </a:lnSpc>
            </a:pPr>
            <a:r>
              <a:rPr lang="pl-PL" sz="2200" dirty="0">
                <a:latin typeface="Century Gothic" panose="020B0502020202020204" pitchFamily="34" charset="0"/>
              </a:rPr>
              <a:t>n. c. s. l. </a:t>
            </a:r>
            <a:r>
              <a:rPr lang="pl-PL" sz="2200" dirty="0" err="1">
                <a:latin typeface="Century Gothic" panose="020B0502020202020204" pitchFamily="34" charset="0"/>
              </a:rPr>
              <a:t>stricta</a:t>
            </a:r>
            <a:r>
              <a:rPr lang="pl-PL" sz="2200" dirty="0">
                <a:latin typeface="Century Gothic" panose="020B0502020202020204" pitchFamily="34" charset="0"/>
              </a:rPr>
              <a:t> = </a:t>
            </a:r>
            <a:r>
              <a:rPr lang="pl-PL" sz="2200" dirty="0" err="1">
                <a:latin typeface="Century Gothic" panose="020B0502020202020204" pitchFamily="34" charset="0"/>
              </a:rPr>
              <a:t>principle</a:t>
            </a:r>
            <a:r>
              <a:rPr lang="pl-PL" sz="2200" dirty="0">
                <a:latin typeface="Century Gothic" panose="020B0502020202020204" pitchFamily="34" charset="0"/>
              </a:rPr>
              <a:t> of </a:t>
            </a:r>
            <a:r>
              <a:rPr lang="pl-PL" sz="2200" dirty="0" err="1">
                <a:latin typeface="Century Gothic" panose="020B0502020202020204" pitchFamily="34" charset="0"/>
              </a:rPr>
              <a:t>strict</a:t>
            </a:r>
            <a:r>
              <a:rPr lang="pl-PL" sz="2200" dirty="0">
                <a:latin typeface="Century Gothic" panose="020B0502020202020204" pitchFamily="34" charset="0"/>
              </a:rPr>
              <a:t> </a:t>
            </a:r>
            <a:r>
              <a:rPr lang="pl-PL" sz="2200" dirty="0" err="1">
                <a:latin typeface="Century Gothic" panose="020B0502020202020204" pitchFamily="34" charset="0"/>
              </a:rPr>
              <a:t>construction</a:t>
            </a:r>
            <a:endParaRPr lang="pl-PL" sz="2200" dirty="0">
              <a:latin typeface="Century Gothic" panose="020B0502020202020204" pitchFamily="34" charset="0"/>
            </a:endParaRPr>
          </a:p>
          <a:p>
            <a:pPr lvl="1">
              <a:lnSpc>
                <a:spcPct val="100000"/>
              </a:lnSpc>
            </a:pPr>
            <a:r>
              <a:rPr lang="pl-PL" sz="2200" dirty="0" err="1">
                <a:latin typeface="Century Gothic" panose="020B0502020202020204" pitchFamily="34" charset="0"/>
              </a:rPr>
              <a:t>equivalent</a:t>
            </a:r>
            <a:r>
              <a:rPr lang="pl-PL" sz="2200" dirty="0">
                <a:latin typeface="Century Gothic" panose="020B0502020202020204" pitchFamily="34" charset="0"/>
              </a:rPr>
              <a:t> of n. c. s. l. </a:t>
            </a:r>
            <a:r>
              <a:rPr lang="pl-PL" sz="2200" dirty="0" err="1">
                <a:latin typeface="Century Gothic" panose="020B0502020202020204" pitchFamily="34" charset="0"/>
              </a:rPr>
              <a:t>scripta</a:t>
            </a:r>
            <a:r>
              <a:rPr lang="pl-PL" sz="2200" dirty="0">
                <a:latin typeface="Century Gothic" panose="020B0502020202020204" pitchFamily="34" charset="0"/>
              </a:rPr>
              <a:t> = fair </a:t>
            </a:r>
            <a:r>
              <a:rPr lang="pl-PL" sz="2200" dirty="0" err="1">
                <a:latin typeface="Century Gothic" panose="020B0502020202020204" pitchFamily="34" charset="0"/>
              </a:rPr>
              <a:t>warning</a:t>
            </a:r>
            <a:endParaRPr lang="pl-PL" sz="2200" dirty="0">
              <a:latin typeface="Century Gothic" panose="020B0502020202020204" pitchFamily="34" charset="0"/>
            </a:endParaRPr>
          </a:p>
          <a:p>
            <a:pPr>
              <a:lnSpc>
                <a:spcPct val="100000"/>
              </a:lnSpc>
            </a:pPr>
            <a:r>
              <a:rPr lang="pl-PL" sz="2600" dirty="0">
                <a:latin typeface="Century Gothic" panose="020B0502020202020204" pitchFamily="34" charset="0"/>
              </a:rPr>
              <a:t>most </a:t>
            </a:r>
            <a:r>
              <a:rPr lang="pl-PL" sz="2600" dirty="0" err="1">
                <a:latin typeface="Century Gothic" panose="020B0502020202020204" pitchFamily="34" charset="0"/>
              </a:rPr>
              <a:t>important</a:t>
            </a:r>
            <a:r>
              <a:rPr lang="pl-PL" sz="2600" dirty="0">
                <a:latin typeface="Century Gothic" panose="020B0502020202020204" pitchFamily="34" charset="0"/>
              </a:rPr>
              <a:t> and </a:t>
            </a:r>
            <a:r>
              <a:rPr lang="pl-PL" sz="2600" dirty="0" err="1">
                <a:latin typeface="Century Gothic" panose="020B0502020202020204" pitchFamily="34" charset="0"/>
              </a:rPr>
              <a:t>common</a:t>
            </a:r>
            <a:r>
              <a:rPr lang="pl-PL" sz="2600" dirty="0">
                <a:latin typeface="Century Gothic" panose="020B0502020202020204" pitchFamily="34" charset="0"/>
              </a:rPr>
              <a:t> element in </a:t>
            </a:r>
            <a:r>
              <a:rPr lang="pl-PL" sz="2600" dirty="0" err="1">
                <a:latin typeface="Century Gothic" panose="020B0502020202020204" pitchFamily="34" charset="0"/>
              </a:rPr>
              <a:t>both</a:t>
            </a:r>
            <a:r>
              <a:rPr lang="pl-PL" sz="2600" dirty="0">
                <a:latin typeface="Century Gothic" panose="020B0502020202020204" pitchFamily="34" charset="0"/>
              </a:rPr>
              <a:t> </a:t>
            </a:r>
            <a:r>
              <a:rPr lang="pl-PL" sz="2600" dirty="0" err="1">
                <a:latin typeface="Century Gothic" panose="020B0502020202020204" pitchFamily="34" charset="0"/>
              </a:rPr>
              <a:t>systems</a:t>
            </a:r>
            <a:r>
              <a:rPr lang="pl-PL" sz="2600" dirty="0">
                <a:latin typeface="Century Gothic" panose="020B0502020202020204" pitchFamily="34" charset="0"/>
              </a:rPr>
              <a:t> and ECHR – </a:t>
            </a:r>
            <a:r>
              <a:rPr lang="pl-PL" sz="2600" dirty="0" err="1">
                <a:latin typeface="Century Gothic" panose="020B0502020202020204" pitchFamily="34" charset="0"/>
              </a:rPr>
              <a:t>reasonable</a:t>
            </a:r>
            <a:r>
              <a:rPr lang="pl-PL" sz="2600" dirty="0">
                <a:latin typeface="Century Gothic" panose="020B0502020202020204" pitchFamily="34" charset="0"/>
              </a:rPr>
              <a:t> </a:t>
            </a:r>
            <a:r>
              <a:rPr lang="pl-PL" sz="2600" dirty="0" err="1">
                <a:latin typeface="Century Gothic" panose="020B0502020202020204" pitchFamily="34" charset="0"/>
              </a:rPr>
              <a:t>foreseeability</a:t>
            </a:r>
            <a:endParaRPr lang="pl-PL" sz="2600" dirty="0">
              <a:latin typeface="Century Gothic" panose="020B0502020202020204" pitchFamily="34" charset="0"/>
            </a:endParaRPr>
          </a:p>
        </p:txBody>
      </p:sp>
      <p:pic>
        <p:nvPicPr>
          <p:cNvPr id="7" name="Obraz 6">
            <a:extLst>
              <a:ext uri="{FF2B5EF4-FFF2-40B4-BE49-F238E27FC236}">
                <a16:creationId xmlns:a16="http://schemas.microsoft.com/office/drawing/2014/main" id="{1CD8C6B8-CB3D-4D52-8D51-1117DB0BFB35}"/>
              </a:ext>
            </a:extLst>
          </p:cNvPr>
          <p:cNvPicPr>
            <a:picLocks noChangeAspect="1"/>
          </p:cNvPicPr>
          <p:nvPr/>
        </p:nvPicPr>
        <p:blipFill>
          <a:blip r:embed="rId2"/>
          <a:stretch>
            <a:fillRect/>
          </a:stretch>
        </p:blipFill>
        <p:spPr>
          <a:xfrm>
            <a:off x="8872963" y="-1"/>
            <a:ext cx="3319038" cy="1533525"/>
          </a:xfrm>
          <a:prstGeom prst="rect">
            <a:avLst/>
          </a:prstGeom>
        </p:spPr>
      </p:pic>
    </p:spTree>
    <p:extLst>
      <p:ext uri="{BB962C8B-B14F-4D97-AF65-F5344CB8AC3E}">
        <p14:creationId xmlns:p14="http://schemas.microsoft.com/office/powerpoint/2010/main" val="99844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F9223D-6458-4777-9302-C8FCB3B0920A}"/>
              </a:ext>
            </a:extLst>
          </p:cNvPr>
          <p:cNvSpPr>
            <a:spLocks noGrp="1"/>
          </p:cNvSpPr>
          <p:nvPr>
            <p:ph type="title"/>
          </p:nvPr>
        </p:nvSpPr>
        <p:spPr>
          <a:xfrm>
            <a:off x="838200" y="207961"/>
            <a:ext cx="10515600" cy="1325563"/>
          </a:xfrm>
        </p:spPr>
        <p:txBody>
          <a:bodyPr>
            <a:normAutofit/>
          </a:bodyPr>
          <a:lstStyle/>
          <a:p>
            <a:r>
              <a:rPr lang="pl-PL" sz="3600" dirty="0" err="1">
                <a:latin typeface="Century Gothic" panose="020B0502020202020204" pitchFamily="34" charset="0"/>
              </a:rPr>
              <a:t>Lecture</a:t>
            </a:r>
            <a:r>
              <a:rPr lang="pl-PL" sz="3600" dirty="0">
                <a:latin typeface="Century Gothic" panose="020B0502020202020204" pitchFamily="34" charset="0"/>
              </a:rPr>
              <a:t> III</a:t>
            </a:r>
            <a:endParaRPr lang="de-DE" sz="3600" dirty="0">
              <a:latin typeface="Century Gothic" panose="020B0502020202020204" pitchFamily="34" charset="0"/>
            </a:endParaRPr>
          </a:p>
        </p:txBody>
      </p:sp>
      <p:sp>
        <p:nvSpPr>
          <p:cNvPr id="3" name="Symbol zastępczy zawartości 2">
            <a:extLst>
              <a:ext uri="{FF2B5EF4-FFF2-40B4-BE49-F238E27FC236}">
                <a16:creationId xmlns:a16="http://schemas.microsoft.com/office/drawing/2014/main" id="{CE2803F7-C461-442C-A7A7-98ABAB7976AB}"/>
              </a:ext>
            </a:extLst>
          </p:cNvPr>
          <p:cNvSpPr>
            <a:spLocks noGrp="1"/>
          </p:cNvSpPr>
          <p:nvPr>
            <p:ph idx="1"/>
          </p:nvPr>
        </p:nvSpPr>
        <p:spPr>
          <a:xfrm>
            <a:off x="838200" y="1294075"/>
            <a:ext cx="10982325" cy="5821100"/>
          </a:xfrm>
        </p:spPr>
        <p:txBody>
          <a:bodyPr>
            <a:normAutofit/>
          </a:bodyPr>
          <a:lstStyle/>
          <a:p>
            <a:pPr marL="0" indent="0" algn="just">
              <a:lnSpc>
                <a:spcPct val="100000"/>
              </a:lnSpc>
              <a:buNone/>
            </a:pPr>
            <a:r>
              <a:rPr lang="en-US" sz="2600" dirty="0">
                <a:solidFill>
                  <a:schemeClr val="accent1"/>
                </a:solidFill>
                <a:latin typeface="Century Gothic" panose="020B0502020202020204" pitchFamily="34" charset="0"/>
              </a:rPr>
              <a:t>principles of criminal law</a:t>
            </a:r>
          </a:p>
          <a:p>
            <a:pPr marL="0" indent="0" algn="just">
              <a:lnSpc>
                <a:spcPct val="100000"/>
              </a:lnSpc>
              <a:buNone/>
            </a:pPr>
            <a:r>
              <a:rPr lang="en-US" sz="2600" dirty="0">
                <a:solidFill>
                  <a:schemeClr val="accent2"/>
                </a:solidFill>
                <a:latin typeface="Century Gothic" panose="020B0502020202020204" pitchFamily="34" charset="0"/>
              </a:rPr>
              <a:t>foreseeability as essential element of </a:t>
            </a:r>
            <a:r>
              <a:rPr lang="en-US" sz="2600" dirty="0" err="1">
                <a:solidFill>
                  <a:schemeClr val="accent2"/>
                </a:solidFill>
                <a:latin typeface="Century Gothic" panose="020B0502020202020204" pitchFamily="34" charset="0"/>
              </a:rPr>
              <a:t>nullum</a:t>
            </a:r>
            <a:r>
              <a:rPr lang="en-US" sz="2600" dirty="0">
                <a:solidFill>
                  <a:schemeClr val="accent2"/>
                </a:solidFill>
                <a:latin typeface="Century Gothic" panose="020B0502020202020204" pitchFamily="34" charset="0"/>
              </a:rPr>
              <a:t> </a:t>
            </a:r>
            <a:r>
              <a:rPr lang="en-US" sz="2600" dirty="0" err="1">
                <a:solidFill>
                  <a:schemeClr val="accent2"/>
                </a:solidFill>
                <a:latin typeface="Century Gothic" panose="020B0502020202020204" pitchFamily="34" charset="0"/>
              </a:rPr>
              <a:t>crimen</a:t>
            </a:r>
            <a:r>
              <a:rPr lang="en-US" sz="2600" dirty="0">
                <a:solidFill>
                  <a:schemeClr val="accent2"/>
                </a:solidFill>
                <a:latin typeface="Century Gothic" panose="020B0502020202020204" pitchFamily="34" charset="0"/>
              </a:rPr>
              <a:t> sine </a:t>
            </a:r>
            <a:r>
              <a:rPr lang="en-US" sz="2600" dirty="0" err="1">
                <a:solidFill>
                  <a:schemeClr val="accent2"/>
                </a:solidFill>
                <a:latin typeface="Century Gothic" panose="020B0502020202020204" pitchFamily="34" charset="0"/>
              </a:rPr>
              <a:t>lege</a:t>
            </a:r>
            <a:endParaRPr lang="en-US" sz="2600" dirty="0">
              <a:solidFill>
                <a:schemeClr val="accent2"/>
              </a:solidFill>
              <a:latin typeface="Century Gothic" panose="020B0502020202020204" pitchFamily="34" charset="0"/>
            </a:endParaRPr>
          </a:p>
          <a:p>
            <a:pPr algn="just">
              <a:lnSpc>
                <a:spcPct val="100000"/>
              </a:lnSpc>
            </a:pPr>
            <a:r>
              <a:rPr lang="en-US" sz="2400" dirty="0">
                <a:latin typeface="Century Gothic" panose="020B0502020202020204" pitchFamily="34" charset="0"/>
              </a:rPr>
              <a:t>reasonable man standard – „man on the street”, law-abiding citizen as comparison</a:t>
            </a:r>
          </a:p>
          <a:p>
            <a:pPr algn="just">
              <a:lnSpc>
                <a:spcPct val="100000"/>
              </a:lnSpc>
            </a:pPr>
            <a:r>
              <a:rPr lang="en-US" sz="2400" dirty="0" err="1">
                <a:latin typeface="Century Gothic" panose="020B0502020202020204" pitchFamily="34" charset="0"/>
              </a:rPr>
              <a:t>Conally</a:t>
            </a:r>
            <a:r>
              <a:rPr lang="en-US" sz="2400" dirty="0">
                <a:latin typeface="Century Gothic" panose="020B0502020202020204" pitchFamily="34" charset="0"/>
              </a:rPr>
              <a:t> v. General Construction Co case (US Supreme Court):</a:t>
            </a:r>
          </a:p>
          <a:p>
            <a:pPr lvl="1" algn="just">
              <a:lnSpc>
                <a:spcPct val="100000"/>
              </a:lnSpc>
            </a:pPr>
            <a:r>
              <a:rPr lang="en-US" sz="2000" dirty="0">
                <a:latin typeface="Century Gothic" panose="020B0502020202020204" pitchFamily="34" charset="0"/>
              </a:rPr>
              <a:t>„a statute which either forbids or requires the doing of an act in terms so vague that men of common intelligence must necessarily guess at its meaning and differ as to its application, violates the first essential of due </a:t>
            </a:r>
            <a:r>
              <a:rPr lang="en-US" sz="2000" dirty="0" err="1">
                <a:latin typeface="Century Gothic" panose="020B0502020202020204" pitchFamily="34" charset="0"/>
              </a:rPr>
              <a:t>proces</a:t>
            </a:r>
            <a:r>
              <a:rPr lang="pl-PL" sz="2000" dirty="0">
                <a:latin typeface="Century Gothic" panose="020B0502020202020204" pitchFamily="34" charset="0"/>
              </a:rPr>
              <a:t>s of law”</a:t>
            </a:r>
            <a:endParaRPr lang="en-US" sz="2000" dirty="0">
              <a:latin typeface="Century Gothic" panose="020B0502020202020204" pitchFamily="34" charset="0"/>
            </a:endParaRPr>
          </a:p>
        </p:txBody>
      </p:sp>
      <p:pic>
        <p:nvPicPr>
          <p:cNvPr id="7" name="Obraz 6">
            <a:extLst>
              <a:ext uri="{FF2B5EF4-FFF2-40B4-BE49-F238E27FC236}">
                <a16:creationId xmlns:a16="http://schemas.microsoft.com/office/drawing/2014/main" id="{1CD8C6B8-CB3D-4D52-8D51-1117DB0BFB35}"/>
              </a:ext>
            </a:extLst>
          </p:cNvPr>
          <p:cNvPicPr>
            <a:picLocks noChangeAspect="1"/>
          </p:cNvPicPr>
          <p:nvPr/>
        </p:nvPicPr>
        <p:blipFill>
          <a:blip r:embed="rId2"/>
          <a:stretch>
            <a:fillRect/>
          </a:stretch>
        </p:blipFill>
        <p:spPr>
          <a:xfrm>
            <a:off x="8872963" y="-1"/>
            <a:ext cx="3319038" cy="1533525"/>
          </a:xfrm>
          <a:prstGeom prst="rect">
            <a:avLst/>
          </a:prstGeom>
        </p:spPr>
      </p:pic>
    </p:spTree>
    <p:extLst>
      <p:ext uri="{BB962C8B-B14F-4D97-AF65-F5344CB8AC3E}">
        <p14:creationId xmlns:p14="http://schemas.microsoft.com/office/powerpoint/2010/main" val="2980306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F9223D-6458-4777-9302-C8FCB3B0920A}"/>
              </a:ext>
            </a:extLst>
          </p:cNvPr>
          <p:cNvSpPr>
            <a:spLocks noGrp="1"/>
          </p:cNvSpPr>
          <p:nvPr>
            <p:ph type="title"/>
          </p:nvPr>
        </p:nvSpPr>
        <p:spPr>
          <a:xfrm>
            <a:off x="838200" y="207961"/>
            <a:ext cx="10515600" cy="1325563"/>
          </a:xfrm>
        </p:spPr>
        <p:txBody>
          <a:bodyPr>
            <a:normAutofit/>
          </a:bodyPr>
          <a:lstStyle/>
          <a:p>
            <a:r>
              <a:rPr lang="pl-PL" sz="3600" dirty="0" err="1">
                <a:latin typeface="Century Gothic" panose="020B0502020202020204" pitchFamily="34" charset="0"/>
              </a:rPr>
              <a:t>Lecture</a:t>
            </a:r>
            <a:r>
              <a:rPr lang="pl-PL" sz="3600" dirty="0">
                <a:latin typeface="Century Gothic" panose="020B0502020202020204" pitchFamily="34" charset="0"/>
              </a:rPr>
              <a:t> III</a:t>
            </a:r>
            <a:endParaRPr lang="de-DE" sz="3600" dirty="0">
              <a:latin typeface="Century Gothic" panose="020B0502020202020204" pitchFamily="34" charset="0"/>
            </a:endParaRPr>
          </a:p>
        </p:txBody>
      </p:sp>
      <p:sp>
        <p:nvSpPr>
          <p:cNvPr id="3" name="Symbol zastępczy zawartości 2">
            <a:extLst>
              <a:ext uri="{FF2B5EF4-FFF2-40B4-BE49-F238E27FC236}">
                <a16:creationId xmlns:a16="http://schemas.microsoft.com/office/drawing/2014/main" id="{CE2803F7-C461-442C-A7A7-98ABAB7976AB}"/>
              </a:ext>
            </a:extLst>
          </p:cNvPr>
          <p:cNvSpPr>
            <a:spLocks noGrp="1"/>
          </p:cNvSpPr>
          <p:nvPr>
            <p:ph idx="1"/>
          </p:nvPr>
        </p:nvSpPr>
        <p:spPr>
          <a:xfrm>
            <a:off x="838200" y="1294075"/>
            <a:ext cx="10982325" cy="5821100"/>
          </a:xfrm>
        </p:spPr>
        <p:txBody>
          <a:bodyPr>
            <a:normAutofit/>
          </a:bodyPr>
          <a:lstStyle/>
          <a:p>
            <a:pPr marL="0" indent="0">
              <a:lnSpc>
                <a:spcPct val="100000"/>
              </a:lnSpc>
              <a:buNone/>
            </a:pPr>
            <a:r>
              <a:rPr lang="pl-PL" sz="2600" dirty="0" err="1">
                <a:solidFill>
                  <a:schemeClr val="accent1"/>
                </a:solidFill>
                <a:latin typeface="Century Gothic" panose="020B0502020202020204" pitchFamily="34" charset="0"/>
              </a:rPr>
              <a:t>principles</a:t>
            </a:r>
            <a:r>
              <a:rPr lang="pl-PL" sz="2600" dirty="0">
                <a:solidFill>
                  <a:schemeClr val="accent1"/>
                </a:solidFill>
                <a:latin typeface="Century Gothic" panose="020B0502020202020204" pitchFamily="34" charset="0"/>
              </a:rPr>
              <a:t> of </a:t>
            </a:r>
            <a:r>
              <a:rPr lang="pl-PL" sz="2600" dirty="0" err="1">
                <a:solidFill>
                  <a:schemeClr val="accent1"/>
                </a:solidFill>
                <a:latin typeface="Century Gothic" panose="020B0502020202020204" pitchFamily="34" charset="0"/>
              </a:rPr>
              <a:t>criminal</a:t>
            </a:r>
            <a:r>
              <a:rPr lang="pl-PL" sz="2600" dirty="0">
                <a:solidFill>
                  <a:schemeClr val="accent1"/>
                </a:solidFill>
                <a:latin typeface="Century Gothic" panose="020B0502020202020204" pitchFamily="34" charset="0"/>
              </a:rPr>
              <a:t> law</a:t>
            </a:r>
          </a:p>
          <a:p>
            <a:pPr marL="0" indent="0">
              <a:lnSpc>
                <a:spcPct val="100000"/>
              </a:lnSpc>
              <a:buNone/>
            </a:pPr>
            <a:r>
              <a:rPr lang="pl-PL" sz="2600" dirty="0" err="1">
                <a:solidFill>
                  <a:schemeClr val="accent2"/>
                </a:solidFill>
                <a:latin typeface="Century Gothic" panose="020B0502020202020204" pitchFamily="34" charset="0"/>
              </a:rPr>
              <a:t>foreseeability</a:t>
            </a:r>
            <a:r>
              <a:rPr lang="pl-PL" sz="2600" dirty="0">
                <a:solidFill>
                  <a:schemeClr val="accent2"/>
                </a:solidFill>
                <a:latin typeface="Century Gothic" panose="020B0502020202020204" pitchFamily="34" charset="0"/>
              </a:rPr>
              <a:t> as </a:t>
            </a:r>
            <a:r>
              <a:rPr lang="pl-PL" sz="2600" dirty="0" err="1">
                <a:solidFill>
                  <a:schemeClr val="accent2"/>
                </a:solidFill>
                <a:latin typeface="Century Gothic" panose="020B0502020202020204" pitchFamily="34" charset="0"/>
              </a:rPr>
              <a:t>essential</a:t>
            </a:r>
            <a:r>
              <a:rPr lang="pl-PL" sz="2600" dirty="0">
                <a:solidFill>
                  <a:schemeClr val="accent2"/>
                </a:solidFill>
                <a:latin typeface="Century Gothic" panose="020B0502020202020204" pitchFamily="34" charset="0"/>
              </a:rPr>
              <a:t> element of </a:t>
            </a:r>
            <a:r>
              <a:rPr lang="pl-PL" sz="2600" dirty="0" err="1">
                <a:solidFill>
                  <a:schemeClr val="accent2"/>
                </a:solidFill>
                <a:latin typeface="Century Gothic" panose="020B0502020202020204" pitchFamily="34" charset="0"/>
              </a:rPr>
              <a:t>nullum</a:t>
            </a:r>
            <a:r>
              <a:rPr lang="pl-PL" sz="2600" dirty="0">
                <a:solidFill>
                  <a:schemeClr val="accent2"/>
                </a:solidFill>
                <a:latin typeface="Century Gothic" panose="020B0502020202020204" pitchFamily="34" charset="0"/>
              </a:rPr>
              <a:t> </a:t>
            </a:r>
            <a:r>
              <a:rPr lang="pl-PL" sz="2600" dirty="0" err="1">
                <a:solidFill>
                  <a:schemeClr val="accent2"/>
                </a:solidFill>
                <a:latin typeface="Century Gothic" panose="020B0502020202020204" pitchFamily="34" charset="0"/>
              </a:rPr>
              <a:t>crimen</a:t>
            </a:r>
            <a:r>
              <a:rPr lang="pl-PL" sz="2600" dirty="0">
                <a:solidFill>
                  <a:schemeClr val="accent2"/>
                </a:solidFill>
                <a:latin typeface="Century Gothic" panose="020B0502020202020204" pitchFamily="34" charset="0"/>
              </a:rPr>
              <a:t> sine lege</a:t>
            </a:r>
          </a:p>
          <a:p>
            <a:pPr>
              <a:lnSpc>
                <a:spcPct val="100000"/>
              </a:lnSpc>
            </a:pPr>
            <a:r>
              <a:rPr lang="pl-PL" sz="2400" dirty="0" err="1">
                <a:latin typeface="Century Gothic" panose="020B0502020202020204" pitchFamily="34" charset="0"/>
              </a:rPr>
              <a:t>reasonable</a:t>
            </a:r>
            <a:r>
              <a:rPr lang="pl-PL" sz="2400" dirty="0">
                <a:latin typeface="Century Gothic" panose="020B0502020202020204" pitchFamily="34" charset="0"/>
              </a:rPr>
              <a:t> </a:t>
            </a:r>
            <a:r>
              <a:rPr lang="pl-PL" sz="2400" dirty="0" err="1">
                <a:latin typeface="Century Gothic" panose="020B0502020202020204" pitchFamily="34" charset="0"/>
              </a:rPr>
              <a:t>man</a:t>
            </a:r>
            <a:r>
              <a:rPr lang="pl-PL" sz="2400" dirty="0">
                <a:latin typeface="Century Gothic" panose="020B0502020202020204" pitchFamily="34" charset="0"/>
              </a:rPr>
              <a:t> standard</a:t>
            </a:r>
          </a:p>
          <a:p>
            <a:pPr>
              <a:lnSpc>
                <a:spcPct val="100000"/>
              </a:lnSpc>
            </a:pPr>
            <a:r>
              <a:rPr lang="pl-PL" sz="2200" dirty="0" err="1">
                <a:latin typeface="Century Gothic" panose="020B0502020202020204" pitchFamily="34" charset="0"/>
              </a:rPr>
              <a:t>foreseeability</a:t>
            </a:r>
            <a:r>
              <a:rPr lang="pl-PL" sz="2200" dirty="0">
                <a:latin typeface="Century Gothic" panose="020B0502020202020204" pitchFamily="34" charset="0"/>
              </a:rPr>
              <a:t> of </a:t>
            </a:r>
            <a:r>
              <a:rPr lang="pl-PL" sz="2200" dirty="0" err="1">
                <a:latin typeface="Century Gothic" panose="020B0502020202020204" pitchFamily="34" charset="0"/>
              </a:rPr>
              <a:t>unlawfulness</a:t>
            </a:r>
            <a:r>
              <a:rPr lang="pl-PL" sz="2200" dirty="0">
                <a:latin typeface="Century Gothic" panose="020B0502020202020204" pitchFamily="34" charset="0"/>
              </a:rPr>
              <a:t> in </a:t>
            </a:r>
            <a:r>
              <a:rPr lang="pl-PL" sz="2200" dirty="0" err="1">
                <a:latin typeface="Century Gothic" panose="020B0502020202020204" pitchFamily="34" charset="0"/>
              </a:rPr>
              <a:t>Polish</a:t>
            </a:r>
            <a:r>
              <a:rPr lang="pl-PL" sz="2200" dirty="0">
                <a:latin typeface="Century Gothic" panose="020B0502020202020204" pitchFamily="34" charset="0"/>
              </a:rPr>
              <a:t> CC (art. 30)</a:t>
            </a:r>
          </a:p>
          <a:p>
            <a:pPr lvl="1">
              <a:lnSpc>
                <a:spcPct val="100000"/>
              </a:lnSpc>
            </a:pPr>
            <a:r>
              <a:rPr lang="pl-PL" sz="1800" dirty="0" err="1">
                <a:latin typeface="Century Gothic" panose="020B0502020202020204" pitchFamily="34" charset="0"/>
              </a:rPr>
              <a:t>lack</a:t>
            </a:r>
            <a:r>
              <a:rPr lang="pl-PL" sz="1800" dirty="0">
                <a:latin typeface="Century Gothic" panose="020B0502020202020204" pitchFamily="34" charset="0"/>
              </a:rPr>
              <a:t> </a:t>
            </a:r>
            <a:r>
              <a:rPr lang="pl-PL" sz="1800" dirty="0" err="1">
                <a:latin typeface="Century Gothic" panose="020B0502020202020204" pitchFamily="34" charset="0"/>
              </a:rPr>
              <a:t>reasonable</a:t>
            </a:r>
            <a:r>
              <a:rPr lang="pl-PL" sz="1800" dirty="0">
                <a:latin typeface="Century Gothic" panose="020B0502020202020204" pitchFamily="34" charset="0"/>
              </a:rPr>
              <a:t> </a:t>
            </a:r>
            <a:r>
              <a:rPr lang="pl-PL" sz="1800" dirty="0" err="1">
                <a:latin typeface="Century Gothic" panose="020B0502020202020204" pitchFamily="34" charset="0"/>
              </a:rPr>
              <a:t>foreseeability</a:t>
            </a:r>
            <a:r>
              <a:rPr lang="pl-PL" sz="1800" dirty="0">
                <a:latin typeface="Century Gothic" panose="020B0502020202020204" pitchFamily="34" charset="0"/>
              </a:rPr>
              <a:t> as </a:t>
            </a:r>
            <a:r>
              <a:rPr lang="pl-PL" sz="1800" dirty="0" err="1">
                <a:latin typeface="Century Gothic" panose="020B0502020202020204" pitchFamily="34" charset="0"/>
              </a:rPr>
              <a:t>justification</a:t>
            </a:r>
            <a:endParaRPr lang="pl-PL" sz="1800" dirty="0">
              <a:latin typeface="Century Gothic" panose="020B0502020202020204" pitchFamily="34" charset="0"/>
            </a:endParaRPr>
          </a:p>
        </p:txBody>
      </p:sp>
      <p:pic>
        <p:nvPicPr>
          <p:cNvPr id="7" name="Obraz 6">
            <a:extLst>
              <a:ext uri="{FF2B5EF4-FFF2-40B4-BE49-F238E27FC236}">
                <a16:creationId xmlns:a16="http://schemas.microsoft.com/office/drawing/2014/main" id="{1CD8C6B8-CB3D-4D52-8D51-1117DB0BFB35}"/>
              </a:ext>
            </a:extLst>
          </p:cNvPr>
          <p:cNvPicPr>
            <a:picLocks noChangeAspect="1"/>
          </p:cNvPicPr>
          <p:nvPr/>
        </p:nvPicPr>
        <p:blipFill>
          <a:blip r:embed="rId2"/>
          <a:stretch>
            <a:fillRect/>
          </a:stretch>
        </p:blipFill>
        <p:spPr>
          <a:xfrm>
            <a:off x="8872963" y="-1"/>
            <a:ext cx="3319038" cy="1533525"/>
          </a:xfrm>
          <a:prstGeom prst="rect">
            <a:avLst/>
          </a:prstGeom>
        </p:spPr>
      </p:pic>
      <p:pic>
        <p:nvPicPr>
          <p:cNvPr id="4" name="Obraz 3">
            <a:extLst>
              <a:ext uri="{FF2B5EF4-FFF2-40B4-BE49-F238E27FC236}">
                <a16:creationId xmlns:a16="http://schemas.microsoft.com/office/drawing/2014/main" id="{5A9EDE55-5B06-432C-A7BA-23F4CA78BEF2}"/>
              </a:ext>
            </a:extLst>
          </p:cNvPr>
          <p:cNvPicPr>
            <a:picLocks noChangeAspect="1"/>
          </p:cNvPicPr>
          <p:nvPr/>
        </p:nvPicPr>
        <p:blipFill>
          <a:blip r:embed="rId3"/>
          <a:stretch>
            <a:fillRect/>
          </a:stretch>
        </p:blipFill>
        <p:spPr>
          <a:xfrm>
            <a:off x="1447800" y="4083120"/>
            <a:ext cx="9296400" cy="2105825"/>
          </a:xfrm>
          <a:prstGeom prst="rect">
            <a:avLst/>
          </a:prstGeom>
        </p:spPr>
      </p:pic>
    </p:spTree>
    <p:extLst>
      <p:ext uri="{BB962C8B-B14F-4D97-AF65-F5344CB8AC3E}">
        <p14:creationId xmlns:p14="http://schemas.microsoft.com/office/powerpoint/2010/main" val="2545389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F9223D-6458-4777-9302-C8FCB3B0920A}"/>
              </a:ext>
            </a:extLst>
          </p:cNvPr>
          <p:cNvSpPr>
            <a:spLocks noGrp="1"/>
          </p:cNvSpPr>
          <p:nvPr>
            <p:ph type="title"/>
          </p:nvPr>
        </p:nvSpPr>
        <p:spPr>
          <a:xfrm>
            <a:off x="838200" y="207961"/>
            <a:ext cx="10515600" cy="1325563"/>
          </a:xfrm>
        </p:spPr>
        <p:txBody>
          <a:bodyPr>
            <a:normAutofit/>
          </a:bodyPr>
          <a:lstStyle/>
          <a:p>
            <a:r>
              <a:rPr lang="pl-PL" sz="3600" dirty="0" err="1">
                <a:latin typeface="Century Gothic" panose="020B0502020202020204" pitchFamily="34" charset="0"/>
              </a:rPr>
              <a:t>Lecture</a:t>
            </a:r>
            <a:r>
              <a:rPr lang="pl-PL" sz="3600" dirty="0">
                <a:latin typeface="Century Gothic" panose="020B0502020202020204" pitchFamily="34" charset="0"/>
              </a:rPr>
              <a:t> III</a:t>
            </a:r>
            <a:endParaRPr lang="de-DE" sz="3600" dirty="0">
              <a:latin typeface="Century Gothic" panose="020B0502020202020204" pitchFamily="34" charset="0"/>
            </a:endParaRPr>
          </a:p>
        </p:txBody>
      </p:sp>
      <p:sp>
        <p:nvSpPr>
          <p:cNvPr id="3" name="Symbol zastępczy zawartości 2">
            <a:extLst>
              <a:ext uri="{FF2B5EF4-FFF2-40B4-BE49-F238E27FC236}">
                <a16:creationId xmlns:a16="http://schemas.microsoft.com/office/drawing/2014/main" id="{CE2803F7-C461-442C-A7A7-98ABAB7976AB}"/>
              </a:ext>
            </a:extLst>
          </p:cNvPr>
          <p:cNvSpPr>
            <a:spLocks noGrp="1"/>
          </p:cNvSpPr>
          <p:nvPr>
            <p:ph idx="1"/>
          </p:nvPr>
        </p:nvSpPr>
        <p:spPr>
          <a:xfrm>
            <a:off x="838200" y="1294075"/>
            <a:ext cx="10982325" cy="5821100"/>
          </a:xfrm>
        </p:spPr>
        <p:txBody>
          <a:bodyPr>
            <a:normAutofit/>
          </a:bodyPr>
          <a:lstStyle/>
          <a:p>
            <a:pPr marL="0" indent="0">
              <a:lnSpc>
                <a:spcPct val="100000"/>
              </a:lnSpc>
              <a:buNone/>
            </a:pPr>
            <a:r>
              <a:rPr lang="pl-PL" sz="2600" dirty="0" err="1">
                <a:solidFill>
                  <a:schemeClr val="accent1"/>
                </a:solidFill>
                <a:latin typeface="Century Gothic" panose="020B0502020202020204" pitchFamily="34" charset="0"/>
              </a:rPr>
              <a:t>principles</a:t>
            </a:r>
            <a:r>
              <a:rPr lang="pl-PL" sz="2600" dirty="0">
                <a:solidFill>
                  <a:schemeClr val="accent1"/>
                </a:solidFill>
                <a:latin typeface="Century Gothic" panose="020B0502020202020204" pitchFamily="34" charset="0"/>
              </a:rPr>
              <a:t> of </a:t>
            </a:r>
            <a:r>
              <a:rPr lang="pl-PL" sz="2600" dirty="0" err="1">
                <a:solidFill>
                  <a:schemeClr val="accent1"/>
                </a:solidFill>
                <a:latin typeface="Century Gothic" panose="020B0502020202020204" pitchFamily="34" charset="0"/>
              </a:rPr>
              <a:t>criminal</a:t>
            </a:r>
            <a:r>
              <a:rPr lang="pl-PL" sz="2600" dirty="0">
                <a:solidFill>
                  <a:schemeClr val="accent1"/>
                </a:solidFill>
                <a:latin typeface="Century Gothic" panose="020B0502020202020204" pitchFamily="34" charset="0"/>
              </a:rPr>
              <a:t> law</a:t>
            </a:r>
          </a:p>
          <a:p>
            <a:pPr>
              <a:lnSpc>
                <a:spcPct val="100000"/>
              </a:lnSpc>
            </a:pPr>
            <a:r>
              <a:rPr lang="pl-PL" sz="2600" dirty="0">
                <a:solidFill>
                  <a:schemeClr val="accent2"/>
                </a:solidFill>
                <a:latin typeface="Century Gothic" panose="020B0502020202020204" pitchFamily="34" charset="0"/>
              </a:rPr>
              <a:t>lex </a:t>
            </a:r>
            <a:r>
              <a:rPr lang="pl-PL" sz="2600" dirty="0" err="1">
                <a:solidFill>
                  <a:schemeClr val="accent2"/>
                </a:solidFill>
                <a:latin typeface="Century Gothic" panose="020B0502020202020204" pitchFamily="34" charset="0"/>
              </a:rPr>
              <a:t>mitior</a:t>
            </a:r>
            <a:r>
              <a:rPr lang="pl-PL" sz="2600" dirty="0">
                <a:solidFill>
                  <a:schemeClr val="accent2"/>
                </a:solidFill>
                <a:latin typeface="Century Gothic" panose="020B0502020202020204" pitchFamily="34" charset="0"/>
              </a:rPr>
              <a:t> </a:t>
            </a:r>
            <a:r>
              <a:rPr lang="pl-PL" sz="2600" dirty="0" err="1">
                <a:solidFill>
                  <a:schemeClr val="accent2"/>
                </a:solidFill>
                <a:latin typeface="Century Gothic" panose="020B0502020202020204" pitchFamily="34" charset="0"/>
              </a:rPr>
              <a:t>agit</a:t>
            </a:r>
            <a:endParaRPr lang="pl-PL" sz="2600" dirty="0">
              <a:solidFill>
                <a:schemeClr val="accent2"/>
              </a:solidFill>
              <a:latin typeface="Century Gothic" panose="020B0502020202020204" pitchFamily="34" charset="0"/>
            </a:endParaRPr>
          </a:p>
          <a:p>
            <a:pPr lvl="1">
              <a:lnSpc>
                <a:spcPct val="100000"/>
              </a:lnSpc>
            </a:pPr>
            <a:r>
              <a:rPr lang="pl-PL" sz="2200" dirty="0" err="1">
                <a:latin typeface="Century Gothic" panose="020B0502020202020204" pitchFamily="34" charset="0"/>
              </a:rPr>
              <a:t>principle</a:t>
            </a:r>
            <a:r>
              <a:rPr lang="pl-PL" sz="2200" dirty="0">
                <a:latin typeface="Century Gothic" panose="020B0502020202020204" pitchFamily="34" charset="0"/>
              </a:rPr>
              <a:t> of </a:t>
            </a:r>
            <a:r>
              <a:rPr lang="pl-PL" sz="2200" dirty="0" err="1">
                <a:latin typeface="Century Gothic" panose="020B0502020202020204" pitchFamily="34" charset="0"/>
              </a:rPr>
              <a:t>milder</a:t>
            </a:r>
            <a:r>
              <a:rPr lang="pl-PL" sz="2200" dirty="0">
                <a:latin typeface="Century Gothic" panose="020B0502020202020204" pitchFamily="34" charset="0"/>
              </a:rPr>
              <a:t> </a:t>
            </a:r>
            <a:r>
              <a:rPr lang="pl-PL" sz="2200" dirty="0" err="1">
                <a:latin typeface="Century Gothic" panose="020B0502020202020204" pitchFamily="34" charset="0"/>
              </a:rPr>
              <a:t>statute</a:t>
            </a:r>
            <a:endParaRPr lang="pl-PL" sz="2200" dirty="0">
              <a:latin typeface="Century Gothic" panose="020B0502020202020204" pitchFamily="34" charset="0"/>
            </a:endParaRPr>
          </a:p>
          <a:p>
            <a:pPr lvl="1">
              <a:lnSpc>
                <a:spcPct val="100000"/>
              </a:lnSpc>
            </a:pPr>
            <a:r>
              <a:rPr lang="pl-PL" sz="2200" dirty="0" err="1">
                <a:latin typeface="Century Gothic" panose="020B0502020202020204" pitchFamily="34" charset="0"/>
              </a:rPr>
              <a:t>stated</a:t>
            </a:r>
            <a:r>
              <a:rPr lang="pl-PL" sz="2200" dirty="0">
                <a:latin typeface="Century Gothic" panose="020B0502020202020204" pitchFamily="34" charset="0"/>
              </a:rPr>
              <a:t> in art. 4 par. 1 of CC</a:t>
            </a:r>
          </a:p>
          <a:p>
            <a:pPr lvl="1">
              <a:lnSpc>
                <a:spcPct val="100000"/>
              </a:lnSpc>
            </a:pPr>
            <a:r>
              <a:rPr lang="pl-PL" sz="2200" dirty="0" err="1">
                <a:latin typeface="Century Gothic" panose="020B0502020202020204" pitchFamily="34" charset="0"/>
              </a:rPr>
              <a:t>two</a:t>
            </a:r>
            <a:r>
              <a:rPr lang="pl-PL" sz="2200" dirty="0">
                <a:latin typeface="Century Gothic" panose="020B0502020202020204" pitchFamily="34" charset="0"/>
              </a:rPr>
              <a:t> </a:t>
            </a:r>
            <a:r>
              <a:rPr lang="pl-PL" sz="2200" dirty="0" err="1">
                <a:latin typeface="Century Gothic" panose="020B0502020202020204" pitchFamily="34" charset="0"/>
              </a:rPr>
              <a:t>points</a:t>
            </a:r>
            <a:r>
              <a:rPr lang="pl-PL" sz="2200" dirty="0">
                <a:latin typeface="Century Gothic" panose="020B0502020202020204" pitchFamily="34" charset="0"/>
              </a:rPr>
              <a:t>:</a:t>
            </a:r>
          </a:p>
          <a:p>
            <a:pPr marL="457200" lvl="1" indent="0">
              <a:lnSpc>
                <a:spcPct val="100000"/>
              </a:lnSpc>
              <a:buNone/>
            </a:pPr>
            <a:endParaRPr lang="pl-PL" sz="2200" dirty="0">
              <a:latin typeface="Century Gothic" panose="020B0502020202020204" pitchFamily="34" charset="0"/>
            </a:endParaRPr>
          </a:p>
        </p:txBody>
      </p:sp>
      <p:pic>
        <p:nvPicPr>
          <p:cNvPr id="7" name="Obraz 6">
            <a:extLst>
              <a:ext uri="{FF2B5EF4-FFF2-40B4-BE49-F238E27FC236}">
                <a16:creationId xmlns:a16="http://schemas.microsoft.com/office/drawing/2014/main" id="{1CD8C6B8-CB3D-4D52-8D51-1117DB0BFB35}"/>
              </a:ext>
            </a:extLst>
          </p:cNvPr>
          <p:cNvPicPr>
            <a:picLocks noChangeAspect="1"/>
          </p:cNvPicPr>
          <p:nvPr/>
        </p:nvPicPr>
        <p:blipFill>
          <a:blip r:embed="rId2"/>
          <a:stretch>
            <a:fillRect/>
          </a:stretch>
        </p:blipFill>
        <p:spPr>
          <a:xfrm>
            <a:off x="8872963" y="-1"/>
            <a:ext cx="3319038" cy="1533525"/>
          </a:xfrm>
          <a:prstGeom prst="rect">
            <a:avLst/>
          </a:prstGeom>
        </p:spPr>
      </p:pic>
      <p:pic>
        <p:nvPicPr>
          <p:cNvPr id="4" name="Obraz 3">
            <a:extLst>
              <a:ext uri="{FF2B5EF4-FFF2-40B4-BE49-F238E27FC236}">
                <a16:creationId xmlns:a16="http://schemas.microsoft.com/office/drawing/2014/main" id="{28D1336B-BAA1-462A-A421-0AB6E9F38F50}"/>
              </a:ext>
            </a:extLst>
          </p:cNvPr>
          <p:cNvPicPr>
            <a:picLocks noChangeAspect="1"/>
          </p:cNvPicPr>
          <p:nvPr/>
        </p:nvPicPr>
        <p:blipFill>
          <a:blip r:embed="rId3"/>
          <a:stretch>
            <a:fillRect/>
          </a:stretch>
        </p:blipFill>
        <p:spPr>
          <a:xfrm>
            <a:off x="5522320" y="2336890"/>
            <a:ext cx="5783534" cy="4228298"/>
          </a:xfrm>
          <a:prstGeom prst="rect">
            <a:avLst/>
          </a:prstGeom>
        </p:spPr>
      </p:pic>
      <p:cxnSp>
        <p:nvCxnSpPr>
          <p:cNvPr id="6" name="Łącznik prosty ze strzałką 5">
            <a:extLst>
              <a:ext uri="{FF2B5EF4-FFF2-40B4-BE49-F238E27FC236}">
                <a16:creationId xmlns:a16="http://schemas.microsoft.com/office/drawing/2014/main" id="{C9514858-7D22-4256-B1BC-C2F330B68A5A}"/>
              </a:ext>
            </a:extLst>
          </p:cNvPr>
          <p:cNvCxnSpPr/>
          <p:nvPr/>
        </p:nvCxnSpPr>
        <p:spPr>
          <a:xfrm>
            <a:off x="1325366" y="4232953"/>
            <a:ext cx="3400746"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1" name="Łącznik prosty 10">
            <a:extLst>
              <a:ext uri="{FF2B5EF4-FFF2-40B4-BE49-F238E27FC236}">
                <a16:creationId xmlns:a16="http://schemas.microsoft.com/office/drawing/2014/main" id="{A87FED51-F80D-48B5-A5A0-F8F8D237F5FA}"/>
              </a:ext>
            </a:extLst>
          </p:cNvPr>
          <p:cNvCxnSpPr/>
          <p:nvPr/>
        </p:nvCxnSpPr>
        <p:spPr>
          <a:xfrm>
            <a:off x="1839074" y="4089115"/>
            <a:ext cx="0" cy="3619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Łącznik prosty 11">
            <a:extLst>
              <a:ext uri="{FF2B5EF4-FFF2-40B4-BE49-F238E27FC236}">
                <a16:creationId xmlns:a16="http://schemas.microsoft.com/office/drawing/2014/main" id="{31183FCC-9EED-4BDE-8975-4215F466B5E3}"/>
              </a:ext>
            </a:extLst>
          </p:cNvPr>
          <p:cNvCxnSpPr/>
          <p:nvPr/>
        </p:nvCxnSpPr>
        <p:spPr>
          <a:xfrm>
            <a:off x="4169596" y="4069349"/>
            <a:ext cx="0" cy="36192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054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F9223D-6458-4777-9302-C8FCB3B0920A}"/>
              </a:ext>
            </a:extLst>
          </p:cNvPr>
          <p:cNvSpPr>
            <a:spLocks noGrp="1"/>
          </p:cNvSpPr>
          <p:nvPr>
            <p:ph type="title"/>
          </p:nvPr>
        </p:nvSpPr>
        <p:spPr>
          <a:xfrm>
            <a:off x="838200" y="207961"/>
            <a:ext cx="10515600" cy="1325563"/>
          </a:xfrm>
        </p:spPr>
        <p:txBody>
          <a:bodyPr>
            <a:normAutofit/>
          </a:bodyPr>
          <a:lstStyle/>
          <a:p>
            <a:r>
              <a:rPr lang="pl-PL" sz="3600" dirty="0" err="1">
                <a:latin typeface="Century Gothic" panose="020B0502020202020204" pitchFamily="34" charset="0"/>
              </a:rPr>
              <a:t>Lecture</a:t>
            </a:r>
            <a:r>
              <a:rPr lang="pl-PL" sz="3600" dirty="0">
                <a:latin typeface="Century Gothic" panose="020B0502020202020204" pitchFamily="34" charset="0"/>
              </a:rPr>
              <a:t> III</a:t>
            </a:r>
            <a:endParaRPr lang="de-DE" sz="3600" dirty="0">
              <a:latin typeface="Century Gothic" panose="020B0502020202020204" pitchFamily="34" charset="0"/>
            </a:endParaRPr>
          </a:p>
        </p:txBody>
      </p:sp>
      <p:sp>
        <p:nvSpPr>
          <p:cNvPr id="3" name="Symbol zastępczy zawartości 2">
            <a:extLst>
              <a:ext uri="{FF2B5EF4-FFF2-40B4-BE49-F238E27FC236}">
                <a16:creationId xmlns:a16="http://schemas.microsoft.com/office/drawing/2014/main" id="{CE2803F7-C461-442C-A7A7-98ABAB7976AB}"/>
              </a:ext>
            </a:extLst>
          </p:cNvPr>
          <p:cNvSpPr>
            <a:spLocks noGrp="1"/>
          </p:cNvSpPr>
          <p:nvPr>
            <p:ph idx="1"/>
          </p:nvPr>
        </p:nvSpPr>
        <p:spPr>
          <a:xfrm>
            <a:off x="838200" y="1294075"/>
            <a:ext cx="10982325" cy="5821100"/>
          </a:xfrm>
        </p:spPr>
        <p:txBody>
          <a:bodyPr>
            <a:normAutofit/>
          </a:bodyPr>
          <a:lstStyle/>
          <a:p>
            <a:pPr marL="0" indent="0">
              <a:lnSpc>
                <a:spcPct val="100000"/>
              </a:lnSpc>
              <a:buNone/>
            </a:pPr>
            <a:r>
              <a:rPr lang="pl-PL" sz="2600" dirty="0" err="1">
                <a:solidFill>
                  <a:schemeClr val="accent1"/>
                </a:solidFill>
                <a:latin typeface="Century Gothic" panose="020B0502020202020204" pitchFamily="34" charset="0"/>
              </a:rPr>
              <a:t>principles</a:t>
            </a:r>
            <a:r>
              <a:rPr lang="pl-PL" sz="2600" dirty="0">
                <a:solidFill>
                  <a:schemeClr val="accent1"/>
                </a:solidFill>
                <a:latin typeface="Century Gothic" panose="020B0502020202020204" pitchFamily="34" charset="0"/>
              </a:rPr>
              <a:t> of </a:t>
            </a:r>
            <a:r>
              <a:rPr lang="pl-PL" sz="2600" dirty="0" err="1">
                <a:solidFill>
                  <a:schemeClr val="accent1"/>
                </a:solidFill>
                <a:latin typeface="Century Gothic" panose="020B0502020202020204" pitchFamily="34" charset="0"/>
              </a:rPr>
              <a:t>criminal</a:t>
            </a:r>
            <a:r>
              <a:rPr lang="pl-PL" sz="2600" dirty="0">
                <a:solidFill>
                  <a:schemeClr val="accent1"/>
                </a:solidFill>
                <a:latin typeface="Century Gothic" panose="020B0502020202020204" pitchFamily="34" charset="0"/>
              </a:rPr>
              <a:t> law</a:t>
            </a:r>
          </a:p>
          <a:p>
            <a:pPr>
              <a:lnSpc>
                <a:spcPct val="100000"/>
              </a:lnSpc>
            </a:pPr>
            <a:r>
              <a:rPr lang="pl-PL" sz="2600" dirty="0">
                <a:latin typeface="Century Gothic" panose="020B0502020202020204" pitchFamily="34" charset="0"/>
              </a:rPr>
              <a:t>lex retro non </a:t>
            </a:r>
            <a:r>
              <a:rPr lang="pl-PL" sz="2600" dirty="0" err="1">
                <a:latin typeface="Century Gothic" panose="020B0502020202020204" pitchFamily="34" charset="0"/>
              </a:rPr>
              <a:t>agit</a:t>
            </a:r>
            <a:r>
              <a:rPr lang="pl-PL" sz="2600" dirty="0">
                <a:latin typeface="Century Gothic" panose="020B0502020202020204" pitchFamily="34" charset="0"/>
              </a:rPr>
              <a:t> vs lex retro </a:t>
            </a:r>
            <a:r>
              <a:rPr lang="pl-PL" sz="2600" dirty="0" err="1">
                <a:latin typeface="Century Gothic" panose="020B0502020202020204" pitchFamily="34" charset="0"/>
              </a:rPr>
              <a:t>agit</a:t>
            </a:r>
            <a:endParaRPr lang="pl-PL" sz="2600" dirty="0">
              <a:latin typeface="Century Gothic" panose="020B0502020202020204" pitchFamily="34" charset="0"/>
            </a:endParaRPr>
          </a:p>
          <a:p>
            <a:pPr lvl="1">
              <a:lnSpc>
                <a:spcPct val="100000"/>
              </a:lnSpc>
            </a:pPr>
            <a:r>
              <a:rPr lang="pl-PL" sz="2200" dirty="0">
                <a:latin typeface="Century Gothic" panose="020B0502020202020204" pitchFamily="34" charset="0"/>
              </a:rPr>
              <a:t>lex retro non </a:t>
            </a:r>
            <a:r>
              <a:rPr lang="pl-PL" sz="2200" dirty="0" err="1">
                <a:latin typeface="Century Gothic" panose="020B0502020202020204" pitchFamily="34" charset="0"/>
              </a:rPr>
              <a:t>agit</a:t>
            </a:r>
            <a:r>
              <a:rPr lang="pl-PL" sz="2200" dirty="0">
                <a:latin typeface="Century Gothic" panose="020B0502020202020204" pitchFamily="34" charset="0"/>
              </a:rPr>
              <a:t> = </a:t>
            </a:r>
            <a:r>
              <a:rPr lang="pl-PL" sz="2200" dirty="0" err="1">
                <a:latin typeface="Century Gothic" panose="020B0502020202020204" pitchFamily="34" charset="0"/>
              </a:rPr>
              <a:t>nullum</a:t>
            </a:r>
            <a:r>
              <a:rPr lang="pl-PL" sz="2200" dirty="0">
                <a:latin typeface="Century Gothic" panose="020B0502020202020204" pitchFamily="34" charset="0"/>
              </a:rPr>
              <a:t> </a:t>
            </a:r>
            <a:r>
              <a:rPr lang="pl-PL" sz="2200" dirty="0" err="1">
                <a:latin typeface="Century Gothic" panose="020B0502020202020204" pitchFamily="34" charset="0"/>
              </a:rPr>
              <a:t>crimen</a:t>
            </a:r>
            <a:r>
              <a:rPr lang="pl-PL" sz="2200" dirty="0">
                <a:latin typeface="Century Gothic" panose="020B0502020202020204" pitchFamily="34" charset="0"/>
              </a:rPr>
              <a:t> sine lege </a:t>
            </a:r>
            <a:r>
              <a:rPr lang="pl-PL" sz="2200" dirty="0" err="1">
                <a:latin typeface="Century Gothic" panose="020B0502020202020204" pitchFamily="34" charset="0"/>
              </a:rPr>
              <a:t>praevia</a:t>
            </a:r>
            <a:r>
              <a:rPr lang="pl-PL" sz="2200" dirty="0">
                <a:latin typeface="Century Gothic" panose="020B0502020202020204" pitchFamily="34" charset="0"/>
              </a:rPr>
              <a:t> (art. 1 par. 1 CC)</a:t>
            </a:r>
          </a:p>
          <a:p>
            <a:pPr lvl="1">
              <a:lnSpc>
                <a:spcPct val="100000"/>
              </a:lnSpc>
            </a:pPr>
            <a:r>
              <a:rPr lang="pl-PL" sz="2200" dirty="0">
                <a:latin typeface="Century Gothic" panose="020B0502020202020204" pitchFamily="34" charset="0"/>
              </a:rPr>
              <a:t>lex retro </a:t>
            </a:r>
            <a:r>
              <a:rPr lang="pl-PL" sz="2200" dirty="0" err="1">
                <a:latin typeface="Century Gothic" panose="020B0502020202020204" pitchFamily="34" charset="0"/>
              </a:rPr>
              <a:t>agit</a:t>
            </a:r>
            <a:r>
              <a:rPr lang="pl-PL" sz="2200" dirty="0">
                <a:latin typeface="Century Gothic" panose="020B0502020202020204" pitchFamily="34" charset="0"/>
              </a:rPr>
              <a:t> = lex </a:t>
            </a:r>
            <a:r>
              <a:rPr lang="pl-PL" sz="2200" dirty="0" err="1">
                <a:latin typeface="Century Gothic" panose="020B0502020202020204" pitchFamily="34" charset="0"/>
              </a:rPr>
              <a:t>mitior</a:t>
            </a:r>
            <a:r>
              <a:rPr lang="pl-PL" sz="2200" dirty="0">
                <a:latin typeface="Century Gothic" panose="020B0502020202020204" pitchFamily="34" charset="0"/>
              </a:rPr>
              <a:t> </a:t>
            </a:r>
            <a:r>
              <a:rPr lang="pl-PL" sz="2200" dirty="0" err="1">
                <a:latin typeface="Century Gothic" panose="020B0502020202020204" pitchFamily="34" charset="0"/>
              </a:rPr>
              <a:t>agit</a:t>
            </a:r>
            <a:r>
              <a:rPr lang="pl-PL" sz="2200" dirty="0">
                <a:latin typeface="Century Gothic" panose="020B0502020202020204" pitchFamily="34" charset="0"/>
              </a:rPr>
              <a:t> (art. 4 par. 1 CC)</a:t>
            </a:r>
          </a:p>
          <a:p>
            <a:pPr lvl="1">
              <a:lnSpc>
                <a:spcPct val="100000"/>
              </a:lnSpc>
            </a:pPr>
            <a:r>
              <a:rPr lang="pl-PL" sz="2200" dirty="0" err="1">
                <a:latin typeface="Century Gothic" panose="020B0502020202020204" pitchFamily="34" charset="0"/>
              </a:rPr>
              <a:t>how</a:t>
            </a:r>
            <a:r>
              <a:rPr lang="pl-PL" sz="2200" dirty="0">
                <a:latin typeface="Century Gothic" panose="020B0502020202020204" pitchFamily="34" charset="0"/>
              </a:rPr>
              <a:t> </a:t>
            </a:r>
            <a:r>
              <a:rPr lang="pl-PL" sz="2200" dirty="0" err="1">
                <a:latin typeface="Century Gothic" panose="020B0502020202020204" pitchFamily="34" charset="0"/>
              </a:rPr>
              <a:t>can</a:t>
            </a:r>
            <a:r>
              <a:rPr lang="pl-PL" sz="2200" dirty="0">
                <a:latin typeface="Century Gothic" panose="020B0502020202020204" pitchFamily="34" charset="0"/>
              </a:rPr>
              <a:t> </a:t>
            </a:r>
            <a:r>
              <a:rPr lang="pl-PL" sz="2200" dirty="0" err="1">
                <a:latin typeface="Century Gothic" panose="020B0502020202020204" pitchFamily="34" charset="0"/>
              </a:rPr>
              <a:t>they</a:t>
            </a:r>
            <a:r>
              <a:rPr lang="pl-PL" sz="2200" dirty="0">
                <a:latin typeface="Century Gothic" panose="020B0502020202020204" pitchFamily="34" charset="0"/>
              </a:rPr>
              <a:t> </a:t>
            </a:r>
            <a:r>
              <a:rPr lang="pl-PL" sz="2200" dirty="0" err="1">
                <a:latin typeface="Century Gothic" panose="020B0502020202020204" pitchFamily="34" charset="0"/>
              </a:rPr>
              <a:t>coexist</a:t>
            </a:r>
            <a:r>
              <a:rPr lang="pl-PL" sz="2200" dirty="0">
                <a:latin typeface="Century Gothic" panose="020B0502020202020204" pitchFamily="34" charset="0"/>
              </a:rPr>
              <a:t>?</a:t>
            </a:r>
          </a:p>
          <a:p>
            <a:pPr lvl="2">
              <a:lnSpc>
                <a:spcPct val="100000"/>
              </a:lnSpc>
            </a:pPr>
            <a:r>
              <a:rPr lang="pl-PL" sz="1800" dirty="0">
                <a:latin typeface="Century Gothic" panose="020B0502020202020204" pitchFamily="34" charset="0"/>
              </a:rPr>
              <a:t>lex </a:t>
            </a:r>
            <a:r>
              <a:rPr lang="pl-PL" sz="1800" dirty="0" err="1">
                <a:latin typeface="Century Gothic" panose="020B0502020202020204" pitchFamily="34" charset="0"/>
              </a:rPr>
              <a:t>mitior</a:t>
            </a:r>
            <a:r>
              <a:rPr lang="pl-PL" sz="1800" dirty="0">
                <a:latin typeface="Century Gothic" panose="020B0502020202020204" pitchFamily="34" charset="0"/>
              </a:rPr>
              <a:t> (retro) </a:t>
            </a:r>
            <a:r>
              <a:rPr lang="pl-PL" sz="1800" dirty="0" err="1">
                <a:latin typeface="Century Gothic" panose="020B0502020202020204" pitchFamily="34" charset="0"/>
              </a:rPr>
              <a:t>agit</a:t>
            </a:r>
            <a:r>
              <a:rPr lang="pl-PL" sz="1800" dirty="0">
                <a:latin typeface="Century Gothic" panose="020B0502020202020204" pitchFamily="34" charset="0"/>
              </a:rPr>
              <a:t> = lex </a:t>
            </a:r>
            <a:r>
              <a:rPr lang="pl-PL" sz="1800" dirty="0" err="1">
                <a:latin typeface="Century Gothic" panose="020B0502020202020204" pitchFamily="34" charset="0"/>
              </a:rPr>
              <a:t>severior</a:t>
            </a:r>
            <a:r>
              <a:rPr lang="pl-PL" sz="1800" dirty="0">
                <a:latin typeface="Century Gothic" panose="020B0502020202020204" pitchFamily="34" charset="0"/>
              </a:rPr>
              <a:t> retro </a:t>
            </a:r>
            <a:r>
              <a:rPr lang="pl-PL" sz="1800" b="1" dirty="0">
                <a:latin typeface="Century Gothic" panose="020B0502020202020204" pitchFamily="34" charset="0"/>
              </a:rPr>
              <a:t>non</a:t>
            </a:r>
            <a:r>
              <a:rPr lang="pl-PL" sz="1800" dirty="0">
                <a:latin typeface="Century Gothic" panose="020B0502020202020204" pitchFamily="34" charset="0"/>
              </a:rPr>
              <a:t> </a:t>
            </a:r>
            <a:r>
              <a:rPr lang="pl-PL" sz="1800" dirty="0" err="1">
                <a:latin typeface="Century Gothic" panose="020B0502020202020204" pitchFamily="34" charset="0"/>
              </a:rPr>
              <a:t>agit</a:t>
            </a:r>
            <a:endParaRPr lang="pl-PL" sz="1800" dirty="0">
              <a:latin typeface="Century Gothic" panose="020B0502020202020204" pitchFamily="34" charset="0"/>
            </a:endParaRPr>
          </a:p>
          <a:p>
            <a:pPr lvl="2">
              <a:lnSpc>
                <a:spcPct val="100000"/>
              </a:lnSpc>
            </a:pPr>
            <a:r>
              <a:rPr lang="pl-PL" sz="1800" dirty="0">
                <a:latin typeface="Century Gothic" panose="020B0502020202020204" pitchFamily="34" charset="0"/>
              </a:rPr>
              <a:t>lex </a:t>
            </a:r>
            <a:r>
              <a:rPr lang="pl-PL" sz="1800" dirty="0" err="1">
                <a:latin typeface="Century Gothic" panose="020B0502020202020204" pitchFamily="34" charset="0"/>
              </a:rPr>
              <a:t>mitior</a:t>
            </a:r>
            <a:r>
              <a:rPr lang="pl-PL" sz="1800" dirty="0">
                <a:latin typeface="Century Gothic" panose="020B0502020202020204" pitchFamily="34" charset="0"/>
              </a:rPr>
              <a:t> </a:t>
            </a:r>
            <a:r>
              <a:rPr lang="pl-PL" sz="1800" dirty="0" err="1">
                <a:latin typeface="Century Gothic" panose="020B0502020202020204" pitchFamily="34" charset="0"/>
              </a:rPr>
              <a:t>concerns</a:t>
            </a:r>
            <a:r>
              <a:rPr lang="pl-PL" sz="1800" dirty="0">
                <a:latin typeface="Century Gothic" panose="020B0502020202020204" pitchFamily="34" charset="0"/>
              </a:rPr>
              <a:t> </a:t>
            </a:r>
            <a:r>
              <a:rPr lang="pl-PL" sz="1800" b="1" dirty="0" err="1">
                <a:latin typeface="Century Gothic" panose="020B0502020202020204" pitchFamily="34" charset="0"/>
              </a:rPr>
              <a:t>only</a:t>
            </a:r>
            <a:r>
              <a:rPr lang="pl-PL" sz="1800" dirty="0">
                <a:latin typeface="Century Gothic" panose="020B0502020202020204" pitchFamily="34" charset="0"/>
              </a:rPr>
              <a:t> </a:t>
            </a:r>
            <a:r>
              <a:rPr lang="pl-PL" sz="1800" dirty="0" err="1">
                <a:latin typeface="Century Gothic" panose="020B0502020202020204" pitchFamily="34" charset="0"/>
              </a:rPr>
              <a:t>previously</a:t>
            </a:r>
            <a:r>
              <a:rPr lang="pl-PL" sz="1800" dirty="0">
                <a:latin typeface="Century Gothic" panose="020B0502020202020204" pitchFamily="34" charset="0"/>
              </a:rPr>
              <a:t> </a:t>
            </a:r>
            <a:r>
              <a:rPr lang="pl-PL" sz="1800" dirty="0" err="1">
                <a:latin typeface="Century Gothic" panose="020B0502020202020204" pitchFamily="34" charset="0"/>
              </a:rPr>
              <a:t>prohibited</a:t>
            </a:r>
            <a:r>
              <a:rPr lang="pl-PL" sz="1800" dirty="0">
                <a:latin typeface="Century Gothic" panose="020B0502020202020204" pitchFamily="34" charset="0"/>
              </a:rPr>
              <a:t> </a:t>
            </a:r>
            <a:r>
              <a:rPr lang="pl-PL" sz="1800" dirty="0" err="1">
                <a:latin typeface="Century Gothic" panose="020B0502020202020204" pitchFamily="34" charset="0"/>
              </a:rPr>
              <a:t>offencs</a:t>
            </a:r>
            <a:endParaRPr lang="pl-PL" sz="1800" dirty="0">
              <a:latin typeface="Century Gothic" panose="020B0502020202020204" pitchFamily="34" charset="0"/>
            </a:endParaRPr>
          </a:p>
          <a:p>
            <a:pPr lvl="2">
              <a:lnSpc>
                <a:spcPct val="100000"/>
              </a:lnSpc>
            </a:pPr>
            <a:r>
              <a:rPr lang="pl-PL" sz="1800" dirty="0">
                <a:latin typeface="Century Gothic" panose="020B0502020202020204" pitchFamily="34" charset="0"/>
              </a:rPr>
              <a:t>lex retro non </a:t>
            </a:r>
            <a:r>
              <a:rPr lang="pl-PL" sz="1800" dirty="0" err="1">
                <a:latin typeface="Century Gothic" panose="020B0502020202020204" pitchFamily="34" charset="0"/>
              </a:rPr>
              <a:t>agit</a:t>
            </a:r>
            <a:r>
              <a:rPr lang="pl-PL" sz="1800" dirty="0">
                <a:latin typeface="Century Gothic" panose="020B0502020202020204" pitchFamily="34" charset="0"/>
              </a:rPr>
              <a:t> </a:t>
            </a:r>
            <a:r>
              <a:rPr lang="pl-PL" sz="1800" dirty="0" err="1">
                <a:latin typeface="Century Gothic" panose="020B0502020202020204" pitchFamily="34" charset="0"/>
              </a:rPr>
              <a:t>concerns</a:t>
            </a:r>
            <a:r>
              <a:rPr lang="pl-PL" sz="1800" dirty="0">
                <a:latin typeface="Century Gothic" panose="020B0502020202020204" pitchFamily="34" charset="0"/>
              </a:rPr>
              <a:t> </a:t>
            </a:r>
            <a:r>
              <a:rPr lang="pl-PL" sz="1800" b="1" dirty="0" err="1">
                <a:latin typeface="Century Gothic" panose="020B0502020202020204" pitchFamily="34" charset="0"/>
              </a:rPr>
              <a:t>only</a:t>
            </a:r>
            <a:r>
              <a:rPr lang="pl-PL" sz="1800" dirty="0">
                <a:latin typeface="Century Gothic" panose="020B0502020202020204" pitchFamily="34" charset="0"/>
              </a:rPr>
              <a:t> ex post </a:t>
            </a:r>
            <a:r>
              <a:rPr lang="pl-PL" sz="1800" dirty="0" err="1">
                <a:latin typeface="Century Gothic" panose="020B0502020202020204" pitchFamily="34" charset="0"/>
              </a:rPr>
              <a:t>criminalization</a:t>
            </a:r>
            <a:endParaRPr lang="pl-PL" sz="1800" dirty="0">
              <a:latin typeface="Century Gothic" panose="020B0502020202020204" pitchFamily="34" charset="0"/>
            </a:endParaRPr>
          </a:p>
          <a:p>
            <a:pPr lvl="2">
              <a:lnSpc>
                <a:spcPct val="100000"/>
              </a:lnSpc>
            </a:pPr>
            <a:r>
              <a:rPr lang="pl-PL" sz="1800" dirty="0">
                <a:latin typeface="Century Gothic" panose="020B0502020202020204" pitchFamily="34" charset="0"/>
              </a:rPr>
              <a:t>non-</a:t>
            </a:r>
            <a:r>
              <a:rPr lang="pl-PL" sz="1800" dirty="0" err="1">
                <a:latin typeface="Century Gothic" panose="020B0502020202020204" pitchFamily="34" charset="0"/>
              </a:rPr>
              <a:t>retroactivity</a:t>
            </a:r>
            <a:r>
              <a:rPr lang="pl-PL" sz="1800" dirty="0">
                <a:latin typeface="Century Gothic" panose="020B0502020202020204" pitchFamily="34" charset="0"/>
              </a:rPr>
              <a:t> of </a:t>
            </a:r>
            <a:r>
              <a:rPr lang="pl-PL" sz="1800" dirty="0" err="1">
                <a:latin typeface="Century Gothic" panose="020B0502020202020204" pitchFamily="34" charset="0"/>
              </a:rPr>
              <a:t>statutes</a:t>
            </a:r>
            <a:r>
              <a:rPr lang="pl-PL" sz="1800" dirty="0">
                <a:latin typeface="Century Gothic" panose="020B0502020202020204" pitchFamily="34" charset="0"/>
              </a:rPr>
              <a:t> </a:t>
            </a:r>
            <a:r>
              <a:rPr lang="pl-PL" sz="1800" dirty="0" err="1">
                <a:latin typeface="Century Gothic" panose="020B0502020202020204" pitchFamily="34" charset="0"/>
              </a:rPr>
              <a:t>constituting</a:t>
            </a:r>
            <a:r>
              <a:rPr lang="pl-PL" sz="1800" dirty="0">
                <a:latin typeface="Century Gothic" panose="020B0502020202020204" pitchFamily="34" charset="0"/>
              </a:rPr>
              <a:t> </a:t>
            </a:r>
            <a:r>
              <a:rPr lang="pl-PL" sz="1800" dirty="0" err="1">
                <a:latin typeface="Century Gothic" panose="020B0502020202020204" pitchFamily="34" charset="0"/>
              </a:rPr>
              <a:t>offences</a:t>
            </a:r>
            <a:r>
              <a:rPr lang="pl-PL" sz="1800" dirty="0">
                <a:latin typeface="Century Gothic" panose="020B0502020202020204" pitchFamily="34" charset="0"/>
              </a:rPr>
              <a:t> + </a:t>
            </a:r>
            <a:r>
              <a:rPr lang="pl-PL" sz="1800" dirty="0" err="1">
                <a:latin typeface="Century Gothic" panose="020B0502020202020204" pitchFamily="34" charset="0"/>
              </a:rPr>
              <a:t>retroactivity</a:t>
            </a:r>
            <a:r>
              <a:rPr lang="pl-PL" sz="1800" dirty="0">
                <a:latin typeface="Century Gothic" panose="020B0502020202020204" pitchFamily="34" charset="0"/>
              </a:rPr>
              <a:t> of </a:t>
            </a:r>
            <a:r>
              <a:rPr lang="pl-PL" sz="1800" dirty="0" err="1">
                <a:latin typeface="Century Gothic" panose="020B0502020202020204" pitchFamily="34" charset="0"/>
              </a:rPr>
              <a:t>milder</a:t>
            </a:r>
            <a:r>
              <a:rPr lang="pl-PL" sz="1800" dirty="0">
                <a:latin typeface="Century Gothic" panose="020B0502020202020204" pitchFamily="34" charset="0"/>
              </a:rPr>
              <a:t> </a:t>
            </a:r>
            <a:r>
              <a:rPr lang="pl-PL" sz="1800" dirty="0" err="1">
                <a:latin typeface="Century Gothic" panose="020B0502020202020204" pitchFamily="34" charset="0"/>
              </a:rPr>
              <a:t>statutes</a:t>
            </a:r>
            <a:endParaRPr lang="pl-PL" sz="1800" dirty="0">
              <a:latin typeface="Century Gothic" panose="020B0502020202020204" pitchFamily="34" charset="0"/>
            </a:endParaRPr>
          </a:p>
          <a:p>
            <a:pPr>
              <a:lnSpc>
                <a:spcPct val="100000"/>
              </a:lnSpc>
            </a:pPr>
            <a:endParaRPr lang="pl-PL" sz="2600" dirty="0">
              <a:latin typeface="Century Gothic" panose="020B0502020202020204" pitchFamily="34" charset="0"/>
            </a:endParaRPr>
          </a:p>
        </p:txBody>
      </p:sp>
      <p:pic>
        <p:nvPicPr>
          <p:cNvPr id="7" name="Obraz 6">
            <a:extLst>
              <a:ext uri="{FF2B5EF4-FFF2-40B4-BE49-F238E27FC236}">
                <a16:creationId xmlns:a16="http://schemas.microsoft.com/office/drawing/2014/main" id="{1CD8C6B8-CB3D-4D52-8D51-1117DB0BFB35}"/>
              </a:ext>
            </a:extLst>
          </p:cNvPr>
          <p:cNvPicPr>
            <a:picLocks noChangeAspect="1"/>
          </p:cNvPicPr>
          <p:nvPr/>
        </p:nvPicPr>
        <p:blipFill>
          <a:blip r:embed="rId2"/>
          <a:stretch>
            <a:fillRect/>
          </a:stretch>
        </p:blipFill>
        <p:spPr>
          <a:xfrm>
            <a:off x="8872963" y="-1"/>
            <a:ext cx="3319038" cy="1533525"/>
          </a:xfrm>
          <a:prstGeom prst="rect">
            <a:avLst/>
          </a:prstGeom>
        </p:spPr>
      </p:pic>
    </p:spTree>
    <p:extLst>
      <p:ext uri="{BB962C8B-B14F-4D97-AF65-F5344CB8AC3E}">
        <p14:creationId xmlns:p14="http://schemas.microsoft.com/office/powerpoint/2010/main" val="587057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F9223D-6458-4777-9302-C8FCB3B0920A}"/>
              </a:ext>
            </a:extLst>
          </p:cNvPr>
          <p:cNvSpPr>
            <a:spLocks noGrp="1"/>
          </p:cNvSpPr>
          <p:nvPr>
            <p:ph type="title"/>
          </p:nvPr>
        </p:nvSpPr>
        <p:spPr>
          <a:xfrm>
            <a:off x="838200" y="207961"/>
            <a:ext cx="10515600" cy="1325563"/>
          </a:xfrm>
        </p:spPr>
        <p:txBody>
          <a:bodyPr>
            <a:normAutofit/>
          </a:bodyPr>
          <a:lstStyle/>
          <a:p>
            <a:r>
              <a:rPr lang="pl-PL" sz="3600" dirty="0" err="1">
                <a:latin typeface="Century Gothic" panose="020B0502020202020204" pitchFamily="34" charset="0"/>
              </a:rPr>
              <a:t>Lecture</a:t>
            </a:r>
            <a:r>
              <a:rPr lang="pl-PL" sz="3600" dirty="0">
                <a:latin typeface="Century Gothic" panose="020B0502020202020204" pitchFamily="34" charset="0"/>
              </a:rPr>
              <a:t> III</a:t>
            </a:r>
            <a:endParaRPr lang="de-DE" sz="3600" dirty="0">
              <a:latin typeface="Century Gothic" panose="020B0502020202020204" pitchFamily="34" charset="0"/>
            </a:endParaRPr>
          </a:p>
        </p:txBody>
      </p:sp>
      <p:sp>
        <p:nvSpPr>
          <p:cNvPr id="3" name="Symbol zastępczy zawartości 2">
            <a:extLst>
              <a:ext uri="{FF2B5EF4-FFF2-40B4-BE49-F238E27FC236}">
                <a16:creationId xmlns:a16="http://schemas.microsoft.com/office/drawing/2014/main" id="{CE2803F7-C461-442C-A7A7-98ABAB7976AB}"/>
              </a:ext>
            </a:extLst>
          </p:cNvPr>
          <p:cNvSpPr>
            <a:spLocks noGrp="1"/>
          </p:cNvSpPr>
          <p:nvPr>
            <p:ph idx="1"/>
          </p:nvPr>
        </p:nvSpPr>
        <p:spPr>
          <a:xfrm>
            <a:off x="838200" y="1294075"/>
            <a:ext cx="10982325" cy="5821100"/>
          </a:xfrm>
        </p:spPr>
        <p:txBody>
          <a:bodyPr>
            <a:normAutofit/>
          </a:bodyPr>
          <a:lstStyle/>
          <a:p>
            <a:pPr marL="0" indent="0">
              <a:lnSpc>
                <a:spcPct val="100000"/>
              </a:lnSpc>
              <a:buNone/>
            </a:pPr>
            <a:r>
              <a:rPr lang="pl-PL" sz="2600" dirty="0" err="1">
                <a:solidFill>
                  <a:schemeClr val="accent1"/>
                </a:solidFill>
                <a:latin typeface="Century Gothic" panose="020B0502020202020204" pitchFamily="34" charset="0"/>
              </a:rPr>
              <a:t>principles</a:t>
            </a:r>
            <a:r>
              <a:rPr lang="pl-PL" sz="2600" dirty="0">
                <a:solidFill>
                  <a:schemeClr val="accent1"/>
                </a:solidFill>
                <a:latin typeface="Century Gothic" panose="020B0502020202020204" pitchFamily="34" charset="0"/>
              </a:rPr>
              <a:t> of </a:t>
            </a:r>
            <a:r>
              <a:rPr lang="pl-PL" sz="2600" dirty="0" err="1">
                <a:solidFill>
                  <a:schemeClr val="accent1"/>
                </a:solidFill>
                <a:latin typeface="Century Gothic" panose="020B0502020202020204" pitchFamily="34" charset="0"/>
              </a:rPr>
              <a:t>criminal</a:t>
            </a:r>
            <a:r>
              <a:rPr lang="pl-PL" sz="2600" dirty="0">
                <a:solidFill>
                  <a:schemeClr val="accent1"/>
                </a:solidFill>
                <a:latin typeface="Century Gothic" panose="020B0502020202020204" pitchFamily="34" charset="0"/>
              </a:rPr>
              <a:t> law</a:t>
            </a:r>
          </a:p>
          <a:p>
            <a:pPr>
              <a:lnSpc>
                <a:spcPct val="100000"/>
              </a:lnSpc>
            </a:pPr>
            <a:r>
              <a:rPr lang="pl-PL" sz="2600" dirty="0">
                <a:latin typeface="Century Gothic" panose="020B0502020202020204" pitchFamily="34" charset="0"/>
              </a:rPr>
              <a:t>lex retro non </a:t>
            </a:r>
            <a:r>
              <a:rPr lang="pl-PL" sz="2600" dirty="0" err="1">
                <a:latin typeface="Century Gothic" panose="020B0502020202020204" pitchFamily="34" charset="0"/>
              </a:rPr>
              <a:t>agit</a:t>
            </a:r>
            <a:r>
              <a:rPr lang="pl-PL" sz="2600" dirty="0">
                <a:latin typeface="Century Gothic" panose="020B0502020202020204" pitchFamily="34" charset="0"/>
              </a:rPr>
              <a:t> vs lex retro </a:t>
            </a:r>
            <a:r>
              <a:rPr lang="pl-PL" sz="2600" dirty="0" err="1">
                <a:latin typeface="Century Gothic" panose="020B0502020202020204" pitchFamily="34" charset="0"/>
              </a:rPr>
              <a:t>agit</a:t>
            </a:r>
            <a:endParaRPr lang="pl-PL" sz="2600" dirty="0">
              <a:latin typeface="Century Gothic" panose="020B0502020202020204" pitchFamily="34" charset="0"/>
            </a:endParaRPr>
          </a:p>
          <a:p>
            <a:pPr lvl="1">
              <a:lnSpc>
                <a:spcPct val="100000"/>
              </a:lnSpc>
            </a:pPr>
            <a:r>
              <a:rPr lang="pl-PL" sz="2200" dirty="0" err="1">
                <a:latin typeface="Century Gothic" panose="020B0502020202020204" pitchFamily="34" charset="0"/>
              </a:rPr>
              <a:t>how</a:t>
            </a:r>
            <a:r>
              <a:rPr lang="pl-PL" sz="2200" dirty="0">
                <a:latin typeface="Century Gothic" panose="020B0502020202020204" pitchFamily="34" charset="0"/>
              </a:rPr>
              <a:t> </a:t>
            </a:r>
            <a:r>
              <a:rPr lang="pl-PL" sz="2200" dirty="0" err="1">
                <a:latin typeface="Century Gothic" panose="020B0502020202020204" pitchFamily="34" charset="0"/>
              </a:rPr>
              <a:t>can</a:t>
            </a:r>
            <a:r>
              <a:rPr lang="pl-PL" sz="2200" dirty="0">
                <a:latin typeface="Century Gothic" panose="020B0502020202020204" pitchFamily="34" charset="0"/>
              </a:rPr>
              <a:t> </a:t>
            </a:r>
            <a:r>
              <a:rPr lang="pl-PL" sz="2200" dirty="0" err="1">
                <a:latin typeface="Century Gothic" panose="020B0502020202020204" pitchFamily="34" charset="0"/>
              </a:rPr>
              <a:t>they</a:t>
            </a:r>
            <a:r>
              <a:rPr lang="pl-PL" sz="2200" dirty="0">
                <a:latin typeface="Century Gothic" panose="020B0502020202020204" pitchFamily="34" charset="0"/>
              </a:rPr>
              <a:t> </a:t>
            </a:r>
            <a:r>
              <a:rPr lang="pl-PL" sz="2200" dirty="0" err="1">
                <a:latin typeface="Century Gothic" panose="020B0502020202020204" pitchFamily="34" charset="0"/>
              </a:rPr>
              <a:t>coexist</a:t>
            </a:r>
            <a:r>
              <a:rPr lang="pl-PL" sz="2200" dirty="0">
                <a:latin typeface="Century Gothic" panose="020B0502020202020204" pitchFamily="34" charset="0"/>
              </a:rPr>
              <a:t>?</a:t>
            </a:r>
          </a:p>
          <a:p>
            <a:pPr lvl="2">
              <a:lnSpc>
                <a:spcPct val="100000"/>
              </a:lnSpc>
            </a:pPr>
            <a:r>
              <a:rPr lang="pl-PL" sz="1800" dirty="0">
                <a:latin typeface="Century Gothic" panose="020B0502020202020204" pitchFamily="34" charset="0"/>
              </a:rPr>
              <a:t>lex </a:t>
            </a:r>
            <a:r>
              <a:rPr lang="pl-PL" sz="1800" dirty="0" err="1">
                <a:latin typeface="Century Gothic" panose="020B0502020202020204" pitchFamily="34" charset="0"/>
              </a:rPr>
              <a:t>mitior</a:t>
            </a:r>
            <a:r>
              <a:rPr lang="pl-PL" sz="1800" dirty="0">
                <a:latin typeface="Century Gothic" panose="020B0502020202020204" pitchFamily="34" charset="0"/>
              </a:rPr>
              <a:t> (retro) </a:t>
            </a:r>
            <a:r>
              <a:rPr lang="pl-PL" sz="1800" dirty="0" err="1">
                <a:latin typeface="Century Gothic" panose="020B0502020202020204" pitchFamily="34" charset="0"/>
              </a:rPr>
              <a:t>agit</a:t>
            </a:r>
            <a:r>
              <a:rPr lang="pl-PL" sz="1800" dirty="0">
                <a:latin typeface="Century Gothic" panose="020B0502020202020204" pitchFamily="34" charset="0"/>
              </a:rPr>
              <a:t> = lex </a:t>
            </a:r>
            <a:r>
              <a:rPr lang="pl-PL" sz="1800" dirty="0" err="1">
                <a:latin typeface="Century Gothic" panose="020B0502020202020204" pitchFamily="34" charset="0"/>
              </a:rPr>
              <a:t>severior</a:t>
            </a:r>
            <a:r>
              <a:rPr lang="pl-PL" sz="1800" dirty="0">
                <a:latin typeface="Century Gothic" panose="020B0502020202020204" pitchFamily="34" charset="0"/>
              </a:rPr>
              <a:t> retro </a:t>
            </a:r>
            <a:r>
              <a:rPr lang="pl-PL" sz="1800" b="1" dirty="0">
                <a:latin typeface="Century Gothic" panose="020B0502020202020204" pitchFamily="34" charset="0"/>
              </a:rPr>
              <a:t>non</a:t>
            </a:r>
            <a:r>
              <a:rPr lang="pl-PL" sz="1800" dirty="0">
                <a:latin typeface="Century Gothic" panose="020B0502020202020204" pitchFamily="34" charset="0"/>
              </a:rPr>
              <a:t> </a:t>
            </a:r>
            <a:r>
              <a:rPr lang="pl-PL" sz="1800" dirty="0" err="1">
                <a:latin typeface="Century Gothic" panose="020B0502020202020204" pitchFamily="34" charset="0"/>
              </a:rPr>
              <a:t>agit</a:t>
            </a:r>
            <a:endParaRPr lang="pl-PL" sz="1800" dirty="0">
              <a:latin typeface="Century Gothic" panose="020B0502020202020204" pitchFamily="34" charset="0"/>
            </a:endParaRPr>
          </a:p>
          <a:p>
            <a:pPr lvl="2">
              <a:lnSpc>
                <a:spcPct val="100000"/>
              </a:lnSpc>
            </a:pPr>
            <a:r>
              <a:rPr lang="pl-PL" sz="1800" dirty="0">
                <a:latin typeface="Century Gothic" panose="020B0502020202020204" pitchFamily="34" charset="0"/>
              </a:rPr>
              <a:t>lex </a:t>
            </a:r>
            <a:r>
              <a:rPr lang="pl-PL" sz="1800" dirty="0" err="1">
                <a:latin typeface="Century Gothic" panose="020B0502020202020204" pitchFamily="34" charset="0"/>
              </a:rPr>
              <a:t>mitior</a:t>
            </a:r>
            <a:r>
              <a:rPr lang="pl-PL" sz="1800" dirty="0">
                <a:latin typeface="Century Gothic" panose="020B0502020202020204" pitchFamily="34" charset="0"/>
              </a:rPr>
              <a:t> </a:t>
            </a:r>
            <a:r>
              <a:rPr lang="pl-PL" sz="1800" dirty="0" err="1">
                <a:latin typeface="Century Gothic" panose="020B0502020202020204" pitchFamily="34" charset="0"/>
              </a:rPr>
              <a:t>concerns</a:t>
            </a:r>
            <a:r>
              <a:rPr lang="pl-PL" sz="1800" dirty="0">
                <a:latin typeface="Century Gothic" panose="020B0502020202020204" pitchFamily="34" charset="0"/>
              </a:rPr>
              <a:t> </a:t>
            </a:r>
            <a:r>
              <a:rPr lang="pl-PL" sz="1800" b="1" dirty="0" err="1">
                <a:latin typeface="Century Gothic" panose="020B0502020202020204" pitchFamily="34" charset="0"/>
              </a:rPr>
              <a:t>only</a:t>
            </a:r>
            <a:r>
              <a:rPr lang="pl-PL" sz="1800" dirty="0">
                <a:latin typeface="Century Gothic" panose="020B0502020202020204" pitchFamily="34" charset="0"/>
              </a:rPr>
              <a:t> </a:t>
            </a:r>
            <a:r>
              <a:rPr lang="pl-PL" sz="1800" dirty="0" err="1">
                <a:latin typeface="Century Gothic" panose="020B0502020202020204" pitchFamily="34" charset="0"/>
              </a:rPr>
              <a:t>acts</a:t>
            </a:r>
            <a:r>
              <a:rPr lang="pl-PL" sz="1800" dirty="0">
                <a:latin typeface="Century Gothic" panose="020B0502020202020204" pitchFamily="34" charset="0"/>
              </a:rPr>
              <a:t>, </a:t>
            </a:r>
            <a:r>
              <a:rPr lang="pl-PL" sz="1800" dirty="0" err="1">
                <a:latin typeface="Century Gothic" panose="020B0502020202020204" pitchFamily="34" charset="0"/>
              </a:rPr>
              <a:t>that</a:t>
            </a:r>
            <a:r>
              <a:rPr lang="pl-PL" sz="1800" dirty="0">
                <a:latin typeface="Century Gothic" panose="020B0502020202020204" pitchFamily="34" charset="0"/>
              </a:rPr>
              <a:t> </a:t>
            </a:r>
            <a:r>
              <a:rPr lang="pl-PL" sz="1800" dirty="0" err="1">
                <a:latin typeface="Century Gothic" panose="020B0502020202020204" pitchFamily="34" charset="0"/>
              </a:rPr>
              <a:t>were</a:t>
            </a:r>
            <a:r>
              <a:rPr lang="pl-PL" sz="1800" dirty="0">
                <a:latin typeface="Century Gothic" panose="020B0502020202020204" pitchFamily="34" charset="0"/>
              </a:rPr>
              <a:t> </a:t>
            </a:r>
            <a:r>
              <a:rPr lang="pl-PL" sz="1800" dirty="0" err="1">
                <a:latin typeface="Century Gothic" panose="020B0502020202020204" pitchFamily="34" charset="0"/>
              </a:rPr>
              <a:t>prohibited</a:t>
            </a:r>
            <a:r>
              <a:rPr lang="pl-PL" sz="1800" dirty="0">
                <a:latin typeface="Century Gothic" panose="020B0502020202020204" pitchFamily="34" charset="0"/>
              </a:rPr>
              <a:t> </a:t>
            </a:r>
            <a:r>
              <a:rPr lang="pl-PL" sz="1800" dirty="0" err="1">
                <a:latin typeface="Century Gothic" panose="020B0502020202020204" pitchFamily="34" charset="0"/>
              </a:rPr>
              <a:t>during</a:t>
            </a:r>
            <a:r>
              <a:rPr lang="pl-PL" sz="1800" dirty="0">
                <a:latin typeface="Century Gothic" panose="020B0502020202020204" pitchFamily="34" charset="0"/>
              </a:rPr>
              <a:t> </a:t>
            </a:r>
            <a:r>
              <a:rPr lang="pl-PL" sz="1800" dirty="0" err="1">
                <a:latin typeface="Century Gothic" panose="020B0502020202020204" pitchFamily="34" charset="0"/>
              </a:rPr>
              <a:t>their</a:t>
            </a:r>
            <a:r>
              <a:rPr lang="pl-PL" sz="1800" dirty="0">
                <a:latin typeface="Century Gothic" panose="020B0502020202020204" pitchFamily="34" charset="0"/>
              </a:rPr>
              <a:t> </a:t>
            </a:r>
            <a:r>
              <a:rPr lang="pl-PL" sz="1800" dirty="0" err="1">
                <a:latin typeface="Century Gothic" panose="020B0502020202020204" pitchFamily="34" charset="0"/>
              </a:rPr>
              <a:t>commission</a:t>
            </a:r>
            <a:endParaRPr lang="pl-PL" sz="1800" dirty="0">
              <a:latin typeface="Century Gothic" panose="020B0502020202020204" pitchFamily="34" charset="0"/>
            </a:endParaRPr>
          </a:p>
          <a:p>
            <a:pPr lvl="2">
              <a:lnSpc>
                <a:spcPct val="100000"/>
              </a:lnSpc>
            </a:pPr>
            <a:r>
              <a:rPr lang="pl-PL" sz="1800" dirty="0">
                <a:latin typeface="Century Gothic" panose="020B0502020202020204" pitchFamily="34" charset="0"/>
              </a:rPr>
              <a:t>lex retro non </a:t>
            </a:r>
            <a:r>
              <a:rPr lang="pl-PL" sz="1800" dirty="0" err="1">
                <a:latin typeface="Century Gothic" panose="020B0502020202020204" pitchFamily="34" charset="0"/>
              </a:rPr>
              <a:t>agit</a:t>
            </a:r>
            <a:r>
              <a:rPr lang="pl-PL" sz="1800" dirty="0">
                <a:latin typeface="Century Gothic" panose="020B0502020202020204" pitchFamily="34" charset="0"/>
              </a:rPr>
              <a:t> </a:t>
            </a:r>
            <a:r>
              <a:rPr lang="pl-PL" sz="1800" dirty="0" err="1">
                <a:latin typeface="Century Gothic" panose="020B0502020202020204" pitchFamily="34" charset="0"/>
              </a:rPr>
              <a:t>concerns</a:t>
            </a:r>
            <a:r>
              <a:rPr lang="pl-PL" sz="1800" dirty="0">
                <a:latin typeface="Century Gothic" panose="020B0502020202020204" pitchFamily="34" charset="0"/>
              </a:rPr>
              <a:t> </a:t>
            </a:r>
            <a:r>
              <a:rPr lang="pl-PL" sz="1800" b="1" dirty="0" err="1">
                <a:latin typeface="Century Gothic" panose="020B0502020202020204" pitchFamily="34" charset="0"/>
              </a:rPr>
              <a:t>only</a:t>
            </a:r>
            <a:r>
              <a:rPr lang="pl-PL" sz="1800" dirty="0">
                <a:latin typeface="Century Gothic" panose="020B0502020202020204" pitchFamily="34" charset="0"/>
              </a:rPr>
              <a:t> ex post </a:t>
            </a:r>
            <a:r>
              <a:rPr lang="pl-PL" sz="1800" dirty="0" err="1">
                <a:latin typeface="Century Gothic" panose="020B0502020202020204" pitchFamily="34" charset="0"/>
              </a:rPr>
              <a:t>criminalization</a:t>
            </a:r>
            <a:r>
              <a:rPr lang="pl-PL" sz="1800" dirty="0">
                <a:latin typeface="Century Gothic" panose="020B0502020202020204" pitchFamily="34" charset="0"/>
              </a:rPr>
              <a:t> (</a:t>
            </a:r>
            <a:r>
              <a:rPr lang="pl-PL" sz="1800" dirty="0" err="1">
                <a:latin typeface="Century Gothic" panose="020B0502020202020204" pitchFamily="34" charset="0"/>
              </a:rPr>
              <a:t>acts</a:t>
            </a:r>
            <a:r>
              <a:rPr lang="pl-PL" sz="1800" dirty="0">
                <a:latin typeface="Century Gothic" panose="020B0502020202020204" pitchFamily="34" charset="0"/>
              </a:rPr>
              <a:t> not </a:t>
            </a:r>
            <a:r>
              <a:rPr lang="pl-PL" sz="1800" dirty="0" err="1">
                <a:latin typeface="Century Gothic" panose="020B0502020202020204" pitchFamily="34" charset="0"/>
              </a:rPr>
              <a:t>previously</a:t>
            </a:r>
            <a:r>
              <a:rPr lang="pl-PL" sz="1800" dirty="0">
                <a:latin typeface="Century Gothic" panose="020B0502020202020204" pitchFamily="34" charset="0"/>
              </a:rPr>
              <a:t> </a:t>
            </a:r>
            <a:r>
              <a:rPr lang="pl-PL" sz="1800" dirty="0" err="1">
                <a:latin typeface="Century Gothic" panose="020B0502020202020204" pitchFamily="34" charset="0"/>
              </a:rPr>
              <a:t>prohibited</a:t>
            </a:r>
            <a:r>
              <a:rPr lang="pl-PL" sz="1800" dirty="0">
                <a:latin typeface="Century Gothic" panose="020B0502020202020204" pitchFamily="34" charset="0"/>
              </a:rPr>
              <a:t>)</a:t>
            </a:r>
          </a:p>
          <a:p>
            <a:pPr>
              <a:lnSpc>
                <a:spcPct val="100000"/>
              </a:lnSpc>
            </a:pPr>
            <a:endParaRPr lang="pl-PL" sz="2600" dirty="0">
              <a:latin typeface="Century Gothic" panose="020B0502020202020204" pitchFamily="34" charset="0"/>
            </a:endParaRPr>
          </a:p>
        </p:txBody>
      </p:sp>
      <p:pic>
        <p:nvPicPr>
          <p:cNvPr id="7" name="Obraz 6">
            <a:extLst>
              <a:ext uri="{FF2B5EF4-FFF2-40B4-BE49-F238E27FC236}">
                <a16:creationId xmlns:a16="http://schemas.microsoft.com/office/drawing/2014/main" id="{1CD8C6B8-CB3D-4D52-8D51-1117DB0BFB35}"/>
              </a:ext>
            </a:extLst>
          </p:cNvPr>
          <p:cNvPicPr>
            <a:picLocks noChangeAspect="1"/>
          </p:cNvPicPr>
          <p:nvPr/>
        </p:nvPicPr>
        <p:blipFill>
          <a:blip r:embed="rId2"/>
          <a:stretch>
            <a:fillRect/>
          </a:stretch>
        </p:blipFill>
        <p:spPr>
          <a:xfrm>
            <a:off x="8872963" y="-1"/>
            <a:ext cx="3319038" cy="1533525"/>
          </a:xfrm>
          <a:prstGeom prst="rect">
            <a:avLst/>
          </a:prstGeom>
        </p:spPr>
      </p:pic>
      <p:pic>
        <p:nvPicPr>
          <p:cNvPr id="5" name="Obraz 4" descr="Obraz zawierający zrzut ekranu, ptak&#10;&#10;Opis wygenerowany automatycznie">
            <a:extLst>
              <a:ext uri="{FF2B5EF4-FFF2-40B4-BE49-F238E27FC236}">
                <a16:creationId xmlns:a16="http://schemas.microsoft.com/office/drawing/2014/main" id="{A35A869F-A7D2-4919-9B55-83ECF32FC2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587" y="4124190"/>
            <a:ext cx="4868345" cy="1380050"/>
          </a:xfrm>
          <a:prstGeom prst="rect">
            <a:avLst/>
          </a:prstGeom>
        </p:spPr>
      </p:pic>
      <p:pic>
        <p:nvPicPr>
          <p:cNvPr id="6" name="Obraz 5" descr="Obraz zawierający nóż, stół&#10;&#10;Opis wygenerowany automatycznie">
            <a:extLst>
              <a:ext uri="{FF2B5EF4-FFF2-40B4-BE49-F238E27FC236}">
                <a16:creationId xmlns:a16="http://schemas.microsoft.com/office/drawing/2014/main" id="{35D446D6-733A-4757-9D51-82E6FDDC83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1060" y="4124190"/>
            <a:ext cx="5753474" cy="806890"/>
          </a:xfrm>
          <a:prstGeom prst="rect">
            <a:avLst/>
          </a:prstGeom>
        </p:spPr>
      </p:pic>
      <p:cxnSp>
        <p:nvCxnSpPr>
          <p:cNvPr id="9" name="Łącznik prosty 8">
            <a:extLst>
              <a:ext uri="{FF2B5EF4-FFF2-40B4-BE49-F238E27FC236}">
                <a16:creationId xmlns:a16="http://schemas.microsoft.com/office/drawing/2014/main" id="{F13E794A-6F04-41DB-8C3F-2F260B6C6C28}"/>
              </a:ext>
            </a:extLst>
          </p:cNvPr>
          <p:cNvCxnSpPr/>
          <p:nvPr/>
        </p:nvCxnSpPr>
        <p:spPr>
          <a:xfrm>
            <a:off x="2900896" y="4345969"/>
            <a:ext cx="22259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Łącznik prosty 10">
            <a:extLst>
              <a:ext uri="{FF2B5EF4-FFF2-40B4-BE49-F238E27FC236}">
                <a16:creationId xmlns:a16="http://schemas.microsoft.com/office/drawing/2014/main" id="{46EE871C-0D12-4A18-8668-110389159FCF}"/>
              </a:ext>
            </a:extLst>
          </p:cNvPr>
          <p:cNvCxnSpPr/>
          <p:nvPr/>
        </p:nvCxnSpPr>
        <p:spPr>
          <a:xfrm flipH="1">
            <a:off x="626724" y="4527635"/>
            <a:ext cx="7397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Łącznik prosty 16">
            <a:extLst>
              <a:ext uri="{FF2B5EF4-FFF2-40B4-BE49-F238E27FC236}">
                <a16:creationId xmlns:a16="http://schemas.microsoft.com/office/drawing/2014/main" id="{C9326483-8152-4CB0-8366-C359ADAC0293}"/>
              </a:ext>
            </a:extLst>
          </p:cNvPr>
          <p:cNvCxnSpPr/>
          <p:nvPr/>
        </p:nvCxnSpPr>
        <p:spPr>
          <a:xfrm>
            <a:off x="6626831" y="4417888"/>
            <a:ext cx="22461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Łącznik prosty 18">
            <a:extLst>
              <a:ext uri="{FF2B5EF4-FFF2-40B4-BE49-F238E27FC236}">
                <a16:creationId xmlns:a16="http://schemas.microsoft.com/office/drawing/2014/main" id="{70D510DE-89F7-4347-B4DD-41C8B2D90E80}"/>
              </a:ext>
            </a:extLst>
          </p:cNvPr>
          <p:cNvCxnSpPr/>
          <p:nvPr/>
        </p:nvCxnSpPr>
        <p:spPr>
          <a:xfrm>
            <a:off x="10376899" y="4417888"/>
            <a:ext cx="9769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Łącznik prosty 20">
            <a:extLst>
              <a:ext uri="{FF2B5EF4-FFF2-40B4-BE49-F238E27FC236}">
                <a16:creationId xmlns:a16="http://schemas.microsoft.com/office/drawing/2014/main" id="{B485455A-00FA-4DC6-9831-040BA91FBBE7}"/>
              </a:ext>
            </a:extLst>
          </p:cNvPr>
          <p:cNvCxnSpPr/>
          <p:nvPr/>
        </p:nvCxnSpPr>
        <p:spPr>
          <a:xfrm flipH="1">
            <a:off x="5845996" y="4633645"/>
            <a:ext cx="252744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218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F9223D-6458-4777-9302-C8FCB3B0920A}"/>
              </a:ext>
            </a:extLst>
          </p:cNvPr>
          <p:cNvSpPr>
            <a:spLocks noGrp="1"/>
          </p:cNvSpPr>
          <p:nvPr>
            <p:ph type="title"/>
          </p:nvPr>
        </p:nvSpPr>
        <p:spPr>
          <a:xfrm>
            <a:off x="838200" y="207961"/>
            <a:ext cx="10515600" cy="1325563"/>
          </a:xfrm>
        </p:spPr>
        <p:txBody>
          <a:bodyPr>
            <a:normAutofit/>
          </a:bodyPr>
          <a:lstStyle/>
          <a:p>
            <a:r>
              <a:rPr lang="pl-PL" sz="3600" dirty="0" err="1">
                <a:latin typeface="Century Gothic" panose="020B0502020202020204" pitchFamily="34" charset="0"/>
              </a:rPr>
              <a:t>Lecture</a:t>
            </a:r>
            <a:r>
              <a:rPr lang="pl-PL" sz="3600" dirty="0">
                <a:latin typeface="Century Gothic" panose="020B0502020202020204" pitchFamily="34" charset="0"/>
              </a:rPr>
              <a:t> III</a:t>
            </a:r>
            <a:endParaRPr lang="de-DE" sz="3600" dirty="0">
              <a:latin typeface="Century Gothic" panose="020B0502020202020204" pitchFamily="34" charset="0"/>
            </a:endParaRPr>
          </a:p>
        </p:txBody>
      </p:sp>
      <p:sp>
        <p:nvSpPr>
          <p:cNvPr id="3" name="Symbol zastępczy zawartości 2">
            <a:extLst>
              <a:ext uri="{FF2B5EF4-FFF2-40B4-BE49-F238E27FC236}">
                <a16:creationId xmlns:a16="http://schemas.microsoft.com/office/drawing/2014/main" id="{CE2803F7-C461-442C-A7A7-98ABAB7976AB}"/>
              </a:ext>
            </a:extLst>
          </p:cNvPr>
          <p:cNvSpPr>
            <a:spLocks noGrp="1"/>
          </p:cNvSpPr>
          <p:nvPr>
            <p:ph idx="1"/>
          </p:nvPr>
        </p:nvSpPr>
        <p:spPr>
          <a:xfrm>
            <a:off x="838200" y="1294075"/>
            <a:ext cx="10982325" cy="5821100"/>
          </a:xfrm>
        </p:spPr>
        <p:txBody>
          <a:bodyPr>
            <a:normAutofit/>
          </a:bodyPr>
          <a:lstStyle/>
          <a:p>
            <a:pPr marL="0" indent="0">
              <a:lnSpc>
                <a:spcPct val="100000"/>
              </a:lnSpc>
              <a:buNone/>
            </a:pPr>
            <a:r>
              <a:rPr lang="pl-PL" sz="2600" dirty="0" err="1">
                <a:solidFill>
                  <a:schemeClr val="accent1"/>
                </a:solidFill>
                <a:latin typeface="Century Gothic" panose="020B0502020202020204" pitchFamily="34" charset="0"/>
              </a:rPr>
              <a:t>definition</a:t>
            </a:r>
            <a:r>
              <a:rPr lang="pl-PL" sz="2600" dirty="0">
                <a:solidFill>
                  <a:schemeClr val="accent1"/>
                </a:solidFill>
                <a:latin typeface="Century Gothic" panose="020B0502020202020204" pitchFamily="34" charset="0"/>
              </a:rPr>
              <a:t> of </a:t>
            </a:r>
            <a:r>
              <a:rPr lang="pl-PL" sz="2600" dirty="0" err="1">
                <a:solidFill>
                  <a:schemeClr val="accent1"/>
                </a:solidFill>
                <a:latin typeface="Century Gothic" panose="020B0502020202020204" pitchFamily="34" charset="0"/>
              </a:rPr>
              <a:t>criminal</a:t>
            </a:r>
            <a:r>
              <a:rPr lang="pl-PL" sz="2600" dirty="0">
                <a:solidFill>
                  <a:schemeClr val="accent1"/>
                </a:solidFill>
                <a:latin typeface="Century Gothic" panose="020B0502020202020204" pitchFamily="34" charset="0"/>
              </a:rPr>
              <a:t> </a:t>
            </a:r>
            <a:r>
              <a:rPr lang="pl-PL" sz="2600" dirty="0" err="1">
                <a:solidFill>
                  <a:schemeClr val="accent1"/>
                </a:solidFill>
                <a:latin typeface="Century Gothic" panose="020B0502020202020204" pitchFamily="34" charset="0"/>
              </a:rPr>
              <a:t>act</a:t>
            </a:r>
            <a:endParaRPr lang="pl-PL" sz="2600" dirty="0">
              <a:solidFill>
                <a:schemeClr val="accent1"/>
              </a:solidFill>
              <a:latin typeface="Century Gothic" panose="020B0502020202020204" pitchFamily="34" charset="0"/>
            </a:endParaRPr>
          </a:p>
          <a:p>
            <a:pPr marL="0" indent="0" algn="just">
              <a:lnSpc>
                <a:spcPct val="100000"/>
              </a:lnSpc>
              <a:buNone/>
            </a:pPr>
            <a:r>
              <a:rPr lang="pl-PL" sz="2600" dirty="0" err="1">
                <a:solidFill>
                  <a:schemeClr val="accent2"/>
                </a:solidFill>
                <a:latin typeface="Century Gothic" panose="020B0502020202020204" pitchFamily="34" charset="0"/>
              </a:rPr>
              <a:t>distinguishing</a:t>
            </a:r>
            <a:r>
              <a:rPr lang="pl-PL" sz="2600" dirty="0">
                <a:solidFill>
                  <a:schemeClr val="accent2"/>
                </a:solidFill>
                <a:latin typeface="Century Gothic" panose="020B0502020202020204" pitchFamily="34" charset="0"/>
              </a:rPr>
              <a:t> </a:t>
            </a:r>
            <a:r>
              <a:rPr lang="pl-PL" sz="2600" dirty="0" err="1">
                <a:solidFill>
                  <a:schemeClr val="accent2"/>
                </a:solidFill>
                <a:latin typeface="Century Gothic" panose="020B0502020202020204" pitchFamily="34" charset="0"/>
              </a:rPr>
              <a:t>features</a:t>
            </a:r>
            <a:r>
              <a:rPr lang="pl-PL" sz="2600" dirty="0">
                <a:solidFill>
                  <a:schemeClr val="accent2"/>
                </a:solidFill>
                <a:latin typeface="Century Gothic" panose="020B0502020202020204" pitchFamily="34" charset="0"/>
              </a:rPr>
              <a:t> of </a:t>
            </a:r>
            <a:r>
              <a:rPr lang="pl-PL" sz="2600" dirty="0" err="1">
                <a:solidFill>
                  <a:schemeClr val="accent2"/>
                </a:solidFill>
                <a:latin typeface="Century Gothic" panose="020B0502020202020204" pitchFamily="34" charset="0"/>
              </a:rPr>
              <a:t>criminal</a:t>
            </a:r>
            <a:r>
              <a:rPr lang="pl-PL" sz="2600" dirty="0">
                <a:solidFill>
                  <a:schemeClr val="accent2"/>
                </a:solidFill>
                <a:latin typeface="Century Gothic" panose="020B0502020202020204" pitchFamily="34" charset="0"/>
              </a:rPr>
              <a:t> </a:t>
            </a:r>
            <a:r>
              <a:rPr lang="pl-PL" sz="2600" dirty="0" err="1">
                <a:solidFill>
                  <a:schemeClr val="accent2"/>
                </a:solidFill>
                <a:latin typeface="Century Gothic" panose="020B0502020202020204" pitchFamily="34" charset="0"/>
              </a:rPr>
              <a:t>acts</a:t>
            </a:r>
            <a:endParaRPr lang="pl-PL" sz="2600" dirty="0">
              <a:solidFill>
                <a:schemeClr val="accent2"/>
              </a:solidFill>
              <a:latin typeface="Century Gothic" panose="020B0502020202020204" pitchFamily="34" charset="0"/>
            </a:endParaRPr>
          </a:p>
          <a:p>
            <a:pPr algn="just">
              <a:lnSpc>
                <a:spcPct val="100000"/>
              </a:lnSpc>
            </a:pPr>
            <a:r>
              <a:rPr lang="pl-PL" sz="2600" dirty="0" err="1">
                <a:latin typeface="Century Gothic" panose="020B0502020202020204" pitchFamily="34" charset="0"/>
              </a:rPr>
              <a:t>harmful</a:t>
            </a:r>
            <a:r>
              <a:rPr lang="pl-PL" sz="2600" dirty="0">
                <a:latin typeface="Century Gothic" panose="020B0502020202020204" pitchFamily="34" charset="0"/>
              </a:rPr>
              <a:t> </a:t>
            </a:r>
            <a:r>
              <a:rPr lang="pl-PL" sz="2600" dirty="0" err="1">
                <a:latin typeface="Century Gothic" panose="020B0502020202020204" pitchFamily="34" charset="0"/>
              </a:rPr>
              <a:t>nature</a:t>
            </a:r>
            <a:endParaRPr lang="pl-PL" sz="2600" dirty="0">
              <a:latin typeface="Century Gothic" panose="020B0502020202020204" pitchFamily="34" charset="0"/>
            </a:endParaRPr>
          </a:p>
          <a:p>
            <a:pPr algn="just">
              <a:lnSpc>
                <a:spcPct val="100000"/>
              </a:lnSpc>
            </a:pPr>
            <a:r>
              <a:rPr lang="pl-PL" sz="2600" dirty="0" err="1">
                <a:latin typeface="Century Gothic" panose="020B0502020202020204" pitchFamily="34" charset="0"/>
              </a:rPr>
              <a:t>punishment</a:t>
            </a:r>
            <a:endParaRPr lang="pl-PL" sz="2600" dirty="0">
              <a:latin typeface="Century Gothic" panose="020B0502020202020204" pitchFamily="34" charset="0"/>
            </a:endParaRPr>
          </a:p>
          <a:p>
            <a:pPr algn="just">
              <a:lnSpc>
                <a:spcPct val="100000"/>
              </a:lnSpc>
            </a:pPr>
            <a:r>
              <a:rPr lang="pl-PL" sz="2600" dirty="0" err="1">
                <a:latin typeface="Century Gothic" panose="020B0502020202020204" pitchFamily="34" charset="0"/>
              </a:rPr>
              <a:t>conviction</a:t>
            </a:r>
            <a:r>
              <a:rPr lang="pl-PL" sz="2600" dirty="0">
                <a:latin typeface="Century Gothic" panose="020B0502020202020204" pitchFamily="34" charset="0"/>
              </a:rPr>
              <a:t> as </a:t>
            </a:r>
            <a:r>
              <a:rPr lang="pl-PL" sz="2600" dirty="0" err="1">
                <a:latin typeface="Century Gothic" panose="020B0502020202020204" pitchFamily="34" charset="0"/>
              </a:rPr>
              <a:t>distinctive</a:t>
            </a:r>
            <a:r>
              <a:rPr lang="pl-PL" sz="2600" dirty="0">
                <a:latin typeface="Century Gothic" panose="020B0502020202020204" pitchFamily="34" charset="0"/>
              </a:rPr>
              <a:t> </a:t>
            </a:r>
            <a:r>
              <a:rPr lang="pl-PL" sz="2600" dirty="0" err="1">
                <a:latin typeface="Century Gothic" panose="020B0502020202020204" pitchFamily="34" charset="0"/>
              </a:rPr>
              <a:t>aspect</a:t>
            </a:r>
            <a:r>
              <a:rPr lang="pl-PL" sz="2600" dirty="0">
                <a:latin typeface="Century Gothic" panose="020B0502020202020204" pitchFamily="34" charset="0"/>
              </a:rPr>
              <a:t> of </a:t>
            </a:r>
            <a:r>
              <a:rPr lang="pl-PL" sz="2600" dirty="0" err="1">
                <a:latin typeface="Century Gothic" panose="020B0502020202020204" pitchFamily="34" charset="0"/>
              </a:rPr>
              <a:t>criminal</a:t>
            </a:r>
            <a:r>
              <a:rPr lang="pl-PL" sz="2600" dirty="0">
                <a:latin typeface="Century Gothic" panose="020B0502020202020204" pitchFamily="34" charset="0"/>
              </a:rPr>
              <a:t> law</a:t>
            </a:r>
          </a:p>
          <a:p>
            <a:pPr algn="just">
              <a:lnSpc>
                <a:spcPct val="100000"/>
              </a:lnSpc>
            </a:pPr>
            <a:endParaRPr lang="pl-PL" sz="2600" dirty="0">
              <a:latin typeface="Century Gothic" panose="020B0502020202020204" pitchFamily="34" charset="0"/>
            </a:endParaRPr>
          </a:p>
        </p:txBody>
      </p:sp>
      <p:pic>
        <p:nvPicPr>
          <p:cNvPr id="7" name="Obraz 6">
            <a:extLst>
              <a:ext uri="{FF2B5EF4-FFF2-40B4-BE49-F238E27FC236}">
                <a16:creationId xmlns:a16="http://schemas.microsoft.com/office/drawing/2014/main" id="{1CD8C6B8-CB3D-4D52-8D51-1117DB0BFB35}"/>
              </a:ext>
            </a:extLst>
          </p:cNvPr>
          <p:cNvPicPr>
            <a:picLocks noChangeAspect="1"/>
          </p:cNvPicPr>
          <p:nvPr/>
        </p:nvPicPr>
        <p:blipFill>
          <a:blip r:embed="rId2"/>
          <a:stretch>
            <a:fillRect/>
          </a:stretch>
        </p:blipFill>
        <p:spPr>
          <a:xfrm>
            <a:off x="8872963" y="-1"/>
            <a:ext cx="3319038" cy="1533525"/>
          </a:xfrm>
          <a:prstGeom prst="rect">
            <a:avLst/>
          </a:prstGeom>
        </p:spPr>
      </p:pic>
    </p:spTree>
    <p:extLst>
      <p:ext uri="{BB962C8B-B14F-4D97-AF65-F5344CB8AC3E}">
        <p14:creationId xmlns:p14="http://schemas.microsoft.com/office/powerpoint/2010/main" val="2006257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F9223D-6458-4777-9302-C8FCB3B0920A}"/>
              </a:ext>
            </a:extLst>
          </p:cNvPr>
          <p:cNvSpPr>
            <a:spLocks noGrp="1"/>
          </p:cNvSpPr>
          <p:nvPr>
            <p:ph type="title"/>
          </p:nvPr>
        </p:nvSpPr>
        <p:spPr>
          <a:xfrm>
            <a:off x="838200" y="207961"/>
            <a:ext cx="10515600" cy="1325563"/>
          </a:xfrm>
        </p:spPr>
        <p:txBody>
          <a:bodyPr>
            <a:normAutofit/>
          </a:bodyPr>
          <a:lstStyle/>
          <a:p>
            <a:r>
              <a:rPr lang="pl-PL" sz="3600" dirty="0" err="1">
                <a:latin typeface="Century Gothic" panose="020B0502020202020204" pitchFamily="34" charset="0"/>
              </a:rPr>
              <a:t>Lecture</a:t>
            </a:r>
            <a:r>
              <a:rPr lang="pl-PL" sz="3600" dirty="0">
                <a:latin typeface="Century Gothic" panose="020B0502020202020204" pitchFamily="34" charset="0"/>
              </a:rPr>
              <a:t> III</a:t>
            </a:r>
            <a:endParaRPr lang="de-DE" sz="3600" dirty="0">
              <a:latin typeface="Century Gothic" panose="020B0502020202020204" pitchFamily="34" charset="0"/>
            </a:endParaRPr>
          </a:p>
        </p:txBody>
      </p:sp>
      <p:sp>
        <p:nvSpPr>
          <p:cNvPr id="3" name="Symbol zastępczy zawartości 2">
            <a:extLst>
              <a:ext uri="{FF2B5EF4-FFF2-40B4-BE49-F238E27FC236}">
                <a16:creationId xmlns:a16="http://schemas.microsoft.com/office/drawing/2014/main" id="{CE2803F7-C461-442C-A7A7-98ABAB7976AB}"/>
              </a:ext>
            </a:extLst>
          </p:cNvPr>
          <p:cNvSpPr>
            <a:spLocks noGrp="1"/>
          </p:cNvSpPr>
          <p:nvPr>
            <p:ph idx="1"/>
          </p:nvPr>
        </p:nvSpPr>
        <p:spPr>
          <a:xfrm>
            <a:off x="838200" y="1294075"/>
            <a:ext cx="10982325" cy="5821100"/>
          </a:xfrm>
        </p:spPr>
        <p:txBody>
          <a:bodyPr>
            <a:normAutofit/>
          </a:bodyPr>
          <a:lstStyle/>
          <a:p>
            <a:pPr marL="0" indent="0">
              <a:lnSpc>
                <a:spcPct val="100000"/>
              </a:lnSpc>
              <a:buNone/>
            </a:pPr>
            <a:r>
              <a:rPr lang="pl-PL" sz="2600" dirty="0" err="1">
                <a:solidFill>
                  <a:schemeClr val="accent1"/>
                </a:solidFill>
                <a:latin typeface="Century Gothic" panose="020B0502020202020204" pitchFamily="34" charset="0"/>
              </a:rPr>
              <a:t>principles</a:t>
            </a:r>
            <a:r>
              <a:rPr lang="pl-PL" sz="2600" dirty="0">
                <a:solidFill>
                  <a:schemeClr val="accent1"/>
                </a:solidFill>
                <a:latin typeface="Century Gothic" panose="020B0502020202020204" pitchFamily="34" charset="0"/>
              </a:rPr>
              <a:t> of </a:t>
            </a:r>
            <a:r>
              <a:rPr lang="pl-PL" sz="2600" dirty="0" err="1">
                <a:solidFill>
                  <a:schemeClr val="accent1"/>
                </a:solidFill>
                <a:latin typeface="Century Gothic" panose="020B0502020202020204" pitchFamily="34" charset="0"/>
              </a:rPr>
              <a:t>criminal</a:t>
            </a:r>
            <a:r>
              <a:rPr lang="pl-PL" sz="2600" dirty="0">
                <a:solidFill>
                  <a:schemeClr val="accent1"/>
                </a:solidFill>
                <a:latin typeface="Century Gothic" panose="020B0502020202020204" pitchFamily="34" charset="0"/>
              </a:rPr>
              <a:t> law</a:t>
            </a:r>
          </a:p>
          <a:p>
            <a:pPr>
              <a:lnSpc>
                <a:spcPct val="100000"/>
              </a:lnSpc>
            </a:pPr>
            <a:r>
              <a:rPr lang="pl-PL" sz="2600" dirty="0" err="1">
                <a:solidFill>
                  <a:schemeClr val="accent2"/>
                </a:solidFill>
                <a:latin typeface="Century Gothic" panose="020B0502020202020204" pitchFamily="34" charset="0"/>
              </a:rPr>
              <a:t>nullum</a:t>
            </a:r>
            <a:r>
              <a:rPr lang="pl-PL" sz="2600" dirty="0">
                <a:solidFill>
                  <a:schemeClr val="accent2"/>
                </a:solidFill>
                <a:latin typeface="Century Gothic" panose="020B0502020202020204" pitchFamily="34" charset="0"/>
              </a:rPr>
              <a:t> </a:t>
            </a:r>
            <a:r>
              <a:rPr lang="pl-PL" sz="2600" dirty="0" err="1">
                <a:solidFill>
                  <a:schemeClr val="accent2"/>
                </a:solidFill>
                <a:latin typeface="Century Gothic" panose="020B0502020202020204" pitchFamily="34" charset="0"/>
              </a:rPr>
              <a:t>crimen</a:t>
            </a:r>
            <a:r>
              <a:rPr lang="pl-PL" sz="2600" dirty="0">
                <a:solidFill>
                  <a:schemeClr val="accent2"/>
                </a:solidFill>
                <a:latin typeface="Century Gothic" panose="020B0502020202020204" pitchFamily="34" charset="0"/>
              </a:rPr>
              <a:t> sine culpa</a:t>
            </a:r>
          </a:p>
          <a:p>
            <a:pPr lvl="1">
              <a:lnSpc>
                <a:spcPct val="100000"/>
              </a:lnSpc>
            </a:pPr>
            <a:r>
              <a:rPr lang="pl-PL" sz="2200" dirty="0">
                <a:latin typeface="Century Gothic" panose="020B0502020202020204" pitchFamily="34" charset="0"/>
              </a:rPr>
              <a:t>culpa = </a:t>
            </a:r>
            <a:r>
              <a:rPr lang="pl-PL" sz="2200" dirty="0" err="1">
                <a:latin typeface="Century Gothic" panose="020B0502020202020204" pitchFamily="34" charset="0"/>
              </a:rPr>
              <a:t>guilt</a:t>
            </a:r>
            <a:r>
              <a:rPr lang="pl-PL" sz="2200" dirty="0">
                <a:latin typeface="Century Gothic" panose="020B0502020202020204" pitchFamily="34" charset="0"/>
              </a:rPr>
              <a:t>, </a:t>
            </a:r>
            <a:r>
              <a:rPr lang="pl-PL" sz="2200" dirty="0" err="1">
                <a:latin typeface="Century Gothic" panose="020B0502020202020204" pitchFamily="34" charset="0"/>
              </a:rPr>
              <a:t>culpability</a:t>
            </a:r>
            <a:endParaRPr lang="pl-PL" sz="2200" dirty="0">
              <a:latin typeface="Century Gothic" panose="020B0502020202020204" pitchFamily="34" charset="0"/>
            </a:endParaRPr>
          </a:p>
          <a:p>
            <a:pPr lvl="1">
              <a:lnSpc>
                <a:spcPct val="100000"/>
              </a:lnSpc>
            </a:pPr>
            <a:r>
              <a:rPr lang="pl-PL" sz="2200" dirty="0">
                <a:latin typeface="Century Gothic" panose="020B0502020202020204" pitchFamily="34" charset="0"/>
              </a:rPr>
              <a:t>„no </a:t>
            </a:r>
            <a:r>
              <a:rPr lang="pl-PL" sz="2200" dirty="0" err="1">
                <a:latin typeface="Century Gothic" panose="020B0502020202020204" pitchFamily="34" charset="0"/>
              </a:rPr>
              <a:t>offence</a:t>
            </a:r>
            <a:r>
              <a:rPr lang="pl-PL" sz="2200" dirty="0">
                <a:latin typeface="Century Gothic" panose="020B0502020202020204" pitchFamily="34" charset="0"/>
              </a:rPr>
              <a:t> </a:t>
            </a:r>
            <a:r>
              <a:rPr lang="pl-PL" sz="2200" dirty="0" err="1">
                <a:latin typeface="Century Gothic" panose="020B0502020202020204" pitchFamily="34" charset="0"/>
              </a:rPr>
              <a:t>without</a:t>
            </a:r>
            <a:r>
              <a:rPr lang="pl-PL" sz="2200" dirty="0">
                <a:latin typeface="Century Gothic" panose="020B0502020202020204" pitchFamily="34" charset="0"/>
              </a:rPr>
              <a:t> </a:t>
            </a:r>
            <a:r>
              <a:rPr lang="pl-PL" sz="2200" dirty="0" err="1">
                <a:latin typeface="Century Gothic" panose="020B0502020202020204" pitchFamily="34" charset="0"/>
              </a:rPr>
              <a:t>guilt</a:t>
            </a:r>
            <a:r>
              <a:rPr lang="pl-PL" sz="2200" dirty="0">
                <a:latin typeface="Century Gothic" panose="020B0502020202020204" pitchFamily="34" charset="0"/>
              </a:rPr>
              <a:t>”</a:t>
            </a:r>
          </a:p>
          <a:p>
            <a:pPr lvl="1">
              <a:lnSpc>
                <a:spcPct val="100000"/>
              </a:lnSpc>
            </a:pPr>
            <a:r>
              <a:rPr lang="pl-PL" sz="2200" dirty="0">
                <a:latin typeface="Century Gothic" panose="020B0502020202020204" pitchFamily="34" charset="0"/>
              </a:rPr>
              <a:t>no </a:t>
            </a:r>
            <a:r>
              <a:rPr lang="pl-PL" sz="2200" dirty="0" err="1">
                <a:latin typeface="Century Gothic" panose="020B0502020202020204" pitchFamily="34" charset="0"/>
              </a:rPr>
              <a:t>strict</a:t>
            </a:r>
            <a:r>
              <a:rPr lang="pl-PL" sz="2200" dirty="0">
                <a:latin typeface="Century Gothic" panose="020B0502020202020204" pitchFamily="34" charset="0"/>
              </a:rPr>
              <a:t> </a:t>
            </a:r>
            <a:r>
              <a:rPr lang="pl-PL" sz="2200" dirty="0" err="1">
                <a:latin typeface="Century Gothic" panose="020B0502020202020204" pitchFamily="34" charset="0"/>
              </a:rPr>
              <a:t>liability</a:t>
            </a:r>
            <a:r>
              <a:rPr lang="pl-PL" sz="2200" dirty="0">
                <a:latin typeface="Century Gothic" panose="020B0502020202020204" pitchFamily="34" charset="0"/>
              </a:rPr>
              <a:t> / </a:t>
            </a:r>
            <a:r>
              <a:rPr lang="pl-PL" sz="2200" dirty="0" err="1">
                <a:latin typeface="Century Gothic" panose="020B0502020202020204" pitchFamily="34" charset="0"/>
              </a:rPr>
              <a:t>absolute</a:t>
            </a:r>
            <a:r>
              <a:rPr lang="pl-PL" sz="2200" dirty="0">
                <a:latin typeface="Century Gothic" panose="020B0502020202020204" pitchFamily="34" charset="0"/>
              </a:rPr>
              <a:t> </a:t>
            </a:r>
            <a:r>
              <a:rPr lang="pl-PL" sz="2200" dirty="0" err="1">
                <a:latin typeface="Century Gothic" panose="020B0502020202020204" pitchFamily="34" charset="0"/>
              </a:rPr>
              <a:t>liability</a:t>
            </a:r>
            <a:r>
              <a:rPr lang="pl-PL" sz="2200" dirty="0">
                <a:latin typeface="Century Gothic" panose="020B0502020202020204" pitchFamily="34" charset="0"/>
              </a:rPr>
              <a:t> </a:t>
            </a:r>
            <a:r>
              <a:rPr lang="pl-PL" sz="2200" dirty="0" err="1">
                <a:latin typeface="Century Gothic" panose="020B0502020202020204" pitchFamily="34" charset="0"/>
              </a:rPr>
              <a:t>offences</a:t>
            </a:r>
            <a:endParaRPr lang="pl-PL" sz="2200" dirty="0">
              <a:latin typeface="Century Gothic" panose="020B0502020202020204" pitchFamily="34" charset="0"/>
            </a:endParaRPr>
          </a:p>
          <a:p>
            <a:pPr lvl="1">
              <a:lnSpc>
                <a:spcPct val="100000"/>
              </a:lnSpc>
            </a:pPr>
            <a:r>
              <a:rPr lang="pl-PL" sz="2200" dirty="0">
                <a:latin typeface="Century Gothic" panose="020B0502020202020204" pitchFamily="34" charset="0"/>
              </a:rPr>
              <a:t>no </a:t>
            </a:r>
            <a:r>
              <a:rPr lang="pl-PL" sz="2200" dirty="0" err="1">
                <a:latin typeface="Century Gothic" panose="020B0502020202020204" pitchFamily="34" charset="0"/>
              </a:rPr>
              <a:t>definition</a:t>
            </a:r>
            <a:r>
              <a:rPr lang="pl-PL" sz="2200" dirty="0">
                <a:latin typeface="Century Gothic" panose="020B0502020202020204" pitchFamily="34" charset="0"/>
              </a:rPr>
              <a:t> of </a:t>
            </a:r>
            <a:r>
              <a:rPr lang="pl-PL" sz="2200" dirty="0" err="1">
                <a:latin typeface="Century Gothic" panose="020B0502020202020204" pitchFamily="34" charset="0"/>
              </a:rPr>
              <a:t>culpability</a:t>
            </a:r>
            <a:r>
              <a:rPr lang="pl-PL" sz="2200" dirty="0">
                <a:latin typeface="Century Gothic" panose="020B0502020202020204" pitchFamily="34" charset="0"/>
              </a:rPr>
              <a:t> (</a:t>
            </a:r>
            <a:r>
              <a:rPr lang="pl-PL" sz="2200" dirty="0" err="1">
                <a:latin typeface="Century Gothic" panose="020B0502020202020204" pitchFamily="34" charset="0"/>
              </a:rPr>
              <a:t>more</a:t>
            </a:r>
            <a:r>
              <a:rPr lang="pl-PL" sz="2200" dirty="0">
                <a:latin typeface="Century Gothic" panose="020B0502020202020204" pitchFamily="34" charset="0"/>
              </a:rPr>
              <a:t>: </a:t>
            </a:r>
            <a:r>
              <a:rPr lang="pl-PL" sz="2200" dirty="0" err="1">
                <a:latin typeface="Century Gothic" panose="020B0502020202020204" pitchFamily="34" charset="0"/>
              </a:rPr>
              <a:t>previous</a:t>
            </a:r>
            <a:r>
              <a:rPr lang="pl-PL" sz="2200" dirty="0">
                <a:latin typeface="Century Gothic" panose="020B0502020202020204" pitchFamily="34" charset="0"/>
              </a:rPr>
              <a:t> </a:t>
            </a:r>
            <a:r>
              <a:rPr lang="pl-PL" sz="2200" dirty="0" err="1">
                <a:latin typeface="Century Gothic" panose="020B0502020202020204" pitchFamily="34" charset="0"/>
              </a:rPr>
              <a:t>lecture</a:t>
            </a:r>
            <a:r>
              <a:rPr lang="pl-PL" sz="2200" dirty="0">
                <a:latin typeface="Century Gothic" panose="020B0502020202020204" pitchFamily="34" charset="0"/>
              </a:rPr>
              <a:t>)</a:t>
            </a:r>
          </a:p>
        </p:txBody>
      </p:sp>
      <p:pic>
        <p:nvPicPr>
          <p:cNvPr id="7" name="Obraz 6">
            <a:extLst>
              <a:ext uri="{FF2B5EF4-FFF2-40B4-BE49-F238E27FC236}">
                <a16:creationId xmlns:a16="http://schemas.microsoft.com/office/drawing/2014/main" id="{1CD8C6B8-CB3D-4D52-8D51-1117DB0BFB35}"/>
              </a:ext>
            </a:extLst>
          </p:cNvPr>
          <p:cNvPicPr>
            <a:picLocks noChangeAspect="1"/>
          </p:cNvPicPr>
          <p:nvPr/>
        </p:nvPicPr>
        <p:blipFill>
          <a:blip r:embed="rId2"/>
          <a:stretch>
            <a:fillRect/>
          </a:stretch>
        </p:blipFill>
        <p:spPr>
          <a:xfrm>
            <a:off x="8872963" y="-1"/>
            <a:ext cx="3319038" cy="1533525"/>
          </a:xfrm>
          <a:prstGeom prst="rect">
            <a:avLst/>
          </a:prstGeom>
        </p:spPr>
      </p:pic>
      <p:pic>
        <p:nvPicPr>
          <p:cNvPr id="5" name="Obraz 4" descr="Obraz zawierający zrzut ekranu, ptak&#10;&#10;Opis wygenerowany automatycznie">
            <a:extLst>
              <a:ext uri="{FF2B5EF4-FFF2-40B4-BE49-F238E27FC236}">
                <a16:creationId xmlns:a16="http://schemas.microsoft.com/office/drawing/2014/main" id="{AA4EB10E-AE5B-4451-B8DD-6983AED709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7280" y="3987511"/>
            <a:ext cx="6964164" cy="1974160"/>
          </a:xfrm>
          <a:prstGeom prst="rect">
            <a:avLst/>
          </a:prstGeom>
        </p:spPr>
      </p:pic>
    </p:spTree>
    <p:extLst>
      <p:ext uri="{BB962C8B-B14F-4D97-AF65-F5344CB8AC3E}">
        <p14:creationId xmlns:p14="http://schemas.microsoft.com/office/powerpoint/2010/main" val="1244143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F9223D-6458-4777-9302-C8FCB3B0920A}"/>
              </a:ext>
            </a:extLst>
          </p:cNvPr>
          <p:cNvSpPr>
            <a:spLocks noGrp="1"/>
          </p:cNvSpPr>
          <p:nvPr>
            <p:ph type="title"/>
          </p:nvPr>
        </p:nvSpPr>
        <p:spPr>
          <a:xfrm>
            <a:off x="838200" y="207961"/>
            <a:ext cx="10515600" cy="1325563"/>
          </a:xfrm>
        </p:spPr>
        <p:txBody>
          <a:bodyPr>
            <a:normAutofit/>
          </a:bodyPr>
          <a:lstStyle/>
          <a:p>
            <a:r>
              <a:rPr lang="pl-PL" sz="3600" dirty="0" err="1">
                <a:latin typeface="Century Gothic" panose="020B0502020202020204" pitchFamily="34" charset="0"/>
              </a:rPr>
              <a:t>Lecture</a:t>
            </a:r>
            <a:r>
              <a:rPr lang="pl-PL" sz="3600" dirty="0">
                <a:latin typeface="Century Gothic" panose="020B0502020202020204" pitchFamily="34" charset="0"/>
              </a:rPr>
              <a:t> III</a:t>
            </a:r>
            <a:endParaRPr lang="de-DE" sz="3600" dirty="0">
              <a:latin typeface="Century Gothic" panose="020B0502020202020204" pitchFamily="34" charset="0"/>
            </a:endParaRPr>
          </a:p>
        </p:txBody>
      </p:sp>
      <p:sp>
        <p:nvSpPr>
          <p:cNvPr id="3" name="Symbol zastępczy zawartości 2">
            <a:extLst>
              <a:ext uri="{FF2B5EF4-FFF2-40B4-BE49-F238E27FC236}">
                <a16:creationId xmlns:a16="http://schemas.microsoft.com/office/drawing/2014/main" id="{CE2803F7-C461-442C-A7A7-98ABAB7976AB}"/>
              </a:ext>
            </a:extLst>
          </p:cNvPr>
          <p:cNvSpPr>
            <a:spLocks noGrp="1"/>
          </p:cNvSpPr>
          <p:nvPr>
            <p:ph idx="1"/>
          </p:nvPr>
        </p:nvSpPr>
        <p:spPr>
          <a:xfrm>
            <a:off x="838200" y="1294075"/>
            <a:ext cx="10982325" cy="5821100"/>
          </a:xfrm>
        </p:spPr>
        <p:txBody>
          <a:bodyPr>
            <a:normAutofit/>
          </a:bodyPr>
          <a:lstStyle/>
          <a:p>
            <a:pPr marL="0" indent="0">
              <a:lnSpc>
                <a:spcPct val="100000"/>
              </a:lnSpc>
              <a:buNone/>
            </a:pPr>
            <a:r>
              <a:rPr lang="pl-PL" sz="2600" dirty="0" err="1">
                <a:solidFill>
                  <a:schemeClr val="accent1"/>
                </a:solidFill>
                <a:latin typeface="Century Gothic" panose="020B0502020202020204" pitchFamily="34" charset="0"/>
              </a:rPr>
              <a:t>principles</a:t>
            </a:r>
            <a:r>
              <a:rPr lang="pl-PL" sz="2600" dirty="0">
                <a:solidFill>
                  <a:schemeClr val="accent1"/>
                </a:solidFill>
                <a:latin typeface="Century Gothic" panose="020B0502020202020204" pitchFamily="34" charset="0"/>
              </a:rPr>
              <a:t> of </a:t>
            </a:r>
            <a:r>
              <a:rPr lang="pl-PL" sz="2600" dirty="0" err="1">
                <a:solidFill>
                  <a:schemeClr val="accent1"/>
                </a:solidFill>
                <a:latin typeface="Century Gothic" panose="020B0502020202020204" pitchFamily="34" charset="0"/>
              </a:rPr>
              <a:t>criminal</a:t>
            </a:r>
            <a:r>
              <a:rPr lang="pl-PL" sz="2600" dirty="0">
                <a:solidFill>
                  <a:schemeClr val="accent1"/>
                </a:solidFill>
                <a:latin typeface="Century Gothic" panose="020B0502020202020204" pitchFamily="34" charset="0"/>
              </a:rPr>
              <a:t> law</a:t>
            </a:r>
          </a:p>
          <a:p>
            <a:pPr>
              <a:lnSpc>
                <a:spcPct val="100000"/>
              </a:lnSpc>
            </a:pPr>
            <a:r>
              <a:rPr lang="pl-PL" sz="2600" dirty="0" err="1">
                <a:solidFill>
                  <a:schemeClr val="accent2"/>
                </a:solidFill>
                <a:latin typeface="Century Gothic" panose="020B0502020202020204" pitchFamily="34" charset="0"/>
              </a:rPr>
              <a:t>nullum</a:t>
            </a:r>
            <a:r>
              <a:rPr lang="pl-PL" sz="2600" dirty="0">
                <a:solidFill>
                  <a:schemeClr val="accent2"/>
                </a:solidFill>
                <a:latin typeface="Century Gothic" panose="020B0502020202020204" pitchFamily="34" charset="0"/>
              </a:rPr>
              <a:t> </a:t>
            </a:r>
            <a:r>
              <a:rPr lang="pl-PL" sz="2600" dirty="0" err="1">
                <a:solidFill>
                  <a:schemeClr val="accent2"/>
                </a:solidFill>
                <a:latin typeface="Century Gothic" panose="020B0502020202020204" pitchFamily="34" charset="0"/>
              </a:rPr>
              <a:t>crimen</a:t>
            </a:r>
            <a:r>
              <a:rPr lang="pl-PL" sz="2600" dirty="0">
                <a:solidFill>
                  <a:schemeClr val="accent2"/>
                </a:solidFill>
                <a:latin typeface="Century Gothic" panose="020B0502020202020204" pitchFamily="34" charset="0"/>
              </a:rPr>
              <a:t> sine </a:t>
            </a:r>
            <a:r>
              <a:rPr lang="pl-PL" sz="2600" dirty="0" err="1">
                <a:solidFill>
                  <a:schemeClr val="accent2"/>
                </a:solidFill>
                <a:latin typeface="Century Gothic" panose="020B0502020202020204" pitchFamily="34" charset="0"/>
              </a:rPr>
              <a:t>periculo</a:t>
            </a:r>
            <a:r>
              <a:rPr lang="pl-PL" sz="2600" dirty="0">
                <a:solidFill>
                  <a:schemeClr val="accent2"/>
                </a:solidFill>
                <a:latin typeface="Century Gothic" panose="020B0502020202020204" pitchFamily="34" charset="0"/>
              </a:rPr>
              <a:t> </a:t>
            </a:r>
            <a:r>
              <a:rPr lang="pl-PL" sz="2600" dirty="0" err="1">
                <a:solidFill>
                  <a:schemeClr val="accent2"/>
                </a:solidFill>
                <a:latin typeface="Century Gothic" panose="020B0502020202020204" pitchFamily="34" charset="0"/>
              </a:rPr>
              <a:t>sociali</a:t>
            </a:r>
            <a:endParaRPr lang="pl-PL" sz="2600" dirty="0">
              <a:solidFill>
                <a:schemeClr val="accent2"/>
              </a:solidFill>
              <a:latin typeface="Century Gothic" panose="020B0502020202020204" pitchFamily="34" charset="0"/>
            </a:endParaRPr>
          </a:p>
          <a:p>
            <a:pPr lvl="1">
              <a:lnSpc>
                <a:spcPct val="100000"/>
              </a:lnSpc>
            </a:pPr>
            <a:r>
              <a:rPr lang="pl-PL" sz="2200" dirty="0" err="1">
                <a:latin typeface="Century Gothic" panose="020B0502020202020204" pitchFamily="34" charset="0"/>
              </a:rPr>
              <a:t>periculo</a:t>
            </a:r>
            <a:r>
              <a:rPr lang="pl-PL" sz="2200" dirty="0">
                <a:latin typeface="Century Gothic" panose="020B0502020202020204" pitchFamily="34" charset="0"/>
              </a:rPr>
              <a:t> </a:t>
            </a:r>
            <a:r>
              <a:rPr lang="pl-PL" sz="2200" dirty="0" err="1">
                <a:latin typeface="Century Gothic" panose="020B0502020202020204" pitchFamily="34" charset="0"/>
              </a:rPr>
              <a:t>sociali</a:t>
            </a:r>
            <a:r>
              <a:rPr lang="pl-PL" sz="2200" dirty="0">
                <a:latin typeface="Century Gothic" panose="020B0502020202020204" pitchFamily="34" charset="0"/>
              </a:rPr>
              <a:t> (lat.) = </a:t>
            </a:r>
            <a:r>
              <a:rPr lang="pl-PL" sz="2200" dirty="0" err="1">
                <a:latin typeface="Century Gothic" panose="020B0502020202020204" pitchFamily="34" charset="0"/>
              </a:rPr>
              <a:t>social</a:t>
            </a:r>
            <a:r>
              <a:rPr lang="pl-PL" sz="2200" dirty="0">
                <a:latin typeface="Century Gothic" panose="020B0502020202020204" pitchFamily="34" charset="0"/>
              </a:rPr>
              <a:t> </a:t>
            </a:r>
            <a:r>
              <a:rPr lang="pl-PL" sz="2200" dirty="0" err="1">
                <a:latin typeface="Century Gothic" panose="020B0502020202020204" pitchFamily="34" charset="0"/>
              </a:rPr>
              <a:t>harm</a:t>
            </a:r>
            <a:r>
              <a:rPr lang="pl-PL" sz="2200" dirty="0">
                <a:latin typeface="Century Gothic" panose="020B0502020202020204" pitchFamily="34" charset="0"/>
              </a:rPr>
              <a:t>, </a:t>
            </a:r>
            <a:r>
              <a:rPr lang="pl-PL" sz="2200" dirty="0" err="1">
                <a:latin typeface="Century Gothic" panose="020B0502020202020204" pitchFamily="34" charset="0"/>
              </a:rPr>
              <a:t>social</a:t>
            </a:r>
            <a:r>
              <a:rPr lang="pl-PL" sz="2200" dirty="0">
                <a:latin typeface="Century Gothic" panose="020B0502020202020204" pitchFamily="34" charset="0"/>
              </a:rPr>
              <a:t> </a:t>
            </a:r>
            <a:r>
              <a:rPr lang="pl-PL" sz="2200" dirty="0" err="1">
                <a:latin typeface="Century Gothic" panose="020B0502020202020204" pitchFamily="34" charset="0"/>
              </a:rPr>
              <a:t>danger</a:t>
            </a:r>
            <a:endParaRPr lang="pl-PL" sz="2200" dirty="0">
              <a:latin typeface="Century Gothic" panose="020B0502020202020204" pitchFamily="34" charset="0"/>
            </a:endParaRPr>
          </a:p>
          <a:p>
            <a:pPr lvl="1">
              <a:lnSpc>
                <a:spcPct val="100000"/>
              </a:lnSpc>
            </a:pPr>
            <a:r>
              <a:rPr lang="pl-PL" sz="2200" dirty="0" err="1">
                <a:latin typeface="Century Gothic" panose="020B0502020202020204" pitchFamily="34" charset="0"/>
              </a:rPr>
              <a:t>substantial</a:t>
            </a:r>
            <a:r>
              <a:rPr lang="pl-PL" sz="2200" dirty="0">
                <a:latin typeface="Century Gothic" panose="020B0502020202020204" pitchFamily="34" charset="0"/>
              </a:rPr>
              <a:t> element of </a:t>
            </a:r>
            <a:r>
              <a:rPr lang="pl-PL" sz="2200" dirty="0" err="1">
                <a:latin typeface="Century Gothic" panose="020B0502020202020204" pitchFamily="34" charset="0"/>
              </a:rPr>
              <a:t>criminal</a:t>
            </a:r>
            <a:r>
              <a:rPr lang="pl-PL" sz="2200" dirty="0">
                <a:latin typeface="Century Gothic" panose="020B0502020202020204" pitchFamily="34" charset="0"/>
              </a:rPr>
              <a:t> </a:t>
            </a:r>
            <a:r>
              <a:rPr lang="pl-PL" sz="2200" dirty="0" err="1">
                <a:latin typeface="Century Gothic" panose="020B0502020202020204" pitchFamily="34" charset="0"/>
              </a:rPr>
              <a:t>act</a:t>
            </a:r>
            <a:endParaRPr lang="pl-PL" sz="2200" dirty="0">
              <a:latin typeface="Century Gothic" panose="020B0502020202020204" pitchFamily="34" charset="0"/>
            </a:endParaRPr>
          </a:p>
        </p:txBody>
      </p:sp>
      <p:pic>
        <p:nvPicPr>
          <p:cNvPr id="7" name="Obraz 6">
            <a:extLst>
              <a:ext uri="{FF2B5EF4-FFF2-40B4-BE49-F238E27FC236}">
                <a16:creationId xmlns:a16="http://schemas.microsoft.com/office/drawing/2014/main" id="{1CD8C6B8-CB3D-4D52-8D51-1117DB0BFB35}"/>
              </a:ext>
            </a:extLst>
          </p:cNvPr>
          <p:cNvPicPr>
            <a:picLocks noChangeAspect="1"/>
          </p:cNvPicPr>
          <p:nvPr/>
        </p:nvPicPr>
        <p:blipFill>
          <a:blip r:embed="rId2"/>
          <a:stretch>
            <a:fillRect/>
          </a:stretch>
        </p:blipFill>
        <p:spPr>
          <a:xfrm>
            <a:off x="8872963" y="-1"/>
            <a:ext cx="3319038" cy="1533525"/>
          </a:xfrm>
          <a:prstGeom prst="rect">
            <a:avLst/>
          </a:prstGeom>
        </p:spPr>
      </p:pic>
      <p:pic>
        <p:nvPicPr>
          <p:cNvPr id="5" name="Obraz 4" descr="Obraz zawierający zrzut ekranu, ptak&#10;&#10;Opis wygenerowany automatycznie">
            <a:extLst>
              <a:ext uri="{FF2B5EF4-FFF2-40B4-BE49-F238E27FC236}">
                <a16:creationId xmlns:a16="http://schemas.microsoft.com/office/drawing/2014/main" id="{AA4EB10E-AE5B-4451-B8DD-6983AED709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7280" y="3589765"/>
            <a:ext cx="6964164" cy="1974160"/>
          </a:xfrm>
          <a:prstGeom prst="rect">
            <a:avLst/>
          </a:prstGeom>
        </p:spPr>
      </p:pic>
    </p:spTree>
    <p:extLst>
      <p:ext uri="{BB962C8B-B14F-4D97-AF65-F5344CB8AC3E}">
        <p14:creationId xmlns:p14="http://schemas.microsoft.com/office/powerpoint/2010/main" val="4257094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F9223D-6458-4777-9302-C8FCB3B0920A}"/>
              </a:ext>
            </a:extLst>
          </p:cNvPr>
          <p:cNvSpPr>
            <a:spLocks noGrp="1"/>
          </p:cNvSpPr>
          <p:nvPr>
            <p:ph type="title"/>
          </p:nvPr>
        </p:nvSpPr>
        <p:spPr>
          <a:xfrm>
            <a:off x="838200" y="207961"/>
            <a:ext cx="10515600" cy="1325563"/>
          </a:xfrm>
        </p:spPr>
        <p:txBody>
          <a:bodyPr>
            <a:normAutofit/>
          </a:bodyPr>
          <a:lstStyle/>
          <a:p>
            <a:r>
              <a:rPr lang="pl-PL" sz="3600" dirty="0" err="1">
                <a:latin typeface="Century Gothic" panose="020B0502020202020204" pitchFamily="34" charset="0"/>
              </a:rPr>
              <a:t>Lecture</a:t>
            </a:r>
            <a:r>
              <a:rPr lang="pl-PL" sz="3600" dirty="0">
                <a:latin typeface="Century Gothic" panose="020B0502020202020204" pitchFamily="34" charset="0"/>
              </a:rPr>
              <a:t> III</a:t>
            </a:r>
            <a:endParaRPr lang="de-DE" sz="3600" dirty="0">
              <a:latin typeface="Century Gothic" panose="020B0502020202020204" pitchFamily="34" charset="0"/>
            </a:endParaRPr>
          </a:p>
        </p:txBody>
      </p:sp>
      <p:sp>
        <p:nvSpPr>
          <p:cNvPr id="3" name="Symbol zastępczy zawartości 2">
            <a:extLst>
              <a:ext uri="{FF2B5EF4-FFF2-40B4-BE49-F238E27FC236}">
                <a16:creationId xmlns:a16="http://schemas.microsoft.com/office/drawing/2014/main" id="{CE2803F7-C461-442C-A7A7-98ABAB7976AB}"/>
              </a:ext>
            </a:extLst>
          </p:cNvPr>
          <p:cNvSpPr>
            <a:spLocks noGrp="1"/>
          </p:cNvSpPr>
          <p:nvPr>
            <p:ph idx="1"/>
          </p:nvPr>
        </p:nvSpPr>
        <p:spPr>
          <a:xfrm>
            <a:off x="838200" y="1294075"/>
            <a:ext cx="10982325" cy="5821100"/>
          </a:xfrm>
        </p:spPr>
        <p:txBody>
          <a:bodyPr>
            <a:normAutofit/>
          </a:bodyPr>
          <a:lstStyle/>
          <a:p>
            <a:pPr marL="0" indent="0">
              <a:lnSpc>
                <a:spcPct val="100000"/>
              </a:lnSpc>
              <a:buNone/>
            </a:pPr>
            <a:r>
              <a:rPr lang="pl-PL" sz="2600" dirty="0" err="1">
                <a:solidFill>
                  <a:schemeClr val="accent1"/>
                </a:solidFill>
                <a:latin typeface="Century Gothic" panose="020B0502020202020204" pitchFamily="34" charset="0"/>
              </a:rPr>
              <a:t>principles</a:t>
            </a:r>
            <a:r>
              <a:rPr lang="pl-PL" sz="2600" dirty="0">
                <a:solidFill>
                  <a:schemeClr val="accent1"/>
                </a:solidFill>
                <a:latin typeface="Century Gothic" panose="020B0502020202020204" pitchFamily="34" charset="0"/>
              </a:rPr>
              <a:t> of </a:t>
            </a:r>
            <a:r>
              <a:rPr lang="pl-PL" sz="2600" dirty="0" err="1">
                <a:solidFill>
                  <a:schemeClr val="accent1"/>
                </a:solidFill>
                <a:latin typeface="Century Gothic" panose="020B0502020202020204" pitchFamily="34" charset="0"/>
              </a:rPr>
              <a:t>criminal</a:t>
            </a:r>
            <a:r>
              <a:rPr lang="pl-PL" sz="2600" dirty="0">
                <a:solidFill>
                  <a:schemeClr val="accent1"/>
                </a:solidFill>
                <a:latin typeface="Century Gothic" panose="020B0502020202020204" pitchFamily="34" charset="0"/>
              </a:rPr>
              <a:t> law</a:t>
            </a:r>
          </a:p>
          <a:p>
            <a:pPr>
              <a:lnSpc>
                <a:spcPct val="100000"/>
              </a:lnSpc>
            </a:pPr>
            <a:r>
              <a:rPr lang="pl-PL" sz="2600" dirty="0" err="1">
                <a:solidFill>
                  <a:schemeClr val="accent2"/>
                </a:solidFill>
                <a:latin typeface="Century Gothic" panose="020B0502020202020204" pitchFamily="34" charset="0"/>
              </a:rPr>
              <a:t>nullum</a:t>
            </a:r>
            <a:r>
              <a:rPr lang="pl-PL" sz="2600" dirty="0">
                <a:solidFill>
                  <a:schemeClr val="accent2"/>
                </a:solidFill>
                <a:latin typeface="Century Gothic" panose="020B0502020202020204" pitchFamily="34" charset="0"/>
              </a:rPr>
              <a:t> </a:t>
            </a:r>
            <a:r>
              <a:rPr lang="pl-PL" sz="2600" dirty="0" err="1">
                <a:solidFill>
                  <a:schemeClr val="accent2"/>
                </a:solidFill>
                <a:latin typeface="Century Gothic" panose="020B0502020202020204" pitchFamily="34" charset="0"/>
              </a:rPr>
              <a:t>crimen</a:t>
            </a:r>
            <a:r>
              <a:rPr lang="pl-PL" sz="2600" dirty="0">
                <a:solidFill>
                  <a:schemeClr val="accent2"/>
                </a:solidFill>
                <a:latin typeface="Century Gothic" panose="020B0502020202020204" pitchFamily="34" charset="0"/>
              </a:rPr>
              <a:t> sine </a:t>
            </a:r>
            <a:r>
              <a:rPr lang="pl-PL" sz="2600" dirty="0" err="1">
                <a:solidFill>
                  <a:schemeClr val="accent2"/>
                </a:solidFill>
                <a:latin typeface="Century Gothic" panose="020B0502020202020204" pitchFamily="34" charset="0"/>
              </a:rPr>
              <a:t>periculo</a:t>
            </a:r>
            <a:r>
              <a:rPr lang="pl-PL" sz="2600" dirty="0">
                <a:solidFill>
                  <a:schemeClr val="accent2"/>
                </a:solidFill>
                <a:latin typeface="Century Gothic" panose="020B0502020202020204" pitchFamily="34" charset="0"/>
              </a:rPr>
              <a:t> </a:t>
            </a:r>
            <a:r>
              <a:rPr lang="pl-PL" sz="2600" dirty="0" err="1">
                <a:solidFill>
                  <a:schemeClr val="accent2"/>
                </a:solidFill>
                <a:latin typeface="Century Gothic" panose="020B0502020202020204" pitchFamily="34" charset="0"/>
              </a:rPr>
              <a:t>sociali</a:t>
            </a:r>
            <a:endParaRPr lang="pl-PL" sz="2600" dirty="0">
              <a:solidFill>
                <a:schemeClr val="accent2"/>
              </a:solidFill>
              <a:latin typeface="Century Gothic" panose="020B0502020202020204" pitchFamily="34" charset="0"/>
            </a:endParaRPr>
          </a:p>
          <a:p>
            <a:pPr lvl="1">
              <a:lnSpc>
                <a:spcPct val="100000"/>
              </a:lnSpc>
            </a:pPr>
            <a:r>
              <a:rPr lang="pl-PL" sz="2200" dirty="0" err="1">
                <a:latin typeface="Century Gothic" panose="020B0502020202020204" pitchFamily="34" charset="0"/>
              </a:rPr>
              <a:t>legal</a:t>
            </a:r>
            <a:r>
              <a:rPr lang="pl-PL" sz="2200" dirty="0">
                <a:latin typeface="Century Gothic" panose="020B0502020202020204" pitchFamily="34" charset="0"/>
              </a:rPr>
              <a:t> </a:t>
            </a:r>
            <a:r>
              <a:rPr lang="pl-PL" sz="2200" dirty="0" err="1">
                <a:latin typeface="Century Gothic" panose="020B0502020202020204" pitchFamily="34" charset="0"/>
              </a:rPr>
              <a:t>definition</a:t>
            </a:r>
            <a:r>
              <a:rPr lang="pl-PL" sz="2200" dirty="0">
                <a:latin typeface="Century Gothic" panose="020B0502020202020204" pitchFamily="34" charset="0"/>
              </a:rPr>
              <a:t> of </a:t>
            </a:r>
            <a:r>
              <a:rPr lang="pl-PL" sz="2200" dirty="0" err="1">
                <a:latin typeface="Century Gothic" panose="020B0502020202020204" pitchFamily="34" charset="0"/>
              </a:rPr>
              <a:t>social</a:t>
            </a:r>
            <a:r>
              <a:rPr lang="pl-PL" sz="2200" dirty="0">
                <a:latin typeface="Century Gothic" panose="020B0502020202020204" pitchFamily="34" charset="0"/>
              </a:rPr>
              <a:t> </a:t>
            </a:r>
            <a:r>
              <a:rPr lang="pl-PL" sz="2200" dirty="0" err="1">
                <a:latin typeface="Century Gothic" panose="020B0502020202020204" pitchFamily="34" charset="0"/>
              </a:rPr>
              <a:t>harm</a:t>
            </a:r>
            <a:r>
              <a:rPr lang="pl-PL" sz="2200" dirty="0">
                <a:latin typeface="Century Gothic" panose="020B0502020202020204" pitchFamily="34" charset="0"/>
              </a:rPr>
              <a:t> </a:t>
            </a:r>
            <a:r>
              <a:rPr lang="pl-PL" sz="2200" i="1" dirty="0">
                <a:latin typeface="Century Gothic" panose="020B0502020202020204" pitchFamily="34" charset="0"/>
              </a:rPr>
              <a:t>in concreto</a:t>
            </a:r>
            <a:r>
              <a:rPr lang="pl-PL" sz="2200" dirty="0">
                <a:latin typeface="Century Gothic" panose="020B0502020202020204" pitchFamily="34" charset="0"/>
              </a:rPr>
              <a:t> – art. 115 par. 2 CC</a:t>
            </a:r>
          </a:p>
        </p:txBody>
      </p:sp>
      <p:pic>
        <p:nvPicPr>
          <p:cNvPr id="7" name="Obraz 6">
            <a:extLst>
              <a:ext uri="{FF2B5EF4-FFF2-40B4-BE49-F238E27FC236}">
                <a16:creationId xmlns:a16="http://schemas.microsoft.com/office/drawing/2014/main" id="{1CD8C6B8-CB3D-4D52-8D51-1117DB0BFB35}"/>
              </a:ext>
            </a:extLst>
          </p:cNvPr>
          <p:cNvPicPr>
            <a:picLocks noChangeAspect="1"/>
          </p:cNvPicPr>
          <p:nvPr/>
        </p:nvPicPr>
        <p:blipFill>
          <a:blip r:embed="rId2"/>
          <a:stretch>
            <a:fillRect/>
          </a:stretch>
        </p:blipFill>
        <p:spPr>
          <a:xfrm>
            <a:off x="8872963" y="-1"/>
            <a:ext cx="3319038" cy="1533525"/>
          </a:xfrm>
          <a:prstGeom prst="rect">
            <a:avLst/>
          </a:prstGeom>
        </p:spPr>
      </p:pic>
      <p:pic>
        <p:nvPicPr>
          <p:cNvPr id="6" name="Obraz 5">
            <a:extLst>
              <a:ext uri="{FF2B5EF4-FFF2-40B4-BE49-F238E27FC236}">
                <a16:creationId xmlns:a16="http://schemas.microsoft.com/office/drawing/2014/main" id="{9E627D95-DA1E-4B94-A896-916B3C2020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8879" y="3211278"/>
            <a:ext cx="8863603" cy="2741595"/>
          </a:xfrm>
          <a:prstGeom prst="rect">
            <a:avLst/>
          </a:prstGeom>
        </p:spPr>
      </p:pic>
    </p:spTree>
    <p:extLst>
      <p:ext uri="{BB962C8B-B14F-4D97-AF65-F5344CB8AC3E}">
        <p14:creationId xmlns:p14="http://schemas.microsoft.com/office/powerpoint/2010/main" val="3603947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F9223D-6458-4777-9302-C8FCB3B0920A}"/>
              </a:ext>
            </a:extLst>
          </p:cNvPr>
          <p:cNvSpPr>
            <a:spLocks noGrp="1"/>
          </p:cNvSpPr>
          <p:nvPr>
            <p:ph type="title"/>
          </p:nvPr>
        </p:nvSpPr>
        <p:spPr>
          <a:xfrm>
            <a:off x="838200" y="207961"/>
            <a:ext cx="10515600" cy="1325563"/>
          </a:xfrm>
        </p:spPr>
        <p:txBody>
          <a:bodyPr>
            <a:normAutofit/>
          </a:bodyPr>
          <a:lstStyle/>
          <a:p>
            <a:r>
              <a:rPr lang="pl-PL" sz="3600" dirty="0" err="1">
                <a:latin typeface="Century Gothic" panose="020B0502020202020204" pitchFamily="34" charset="0"/>
              </a:rPr>
              <a:t>Lecture</a:t>
            </a:r>
            <a:r>
              <a:rPr lang="pl-PL" sz="3600" dirty="0">
                <a:latin typeface="Century Gothic" panose="020B0502020202020204" pitchFamily="34" charset="0"/>
              </a:rPr>
              <a:t> III</a:t>
            </a:r>
            <a:endParaRPr lang="de-DE" sz="3600" dirty="0">
              <a:latin typeface="Century Gothic" panose="020B0502020202020204" pitchFamily="34" charset="0"/>
            </a:endParaRPr>
          </a:p>
        </p:txBody>
      </p:sp>
      <p:sp>
        <p:nvSpPr>
          <p:cNvPr id="3" name="Symbol zastępczy zawartości 2">
            <a:extLst>
              <a:ext uri="{FF2B5EF4-FFF2-40B4-BE49-F238E27FC236}">
                <a16:creationId xmlns:a16="http://schemas.microsoft.com/office/drawing/2014/main" id="{CE2803F7-C461-442C-A7A7-98ABAB7976AB}"/>
              </a:ext>
            </a:extLst>
          </p:cNvPr>
          <p:cNvSpPr>
            <a:spLocks noGrp="1"/>
          </p:cNvSpPr>
          <p:nvPr>
            <p:ph idx="1"/>
          </p:nvPr>
        </p:nvSpPr>
        <p:spPr>
          <a:xfrm>
            <a:off x="838200" y="1294075"/>
            <a:ext cx="10982325" cy="5821100"/>
          </a:xfrm>
        </p:spPr>
        <p:txBody>
          <a:bodyPr>
            <a:normAutofit/>
          </a:bodyPr>
          <a:lstStyle/>
          <a:p>
            <a:pPr marL="0" indent="0">
              <a:lnSpc>
                <a:spcPct val="100000"/>
              </a:lnSpc>
              <a:buNone/>
            </a:pPr>
            <a:r>
              <a:rPr lang="pl-PL" sz="2600" dirty="0" err="1">
                <a:solidFill>
                  <a:schemeClr val="accent1"/>
                </a:solidFill>
                <a:latin typeface="Century Gothic" panose="020B0502020202020204" pitchFamily="34" charset="0"/>
              </a:rPr>
              <a:t>principles</a:t>
            </a:r>
            <a:r>
              <a:rPr lang="pl-PL" sz="2600" dirty="0">
                <a:solidFill>
                  <a:schemeClr val="accent1"/>
                </a:solidFill>
                <a:latin typeface="Century Gothic" panose="020B0502020202020204" pitchFamily="34" charset="0"/>
              </a:rPr>
              <a:t> of </a:t>
            </a:r>
            <a:r>
              <a:rPr lang="pl-PL" sz="2600" dirty="0" err="1">
                <a:solidFill>
                  <a:schemeClr val="accent1"/>
                </a:solidFill>
                <a:latin typeface="Century Gothic" panose="020B0502020202020204" pitchFamily="34" charset="0"/>
              </a:rPr>
              <a:t>criminal</a:t>
            </a:r>
            <a:r>
              <a:rPr lang="pl-PL" sz="2600" dirty="0">
                <a:solidFill>
                  <a:schemeClr val="accent1"/>
                </a:solidFill>
                <a:latin typeface="Century Gothic" panose="020B0502020202020204" pitchFamily="34" charset="0"/>
              </a:rPr>
              <a:t> law</a:t>
            </a:r>
          </a:p>
          <a:p>
            <a:pPr>
              <a:lnSpc>
                <a:spcPct val="100000"/>
              </a:lnSpc>
            </a:pPr>
            <a:r>
              <a:rPr lang="pl-PL" sz="2600" dirty="0" err="1">
                <a:solidFill>
                  <a:schemeClr val="accent2"/>
                </a:solidFill>
                <a:latin typeface="Century Gothic" panose="020B0502020202020204" pitchFamily="34" charset="0"/>
              </a:rPr>
              <a:t>nullum</a:t>
            </a:r>
            <a:r>
              <a:rPr lang="pl-PL" sz="2600" dirty="0">
                <a:solidFill>
                  <a:schemeClr val="accent2"/>
                </a:solidFill>
                <a:latin typeface="Century Gothic" panose="020B0502020202020204" pitchFamily="34" charset="0"/>
              </a:rPr>
              <a:t> </a:t>
            </a:r>
            <a:r>
              <a:rPr lang="pl-PL" sz="2600" dirty="0" err="1">
                <a:solidFill>
                  <a:schemeClr val="accent2"/>
                </a:solidFill>
                <a:latin typeface="Century Gothic" panose="020B0502020202020204" pitchFamily="34" charset="0"/>
              </a:rPr>
              <a:t>crimen</a:t>
            </a:r>
            <a:r>
              <a:rPr lang="pl-PL" sz="2600" dirty="0">
                <a:solidFill>
                  <a:schemeClr val="accent2"/>
                </a:solidFill>
                <a:latin typeface="Century Gothic" panose="020B0502020202020204" pitchFamily="34" charset="0"/>
              </a:rPr>
              <a:t> sine </a:t>
            </a:r>
            <a:r>
              <a:rPr lang="pl-PL" sz="2600" dirty="0" err="1">
                <a:solidFill>
                  <a:schemeClr val="accent2"/>
                </a:solidFill>
                <a:latin typeface="Century Gothic" panose="020B0502020202020204" pitchFamily="34" charset="0"/>
              </a:rPr>
              <a:t>periculo</a:t>
            </a:r>
            <a:r>
              <a:rPr lang="pl-PL" sz="2600" dirty="0">
                <a:solidFill>
                  <a:schemeClr val="accent2"/>
                </a:solidFill>
                <a:latin typeface="Century Gothic" panose="020B0502020202020204" pitchFamily="34" charset="0"/>
              </a:rPr>
              <a:t> </a:t>
            </a:r>
            <a:r>
              <a:rPr lang="pl-PL" sz="2600" dirty="0" err="1">
                <a:solidFill>
                  <a:schemeClr val="accent2"/>
                </a:solidFill>
                <a:latin typeface="Century Gothic" panose="020B0502020202020204" pitchFamily="34" charset="0"/>
              </a:rPr>
              <a:t>sociali</a:t>
            </a:r>
            <a:endParaRPr lang="pl-PL" sz="2600" dirty="0">
              <a:solidFill>
                <a:schemeClr val="accent2"/>
              </a:solidFill>
              <a:latin typeface="Century Gothic" panose="020B0502020202020204" pitchFamily="34" charset="0"/>
            </a:endParaRPr>
          </a:p>
          <a:p>
            <a:pPr lvl="1">
              <a:lnSpc>
                <a:spcPct val="100000"/>
              </a:lnSpc>
            </a:pPr>
            <a:r>
              <a:rPr lang="pl-PL" sz="2200" dirty="0" err="1">
                <a:latin typeface="Century Gothic" panose="020B0502020202020204" pitchFamily="34" charset="0"/>
              </a:rPr>
              <a:t>elements</a:t>
            </a:r>
            <a:r>
              <a:rPr lang="pl-PL" sz="2200" dirty="0">
                <a:latin typeface="Century Gothic" panose="020B0502020202020204" pitchFamily="34" charset="0"/>
              </a:rPr>
              <a:t> of </a:t>
            </a:r>
            <a:r>
              <a:rPr lang="pl-PL" sz="2200" dirty="0" err="1">
                <a:latin typeface="Century Gothic" panose="020B0502020202020204" pitchFamily="34" charset="0"/>
              </a:rPr>
              <a:t>social</a:t>
            </a:r>
            <a:r>
              <a:rPr lang="pl-PL" sz="2200" dirty="0">
                <a:latin typeface="Century Gothic" panose="020B0502020202020204" pitchFamily="34" charset="0"/>
              </a:rPr>
              <a:t> </a:t>
            </a:r>
            <a:r>
              <a:rPr lang="pl-PL" sz="2200" dirty="0" err="1">
                <a:latin typeface="Century Gothic" panose="020B0502020202020204" pitchFamily="34" charset="0"/>
              </a:rPr>
              <a:t>harm</a:t>
            </a:r>
            <a:r>
              <a:rPr lang="pl-PL" sz="2200" dirty="0">
                <a:latin typeface="Century Gothic" panose="020B0502020202020204" pitchFamily="34" charset="0"/>
              </a:rPr>
              <a:t>:</a:t>
            </a:r>
          </a:p>
          <a:p>
            <a:pPr lvl="2">
              <a:lnSpc>
                <a:spcPct val="100000"/>
              </a:lnSpc>
            </a:pPr>
            <a:r>
              <a:rPr lang="pl-PL" sz="1800" dirty="0" err="1">
                <a:latin typeface="Century Gothic" panose="020B0502020202020204" pitchFamily="34" charset="0"/>
              </a:rPr>
              <a:t>type</a:t>
            </a:r>
            <a:r>
              <a:rPr lang="pl-PL" sz="1800" dirty="0">
                <a:latin typeface="Century Gothic" panose="020B0502020202020204" pitchFamily="34" charset="0"/>
              </a:rPr>
              <a:t> and </a:t>
            </a:r>
            <a:r>
              <a:rPr lang="pl-PL" sz="1800" dirty="0" err="1">
                <a:latin typeface="Century Gothic" panose="020B0502020202020204" pitchFamily="34" charset="0"/>
              </a:rPr>
              <a:t>nature</a:t>
            </a:r>
            <a:r>
              <a:rPr lang="pl-PL" sz="1800" dirty="0">
                <a:latin typeface="Century Gothic" panose="020B0502020202020204" pitchFamily="34" charset="0"/>
              </a:rPr>
              <a:t> of </a:t>
            </a:r>
            <a:r>
              <a:rPr lang="pl-PL" sz="1800" dirty="0" err="1">
                <a:latin typeface="Century Gothic" panose="020B0502020202020204" pitchFamily="34" charset="0"/>
              </a:rPr>
              <a:t>infringed</a:t>
            </a:r>
            <a:r>
              <a:rPr lang="pl-PL" sz="1800" dirty="0">
                <a:latin typeface="Century Gothic" panose="020B0502020202020204" pitchFamily="34" charset="0"/>
              </a:rPr>
              <a:t> </a:t>
            </a:r>
            <a:r>
              <a:rPr lang="pl-PL" sz="1800" dirty="0" err="1">
                <a:latin typeface="Century Gothic" panose="020B0502020202020204" pitchFamily="34" charset="0"/>
              </a:rPr>
              <a:t>legal</a:t>
            </a:r>
            <a:r>
              <a:rPr lang="pl-PL" sz="1800" dirty="0">
                <a:latin typeface="Century Gothic" panose="020B0502020202020204" pitchFamily="34" charset="0"/>
              </a:rPr>
              <a:t> </a:t>
            </a:r>
            <a:r>
              <a:rPr lang="pl-PL" sz="1800" dirty="0" err="1">
                <a:latin typeface="Century Gothic" panose="020B0502020202020204" pitchFamily="34" charset="0"/>
              </a:rPr>
              <a:t>interest</a:t>
            </a:r>
            <a:endParaRPr lang="pl-PL" sz="1800" dirty="0">
              <a:latin typeface="Century Gothic" panose="020B0502020202020204" pitchFamily="34" charset="0"/>
            </a:endParaRPr>
          </a:p>
          <a:p>
            <a:pPr lvl="2">
              <a:lnSpc>
                <a:spcPct val="100000"/>
              </a:lnSpc>
            </a:pPr>
            <a:r>
              <a:rPr lang="pl-PL" sz="1800" dirty="0" err="1">
                <a:latin typeface="Century Gothic" panose="020B0502020202020204" pitchFamily="34" charset="0"/>
              </a:rPr>
              <a:t>scale</a:t>
            </a:r>
            <a:r>
              <a:rPr lang="pl-PL" sz="1800" dirty="0">
                <a:latin typeface="Century Gothic" panose="020B0502020202020204" pitchFamily="34" charset="0"/>
              </a:rPr>
              <a:t> of the </a:t>
            </a:r>
            <a:r>
              <a:rPr lang="pl-PL" sz="1800" dirty="0" err="1">
                <a:latin typeface="Century Gothic" panose="020B0502020202020204" pitchFamily="34" charset="0"/>
              </a:rPr>
              <a:t>damage</a:t>
            </a:r>
            <a:r>
              <a:rPr lang="pl-PL" sz="1800" dirty="0">
                <a:latin typeface="Century Gothic" panose="020B0502020202020204" pitchFamily="34" charset="0"/>
              </a:rPr>
              <a:t> (</a:t>
            </a:r>
            <a:r>
              <a:rPr lang="pl-PL" sz="1800" dirty="0" err="1">
                <a:latin typeface="Century Gothic" panose="020B0502020202020204" pitchFamily="34" charset="0"/>
              </a:rPr>
              <a:t>done</a:t>
            </a:r>
            <a:r>
              <a:rPr lang="pl-PL" sz="1800" dirty="0">
                <a:latin typeface="Century Gothic" panose="020B0502020202020204" pitchFamily="34" charset="0"/>
              </a:rPr>
              <a:t> </a:t>
            </a:r>
            <a:r>
              <a:rPr lang="pl-PL" sz="1800" dirty="0" err="1">
                <a:latin typeface="Century Gothic" panose="020B0502020202020204" pitchFamily="34" charset="0"/>
              </a:rPr>
              <a:t>or</a:t>
            </a:r>
            <a:r>
              <a:rPr lang="pl-PL" sz="1800" dirty="0">
                <a:latin typeface="Century Gothic" panose="020B0502020202020204" pitchFamily="34" charset="0"/>
              </a:rPr>
              <a:t> </a:t>
            </a:r>
            <a:r>
              <a:rPr lang="pl-PL" sz="1800" dirty="0" err="1">
                <a:latin typeface="Century Gothic" panose="020B0502020202020204" pitchFamily="34" charset="0"/>
              </a:rPr>
              <a:t>possible</a:t>
            </a:r>
            <a:r>
              <a:rPr lang="pl-PL" sz="1800" dirty="0">
                <a:latin typeface="Century Gothic" panose="020B0502020202020204" pitchFamily="34" charset="0"/>
              </a:rPr>
              <a:t>)</a:t>
            </a:r>
          </a:p>
          <a:p>
            <a:pPr lvl="2">
              <a:lnSpc>
                <a:spcPct val="100000"/>
              </a:lnSpc>
            </a:pPr>
            <a:r>
              <a:rPr lang="pl-PL" sz="1800" dirty="0">
                <a:latin typeface="Century Gothic" panose="020B0502020202020204" pitchFamily="34" charset="0"/>
              </a:rPr>
              <a:t>the </a:t>
            </a:r>
            <a:r>
              <a:rPr lang="pl-PL" sz="1800" dirty="0" err="1">
                <a:latin typeface="Century Gothic" panose="020B0502020202020204" pitchFamily="34" charset="0"/>
              </a:rPr>
              <a:t>method</a:t>
            </a:r>
            <a:r>
              <a:rPr lang="pl-PL" sz="1800" dirty="0">
                <a:latin typeface="Century Gothic" panose="020B0502020202020204" pitchFamily="34" charset="0"/>
              </a:rPr>
              <a:t> and </a:t>
            </a:r>
            <a:r>
              <a:rPr lang="pl-PL" sz="1800" dirty="0" err="1">
                <a:latin typeface="Century Gothic" panose="020B0502020202020204" pitchFamily="34" charset="0"/>
              </a:rPr>
              <a:t>circumstances</a:t>
            </a:r>
            <a:r>
              <a:rPr lang="pl-PL" sz="1800" dirty="0">
                <a:latin typeface="Century Gothic" panose="020B0502020202020204" pitchFamily="34" charset="0"/>
              </a:rPr>
              <a:t> of </a:t>
            </a:r>
            <a:r>
              <a:rPr lang="pl-PL" sz="1800" dirty="0" err="1">
                <a:latin typeface="Century Gothic" panose="020B0502020202020204" pitchFamily="34" charset="0"/>
              </a:rPr>
              <a:t>perpetrating</a:t>
            </a:r>
            <a:r>
              <a:rPr lang="pl-PL" sz="1800" dirty="0">
                <a:latin typeface="Century Gothic" panose="020B0502020202020204" pitchFamily="34" charset="0"/>
              </a:rPr>
              <a:t> the </a:t>
            </a:r>
            <a:r>
              <a:rPr lang="pl-PL" sz="1800" dirty="0" err="1">
                <a:latin typeface="Century Gothic" panose="020B0502020202020204" pitchFamily="34" charset="0"/>
              </a:rPr>
              <a:t>act</a:t>
            </a:r>
            <a:endParaRPr lang="pl-PL" sz="1800" dirty="0">
              <a:latin typeface="Century Gothic" panose="020B0502020202020204" pitchFamily="34" charset="0"/>
            </a:endParaRPr>
          </a:p>
          <a:p>
            <a:pPr lvl="2">
              <a:lnSpc>
                <a:spcPct val="100000"/>
              </a:lnSpc>
            </a:pPr>
            <a:r>
              <a:rPr lang="pl-PL" sz="1800" dirty="0" err="1">
                <a:latin typeface="Century Gothic" panose="020B0502020202020204" pitchFamily="34" charset="0"/>
              </a:rPr>
              <a:t>importance</a:t>
            </a:r>
            <a:r>
              <a:rPr lang="pl-PL" sz="1800" dirty="0">
                <a:latin typeface="Century Gothic" panose="020B0502020202020204" pitchFamily="34" charset="0"/>
              </a:rPr>
              <a:t> of </a:t>
            </a:r>
            <a:r>
              <a:rPr lang="pl-PL" sz="1800" dirty="0" err="1">
                <a:latin typeface="Century Gothic" panose="020B0502020202020204" pitchFamily="34" charset="0"/>
              </a:rPr>
              <a:t>duties</a:t>
            </a:r>
            <a:r>
              <a:rPr lang="pl-PL" sz="1800" dirty="0">
                <a:latin typeface="Century Gothic" panose="020B0502020202020204" pitchFamily="34" charset="0"/>
              </a:rPr>
              <a:t> </a:t>
            </a:r>
            <a:r>
              <a:rPr lang="pl-PL" sz="1800" dirty="0" err="1">
                <a:latin typeface="Century Gothic" panose="020B0502020202020204" pitchFamily="34" charset="0"/>
              </a:rPr>
              <a:t>infringed</a:t>
            </a:r>
            <a:r>
              <a:rPr lang="pl-PL" sz="1800" dirty="0">
                <a:latin typeface="Century Gothic" panose="020B0502020202020204" pitchFamily="34" charset="0"/>
              </a:rPr>
              <a:t> by the </a:t>
            </a:r>
            <a:r>
              <a:rPr lang="pl-PL" sz="1800" dirty="0" err="1">
                <a:latin typeface="Century Gothic" panose="020B0502020202020204" pitchFamily="34" charset="0"/>
              </a:rPr>
              <a:t>offender</a:t>
            </a:r>
            <a:endParaRPr lang="pl-PL" sz="1800" dirty="0">
              <a:latin typeface="Century Gothic" panose="020B0502020202020204" pitchFamily="34" charset="0"/>
            </a:endParaRPr>
          </a:p>
          <a:p>
            <a:pPr lvl="2">
              <a:lnSpc>
                <a:spcPct val="100000"/>
              </a:lnSpc>
            </a:pPr>
            <a:r>
              <a:rPr lang="pl-PL" sz="1800" dirty="0">
                <a:latin typeface="Century Gothic" panose="020B0502020202020204" pitchFamily="34" charset="0"/>
              </a:rPr>
              <a:t>form of </a:t>
            </a:r>
            <a:r>
              <a:rPr lang="pl-PL" sz="1800" dirty="0" err="1">
                <a:latin typeface="Century Gothic" panose="020B0502020202020204" pitchFamily="34" charset="0"/>
              </a:rPr>
              <a:t>intent</a:t>
            </a:r>
            <a:r>
              <a:rPr lang="pl-PL" sz="1800" dirty="0">
                <a:latin typeface="Century Gothic" panose="020B0502020202020204" pitchFamily="34" charset="0"/>
              </a:rPr>
              <a:t> and </a:t>
            </a:r>
            <a:r>
              <a:rPr lang="pl-PL" sz="1800" dirty="0" err="1">
                <a:latin typeface="Century Gothic" panose="020B0502020202020204" pitchFamily="34" charset="0"/>
              </a:rPr>
              <a:t>motivation</a:t>
            </a:r>
            <a:endParaRPr lang="pl-PL" sz="1800" dirty="0">
              <a:latin typeface="Century Gothic" panose="020B0502020202020204" pitchFamily="34" charset="0"/>
            </a:endParaRPr>
          </a:p>
          <a:p>
            <a:pPr lvl="2">
              <a:lnSpc>
                <a:spcPct val="100000"/>
              </a:lnSpc>
            </a:pPr>
            <a:r>
              <a:rPr lang="pl-PL" sz="1800" dirty="0" err="1">
                <a:latin typeface="Century Gothic" panose="020B0502020202020204" pitchFamily="34" charset="0"/>
              </a:rPr>
              <a:t>type</a:t>
            </a:r>
            <a:r>
              <a:rPr lang="pl-PL" sz="1800" dirty="0">
                <a:latin typeface="Century Gothic" panose="020B0502020202020204" pitchFamily="34" charset="0"/>
              </a:rPr>
              <a:t> of </a:t>
            </a:r>
            <a:r>
              <a:rPr lang="pl-PL" sz="1800" dirty="0" err="1">
                <a:latin typeface="Century Gothic" panose="020B0502020202020204" pitchFamily="34" charset="0"/>
              </a:rPr>
              <a:t>precautionary</a:t>
            </a:r>
            <a:r>
              <a:rPr lang="pl-PL" sz="1800" dirty="0">
                <a:latin typeface="Century Gothic" panose="020B0502020202020204" pitchFamily="34" charset="0"/>
              </a:rPr>
              <a:t> </a:t>
            </a:r>
            <a:r>
              <a:rPr lang="pl-PL" sz="1800" dirty="0" err="1">
                <a:latin typeface="Century Gothic" panose="020B0502020202020204" pitchFamily="34" charset="0"/>
              </a:rPr>
              <a:t>rules</a:t>
            </a:r>
            <a:r>
              <a:rPr lang="pl-PL" sz="1800" dirty="0">
                <a:latin typeface="Century Gothic" panose="020B0502020202020204" pitchFamily="34" charset="0"/>
              </a:rPr>
              <a:t> </a:t>
            </a:r>
            <a:r>
              <a:rPr lang="pl-PL" sz="1800" dirty="0" err="1">
                <a:latin typeface="Century Gothic" panose="020B0502020202020204" pitchFamily="34" charset="0"/>
              </a:rPr>
              <a:t>breached</a:t>
            </a:r>
            <a:r>
              <a:rPr lang="pl-PL" sz="1800" dirty="0">
                <a:latin typeface="Century Gothic" panose="020B0502020202020204" pitchFamily="34" charset="0"/>
              </a:rPr>
              <a:t> by the </a:t>
            </a:r>
            <a:r>
              <a:rPr lang="pl-PL" sz="1800" dirty="0" err="1">
                <a:latin typeface="Century Gothic" panose="020B0502020202020204" pitchFamily="34" charset="0"/>
              </a:rPr>
              <a:t>perpetrator</a:t>
            </a:r>
            <a:r>
              <a:rPr lang="pl-PL" sz="1800" dirty="0">
                <a:latin typeface="Century Gothic" panose="020B0502020202020204" pitchFamily="34" charset="0"/>
              </a:rPr>
              <a:t> and the </a:t>
            </a:r>
            <a:r>
              <a:rPr lang="pl-PL" sz="1800" dirty="0" err="1">
                <a:latin typeface="Century Gothic" panose="020B0502020202020204" pitchFamily="34" charset="0"/>
              </a:rPr>
              <a:t>degree</a:t>
            </a:r>
            <a:r>
              <a:rPr lang="pl-PL" sz="1800" dirty="0">
                <a:latin typeface="Century Gothic" panose="020B0502020202020204" pitchFamily="34" charset="0"/>
              </a:rPr>
              <a:t> of the </a:t>
            </a:r>
            <a:r>
              <a:rPr lang="pl-PL" sz="1800" dirty="0" err="1">
                <a:latin typeface="Century Gothic" panose="020B0502020202020204" pitchFamily="34" charset="0"/>
              </a:rPr>
              <a:t>breach</a:t>
            </a:r>
            <a:endParaRPr lang="pl-PL" sz="1800" dirty="0">
              <a:latin typeface="Century Gothic" panose="020B0502020202020204" pitchFamily="34" charset="0"/>
            </a:endParaRPr>
          </a:p>
        </p:txBody>
      </p:sp>
      <p:pic>
        <p:nvPicPr>
          <p:cNvPr id="7" name="Obraz 6">
            <a:extLst>
              <a:ext uri="{FF2B5EF4-FFF2-40B4-BE49-F238E27FC236}">
                <a16:creationId xmlns:a16="http://schemas.microsoft.com/office/drawing/2014/main" id="{1CD8C6B8-CB3D-4D52-8D51-1117DB0BFB35}"/>
              </a:ext>
            </a:extLst>
          </p:cNvPr>
          <p:cNvPicPr>
            <a:picLocks noChangeAspect="1"/>
          </p:cNvPicPr>
          <p:nvPr/>
        </p:nvPicPr>
        <p:blipFill>
          <a:blip r:embed="rId2"/>
          <a:stretch>
            <a:fillRect/>
          </a:stretch>
        </p:blipFill>
        <p:spPr>
          <a:xfrm>
            <a:off x="8872963" y="-1"/>
            <a:ext cx="3319038" cy="1533525"/>
          </a:xfrm>
          <a:prstGeom prst="rect">
            <a:avLst/>
          </a:prstGeom>
        </p:spPr>
      </p:pic>
    </p:spTree>
    <p:extLst>
      <p:ext uri="{BB962C8B-B14F-4D97-AF65-F5344CB8AC3E}">
        <p14:creationId xmlns:p14="http://schemas.microsoft.com/office/powerpoint/2010/main" val="2405418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F9223D-6458-4777-9302-C8FCB3B0920A}"/>
              </a:ext>
            </a:extLst>
          </p:cNvPr>
          <p:cNvSpPr>
            <a:spLocks noGrp="1"/>
          </p:cNvSpPr>
          <p:nvPr>
            <p:ph type="title"/>
          </p:nvPr>
        </p:nvSpPr>
        <p:spPr>
          <a:xfrm>
            <a:off x="838200" y="207961"/>
            <a:ext cx="10515600" cy="1325563"/>
          </a:xfrm>
        </p:spPr>
        <p:txBody>
          <a:bodyPr>
            <a:normAutofit/>
          </a:bodyPr>
          <a:lstStyle/>
          <a:p>
            <a:r>
              <a:rPr lang="pl-PL" sz="3600" dirty="0" err="1">
                <a:latin typeface="Century Gothic" panose="020B0502020202020204" pitchFamily="34" charset="0"/>
              </a:rPr>
              <a:t>Lecture</a:t>
            </a:r>
            <a:r>
              <a:rPr lang="pl-PL" sz="3600" dirty="0">
                <a:latin typeface="Century Gothic" panose="020B0502020202020204" pitchFamily="34" charset="0"/>
              </a:rPr>
              <a:t> III</a:t>
            </a:r>
            <a:endParaRPr lang="de-DE" sz="3600" dirty="0">
              <a:latin typeface="Century Gothic" panose="020B0502020202020204" pitchFamily="34" charset="0"/>
            </a:endParaRPr>
          </a:p>
        </p:txBody>
      </p:sp>
      <p:sp>
        <p:nvSpPr>
          <p:cNvPr id="3" name="Symbol zastępczy zawartości 2">
            <a:extLst>
              <a:ext uri="{FF2B5EF4-FFF2-40B4-BE49-F238E27FC236}">
                <a16:creationId xmlns:a16="http://schemas.microsoft.com/office/drawing/2014/main" id="{CE2803F7-C461-442C-A7A7-98ABAB7976AB}"/>
              </a:ext>
            </a:extLst>
          </p:cNvPr>
          <p:cNvSpPr>
            <a:spLocks noGrp="1"/>
          </p:cNvSpPr>
          <p:nvPr>
            <p:ph idx="1"/>
          </p:nvPr>
        </p:nvSpPr>
        <p:spPr>
          <a:xfrm>
            <a:off x="838200" y="1294075"/>
            <a:ext cx="10982325" cy="5821100"/>
          </a:xfrm>
        </p:spPr>
        <p:txBody>
          <a:bodyPr>
            <a:normAutofit/>
          </a:bodyPr>
          <a:lstStyle/>
          <a:p>
            <a:pPr marL="0" indent="0">
              <a:lnSpc>
                <a:spcPct val="100000"/>
              </a:lnSpc>
              <a:buNone/>
            </a:pPr>
            <a:r>
              <a:rPr lang="pl-PL" sz="2600" dirty="0" err="1">
                <a:solidFill>
                  <a:schemeClr val="accent1"/>
                </a:solidFill>
                <a:latin typeface="Century Gothic" panose="020B0502020202020204" pitchFamily="34" charset="0"/>
              </a:rPr>
              <a:t>principles</a:t>
            </a:r>
            <a:r>
              <a:rPr lang="pl-PL" sz="2600" dirty="0">
                <a:solidFill>
                  <a:schemeClr val="accent1"/>
                </a:solidFill>
                <a:latin typeface="Century Gothic" panose="020B0502020202020204" pitchFamily="34" charset="0"/>
              </a:rPr>
              <a:t> of </a:t>
            </a:r>
            <a:r>
              <a:rPr lang="pl-PL" sz="2600" dirty="0" err="1">
                <a:solidFill>
                  <a:schemeClr val="accent1"/>
                </a:solidFill>
                <a:latin typeface="Century Gothic" panose="020B0502020202020204" pitchFamily="34" charset="0"/>
              </a:rPr>
              <a:t>criminal</a:t>
            </a:r>
            <a:r>
              <a:rPr lang="pl-PL" sz="2600" dirty="0">
                <a:solidFill>
                  <a:schemeClr val="accent1"/>
                </a:solidFill>
                <a:latin typeface="Century Gothic" panose="020B0502020202020204" pitchFamily="34" charset="0"/>
              </a:rPr>
              <a:t> law</a:t>
            </a:r>
          </a:p>
          <a:p>
            <a:pPr>
              <a:lnSpc>
                <a:spcPct val="100000"/>
              </a:lnSpc>
            </a:pPr>
            <a:r>
              <a:rPr lang="pl-PL" sz="2600" dirty="0" err="1">
                <a:solidFill>
                  <a:schemeClr val="accent2"/>
                </a:solidFill>
                <a:latin typeface="Century Gothic" panose="020B0502020202020204" pitchFamily="34" charset="0"/>
              </a:rPr>
              <a:t>principle</a:t>
            </a:r>
            <a:r>
              <a:rPr lang="pl-PL" sz="2600" dirty="0">
                <a:solidFill>
                  <a:schemeClr val="accent2"/>
                </a:solidFill>
                <a:latin typeface="Century Gothic" panose="020B0502020202020204" pitchFamily="34" charset="0"/>
              </a:rPr>
              <a:t> of </a:t>
            </a:r>
            <a:r>
              <a:rPr lang="pl-PL" sz="2600" dirty="0" err="1">
                <a:solidFill>
                  <a:schemeClr val="accent2"/>
                </a:solidFill>
                <a:latin typeface="Century Gothic" panose="020B0502020202020204" pitchFamily="34" charset="0"/>
              </a:rPr>
              <a:t>individual</a:t>
            </a:r>
            <a:r>
              <a:rPr lang="pl-PL" sz="2600" dirty="0">
                <a:solidFill>
                  <a:schemeClr val="accent2"/>
                </a:solidFill>
                <a:latin typeface="Century Gothic" panose="020B0502020202020204" pitchFamily="34" charset="0"/>
              </a:rPr>
              <a:t> and </a:t>
            </a:r>
            <a:r>
              <a:rPr lang="pl-PL" sz="2600" dirty="0" err="1">
                <a:solidFill>
                  <a:schemeClr val="accent2"/>
                </a:solidFill>
                <a:latin typeface="Century Gothic" panose="020B0502020202020204" pitchFamily="34" charset="0"/>
              </a:rPr>
              <a:t>personal</a:t>
            </a:r>
            <a:r>
              <a:rPr lang="pl-PL" sz="2600" dirty="0">
                <a:solidFill>
                  <a:schemeClr val="accent2"/>
                </a:solidFill>
                <a:latin typeface="Century Gothic" panose="020B0502020202020204" pitchFamily="34" charset="0"/>
              </a:rPr>
              <a:t> </a:t>
            </a:r>
            <a:r>
              <a:rPr lang="pl-PL" sz="2600" dirty="0" err="1">
                <a:solidFill>
                  <a:schemeClr val="accent2"/>
                </a:solidFill>
                <a:latin typeface="Century Gothic" panose="020B0502020202020204" pitchFamily="34" charset="0"/>
              </a:rPr>
              <a:t>liability</a:t>
            </a:r>
            <a:endParaRPr lang="pl-PL" sz="2600" dirty="0">
              <a:solidFill>
                <a:schemeClr val="accent2"/>
              </a:solidFill>
              <a:latin typeface="Century Gothic" panose="020B0502020202020204" pitchFamily="34" charset="0"/>
            </a:endParaRPr>
          </a:p>
          <a:p>
            <a:pPr lvl="1">
              <a:lnSpc>
                <a:spcPct val="100000"/>
              </a:lnSpc>
            </a:pPr>
            <a:r>
              <a:rPr lang="en-US" sz="2200" dirty="0">
                <a:latin typeface="Century Gothic" panose="020B0502020202020204" pitchFamily="34" charset="0"/>
              </a:rPr>
              <a:t>only a perpetrator</a:t>
            </a:r>
            <a:r>
              <a:rPr lang="pl-PL" sz="2200" dirty="0">
                <a:latin typeface="Century Gothic" panose="020B0502020202020204" pitchFamily="34" charset="0"/>
              </a:rPr>
              <a:t> </a:t>
            </a:r>
            <a:r>
              <a:rPr lang="en-US" sz="2200" dirty="0">
                <a:latin typeface="Century Gothic" panose="020B0502020202020204" pitchFamily="34" charset="0"/>
              </a:rPr>
              <a:t>of a prohibited act can be held criminally liable and criminal responsibility cannot</a:t>
            </a:r>
            <a:r>
              <a:rPr lang="pl-PL" sz="2200" dirty="0">
                <a:latin typeface="Century Gothic" panose="020B0502020202020204" pitchFamily="34" charset="0"/>
              </a:rPr>
              <a:t> </a:t>
            </a:r>
            <a:r>
              <a:rPr lang="en-US" sz="2200" dirty="0">
                <a:latin typeface="Century Gothic" panose="020B0502020202020204" pitchFamily="34" charset="0"/>
              </a:rPr>
              <a:t>be attributed to anyone else</a:t>
            </a:r>
            <a:endParaRPr lang="pl-PL" sz="2200" dirty="0">
              <a:latin typeface="Century Gothic" panose="020B0502020202020204" pitchFamily="34" charset="0"/>
            </a:endParaRPr>
          </a:p>
          <a:p>
            <a:pPr lvl="1">
              <a:lnSpc>
                <a:spcPct val="100000"/>
              </a:lnSpc>
            </a:pPr>
            <a:r>
              <a:rPr lang="pl-PL" sz="2200" dirty="0">
                <a:latin typeface="Century Gothic" panose="020B0502020202020204" pitchFamily="34" charset="0"/>
              </a:rPr>
              <a:t>on the </a:t>
            </a:r>
            <a:r>
              <a:rPr lang="pl-PL" sz="2200" dirty="0" err="1">
                <a:latin typeface="Century Gothic" panose="020B0502020202020204" pitchFamily="34" charset="0"/>
              </a:rPr>
              <a:t>other</a:t>
            </a:r>
            <a:r>
              <a:rPr lang="pl-PL" sz="2200" dirty="0">
                <a:latin typeface="Century Gothic" panose="020B0502020202020204" pitchFamily="34" charset="0"/>
              </a:rPr>
              <a:t> </a:t>
            </a:r>
            <a:r>
              <a:rPr lang="pl-PL" sz="2200" dirty="0" err="1">
                <a:latin typeface="Century Gothic" panose="020B0502020202020204" pitchFamily="34" charset="0"/>
              </a:rPr>
              <a:t>hand</a:t>
            </a:r>
            <a:r>
              <a:rPr lang="pl-PL" sz="2200" dirty="0">
                <a:latin typeface="Century Gothic" panose="020B0502020202020204" pitchFamily="34" charset="0"/>
              </a:rPr>
              <a:t>: a </a:t>
            </a:r>
            <a:r>
              <a:rPr lang="pl-PL" sz="2200" dirty="0" err="1">
                <a:latin typeface="Century Gothic" panose="020B0502020202020204" pitchFamily="34" charset="0"/>
              </a:rPr>
              <a:t>perpetrator</a:t>
            </a:r>
            <a:r>
              <a:rPr lang="pl-PL" sz="2200" dirty="0">
                <a:latin typeface="Century Gothic" panose="020B0502020202020204" pitchFamily="34" charset="0"/>
              </a:rPr>
              <a:t> </a:t>
            </a:r>
            <a:r>
              <a:rPr lang="pl-PL" sz="2200" dirty="0" err="1">
                <a:latin typeface="Century Gothic" panose="020B0502020202020204" pitchFamily="34" charset="0"/>
              </a:rPr>
              <a:t>might</a:t>
            </a:r>
            <a:r>
              <a:rPr lang="pl-PL" sz="2200" dirty="0">
                <a:latin typeface="Century Gothic" panose="020B0502020202020204" pitchFamily="34" charset="0"/>
              </a:rPr>
              <a:t> </a:t>
            </a:r>
            <a:r>
              <a:rPr lang="pl-PL" sz="2200" dirty="0" err="1">
                <a:latin typeface="Century Gothic" panose="020B0502020202020204" pitchFamily="34" charset="0"/>
              </a:rPr>
              <a:t>suffer</a:t>
            </a:r>
            <a:r>
              <a:rPr lang="pl-PL" sz="2200" dirty="0">
                <a:latin typeface="Century Gothic" panose="020B0502020202020204" pitchFamily="34" charset="0"/>
              </a:rPr>
              <a:t> </a:t>
            </a:r>
            <a:r>
              <a:rPr lang="pl-PL" sz="2200" dirty="0" err="1">
                <a:latin typeface="Century Gothic" panose="020B0502020202020204" pitchFamily="34" charset="0"/>
              </a:rPr>
              <a:t>consequences</a:t>
            </a:r>
            <a:r>
              <a:rPr lang="pl-PL" sz="2200" dirty="0">
                <a:latin typeface="Century Gothic" panose="020B0502020202020204" pitchFamily="34" charset="0"/>
              </a:rPr>
              <a:t> of </a:t>
            </a:r>
            <a:r>
              <a:rPr lang="pl-PL" sz="2200" dirty="0" err="1">
                <a:latin typeface="Century Gothic" panose="020B0502020202020204" pitchFamily="34" charset="0"/>
              </a:rPr>
              <a:t>his</a:t>
            </a:r>
            <a:r>
              <a:rPr lang="pl-PL" sz="2200" dirty="0">
                <a:latin typeface="Century Gothic" panose="020B0502020202020204" pitchFamily="34" charset="0"/>
              </a:rPr>
              <a:t> – and </a:t>
            </a:r>
            <a:r>
              <a:rPr lang="pl-PL" sz="2200" dirty="0" err="1">
                <a:latin typeface="Century Gothic" panose="020B0502020202020204" pitchFamily="34" charset="0"/>
              </a:rPr>
              <a:t>only</a:t>
            </a:r>
            <a:r>
              <a:rPr lang="pl-PL" sz="2200" dirty="0">
                <a:latin typeface="Century Gothic" panose="020B0502020202020204" pitchFamily="34" charset="0"/>
              </a:rPr>
              <a:t> </a:t>
            </a:r>
            <a:r>
              <a:rPr lang="pl-PL" sz="2200" dirty="0" err="1">
                <a:latin typeface="Century Gothic" panose="020B0502020202020204" pitchFamily="34" charset="0"/>
              </a:rPr>
              <a:t>his</a:t>
            </a:r>
            <a:r>
              <a:rPr lang="pl-PL" sz="2200" dirty="0">
                <a:latin typeface="Century Gothic" panose="020B0502020202020204" pitchFamily="34" charset="0"/>
              </a:rPr>
              <a:t> – </a:t>
            </a:r>
            <a:r>
              <a:rPr lang="pl-PL" sz="2200" dirty="0" err="1">
                <a:latin typeface="Century Gothic" panose="020B0502020202020204" pitchFamily="34" charset="0"/>
              </a:rPr>
              <a:t>wrongdoing</a:t>
            </a:r>
            <a:endParaRPr lang="pl-PL" sz="2200" dirty="0">
              <a:latin typeface="Century Gothic" panose="020B0502020202020204" pitchFamily="34" charset="0"/>
            </a:endParaRPr>
          </a:p>
          <a:p>
            <a:pPr lvl="1">
              <a:lnSpc>
                <a:spcPct val="100000"/>
              </a:lnSpc>
            </a:pPr>
            <a:r>
              <a:rPr lang="pl-PL" sz="2200" dirty="0">
                <a:latin typeface="Century Gothic" panose="020B0502020202020204" pitchFamily="34" charset="0"/>
              </a:rPr>
              <a:t>art. 20 &amp; 21 par. 1, art. 55 CC</a:t>
            </a:r>
          </a:p>
          <a:p>
            <a:pPr marL="457200" lvl="1" indent="0">
              <a:lnSpc>
                <a:spcPct val="100000"/>
              </a:lnSpc>
              <a:buNone/>
            </a:pPr>
            <a:endParaRPr lang="pl-PL" sz="2200" dirty="0">
              <a:latin typeface="Century Gothic" panose="020B0502020202020204" pitchFamily="34" charset="0"/>
            </a:endParaRPr>
          </a:p>
        </p:txBody>
      </p:sp>
      <p:pic>
        <p:nvPicPr>
          <p:cNvPr id="7" name="Obraz 6">
            <a:extLst>
              <a:ext uri="{FF2B5EF4-FFF2-40B4-BE49-F238E27FC236}">
                <a16:creationId xmlns:a16="http://schemas.microsoft.com/office/drawing/2014/main" id="{1CD8C6B8-CB3D-4D52-8D51-1117DB0BFB35}"/>
              </a:ext>
            </a:extLst>
          </p:cNvPr>
          <p:cNvPicPr>
            <a:picLocks noChangeAspect="1"/>
          </p:cNvPicPr>
          <p:nvPr/>
        </p:nvPicPr>
        <p:blipFill>
          <a:blip r:embed="rId2"/>
          <a:stretch>
            <a:fillRect/>
          </a:stretch>
        </p:blipFill>
        <p:spPr>
          <a:xfrm>
            <a:off x="8872963" y="-1"/>
            <a:ext cx="3319038" cy="1533525"/>
          </a:xfrm>
          <a:prstGeom prst="rect">
            <a:avLst/>
          </a:prstGeom>
        </p:spPr>
      </p:pic>
      <p:pic>
        <p:nvPicPr>
          <p:cNvPr id="4" name="Obraz 3">
            <a:extLst>
              <a:ext uri="{FF2B5EF4-FFF2-40B4-BE49-F238E27FC236}">
                <a16:creationId xmlns:a16="http://schemas.microsoft.com/office/drawing/2014/main" id="{FCA84F40-5307-43FB-A301-BBA800CE5DA3}"/>
              </a:ext>
            </a:extLst>
          </p:cNvPr>
          <p:cNvPicPr>
            <a:picLocks noChangeAspect="1"/>
          </p:cNvPicPr>
          <p:nvPr/>
        </p:nvPicPr>
        <p:blipFill>
          <a:blip r:embed="rId3"/>
          <a:stretch>
            <a:fillRect/>
          </a:stretch>
        </p:blipFill>
        <p:spPr>
          <a:xfrm>
            <a:off x="371475" y="4168074"/>
            <a:ext cx="6177374" cy="2278647"/>
          </a:xfrm>
          <a:prstGeom prst="rect">
            <a:avLst/>
          </a:prstGeom>
        </p:spPr>
      </p:pic>
      <p:pic>
        <p:nvPicPr>
          <p:cNvPr id="5" name="Obraz 4">
            <a:extLst>
              <a:ext uri="{FF2B5EF4-FFF2-40B4-BE49-F238E27FC236}">
                <a16:creationId xmlns:a16="http://schemas.microsoft.com/office/drawing/2014/main" id="{3F0DA0E8-A81D-4C4D-8440-5602A54B85E3}"/>
              </a:ext>
            </a:extLst>
          </p:cNvPr>
          <p:cNvPicPr>
            <a:picLocks noChangeAspect="1"/>
          </p:cNvPicPr>
          <p:nvPr/>
        </p:nvPicPr>
        <p:blipFill>
          <a:blip r:embed="rId4"/>
          <a:stretch>
            <a:fillRect/>
          </a:stretch>
        </p:blipFill>
        <p:spPr>
          <a:xfrm>
            <a:off x="6569837" y="4665290"/>
            <a:ext cx="5436426" cy="863324"/>
          </a:xfrm>
          <a:prstGeom prst="rect">
            <a:avLst/>
          </a:prstGeom>
        </p:spPr>
      </p:pic>
    </p:spTree>
    <p:extLst>
      <p:ext uri="{BB962C8B-B14F-4D97-AF65-F5344CB8AC3E}">
        <p14:creationId xmlns:p14="http://schemas.microsoft.com/office/powerpoint/2010/main" val="2941678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F9223D-6458-4777-9302-C8FCB3B0920A}"/>
              </a:ext>
            </a:extLst>
          </p:cNvPr>
          <p:cNvSpPr>
            <a:spLocks noGrp="1"/>
          </p:cNvSpPr>
          <p:nvPr>
            <p:ph type="title"/>
          </p:nvPr>
        </p:nvSpPr>
        <p:spPr>
          <a:xfrm>
            <a:off x="838200" y="207961"/>
            <a:ext cx="10515600" cy="1325563"/>
          </a:xfrm>
        </p:spPr>
        <p:txBody>
          <a:bodyPr>
            <a:normAutofit/>
          </a:bodyPr>
          <a:lstStyle/>
          <a:p>
            <a:r>
              <a:rPr lang="pl-PL" sz="3600" dirty="0" err="1">
                <a:latin typeface="Century Gothic" panose="020B0502020202020204" pitchFamily="34" charset="0"/>
              </a:rPr>
              <a:t>Lecture</a:t>
            </a:r>
            <a:r>
              <a:rPr lang="pl-PL" sz="3600" dirty="0">
                <a:latin typeface="Century Gothic" panose="020B0502020202020204" pitchFamily="34" charset="0"/>
              </a:rPr>
              <a:t> III</a:t>
            </a:r>
            <a:endParaRPr lang="de-DE" sz="3600" dirty="0">
              <a:latin typeface="Century Gothic" panose="020B0502020202020204" pitchFamily="34" charset="0"/>
            </a:endParaRPr>
          </a:p>
        </p:txBody>
      </p:sp>
      <p:sp>
        <p:nvSpPr>
          <p:cNvPr id="3" name="Symbol zastępczy zawartości 2">
            <a:extLst>
              <a:ext uri="{FF2B5EF4-FFF2-40B4-BE49-F238E27FC236}">
                <a16:creationId xmlns:a16="http://schemas.microsoft.com/office/drawing/2014/main" id="{CE2803F7-C461-442C-A7A7-98ABAB7976AB}"/>
              </a:ext>
            </a:extLst>
          </p:cNvPr>
          <p:cNvSpPr>
            <a:spLocks noGrp="1"/>
          </p:cNvSpPr>
          <p:nvPr>
            <p:ph idx="1"/>
          </p:nvPr>
        </p:nvSpPr>
        <p:spPr>
          <a:xfrm>
            <a:off x="838200" y="1294075"/>
            <a:ext cx="10982325" cy="5821100"/>
          </a:xfrm>
        </p:spPr>
        <p:txBody>
          <a:bodyPr>
            <a:normAutofit/>
          </a:bodyPr>
          <a:lstStyle/>
          <a:p>
            <a:pPr marL="0" indent="0">
              <a:lnSpc>
                <a:spcPct val="100000"/>
              </a:lnSpc>
              <a:buNone/>
            </a:pPr>
            <a:r>
              <a:rPr lang="pl-PL" sz="2600" dirty="0" err="1">
                <a:solidFill>
                  <a:schemeClr val="accent1"/>
                </a:solidFill>
                <a:latin typeface="Century Gothic" panose="020B0502020202020204" pitchFamily="34" charset="0"/>
              </a:rPr>
              <a:t>principles</a:t>
            </a:r>
            <a:r>
              <a:rPr lang="pl-PL" sz="2600" dirty="0">
                <a:solidFill>
                  <a:schemeClr val="accent1"/>
                </a:solidFill>
                <a:latin typeface="Century Gothic" panose="020B0502020202020204" pitchFamily="34" charset="0"/>
              </a:rPr>
              <a:t> of </a:t>
            </a:r>
            <a:r>
              <a:rPr lang="pl-PL" sz="2600" dirty="0" err="1">
                <a:solidFill>
                  <a:schemeClr val="accent1"/>
                </a:solidFill>
                <a:latin typeface="Century Gothic" panose="020B0502020202020204" pitchFamily="34" charset="0"/>
              </a:rPr>
              <a:t>criminal</a:t>
            </a:r>
            <a:r>
              <a:rPr lang="pl-PL" sz="2600" dirty="0">
                <a:solidFill>
                  <a:schemeClr val="accent1"/>
                </a:solidFill>
                <a:latin typeface="Century Gothic" panose="020B0502020202020204" pitchFamily="34" charset="0"/>
              </a:rPr>
              <a:t> law</a:t>
            </a:r>
          </a:p>
          <a:p>
            <a:pPr>
              <a:lnSpc>
                <a:spcPct val="100000"/>
              </a:lnSpc>
            </a:pPr>
            <a:r>
              <a:rPr lang="pl-PL" sz="2600" dirty="0" err="1">
                <a:solidFill>
                  <a:schemeClr val="accent2"/>
                </a:solidFill>
                <a:latin typeface="Century Gothic" panose="020B0502020202020204" pitchFamily="34" charset="0"/>
              </a:rPr>
              <a:t>principle</a:t>
            </a:r>
            <a:r>
              <a:rPr lang="pl-PL" sz="2600" dirty="0">
                <a:solidFill>
                  <a:schemeClr val="accent2"/>
                </a:solidFill>
                <a:latin typeface="Century Gothic" panose="020B0502020202020204" pitchFamily="34" charset="0"/>
              </a:rPr>
              <a:t> of </a:t>
            </a:r>
            <a:r>
              <a:rPr lang="pl-PL" sz="2600" dirty="0" err="1">
                <a:solidFill>
                  <a:schemeClr val="accent2"/>
                </a:solidFill>
                <a:latin typeface="Century Gothic" panose="020B0502020202020204" pitchFamily="34" charset="0"/>
              </a:rPr>
              <a:t>humanitarianism</a:t>
            </a:r>
            <a:endParaRPr lang="pl-PL" sz="2600" dirty="0">
              <a:solidFill>
                <a:schemeClr val="accent2"/>
              </a:solidFill>
              <a:latin typeface="Century Gothic" panose="020B0502020202020204" pitchFamily="34" charset="0"/>
            </a:endParaRPr>
          </a:p>
          <a:p>
            <a:pPr lvl="1">
              <a:lnSpc>
                <a:spcPct val="100000"/>
              </a:lnSpc>
            </a:pPr>
            <a:r>
              <a:rPr lang="pl-PL" sz="2200" dirty="0" err="1">
                <a:latin typeface="Century Gothic" panose="020B0502020202020204" pitchFamily="34" charset="0"/>
              </a:rPr>
              <a:t>sources</a:t>
            </a:r>
            <a:r>
              <a:rPr lang="pl-PL" sz="2200" dirty="0">
                <a:latin typeface="Century Gothic" panose="020B0502020202020204" pitchFamily="34" charset="0"/>
              </a:rPr>
              <a:t>: </a:t>
            </a:r>
            <a:r>
              <a:rPr lang="pl-PL" sz="2200" dirty="0" err="1">
                <a:latin typeface="Century Gothic" panose="020B0502020202020204" pitchFamily="34" charset="0"/>
              </a:rPr>
              <a:t>Constitutuon</a:t>
            </a:r>
            <a:r>
              <a:rPr lang="pl-PL" sz="2200" dirty="0">
                <a:latin typeface="Century Gothic" panose="020B0502020202020204" pitchFamily="34" charset="0"/>
              </a:rPr>
              <a:t> (art. 30), ECHR (art. 3)</a:t>
            </a:r>
          </a:p>
          <a:p>
            <a:pPr lvl="1">
              <a:lnSpc>
                <a:spcPct val="100000"/>
              </a:lnSpc>
            </a:pPr>
            <a:r>
              <a:rPr lang="pl-PL" sz="2200" dirty="0">
                <a:latin typeface="Century Gothic" panose="020B0502020202020204" pitchFamily="34" charset="0"/>
              </a:rPr>
              <a:t>art. 3 CC</a:t>
            </a:r>
          </a:p>
          <a:p>
            <a:pPr lvl="1">
              <a:lnSpc>
                <a:spcPct val="100000"/>
              </a:lnSpc>
            </a:pPr>
            <a:endParaRPr lang="pl-PL" sz="2200" dirty="0">
              <a:latin typeface="Century Gothic" panose="020B0502020202020204" pitchFamily="34" charset="0"/>
            </a:endParaRPr>
          </a:p>
          <a:p>
            <a:pPr marL="457200" lvl="1" indent="0">
              <a:lnSpc>
                <a:spcPct val="100000"/>
              </a:lnSpc>
              <a:buNone/>
            </a:pPr>
            <a:endParaRPr lang="pl-PL" sz="2200" dirty="0">
              <a:latin typeface="Century Gothic" panose="020B0502020202020204" pitchFamily="34" charset="0"/>
            </a:endParaRPr>
          </a:p>
        </p:txBody>
      </p:sp>
      <p:pic>
        <p:nvPicPr>
          <p:cNvPr id="7" name="Obraz 6">
            <a:extLst>
              <a:ext uri="{FF2B5EF4-FFF2-40B4-BE49-F238E27FC236}">
                <a16:creationId xmlns:a16="http://schemas.microsoft.com/office/drawing/2014/main" id="{1CD8C6B8-CB3D-4D52-8D51-1117DB0BFB35}"/>
              </a:ext>
            </a:extLst>
          </p:cNvPr>
          <p:cNvPicPr>
            <a:picLocks noChangeAspect="1"/>
          </p:cNvPicPr>
          <p:nvPr/>
        </p:nvPicPr>
        <p:blipFill>
          <a:blip r:embed="rId2"/>
          <a:stretch>
            <a:fillRect/>
          </a:stretch>
        </p:blipFill>
        <p:spPr>
          <a:xfrm>
            <a:off x="8872963" y="-1"/>
            <a:ext cx="3319038" cy="1533525"/>
          </a:xfrm>
          <a:prstGeom prst="rect">
            <a:avLst/>
          </a:prstGeom>
        </p:spPr>
      </p:pic>
      <p:pic>
        <p:nvPicPr>
          <p:cNvPr id="6" name="Obraz 5">
            <a:extLst>
              <a:ext uri="{FF2B5EF4-FFF2-40B4-BE49-F238E27FC236}">
                <a16:creationId xmlns:a16="http://schemas.microsoft.com/office/drawing/2014/main" id="{5B389037-DBBD-448C-ADEB-10BBABAED108}"/>
              </a:ext>
            </a:extLst>
          </p:cNvPr>
          <p:cNvPicPr>
            <a:picLocks noChangeAspect="1"/>
          </p:cNvPicPr>
          <p:nvPr/>
        </p:nvPicPr>
        <p:blipFill>
          <a:blip r:embed="rId3"/>
          <a:stretch>
            <a:fillRect/>
          </a:stretch>
        </p:blipFill>
        <p:spPr>
          <a:xfrm>
            <a:off x="1361781" y="3582765"/>
            <a:ext cx="9170701" cy="1747300"/>
          </a:xfrm>
          <a:prstGeom prst="rect">
            <a:avLst/>
          </a:prstGeom>
        </p:spPr>
      </p:pic>
    </p:spTree>
    <p:extLst>
      <p:ext uri="{BB962C8B-B14F-4D97-AF65-F5344CB8AC3E}">
        <p14:creationId xmlns:p14="http://schemas.microsoft.com/office/powerpoint/2010/main" val="3967514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F9223D-6458-4777-9302-C8FCB3B0920A}"/>
              </a:ext>
            </a:extLst>
          </p:cNvPr>
          <p:cNvSpPr>
            <a:spLocks noGrp="1"/>
          </p:cNvSpPr>
          <p:nvPr>
            <p:ph type="title"/>
          </p:nvPr>
        </p:nvSpPr>
        <p:spPr>
          <a:xfrm>
            <a:off x="838200" y="207961"/>
            <a:ext cx="10515600" cy="1325563"/>
          </a:xfrm>
        </p:spPr>
        <p:txBody>
          <a:bodyPr>
            <a:normAutofit/>
          </a:bodyPr>
          <a:lstStyle/>
          <a:p>
            <a:r>
              <a:rPr lang="pl-PL" sz="3600" dirty="0" err="1">
                <a:latin typeface="Century Gothic" panose="020B0502020202020204" pitchFamily="34" charset="0"/>
              </a:rPr>
              <a:t>Lecture</a:t>
            </a:r>
            <a:r>
              <a:rPr lang="pl-PL" sz="3600" dirty="0">
                <a:latin typeface="Century Gothic" panose="020B0502020202020204" pitchFamily="34" charset="0"/>
              </a:rPr>
              <a:t> III</a:t>
            </a:r>
            <a:endParaRPr lang="de-DE" sz="3600" dirty="0">
              <a:latin typeface="Century Gothic" panose="020B0502020202020204" pitchFamily="34" charset="0"/>
            </a:endParaRPr>
          </a:p>
        </p:txBody>
      </p:sp>
      <p:sp>
        <p:nvSpPr>
          <p:cNvPr id="3" name="Symbol zastępczy zawartości 2">
            <a:extLst>
              <a:ext uri="{FF2B5EF4-FFF2-40B4-BE49-F238E27FC236}">
                <a16:creationId xmlns:a16="http://schemas.microsoft.com/office/drawing/2014/main" id="{CE2803F7-C461-442C-A7A7-98ABAB7976AB}"/>
              </a:ext>
            </a:extLst>
          </p:cNvPr>
          <p:cNvSpPr>
            <a:spLocks noGrp="1"/>
          </p:cNvSpPr>
          <p:nvPr>
            <p:ph idx="1"/>
          </p:nvPr>
        </p:nvSpPr>
        <p:spPr>
          <a:xfrm>
            <a:off x="838200" y="1294075"/>
            <a:ext cx="10982325" cy="5821100"/>
          </a:xfrm>
        </p:spPr>
        <p:txBody>
          <a:bodyPr>
            <a:normAutofit/>
          </a:bodyPr>
          <a:lstStyle/>
          <a:p>
            <a:pPr marL="0" indent="0">
              <a:lnSpc>
                <a:spcPct val="100000"/>
              </a:lnSpc>
              <a:buNone/>
            </a:pPr>
            <a:r>
              <a:rPr lang="pl-PL" sz="2600" dirty="0" err="1">
                <a:solidFill>
                  <a:schemeClr val="accent1"/>
                </a:solidFill>
                <a:latin typeface="Century Gothic" panose="020B0502020202020204" pitchFamily="34" charset="0"/>
              </a:rPr>
              <a:t>principles</a:t>
            </a:r>
            <a:r>
              <a:rPr lang="pl-PL" sz="2600" dirty="0">
                <a:solidFill>
                  <a:schemeClr val="accent1"/>
                </a:solidFill>
                <a:latin typeface="Century Gothic" panose="020B0502020202020204" pitchFamily="34" charset="0"/>
              </a:rPr>
              <a:t> of </a:t>
            </a:r>
            <a:r>
              <a:rPr lang="pl-PL" sz="2600" dirty="0" err="1">
                <a:solidFill>
                  <a:schemeClr val="accent1"/>
                </a:solidFill>
                <a:latin typeface="Century Gothic" panose="020B0502020202020204" pitchFamily="34" charset="0"/>
              </a:rPr>
              <a:t>criminal</a:t>
            </a:r>
            <a:r>
              <a:rPr lang="pl-PL" sz="2600" dirty="0">
                <a:solidFill>
                  <a:schemeClr val="accent1"/>
                </a:solidFill>
                <a:latin typeface="Century Gothic" panose="020B0502020202020204" pitchFamily="34" charset="0"/>
              </a:rPr>
              <a:t> law</a:t>
            </a:r>
          </a:p>
          <a:p>
            <a:pPr>
              <a:lnSpc>
                <a:spcPct val="100000"/>
              </a:lnSpc>
            </a:pPr>
            <a:r>
              <a:rPr lang="pl-PL" sz="2600" dirty="0" err="1">
                <a:solidFill>
                  <a:schemeClr val="accent2"/>
                </a:solidFill>
                <a:latin typeface="Century Gothic" panose="020B0502020202020204" pitchFamily="34" charset="0"/>
              </a:rPr>
              <a:t>additional</a:t>
            </a:r>
            <a:r>
              <a:rPr lang="pl-PL" sz="2600" dirty="0">
                <a:solidFill>
                  <a:schemeClr val="accent2"/>
                </a:solidFill>
                <a:latin typeface="Century Gothic" panose="020B0502020202020204" pitchFamily="34" charset="0"/>
              </a:rPr>
              <a:t> </a:t>
            </a:r>
            <a:r>
              <a:rPr lang="pl-PL" sz="2600" dirty="0" err="1">
                <a:solidFill>
                  <a:schemeClr val="accent2"/>
                </a:solidFill>
                <a:latin typeface="Century Gothic" panose="020B0502020202020204" pitchFamily="34" charset="0"/>
              </a:rPr>
              <a:t>principle</a:t>
            </a:r>
            <a:r>
              <a:rPr lang="pl-PL" sz="2600" dirty="0">
                <a:solidFill>
                  <a:schemeClr val="accent2"/>
                </a:solidFill>
                <a:latin typeface="Century Gothic" panose="020B0502020202020204" pitchFamily="34" charset="0"/>
              </a:rPr>
              <a:t>: ultima ratio</a:t>
            </a:r>
          </a:p>
          <a:p>
            <a:pPr lvl="1">
              <a:lnSpc>
                <a:spcPct val="100000"/>
              </a:lnSpc>
            </a:pPr>
            <a:r>
              <a:rPr lang="pl-PL" sz="2200" dirty="0" err="1">
                <a:latin typeface="Century Gothic" panose="020B0502020202020204" pitchFamily="34" charset="0"/>
              </a:rPr>
              <a:t>principle</a:t>
            </a:r>
            <a:r>
              <a:rPr lang="pl-PL" sz="2200" dirty="0">
                <a:latin typeface="Century Gothic" panose="020B0502020202020204" pitchFamily="34" charset="0"/>
              </a:rPr>
              <a:t> of minimum </a:t>
            </a:r>
            <a:r>
              <a:rPr lang="pl-PL" sz="2200" dirty="0" err="1">
                <a:latin typeface="Century Gothic" panose="020B0502020202020204" pitchFamily="34" charset="0"/>
              </a:rPr>
              <a:t>criminalization</a:t>
            </a:r>
            <a:endParaRPr lang="pl-PL" sz="2200" dirty="0">
              <a:latin typeface="Century Gothic" panose="020B0502020202020204" pitchFamily="34" charset="0"/>
            </a:endParaRPr>
          </a:p>
          <a:p>
            <a:pPr lvl="1">
              <a:lnSpc>
                <a:spcPct val="100000"/>
              </a:lnSpc>
            </a:pPr>
            <a:r>
              <a:rPr lang="pl-PL" sz="2200" dirty="0" err="1">
                <a:latin typeface="Century Gothic" panose="020B0502020202020204" pitchFamily="34" charset="0"/>
              </a:rPr>
              <a:t>criminal</a:t>
            </a:r>
            <a:r>
              <a:rPr lang="pl-PL" sz="2200" dirty="0">
                <a:latin typeface="Century Gothic" panose="020B0502020202020204" pitchFamily="34" charset="0"/>
              </a:rPr>
              <a:t> law as the </a:t>
            </a:r>
            <a:r>
              <a:rPr lang="pl-PL" sz="2200" dirty="0" err="1">
                <a:latin typeface="Century Gothic" panose="020B0502020202020204" pitchFamily="34" charset="0"/>
              </a:rPr>
              <a:t>last</a:t>
            </a:r>
            <a:r>
              <a:rPr lang="pl-PL" sz="2200" dirty="0">
                <a:latin typeface="Century Gothic" panose="020B0502020202020204" pitchFamily="34" charset="0"/>
              </a:rPr>
              <a:t> resort</a:t>
            </a:r>
          </a:p>
          <a:p>
            <a:pPr lvl="1">
              <a:lnSpc>
                <a:spcPct val="100000"/>
              </a:lnSpc>
            </a:pPr>
            <a:r>
              <a:rPr lang="pl-PL" sz="2200" dirty="0" err="1">
                <a:latin typeface="Century Gothic" panose="020B0502020202020204" pitchFamily="34" charset="0"/>
              </a:rPr>
              <a:t>rather</a:t>
            </a:r>
            <a:r>
              <a:rPr lang="pl-PL" sz="2200" dirty="0">
                <a:latin typeface="Century Gothic" panose="020B0502020202020204" pitchFamily="34" charset="0"/>
              </a:rPr>
              <a:t> </a:t>
            </a:r>
            <a:r>
              <a:rPr lang="pl-PL" sz="2200" dirty="0" err="1">
                <a:latin typeface="Century Gothic" panose="020B0502020202020204" pitchFamily="34" charset="0"/>
              </a:rPr>
              <a:t>principle</a:t>
            </a:r>
            <a:r>
              <a:rPr lang="pl-PL" sz="2200" dirty="0">
                <a:latin typeface="Century Gothic" panose="020B0502020202020204" pitchFamily="34" charset="0"/>
              </a:rPr>
              <a:t> of </a:t>
            </a:r>
            <a:r>
              <a:rPr lang="pl-PL" sz="2200" dirty="0" err="1">
                <a:latin typeface="Century Gothic" panose="020B0502020202020204" pitchFamily="34" charset="0"/>
              </a:rPr>
              <a:t>criminalization</a:t>
            </a:r>
            <a:r>
              <a:rPr lang="pl-PL" sz="2200" dirty="0">
                <a:latin typeface="Century Gothic" panose="020B0502020202020204" pitchFamily="34" charset="0"/>
              </a:rPr>
              <a:t> </a:t>
            </a:r>
            <a:r>
              <a:rPr lang="pl-PL" sz="2200" dirty="0" err="1">
                <a:latin typeface="Century Gothic" panose="020B0502020202020204" pitchFamily="34" charset="0"/>
              </a:rPr>
              <a:t>than</a:t>
            </a:r>
            <a:r>
              <a:rPr lang="pl-PL" sz="2200" dirty="0">
                <a:latin typeface="Century Gothic" panose="020B0502020202020204" pitchFamily="34" charset="0"/>
              </a:rPr>
              <a:t> </a:t>
            </a:r>
            <a:r>
              <a:rPr lang="pl-PL" sz="2200" dirty="0" err="1">
                <a:latin typeface="Century Gothic" panose="020B0502020202020204" pitchFamily="34" charset="0"/>
              </a:rPr>
              <a:t>criminal</a:t>
            </a:r>
            <a:r>
              <a:rPr lang="pl-PL" sz="2200" dirty="0">
                <a:latin typeface="Century Gothic" panose="020B0502020202020204" pitchFamily="34" charset="0"/>
              </a:rPr>
              <a:t> law </a:t>
            </a:r>
            <a:r>
              <a:rPr lang="pl-PL" sz="2200" dirty="0" err="1">
                <a:latin typeface="Century Gothic" panose="020B0502020202020204" pitchFamily="34" charset="0"/>
              </a:rPr>
              <a:t>itself</a:t>
            </a:r>
            <a:endParaRPr lang="pl-PL" sz="2200" dirty="0">
              <a:latin typeface="Century Gothic" panose="020B0502020202020204" pitchFamily="34" charset="0"/>
            </a:endParaRPr>
          </a:p>
          <a:p>
            <a:pPr lvl="1">
              <a:lnSpc>
                <a:spcPct val="100000"/>
              </a:lnSpc>
            </a:pPr>
            <a:r>
              <a:rPr lang="pl-PL" sz="2200" dirty="0" err="1">
                <a:latin typeface="Century Gothic" panose="020B0502020202020204" pitchFamily="34" charset="0"/>
              </a:rPr>
              <a:t>criminalization</a:t>
            </a:r>
            <a:r>
              <a:rPr lang="pl-PL" sz="2200" dirty="0">
                <a:latin typeface="Century Gothic" panose="020B0502020202020204" pitchFamily="34" charset="0"/>
              </a:rPr>
              <a:t> </a:t>
            </a:r>
            <a:r>
              <a:rPr lang="pl-PL" sz="2200" dirty="0" err="1">
                <a:latin typeface="Century Gothic" panose="020B0502020202020204" pitchFamily="34" charset="0"/>
              </a:rPr>
              <a:t>is</a:t>
            </a:r>
            <a:r>
              <a:rPr lang="pl-PL" sz="2200" dirty="0">
                <a:latin typeface="Century Gothic" panose="020B0502020202020204" pitchFamily="34" charset="0"/>
              </a:rPr>
              <a:t> </a:t>
            </a:r>
            <a:r>
              <a:rPr lang="pl-PL" sz="2200" dirty="0" err="1">
                <a:latin typeface="Century Gothic" panose="020B0502020202020204" pitchFamily="34" charset="0"/>
              </a:rPr>
              <a:t>justified</a:t>
            </a:r>
            <a:r>
              <a:rPr lang="pl-PL" sz="2200" dirty="0">
                <a:latin typeface="Century Gothic" panose="020B0502020202020204" pitchFamily="34" charset="0"/>
              </a:rPr>
              <a:t> </a:t>
            </a:r>
            <a:r>
              <a:rPr lang="pl-PL" sz="2200" dirty="0" err="1">
                <a:latin typeface="Century Gothic" panose="020B0502020202020204" pitchFamily="34" charset="0"/>
              </a:rPr>
              <a:t>only</a:t>
            </a:r>
            <a:r>
              <a:rPr lang="pl-PL" sz="2200" dirty="0">
                <a:latin typeface="Century Gothic" panose="020B0502020202020204" pitchFamily="34" charset="0"/>
              </a:rPr>
              <a:t> in order to </a:t>
            </a:r>
            <a:r>
              <a:rPr lang="pl-PL" sz="2200" dirty="0" err="1">
                <a:latin typeface="Century Gothic" panose="020B0502020202020204" pitchFamily="34" charset="0"/>
              </a:rPr>
              <a:t>protect</a:t>
            </a:r>
            <a:r>
              <a:rPr lang="pl-PL" sz="2200" dirty="0">
                <a:latin typeface="Century Gothic" panose="020B0502020202020204" pitchFamily="34" charset="0"/>
              </a:rPr>
              <a:t> </a:t>
            </a:r>
            <a:r>
              <a:rPr lang="pl-PL" sz="2200" dirty="0" err="1">
                <a:latin typeface="Century Gothic" panose="020B0502020202020204" pitchFamily="34" charset="0"/>
              </a:rPr>
              <a:t>individual</a:t>
            </a:r>
            <a:r>
              <a:rPr lang="pl-PL" sz="2200" dirty="0">
                <a:latin typeface="Century Gothic" panose="020B0502020202020204" pitchFamily="34" charset="0"/>
              </a:rPr>
              <a:t> </a:t>
            </a:r>
            <a:r>
              <a:rPr lang="pl-PL" sz="2200" dirty="0" err="1">
                <a:latin typeface="Century Gothic" panose="020B0502020202020204" pitchFamily="34" charset="0"/>
              </a:rPr>
              <a:t>autonomy</a:t>
            </a:r>
            <a:r>
              <a:rPr lang="pl-PL" sz="2200" dirty="0">
                <a:latin typeface="Century Gothic" panose="020B0502020202020204" pitchFamily="34" charset="0"/>
              </a:rPr>
              <a:t> </a:t>
            </a:r>
            <a:r>
              <a:rPr lang="pl-PL" sz="2200" dirty="0" err="1">
                <a:latin typeface="Century Gothic" panose="020B0502020202020204" pitchFamily="34" charset="0"/>
              </a:rPr>
              <a:t>or</a:t>
            </a:r>
            <a:r>
              <a:rPr lang="pl-PL" sz="2200" dirty="0">
                <a:latin typeface="Century Gothic" panose="020B0502020202020204" pitchFamily="34" charset="0"/>
              </a:rPr>
              <a:t> to </a:t>
            </a:r>
            <a:r>
              <a:rPr lang="pl-PL" sz="2200" dirty="0" err="1">
                <a:latin typeface="Century Gothic" panose="020B0502020202020204" pitchFamily="34" charset="0"/>
              </a:rPr>
              <a:t>protect</a:t>
            </a:r>
            <a:r>
              <a:rPr lang="pl-PL" sz="2200" dirty="0">
                <a:latin typeface="Century Gothic" panose="020B0502020202020204" pitchFamily="34" charset="0"/>
              </a:rPr>
              <a:t> </a:t>
            </a:r>
            <a:r>
              <a:rPr lang="pl-PL" sz="2200" dirty="0" err="1">
                <a:latin typeface="Century Gothic" panose="020B0502020202020204" pitchFamily="34" charset="0"/>
              </a:rPr>
              <a:t>social</a:t>
            </a:r>
            <a:r>
              <a:rPr lang="pl-PL" sz="2200" dirty="0">
                <a:latin typeface="Century Gothic" panose="020B0502020202020204" pitchFamily="34" charset="0"/>
              </a:rPr>
              <a:t> </a:t>
            </a:r>
            <a:r>
              <a:rPr lang="pl-PL" sz="2200" dirty="0" err="1">
                <a:latin typeface="Century Gothic" panose="020B0502020202020204" pitchFamily="34" charset="0"/>
              </a:rPr>
              <a:t>arrangements</a:t>
            </a:r>
            <a:r>
              <a:rPr lang="pl-PL" sz="2200" dirty="0">
                <a:latin typeface="Century Gothic" panose="020B0502020202020204" pitchFamily="34" charset="0"/>
              </a:rPr>
              <a:t> </a:t>
            </a:r>
            <a:r>
              <a:rPr lang="pl-PL" sz="2200" dirty="0" err="1">
                <a:latin typeface="Century Gothic" panose="020B0502020202020204" pitchFamily="34" charset="0"/>
              </a:rPr>
              <a:t>necessary</a:t>
            </a:r>
            <a:r>
              <a:rPr lang="pl-PL" sz="2200" dirty="0">
                <a:latin typeface="Century Gothic" panose="020B0502020202020204" pitchFamily="34" charset="0"/>
              </a:rPr>
              <a:t> to </a:t>
            </a:r>
            <a:r>
              <a:rPr lang="pl-PL" sz="2200" dirty="0" err="1">
                <a:latin typeface="Century Gothic" panose="020B0502020202020204" pitchFamily="34" charset="0"/>
              </a:rPr>
              <a:t>ensure</a:t>
            </a:r>
            <a:r>
              <a:rPr lang="pl-PL" sz="2200" dirty="0">
                <a:latin typeface="Century Gothic" panose="020B0502020202020204" pitchFamily="34" charset="0"/>
              </a:rPr>
              <a:t> </a:t>
            </a:r>
            <a:r>
              <a:rPr lang="pl-PL" sz="2200" dirty="0" err="1">
                <a:latin typeface="Century Gothic" panose="020B0502020202020204" pitchFamily="34" charset="0"/>
              </a:rPr>
              <a:t>that</a:t>
            </a:r>
            <a:r>
              <a:rPr lang="pl-PL" sz="2200" dirty="0">
                <a:latin typeface="Century Gothic" panose="020B0502020202020204" pitchFamily="34" charset="0"/>
              </a:rPr>
              <a:t> </a:t>
            </a:r>
            <a:r>
              <a:rPr lang="pl-PL" sz="2200" dirty="0" err="1">
                <a:latin typeface="Century Gothic" panose="020B0502020202020204" pitchFamily="34" charset="0"/>
              </a:rPr>
              <a:t>individuals</a:t>
            </a:r>
            <a:r>
              <a:rPr lang="pl-PL" sz="2200" dirty="0">
                <a:latin typeface="Century Gothic" panose="020B0502020202020204" pitchFamily="34" charset="0"/>
              </a:rPr>
              <a:t> </a:t>
            </a:r>
            <a:r>
              <a:rPr lang="pl-PL" sz="2200" dirty="0" err="1">
                <a:latin typeface="Century Gothic" panose="020B0502020202020204" pitchFamily="34" charset="0"/>
              </a:rPr>
              <a:t>have</a:t>
            </a:r>
            <a:r>
              <a:rPr lang="pl-PL" sz="2200" dirty="0">
                <a:latin typeface="Century Gothic" panose="020B0502020202020204" pitchFamily="34" charset="0"/>
              </a:rPr>
              <a:t> the </a:t>
            </a:r>
            <a:r>
              <a:rPr lang="pl-PL" sz="2200" dirty="0" err="1">
                <a:latin typeface="Century Gothic" panose="020B0502020202020204" pitchFamily="34" charset="0"/>
              </a:rPr>
              <a:t>capacity</a:t>
            </a:r>
            <a:r>
              <a:rPr lang="pl-PL" sz="2200" dirty="0">
                <a:latin typeface="Century Gothic" panose="020B0502020202020204" pitchFamily="34" charset="0"/>
              </a:rPr>
              <a:t> and </a:t>
            </a:r>
            <a:r>
              <a:rPr lang="pl-PL" sz="2200" dirty="0" err="1">
                <a:latin typeface="Century Gothic" panose="020B0502020202020204" pitchFamily="34" charset="0"/>
              </a:rPr>
              <a:t>facilities</a:t>
            </a:r>
            <a:r>
              <a:rPr lang="pl-PL" sz="2200" dirty="0">
                <a:latin typeface="Century Gothic" panose="020B0502020202020204" pitchFamily="34" charset="0"/>
              </a:rPr>
              <a:t> to </a:t>
            </a:r>
            <a:r>
              <a:rPr lang="pl-PL" sz="2200" dirty="0" err="1">
                <a:latin typeface="Century Gothic" panose="020B0502020202020204" pitchFamily="34" charset="0"/>
              </a:rPr>
              <a:t>exercise</a:t>
            </a:r>
            <a:r>
              <a:rPr lang="pl-PL" sz="2200" dirty="0">
                <a:latin typeface="Century Gothic" panose="020B0502020202020204" pitchFamily="34" charset="0"/>
              </a:rPr>
              <a:t> </a:t>
            </a:r>
            <a:r>
              <a:rPr lang="pl-PL" sz="2200" dirty="0" err="1">
                <a:latin typeface="Century Gothic" panose="020B0502020202020204" pitchFamily="34" charset="0"/>
              </a:rPr>
              <a:t>their</a:t>
            </a:r>
            <a:r>
              <a:rPr lang="pl-PL" sz="2200" dirty="0">
                <a:latin typeface="Century Gothic" panose="020B0502020202020204" pitchFamily="34" charset="0"/>
              </a:rPr>
              <a:t> </a:t>
            </a:r>
            <a:r>
              <a:rPr lang="pl-PL" sz="2200" dirty="0" err="1">
                <a:latin typeface="Century Gothic" panose="020B0502020202020204" pitchFamily="34" charset="0"/>
              </a:rPr>
              <a:t>autonomy</a:t>
            </a:r>
            <a:endParaRPr lang="pl-PL" sz="2200" dirty="0">
              <a:latin typeface="Century Gothic" panose="020B0502020202020204" pitchFamily="34" charset="0"/>
            </a:endParaRPr>
          </a:p>
          <a:p>
            <a:pPr lvl="1">
              <a:lnSpc>
                <a:spcPct val="100000"/>
              </a:lnSpc>
            </a:pPr>
            <a:r>
              <a:rPr lang="pl-PL" sz="2200" dirty="0" err="1">
                <a:latin typeface="Century Gothic" panose="020B0502020202020204" pitchFamily="34" charset="0"/>
              </a:rPr>
              <a:t>addressed</a:t>
            </a:r>
            <a:r>
              <a:rPr lang="pl-PL" sz="2200" dirty="0">
                <a:latin typeface="Century Gothic" panose="020B0502020202020204" pitchFamily="34" charset="0"/>
              </a:rPr>
              <a:t> to the legislator</a:t>
            </a:r>
          </a:p>
          <a:p>
            <a:pPr lvl="2" algn="just">
              <a:lnSpc>
                <a:spcPct val="100000"/>
              </a:lnSpc>
            </a:pPr>
            <a:r>
              <a:rPr lang="pl-PL" sz="1800" dirty="0">
                <a:latin typeface="Century Gothic" panose="020B0502020202020204" pitchFamily="34" charset="0"/>
              </a:rPr>
              <a:t>legislator </a:t>
            </a:r>
            <a:r>
              <a:rPr lang="pl-PL" sz="1800" dirty="0" err="1">
                <a:latin typeface="Century Gothic" panose="020B0502020202020204" pitchFamily="34" charset="0"/>
              </a:rPr>
              <a:t>should</a:t>
            </a:r>
            <a:r>
              <a:rPr lang="pl-PL" sz="1800" dirty="0">
                <a:latin typeface="Century Gothic" panose="020B0502020202020204" pitchFamily="34" charset="0"/>
              </a:rPr>
              <a:t> </a:t>
            </a:r>
            <a:r>
              <a:rPr lang="pl-PL" sz="1800" dirty="0" err="1">
                <a:latin typeface="Century Gothic" panose="020B0502020202020204" pitchFamily="34" charset="0"/>
              </a:rPr>
              <a:t>consider</a:t>
            </a:r>
            <a:r>
              <a:rPr lang="pl-PL" sz="1800" dirty="0">
                <a:latin typeface="Century Gothic" panose="020B0502020202020204" pitchFamily="34" charset="0"/>
              </a:rPr>
              <a:t> </a:t>
            </a:r>
            <a:r>
              <a:rPr lang="pl-PL" sz="1800" dirty="0" err="1">
                <a:latin typeface="Century Gothic" panose="020B0502020202020204" pitchFamily="34" charset="0"/>
              </a:rPr>
              <a:t>possibility</a:t>
            </a:r>
            <a:r>
              <a:rPr lang="pl-PL" sz="1800" dirty="0">
                <a:latin typeface="Century Gothic" panose="020B0502020202020204" pitchFamily="34" charset="0"/>
              </a:rPr>
              <a:t> of </a:t>
            </a:r>
            <a:r>
              <a:rPr lang="pl-PL" sz="1800" dirty="0" err="1">
                <a:latin typeface="Century Gothic" panose="020B0502020202020204" pitchFamily="34" charset="0"/>
              </a:rPr>
              <a:t>tackling</a:t>
            </a:r>
            <a:r>
              <a:rPr lang="pl-PL" sz="1800" dirty="0">
                <a:latin typeface="Century Gothic" panose="020B0502020202020204" pitchFamily="34" charset="0"/>
              </a:rPr>
              <a:t> the problem </a:t>
            </a:r>
            <a:r>
              <a:rPr lang="pl-PL" sz="1800" dirty="0" err="1">
                <a:latin typeface="Century Gothic" panose="020B0502020202020204" pitchFamily="34" charset="0"/>
              </a:rPr>
              <a:t>firstly</a:t>
            </a:r>
            <a:r>
              <a:rPr lang="pl-PL" sz="1800" dirty="0">
                <a:latin typeface="Century Gothic" panose="020B0502020202020204" pitchFamily="34" charset="0"/>
              </a:rPr>
              <a:t> by </a:t>
            </a:r>
            <a:r>
              <a:rPr lang="pl-PL" sz="1800" dirty="0" err="1">
                <a:latin typeface="Century Gothic" panose="020B0502020202020204" pitchFamily="34" charset="0"/>
              </a:rPr>
              <a:t>other</a:t>
            </a:r>
            <a:r>
              <a:rPr lang="pl-PL" sz="1800" dirty="0">
                <a:latin typeface="Century Gothic" panose="020B0502020202020204" pitchFamily="34" charset="0"/>
              </a:rPr>
              <a:t> </a:t>
            </a:r>
            <a:r>
              <a:rPr lang="pl-PL" sz="1800" dirty="0" err="1">
                <a:latin typeface="Century Gothic" panose="020B0502020202020204" pitchFamily="34" charset="0"/>
              </a:rPr>
              <a:t>forms</a:t>
            </a:r>
            <a:r>
              <a:rPr lang="pl-PL" sz="1800" dirty="0">
                <a:latin typeface="Century Gothic" panose="020B0502020202020204" pitchFamily="34" charset="0"/>
              </a:rPr>
              <a:t> of </a:t>
            </a:r>
            <a:r>
              <a:rPr lang="pl-PL" sz="1800" dirty="0" err="1">
                <a:latin typeface="Century Gothic" panose="020B0502020202020204" pitchFamily="34" charset="0"/>
              </a:rPr>
              <a:t>regulation</a:t>
            </a:r>
            <a:r>
              <a:rPr lang="pl-PL" sz="1800" dirty="0">
                <a:latin typeface="Century Gothic" panose="020B0502020202020204" pitchFamily="34" charset="0"/>
              </a:rPr>
              <a:t> and </a:t>
            </a:r>
            <a:r>
              <a:rPr lang="pl-PL" sz="1800" dirty="0" err="1">
                <a:latin typeface="Century Gothic" panose="020B0502020202020204" pitchFamily="34" charset="0"/>
              </a:rPr>
              <a:t>control</a:t>
            </a:r>
            <a:r>
              <a:rPr lang="pl-PL" sz="1800" dirty="0">
                <a:latin typeface="Century Gothic" panose="020B0502020202020204" pitchFamily="34" charset="0"/>
              </a:rPr>
              <a:t> </a:t>
            </a:r>
            <a:r>
              <a:rPr lang="pl-PL" sz="1800" dirty="0" err="1">
                <a:latin typeface="Century Gothic" panose="020B0502020202020204" pitchFamily="34" charset="0"/>
              </a:rPr>
              <a:t>than</a:t>
            </a:r>
            <a:r>
              <a:rPr lang="pl-PL" sz="1800" dirty="0">
                <a:latin typeface="Century Gothic" panose="020B0502020202020204" pitchFamily="34" charset="0"/>
              </a:rPr>
              <a:t> </a:t>
            </a:r>
            <a:r>
              <a:rPr lang="pl-PL" sz="1800" dirty="0" err="1">
                <a:latin typeface="Century Gothic" panose="020B0502020202020204" pitchFamily="34" charset="0"/>
              </a:rPr>
              <a:t>criminal</a:t>
            </a:r>
            <a:r>
              <a:rPr lang="pl-PL" sz="1800" dirty="0">
                <a:latin typeface="Century Gothic" panose="020B0502020202020204" pitchFamily="34" charset="0"/>
              </a:rPr>
              <a:t> law</a:t>
            </a:r>
          </a:p>
        </p:txBody>
      </p:sp>
      <p:pic>
        <p:nvPicPr>
          <p:cNvPr id="7" name="Obraz 6">
            <a:extLst>
              <a:ext uri="{FF2B5EF4-FFF2-40B4-BE49-F238E27FC236}">
                <a16:creationId xmlns:a16="http://schemas.microsoft.com/office/drawing/2014/main" id="{1CD8C6B8-CB3D-4D52-8D51-1117DB0BFB35}"/>
              </a:ext>
            </a:extLst>
          </p:cNvPr>
          <p:cNvPicPr>
            <a:picLocks noChangeAspect="1"/>
          </p:cNvPicPr>
          <p:nvPr/>
        </p:nvPicPr>
        <p:blipFill>
          <a:blip r:embed="rId2"/>
          <a:stretch>
            <a:fillRect/>
          </a:stretch>
        </p:blipFill>
        <p:spPr>
          <a:xfrm>
            <a:off x="8872963" y="-1"/>
            <a:ext cx="3319038" cy="1533525"/>
          </a:xfrm>
          <a:prstGeom prst="rect">
            <a:avLst/>
          </a:prstGeom>
        </p:spPr>
      </p:pic>
    </p:spTree>
    <p:extLst>
      <p:ext uri="{BB962C8B-B14F-4D97-AF65-F5344CB8AC3E}">
        <p14:creationId xmlns:p14="http://schemas.microsoft.com/office/powerpoint/2010/main" val="751486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Prostokąt 41"/>
          <p:cNvSpPr/>
          <p:nvPr/>
        </p:nvSpPr>
        <p:spPr>
          <a:xfrm>
            <a:off x="771525" y="2864490"/>
            <a:ext cx="6910135" cy="2847120"/>
          </a:xfrm>
          <a:prstGeom prst="rect">
            <a:avLst/>
          </a:prstGeom>
          <a:solidFill>
            <a:srgbClr val="96C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4" name="Prostokąt 33"/>
          <p:cNvSpPr/>
          <p:nvPr/>
        </p:nvSpPr>
        <p:spPr>
          <a:xfrm>
            <a:off x="1539618" y="724364"/>
            <a:ext cx="6910135" cy="2503199"/>
          </a:xfrm>
          <a:prstGeom prst="rect">
            <a:avLst/>
          </a:prstGeom>
          <a:solidFill>
            <a:srgbClr val="00A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447584"/>
              </a:solidFill>
            </a:endParaRPr>
          </a:p>
        </p:txBody>
      </p:sp>
      <p:pic>
        <p:nvPicPr>
          <p:cNvPr id="3" name="Obraz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9753" y="0"/>
            <a:ext cx="3740727" cy="6858000"/>
          </a:xfrm>
          <a:prstGeom prst="rect">
            <a:avLst/>
          </a:prstGeom>
        </p:spPr>
      </p:pic>
      <p:sp>
        <p:nvSpPr>
          <p:cNvPr id="5" name="Prostokąt 4"/>
          <p:cNvSpPr/>
          <p:nvPr/>
        </p:nvSpPr>
        <p:spPr>
          <a:xfrm>
            <a:off x="2051429" y="1089976"/>
            <a:ext cx="6184710" cy="1715406"/>
          </a:xfrm>
          <a:prstGeom prst="rect">
            <a:avLst/>
          </a:prstGeom>
        </p:spPr>
        <p:txBody>
          <a:bodyPr wrap="square">
            <a:spAutoFit/>
          </a:bodyPr>
          <a:lstStyle/>
          <a:p>
            <a:pPr>
              <a:lnSpc>
                <a:spcPct val="115000"/>
              </a:lnSpc>
              <a:spcAft>
                <a:spcPts val="0"/>
              </a:spcAft>
            </a:pPr>
            <a:r>
              <a:rPr lang="pl-PL" sz="4800" kern="150" dirty="0" err="1">
                <a:solidFill>
                  <a:schemeClr val="bg1"/>
                </a:solidFill>
                <a:latin typeface="Century Gothic" panose="020B0502020202020204" pitchFamily="34" charset="0"/>
                <a:ea typeface="SimSun" panose="02010600030101010101" pitchFamily="2" charset="-122"/>
                <a:cs typeface="Lucida Sans" panose="020B0602030504020204" pitchFamily="34" charset="0"/>
              </a:rPr>
              <a:t>Thank</a:t>
            </a:r>
            <a:r>
              <a:rPr lang="pl-PL" sz="4800" kern="150" dirty="0">
                <a:solidFill>
                  <a:schemeClr val="bg1"/>
                </a:solidFill>
                <a:latin typeface="Century Gothic" panose="020B0502020202020204" pitchFamily="34" charset="0"/>
                <a:ea typeface="SimSun" panose="02010600030101010101" pitchFamily="2" charset="-122"/>
                <a:cs typeface="Lucida Sans" panose="020B0602030504020204" pitchFamily="34" charset="0"/>
              </a:rPr>
              <a:t> </a:t>
            </a:r>
            <a:r>
              <a:rPr lang="pl-PL" sz="4800" kern="150" dirty="0" err="1">
                <a:solidFill>
                  <a:schemeClr val="bg1"/>
                </a:solidFill>
                <a:latin typeface="Century Gothic" panose="020B0502020202020204" pitchFamily="34" charset="0"/>
                <a:ea typeface="SimSun" panose="02010600030101010101" pitchFamily="2" charset="-122"/>
                <a:cs typeface="Lucida Sans" panose="020B0602030504020204" pitchFamily="34" charset="0"/>
              </a:rPr>
              <a:t>you</a:t>
            </a:r>
            <a:r>
              <a:rPr lang="pl-PL" sz="4800" kern="150" dirty="0">
                <a:solidFill>
                  <a:schemeClr val="bg1"/>
                </a:solidFill>
                <a:latin typeface="Century Gothic" panose="020B0502020202020204" pitchFamily="34" charset="0"/>
                <a:ea typeface="SimSun" panose="02010600030101010101" pitchFamily="2" charset="-122"/>
                <a:cs typeface="Lucida Sans" panose="020B0602030504020204" pitchFamily="34" charset="0"/>
              </a:rPr>
              <a:t> for </a:t>
            </a:r>
            <a:r>
              <a:rPr lang="pl-PL" sz="4800" kern="150" dirty="0" err="1">
                <a:solidFill>
                  <a:schemeClr val="bg1"/>
                </a:solidFill>
                <a:latin typeface="Century Gothic" panose="020B0502020202020204" pitchFamily="34" charset="0"/>
                <a:ea typeface="SimSun" panose="02010600030101010101" pitchFamily="2" charset="-122"/>
                <a:cs typeface="Lucida Sans" panose="020B0602030504020204" pitchFamily="34" charset="0"/>
              </a:rPr>
              <a:t>your</a:t>
            </a:r>
            <a:r>
              <a:rPr lang="pl-PL" sz="4800" kern="150" dirty="0">
                <a:solidFill>
                  <a:schemeClr val="bg1"/>
                </a:solidFill>
                <a:latin typeface="Century Gothic" panose="020B0502020202020204" pitchFamily="34" charset="0"/>
                <a:ea typeface="SimSun" panose="02010600030101010101" pitchFamily="2" charset="-122"/>
                <a:cs typeface="Lucida Sans" panose="020B0602030504020204" pitchFamily="34" charset="0"/>
              </a:rPr>
              <a:t> </a:t>
            </a:r>
            <a:r>
              <a:rPr lang="pl-PL" sz="4800" kern="150" dirty="0" err="1">
                <a:solidFill>
                  <a:schemeClr val="bg1"/>
                </a:solidFill>
                <a:latin typeface="Century Gothic" panose="020B0502020202020204" pitchFamily="34" charset="0"/>
                <a:ea typeface="SimSun" panose="02010600030101010101" pitchFamily="2" charset="-122"/>
                <a:cs typeface="Lucida Sans" panose="020B0602030504020204" pitchFamily="34" charset="0"/>
              </a:rPr>
              <a:t>attention</a:t>
            </a:r>
            <a:endParaRPr lang="pl-PL" sz="4800" kern="150" dirty="0">
              <a:solidFill>
                <a:schemeClr val="bg1"/>
              </a:solidFill>
              <a:latin typeface="Century Gothic" panose="020B0502020202020204" pitchFamily="34" charset="0"/>
              <a:ea typeface="SimSun" panose="02010600030101010101" pitchFamily="2" charset="-122"/>
              <a:cs typeface="Lucida Sans" panose="020B0602030504020204" pitchFamily="34" charset="0"/>
            </a:endParaRPr>
          </a:p>
        </p:txBody>
      </p:sp>
      <p:pic>
        <p:nvPicPr>
          <p:cNvPr id="10" name="Obraz 9">
            <a:extLst>
              <a:ext uri="{FF2B5EF4-FFF2-40B4-BE49-F238E27FC236}">
                <a16:creationId xmlns:a16="http://schemas.microsoft.com/office/drawing/2014/main" id="{DBD838F9-0E27-4BD6-BB0B-1EB75A601D6B}"/>
              </a:ext>
            </a:extLst>
          </p:cNvPr>
          <p:cNvPicPr>
            <a:picLocks noChangeAspect="1"/>
          </p:cNvPicPr>
          <p:nvPr/>
        </p:nvPicPr>
        <p:blipFill>
          <a:blip r:embed="rId3"/>
          <a:stretch>
            <a:fillRect/>
          </a:stretch>
        </p:blipFill>
        <p:spPr>
          <a:xfrm>
            <a:off x="8598089" y="0"/>
            <a:ext cx="3135510" cy="1448728"/>
          </a:xfrm>
          <a:prstGeom prst="rect">
            <a:avLst/>
          </a:prstGeom>
        </p:spPr>
      </p:pic>
      <p:sp>
        <p:nvSpPr>
          <p:cNvPr id="11" name="pole tekstowe 10">
            <a:extLst>
              <a:ext uri="{FF2B5EF4-FFF2-40B4-BE49-F238E27FC236}">
                <a16:creationId xmlns:a16="http://schemas.microsoft.com/office/drawing/2014/main" id="{1DBD9352-B3C4-4015-9FD5-F814265FAD8D}"/>
              </a:ext>
            </a:extLst>
          </p:cNvPr>
          <p:cNvSpPr txBox="1"/>
          <p:nvPr/>
        </p:nvSpPr>
        <p:spPr>
          <a:xfrm>
            <a:off x="1276090" y="3170994"/>
            <a:ext cx="6405570" cy="769441"/>
          </a:xfrm>
          <a:prstGeom prst="rect">
            <a:avLst/>
          </a:prstGeom>
          <a:noFill/>
        </p:spPr>
        <p:txBody>
          <a:bodyPr wrap="square" rtlCol="0">
            <a:spAutoFit/>
          </a:bodyPr>
          <a:lstStyle/>
          <a:p>
            <a:endParaRPr lang="pl-PL" sz="2400" dirty="0">
              <a:solidFill>
                <a:srgbClr val="1D6EA5"/>
              </a:solidFill>
              <a:latin typeface="Century Gothic" panose="020B0502020202020204" pitchFamily="34" charset="0"/>
            </a:endParaRPr>
          </a:p>
          <a:p>
            <a:pPr algn="just"/>
            <a:endParaRPr lang="pl-PL" sz="2000" dirty="0">
              <a:latin typeface="Century Gothic" panose="020B0502020202020204" pitchFamily="34" charset="0"/>
            </a:endParaRPr>
          </a:p>
        </p:txBody>
      </p:sp>
    </p:spTree>
    <p:extLst>
      <p:ext uri="{BB962C8B-B14F-4D97-AF65-F5344CB8AC3E}">
        <p14:creationId xmlns:p14="http://schemas.microsoft.com/office/powerpoint/2010/main" val="1993118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F9223D-6458-4777-9302-C8FCB3B0920A}"/>
              </a:ext>
            </a:extLst>
          </p:cNvPr>
          <p:cNvSpPr>
            <a:spLocks noGrp="1"/>
          </p:cNvSpPr>
          <p:nvPr>
            <p:ph type="title"/>
          </p:nvPr>
        </p:nvSpPr>
        <p:spPr>
          <a:xfrm>
            <a:off x="838200" y="207961"/>
            <a:ext cx="10515600" cy="1325563"/>
          </a:xfrm>
        </p:spPr>
        <p:txBody>
          <a:bodyPr>
            <a:normAutofit/>
          </a:bodyPr>
          <a:lstStyle/>
          <a:p>
            <a:r>
              <a:rPr lang="pl-PL" sz="3600" dirty="0" err="1">
                <a:latin typeface="Century Gothic" panose="020B0502020202020204" pitchFamily="34" charset="0"/>
              </a:rPr>
              <a:t>Lecture</a:t>
            </a:r>
            <a:r>
              <a:rPr lang="pl-PL" sz="3600" dirty="0">
                <a:latin typeface="Century Gothic" panose="020B0502020202020204" pitchFamily="34" charset="0"/>
              </a:rPr>
              <a:t> III</a:t>
            </a:r>
            <a:endParaRPr lang="de-DE" sz="3600" dirty="0">
              <a:latin typeface="Century Gothic" panose="020B0502020202020204" pitchFamily="34" charset="0"/>
            </a:endParaRPr>
          </a:p>
        </p:txBody>
      </p:sp>
      <p:sp>
        <p:nvSpPr>
          <p:cNvPr id="3" name="Symbol zastępczy zawartości 2">
            <a:extLst>
              <a:ext uri="{FF2B5EF4-FFF2-40B4-BE49-F238E27FC236}">
                <a16:creationId xmlns:a16="http://schemas.microsoft.com/office/drawing/2014/main" id="{CE2803F7-C461-442C-A7A7-98ABAB7976AB}"/>
              </a:ext>
            </a:extLst>
          </p:cNvPr>
          <p:cNvSpPr>
            <a:spLocks noGrp="1"/>
          </p:cNvSpPr>
          <p:nvPr>
            <p:ph idx="1"/>
          </p:nvPr>
        </p:nvSpPr>
        <p:spPr>
          <a:xfrm>
            <a:off x="838200" y="1294075"/>
            <a:ext cx="10982325" cy="5821100"/>
          </a:xfrm>
        </p:spPr>
        <p:txBody>
          <a:bodyPr>
            <a:normAutofit/>
          </a:bodyPr>
          <a:lstStyle/>
          <a:p>
            <a:pPr marL="0" indent="0">
              <a:lnSpc>
                <a:spcPct val="100000"/>
              </a:lnSpc>
              <a:buNone/>
            </a:pPr>
            <a:r>
              <a:rPr lang="pl-PL" sz="2600" dirty="0" err="1">
                <a:solidFill>
                  <a:schemeClr val="accent1"/>
                </a:solidFill>
                <a:latin typeface="Century Gothic" panose="020B0502020202020204" pitchFamily="34" charset="0"/>
              </a:rPr>
              <a:t>basic</a:t>
            </a:r>
            <a:r>
              <a:rPr lang="pl-PL" sz="2600" dirty="0">
                <a:solidFill>
                  <a:schemeClr val="accent1"/>
                </a:solidFill>
                <a:latin typeface="Century Gothic" panose="020B0502020202020204" pitchFamily="34" charset="0"/>
              </a:rPr>
              <a:t> </a:t>
            </a:r>
            <a:r>
              <a:rPr lang="pl-PL" sz="2600" dirty="0" err="1">
                <a:solidFill>
                  <a:schemeClr val="accent1"/>
                </a:solidFill>
                <a:latin typeface="Century Gothic" panose="020B0502020202020204" pitchFamily="34" charset="0"/>
              </a:rPr>
              <a:t>elements</a:t>
            </a:r>
            <a:r>
              <a:rPr lang="pl-PL" sz="2600" dirty="0">
                <a:solidFill>
                  <a:schemeClr val="accent1"/>
                </a:solidFill>
                <a:latin typeface="Century Gothic" panose="020B0502020202020204" pitchFamily="34" charset="0"/>
              </a:rPr>
              <a:t> of </a:t>
            </a:r>
            <a:r>
              <a:rPr lang="pl-PL" sz="2600" dirty="0" err="1">
                <a:solidFill>
                  <a:schemeClr val="accent1"/>
                </a:solidFill>
                <a:latin typeface="Century Gothic" panose="020B0502020202020204" pitchFamily="34" charset="0"/>
              </a:rPr>
              <a:t>criminal</a:t>
            </a:r>
            <a:r>
              <a:rPr lang="pl-PL" sz="2600" dirty="0">
                <a:solidFill>
                  <a:schemeClr val="accent1"/>
                </a:solidFill>
                <a:latin typeface="Century Gothic" panose="020B0502020202020204" pitchFamily="34" charset="0"/>
              </a:rPr>
              <a:t> </a:t>
            </a:r>
            <a:r>
              <a:rPr lang="pl-PL" sz="2600" dirty="0" err="1">
                <a:solidFill>
                  <a:schemeClr val="accent1"/>
                </a:solidFill>
                <a:latin typeface="Century Gothic" panose="020B0502020202020204" pitchFamily="34" charset="0"/>
              </a:rPr>
              <a:t>offence</a:t>
            </a:r>
            <a:endParaRPr lang="pl-PL" sz="2200" dirty="0">
              <a:solidFill>
                <a:schemeClr val="accent1"/>
              </a:solidFill>
              <a:latin typeface="Century Gothic" panose="020B0502020202020204" pitchFamily="34" charset="0"/>
            </a:endParaRPr>
          </a:p>
          <a:p>
            <a:pPr marL="0" indent="0">
              <a:lnSpc>
                <a:spcPct val="100000"/>
              </a:lnSpc>
              <a:buNone/>
            </a:pPr>
            <a:r>
              <a:rPr lang="pl-PL" sz="2600" dirty="0" err="1">
                <a:solidFill>
                  <a:schemeClr val="accent2"/>
                </a:solidFill>
                <a:latin typeface="Century Gothic" panose="020B0502020202020204" pitchFamily="34" charset="0"/>
              </a:rPr>
              <a:t>common</a:t>
            </a:r>
            <a:r>
              <a:rPr lang="pl-PL" sz="2600" dirty="0">
                <a:solidFill>
                  <a:schemeClr val="accent2"/>
                </a:solidFill>
                <a:latin typeface="Century Gothic" panose="020B0502020202020204" pitchFamily="34" charset="0"/>
              </a:rPr>
              <a:t> law </a:t>
            </a:r>
            <a:r>
              <a:rPr lang="pl-PL" sz="2600" dirty="0" err="1">
                <a:solidFill>
                  <a:schemeClr val="accent2"/>
                </a:solidFill>
                <a:latin typeface="Century Gothic" panose="020B0502020202020204" pitchFamily="34" charset="0"/>
              </a:rPr>
              <a:t>systems</a:t>
            </a:r>
            <a:endParaRPr lang="pl-PL" sz="2600" dirty="0">
              <a:solidFill>
                <a:schemeClr val="accent2"/>
              </a:solidFill>
              <a:latin typeface="Century Gothic" panose="020B0502020202020204" pitchFamily="34" charset="0"/>
            </a:endParaRPr>
          </a:p>
          <a:p>
            <a:pPr>
              <a:lnSpc>
                <a:spcPct val="100000"/>
              </a:lnSpc>
            </a:pPr>
            <a:r>
              <a:rPr lang="pl-PL" sz="2600" dirty="0" err="1">
                <a:latin typeface="Century Gothic" panose="020B0502020202020204" pitchFamily="34" charset="0"/>
              </a:rPr>
              <a:t>actus</a:t>
            </a:r>
            <a:r>
              <a:rPr lang="pl-PL" sz="2600" dirty="0">
                <a:latin typeface="Century Gothic" panose="020B0502020202020204" pitchFamily="34" charset="0"/>
              </a:rPr>
              <a:t> </a:t>
            </a:r>
            <a:r>
              <a:rPr lang="pl-PL" sz="2600" dirty="0" err="1">
                <a:latin typeface="Century Gothic" panose="020B0502020202020204" pitchFamily="34" charset="0"/>
              </a:rPr>
              <a:t>reus</a:t>
            </a:r>
            <a:endParaRPr lang="pl-PL" sz="2600" dirty="0">
              <a:latin typeface="Century Gothic" panose="020B0502020202020204" pitchFamily="34" charset="0"/>
            </a:endParaRPr>
          </a:p>
          <a:p>
            <a:pPr>
              <a:lnSpc>
                <a:spcPct val="100000"/>
              </a:lnSpc>
            </a:pPr>
            <a:r>
              <a:rPr lang="pl-PL" sz="2600" dirty="0">
                <a:latin typeface="Century Gothic" panose="020B0502020202020204" pitchFamily="34" charset="0"/>
              </a:rPr>
              <a:t>mens </a:t>
            </a:r>
            <a:r>
              <a:rPr lang="pl-PL" sz="2600" dirty="0" err="1">
                <a:latin typeface="Century Gothic" panose="020B0502020202020204" pitchFamily="34" charset="0"/>
              </a:rPr>
              <a:t>rea</a:t>
            </a:r>
            <a:endParaRPr lang="pl-PL" sz="2600" dirty="0">
              <a:latin typeface="Century Gothic" panose="020B0502020202020204" pitchFamily="34" charset="0"/>
            </a:endParaRPr>
          </a:p>
          <a:p>
            <a:pPr>
              <a:lnSpc>
                <a:spcPct val="100000"/>
              </a:lnSpc>
            </a:pPr>
            <a:r>
              <a:rPr lang="pl-PL" sz="2600" dirty="0">
                <a:latin typeface="Century Gothic" panose="020B0502020202020204" pitchFamily="34" charset="0"/>
              </a:rPr>
              <a:t>(</a:t>
            </a:r>
            <a:r>
              <a:rPr lang="pl-PL" sz="2600" dirty="0" err="1">
                <a:latin typeface="Century Gothic" panose="020B0502020202020204" pitchFamily="34" charset="0"/>
              </a:rPr>
              <a:t>lack</a:t>
            </a:r>
            <a:r>
              <a:rPr lang="pl-PL" sz="2600" dirty="0">
                <a:latin typeface="Century Gothic" panose="020B0502020202020204" pitchFamily="34" charset="0"/>
              </a:rPr>
              <a:t> of) </a:t>
            </a:r>
            <a:r>
              <a:rPr lang="pl-PL" sz="2600" dirty="0" err="1">
                <a:latin typeface="Century Gothic" panose="020B0502020202020204" pitchFamily="34" charset="0"/>
              </a:rPr>
              <a:t>defences</a:t>
            </a:r>
            <a:endParaRPr lang="pl-PL" sz="2200" dirty="0">
              <a:latin typeface="Century Gothic" panose="020B0502020202020204" pitchFamily="34" charset="0"/>
            </a:endParaRPr>
          </a:p>
          <a:p>
            <a:pPr>
              <a:lnSpc>
                <a:spcPct val="100000"/>
              </a:lnSpc>
            </a:pPr>
            <a:endParaRPr lang="pl-PL" sz="2600" dirty="0">
              <a:solidFill>
                <a:schemeClr val="accent2"/>
              </a:solidFill>
              <a:latin typeface="Century Gothic" panose="020B0502020202020204" pitchFamily="34" charset="0"/>
            </a:endParaRPr>
          </a:p>
          <a:p>
            <a:pPr marL="0" indent="0">
              <a:lnSpc>
                <a:spcPct val="100000"/>
              </a:lnSpc>
              <a:buNone/>
            </a:pPr>
            <a:r>
              <a:rPr lang="pl-PL" sz="2600" dirty="0" err="1">
                <a:solidFill>
                  <a:schemeClr val="accent2"/>
                </a:solidFill>
                <a:latin typeface="Century Gothic" panose="020B0502020202020204" pitchFamily="34" charset="0"/>
              </a:rPr>
              <a:t>actus</a:t>
            </a:r>
            <a:r>
              <a:rPr lang="pl-PL" sz="2600" dirty="0">
                <a:solidFill>
                  <a:schemeClr val="accent2"/>
                </a:solidFill>
                <a:latin typeface="Century Gothic" panose="020B0502020202020204" pitchFamily="34" charset="0"/>
              </a:rPr>
              <a:t> </a:t>
            </a:r>
            <a:r>
              <a:rPr lang="pl-PL" sz="2600" dirty="0" err="1">
                <a:solidFill>
                  <a:schemeClr val="accent2"/>
                </a:solidFill>
                <a:latin typeface="Century Gothic" panose="020B0502020202020204" pitchFamily="34" charset="0"/>
              </a:rPr>
              <a:t>reus</a:t>
            </a:r>
            <a:r>
              <a:rPr lang="pl-PL" sz="2600" dirty="0">
                <a:solidFill>
                  <a:schemeClr val="accent2"/>
                </a:solidFill>
                <a:latin typeface="Century Gothic" panose="020B0502020202020204" pitchFamily="34" charset="0"/>
              </a:rPr>
              <a:t> + mens </a:t>
            </a:r>
            <a:r>
              <a:rPr lang="pl-PL" sz="2600" dirty="0" err="1">
                <a:solidFill>
                  <a:schemeClr val="accent2"/>
                </a:solidFill>
                <a:latin typeface="Century Gothic" panose="020B0502020202020204" pitchFamily="34" charset="0"/>
              </a:rPr>
              <a:t>rea</a:t>
            </a:r>
            <a:r>
              <a:rPr lang="pl-PL" sz="2600" dirty="0">
                <a:solidFill>
                  <a:schemeClr val="accent2"/>
                </a:solidFill>
                <a:latin typeface="Century Gothic" panose="020B0502020202020204" pitchFamily="34" charset="0"/>
              </a:rPr>
              <a:t> = prima facie </a:t>
            </a:r>
            <a:r>
              <a:rPr lang="pl-PL" sz="2600" dirty="0" err="1">
                <a:solidFill>
                  <a:schemeClr val="accent2"/>
                </a:solidFill>
                <a:latin typeface="Century Gothic" panose="020B0502020202020204" pitchFamily="34" charset="0"/>
              </a:rPr>
              <a:t>offence</a:t>
            </a:r>
            <a:endParaRPr lang="pl-PL" sz="2600" dirty="0">
              <a:solidFill>
                <a:schemeClr val="accent2"/>
              </a:solidFill>
              <a:latin typeface="Century Gothic" panose="020B0502020202020204" pitchFamily="34" charset="0"/>
            </a:endParaRPr>
          </a:p>
        </p:txBody>
      </p:sp>
      <p:pic>
        <p:nvPicPr>
          <p:cNvPr id="7" name="Obraz 6">
            <a:extLst>
              <a:ext uri="{FF2B5EF4-FFF2-40B4-BE49-F238E27FC236}">
                <a16:creationId xmlns:a16="http://schemas.microsoft.com/office/drawing/2014/main" id="{1CD8C6B8-CB3D-4D52-8D51-1117DB0BFB35}"/>
              </a:ext>
            </a:extLst>
          </p:cNvPr>
          <p:cNvPicPr>
            <a:picLocks noChangeAspect="1"/>
          </p:cNvPicPr>
          <p:nvPr/>
        </p:nvPicPr>
        <p:blipFill>
          <a:blip r:embed="rId2"/>
          <a:stretch>
            <a:fillRect/>
          </a:stretch>
        </p:blipFill>
        <p:spPr>
          <a:xfrm>
            <a:off x="8872963" y="-1"/>
            <a:ext cx="3319038" cy="1533525"/>
          </a:xfrm>
          <a:prstGeom prst="rect">
            <a:avLst/>
          </a:prstGeom>
        </p:spPr>
      </p:pic>
    </p:spTree>
    <p:extLst>
      <p:ext uri="{BB962C8B-B14F-4D97-AF65-F5344CB8AC3E}">
        <p14:creationId xmlns:p14="http://schemas.microsoft.com/office/powerpoint/2010/main" val="1576337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F9223D-6458-4777-9302-C8FCB3B0920A}"/>
              </a:ext>
            </a:extLst>
          </p:cNvPr>
          <p:cNvSpPr>
            <a:spLocks noGrp="1"/>
          </p:cNvSpPr>
          <p:nvPr>
            <p:ph type="title"/>
          </p:nvPr>
        </p:nvSpPr>
        <p:spPr>
          <a:xfrm>
            <a:off x="838200" y="207961"/>
            <a:ext cx="10515600" cy="1325563"/>
          </a:xfrm>
        </p:spPr>
        <p:txBody>
          <a:bodyPr>
            <a:normAutofit/>
          </a:bodyPr>
          <a:lstStyle/>
          <a:p>
            <a:r>
              <a:rPr lang="pl-PL" sz="3600" dirty="0" err="1">
                <a:latin typeface="Century Gothic" panose="020B0502020202020204" pitchFamily="34" charset="0"/>
              </a:rPr>
              <a:t>Lecture</a:t>
            </a:r>
            <a:r>
              <a:rPr lang="pl-PL" sz="3600" dirty="0">
                <a:latin typeface="Century Gothic" panose="020B0502020202020204" pitchFamily="34" charset="0"/>
              </a:rPr>
              <a:t> III</a:t>
            </a:r>
            <a:endParaRPr lang="de-DE" sz="3600" dirty="0">
              <a:latin typeface="Century Gothic" panose="020B0502020202020204" pitchFamily="34" charset="0"/>
            </a:endParaRPr>
          </a:p>
        </p:txBody>
      </p:sp>
      <p:sp>
        <p:nvSpPr>
          <p:cNvPr id="3" name="Symbol zastępczy zawartości 2">
            <a:extLst>
              <a:ext uri="{FF2B5EF4-FFF2-40B4-BE49-F238E27FC236}">
                <a16:creationId xmlns:a16="http://schemas.microsoft.com/office/drawing/2014/main" id="{CE2803F7-C461-442C-A7A7-98ABAB7976AB}"/>
              </a:ext>
            </a:extLst>
          </p:cNvPr>
          <p:cNvSpPr>
            <a:spLocks noGrp="1"/>
          </p:cNvSpPr>
          <p:nvPr>
            <p:ph idx="1"/>
          </p:nvPr>
        </p:nvSpPr>
        <p:spPr>
          <a:xfrm>
            <a:off x="838200" y="1294075"/>
            <a:ext cx="10982325" cy="5821100"/>
          </a:xfrm>
        </p:spPr>
        <p:txBody>
          <a:bodyPr>
            <a:normAutofit/>
          </a:bodyPr>
          <a:lstStyle/>
          <a:p>
            <a:pPr marL="0" indent="0">
              <a:lnSpc>
                <a:spcPct val="100000"/>
              </a:lnSpc>
              <a:buNone/>
            </a:pPr>
            <a:r>
              <a:rPr lang="pl-PL" sz="2600" dirty="0" err="1">
                <a:solidFill>
                  <a:schemeClr val="accent1"/>
                </a:solidFill>
                <a:latin typeface="Century Gothic" panose="020B0502020202020204" pitchFamily="34" charset="0"/>
              </a:rPr>
              <a:t>basic</a:t>
            </a:r>
            <a:r>
              <a:rPr lang="pl-PL" sz="2600" dirty="0">
                <a:solidFill>
                  <a:schemeClr val="accent1"/>
                </a:solidFill>
                <a:latin typeface="Century Gothic" panose="020B0502020202020204" pitchFamily="34" charset="0"/>
              </a:rPr>
              <a:t> </a:t>
            </a:r>
            <a:r>
              <a:rPr lang="pl-PL" sz="2600" dirty="0" err="1">
                <a:solidFill>
                  <a:schemeClr val="accent1"/>
                </a:solidFill>
                <a:latin typeface="Century Gothic" panose="020B0502020202020204" pitchFamily="34" charset="0"/>
              </a:rPr>
              <a:t>elements</a:t>
            </a:r>
            <a:r>
              <a:rPr lang="pl-PL" sz="2600" dirty="0">
                <a:solidFill>
                  <a:schemeClr val="accent1"/>
                </a:solidFill>
                <a:latin typeface="Century Gothic" panose="020B0502020202020204" pitchFamily="34" charset="0"/>
              </a:rPr>
              <a:t> of </a:t>
            </a:r>
            <a:r>
              <a:rPr lang="pl-PL" sz="2600" dirty="0" err="1">
                <a:solidFill>
                  <a:schemeClr val="accent1"/>
                </a:solidFill>
                <a:latin typeface="Century Gothic" panose="020B0502020202020204" pitchFamily="34" charset="0"/>
              </a:rPr>
              <a:t>criminal</a:t>
            </a:r>
            <a:r>
              <a:rPr lang="pl-PL" sz="2600" dirty="0">
                <a:solidFill>
                  <a:schemeClr val="accent1"/>
                </a:solidFill>
                <a:latin typeface="Century Gothic" panose="020B0502020202020204" pitchFamily="34" charset="0"/>
              </a:rPr>
              <a:t> </a:t>
            </a:r>
            <a:r>
              <a:rPr lang="pl-PL" sz="2600" dirty="0" err="1">
                <a:solidFill>
                  <a:schemeClr val="accent1"/>
                </a:solidFill>
                <a:latin typeface="Century Gothic" panose="020B0502020202020204" pitchFamily="34" charset="0"/>
              </a:rPr>
              <a:t>offence</a:t>
            </a:r>
            <a:endParaRPr lang="pl-PL" sz="2200" dirty="0">
              <a:solidFill>
                <a:schemeClr val="accent1"/>
              </a:solidFill>
              <a:latin typeface="Century Gothic" panose="020B0502020202020204" pitchFamily="34" charset="0"/>
            </a:endParaRPr>
          </a:p>
          <a:p>
            <a:pPr marL="0" indent="0">
              <a:lnSpc>
                <a:spcPct val="100000"/>
              </a:lnSpc>
              <a:buNone/>
            </a:pPr>
            <a:r>
              <a:rPr lang="pl-PL" sz="2600" dirty="0" err="1">
                <a:solidFill>
                  <a:schemeClr val="accent2"/>
                </a:solidFill>
                <a:latin typeface="Century Gothic" panose="020B0502020202020204" pitchFamily="34" charset="0"/>
              </a:rPr>
              <a:t>continental</a:t>
            </a:r>
            <a:r>
              <a:rPr lang="pl-PL" sz="2600" dirty="0">
                <a:solidFill>
                  <a:schemeClr val="accent2"/>
                </a:solidFill>
                <a:latin typeface="Century Gothic" panose="020B0502020202020204" pitchFamily="34" charset="0"/>
              </a:rPr>
              <a:t> law </a:t>
            </a:r>
            <a:r>
              <a:rPr lang="pl-PL" sz="2600" dirty="0" err="1">
                <a:solidFill>
                  <a:schemeClr val="accent2"/>
                </a:solidFill>
                <a:latin typeface="Century Gothic" panose="020B0502020202020204" pitchFamily="34" charset="0"/>
              </a:rPr>
              <a:t>systems</a:t>
            </a:r>
            <a:r>
              <a:rPr lang="pl-PL" sz="2600" dirty="0">
                <a:solidFill>
                  <a:schemeClr val="accent2"/>
                </a:solidFill>
                <a:latin typeface="Century Gothic" panose="020B0502020202020204" pitchFamily="34" charset="0"/>
              </a:rPr>
              <a:t> (</a:t>
            </a:r>
            <a:r>
              <a:rPr lang="pl-PL" sz="2600" dirty="0" err="1">
                <a:solidFill>
                  <a:schemeClr val="accent2"/>
                </a:solidFill>
                <a:latin typeface="Century Gothic" panose="020B0502020202020204" pitchFamily="34" charset="0"/>
              </a:rPr>
              <a:t>Polish</a:t>
            </a:r>
            <a:r>
              <a:rPr lang="pl-PL" sz="2600" dirty="0">
                <a:solidFill>
                  <a:schemeClr val="accent2"/>
                </a:solidFill>
                <a:latin typeface="Century Gothic" panose="020B0502020202020204" pitchFamily="34" charset="0"/>
              </a:rPr>
              <a:t> </a:t>
            </a:r>
            <a:r>
              <a:rPr lang="pl-PL" sz="2600" dirty="0" err="1">
                <a:solidFill>
                  <a:schemeClr val="accent2"/>
                </a:solidFill>
                <a:latin typeface="Century Gothic" panose="020B0502020202020204" pitchFamily="34" charset="0"/>
              </a:rPr>
              <a:t>criminal</a:t>
            </a:r>
            <a:r>
              <a:rPr lang="pl-PL" sz="2600" dirty="0">
                <a:solidFill>
                  <a:schemeClr val="accent2"/>
                </a:solidFill>
                <a:latin typeface="Century Gothic" panose="020B0502020202020204" pitchFamily="34" charset="0"/>
              </a:rPr>
              <a:t> law)</a:t>
            </a:r>
          </a:p>
          <a:p>
            <a:pPr marL="0" indent="0">
              <a:lnSpc>
                <a:spcPct val="100000"/>
              </a:lnSpc>
              <a:buNone/>
            </a:pPr>
            <a:r>
              <a:rPr lang="pl-PL" sz="2600" dirty="0" err="1">
                <a:latin typeface="Century Gothic" panose="020B0502020202020204" pitchFamily="34" charset="0"/>
              </a:rPr>
              <a:t>contemporary</a:t>
            </a:r>
            <a:r>
              <a:rPr lang="pl-PL" sz="2600" dirty="0">
                <a:latin typeface="Century Gothic" panose="020B0502020202020204" pitchFamily="34" charset="0"/>
              </a:rPr>
              <a:t> </a:t>
            </a:r>
            <a:r>
              <a:rPr lang="pl-PL" sz="2600" dirty="0" err="1">
                <a:latin typeface="Century Gothic" panose="020B0502020202020204" pitchFamily="34" charset="0"/>
              </a:rPr>
              <a:t>definition</a:t>
            </a:r>
            <a:r>
              <a:rPr lang="pl-PL" sz="2600" dirty="0">
                <a:latin typeface="Century Gothic" panose="020B0502020202020204" pitchFamily="34" charset="0"/>
              </a:rPr>
              <a:t> by A. Zoll</a:t>
            </a:r>
          </a:p>
          <a:p>
            <a:pPr marL="514350" indent="-514350">
              <a:lnSpc>
                <a:spcPct val="100000"/>
              </a:lnSpc>
              <a:buFont typeface="+mj-lt"/>
              <a:buAutoNum type="arabicPeriod"/>
            </a:pPr>
            <a:r>
              <a:rPr lang="pl-PL" sz="2600" dirty="0" err="1">
                <a:latin typeface="Century Gothic" panose="020B0502020202020204" pitchFamily="34" charset="0"/>
              </a:rPr>
              <a:t>human</a:t>
            </a:r>
            <a:r>
              <a:rPr lang="pl-PL" sz="2600" dirty="0">
                <a:latin typeface="Century Gothic" panose="020B0502020202020204" pitchFamily="34" charset="0"/>
              </a:rPr>
              <a:t> </a:t>
            </a:r>
            <a:r>
              <a:rPr lang="pl-PL" sz="2600" dirty="0" err="1">
                <a:latin typeface="Century Gothic" panose="020B0502020202020204" pitchFamily="34" charset="0"/>
              </a:rPr>
              <a:t>conduct</a:t>
            </a:r>
            <a:r>
              <a:rPr lang="pl-PL" sz="2600" dirty="0">
                <a:latin typeface="Century Gothic" panose="020B0502020202020204" pitchFamily="34" charset="0"/>
              </a:rPr>
              <a:t> (</a:t>
            </a:r>
            <a:r>
              <a:rPr lang="pl-PL" sz="2600" dirty="0" err="1">
                <a:latin typeface="Century Gothic" panose="020B0502020202020204" pitchFamily="34" charset="0"/>
              </a:rPr>
              <a:t>act</a:t>
            </a:r>
            <a:r>
              <a:rPr lang="pl-PL" sz="2600" dirty="0">
                <a:latin typeface="Century Gothic" panose="020B0502020202020204" pitchFamily="34" charset="0"/>
              </a:rPr>
              <a:t> </a:t>
            </a:r>
            <a:r>
              <a:rPr lang="pl-PL" sz="2600" dirty="0" err="1">
                <a:latin typeface="Century Gothic" panose="020B0502020202020204" pitchFamily="34" charset="0"/>
              </a:rPr>
              <a:t>or</a:t>
            </a:r>
            <a:r>
              <a:rPr lang="pl-PL" sz="2600" dirty="0">
                <a:latin typeface="Century Gothic" panose="020B0502020202020204" pitchFamily="34" charset="0"/>
              </a:rPr>
              <a:t> </a:t>
            </a:r>
            <a:r>
              <a:rPr lang="pl-PL" sz="2600" dirty="0" err="1">
                <a:latin typeface="Century Gothic" panose="020B0502020202020204" pitchFamily="34" charset="0"/>
              </a:rPr>
              <a:t>omission</a:t>
            </a:r>
            <a:r>
              <a:rPr lang="pl-PL" sz="2600" dirty="0">
                <a:latin typeface="Century Gothic" panose="020B0502020202020204" pitchFamily="34" charset="0"/>
              </a:rPr>
              <a:t>)</a:t>
            </a:r>
          </a:p>
          <a:p>
            <a:pPr marL="514350" indent="-514350">
              <a:lnSpc>
                <a:spcPct val="100000"/>
              </a:lnSpc>
              <a:buFont typeface="+mj-lt"/>
              <a:buAutoNum type="arabicPeriod"/>
            </a:pPr>
            <a:r>
              <a:rPr lang="pl-PL" sz="2600" dirty="0" err="1">
                <a:latin typeface="Century Gothic" panose="020B0502020202020204" pitchFamily="34" charset="0"/>
              </a:rPr>
              <a:t>unlawfulness</a:t>
            </a:r>
            <a:endParaRPr lang="pl-PL" sz="2600" dirty="0">
              <a:latin typeface="Century Gothic" panose="020B0502020202020204" pitchFamily="34" charset="0"/>
            </a:endParaRPr>
          </a:p>
          <a:p>
            <a:pPr marL="514350" indent="-514350">
              <a:lnSpc>
                <a:spcPct val="100000"/>
              </a:lnSpc>
              <a:buFont typeface="+mj-lt"/>
              <a:buAutoNum type="arabicPeriod"/>
            </a:pPr>
            <a:r>
              <a:rPr lang="pl-PL" sz="2600" dirty="0" err="1">
                <a:latin typeface="Century Gothic" panose="020B0502020202020204" pitchFamily="34" charset="0"/>
              </a:rPr>
              <a:t>punishability</a:t>
            </a:r>
            <a:endParaRPr lang="pl-PL" sz="2600" dirty="0">
              <a:latin typeface="Century Gothic" panose="020B0502020202020204" pitchFamily="34" charset="0"/>
            </a:endParaRPr>
          </a:p>
          <a:p>
            <a:pPr marL="514350" indent="-514350">
              <a:lnSpc>
                <a:spcPct val="100000"/>
              </a:lnSpc>
              <a:buFont typeface="+mj-lt"/>
              <a:buAutoNum type="arabicPeriod"/>
            </a:pPr>
            <a:r>
              <a:rPr lang="pl-PL" sz="2600" dirty="0" err="1">
                <a:latin typeface="Century Gothic" panose="020B0502020202020204" pitchFamily="34" charset="0"/>
              </a:rPr>
              <a:t>social</a:t>
            </a:r>
            <a:r>
              <a:rPr lang="pl-PL" sz="2600" dirty="0">
                <a:latin typeface="Century Gothic" panose="020B0502020202020204" pitchFamily="34" charset="0"/>
              </a:rPr>
              <a:t> </a:t>
            </a:r>
            <a:r>
              <a:rPr lang="pl-PL" sz="2600" dirty="0" err="1">
                <a:latin typeface="Century Gothic" panose="020B0502020202020204" pitchFamily="34" charset="0"/>
              </a:rPr>
              <a:t>harm</a:t>
            </a:r>
            <a:r>
              <a:rPr lang="pl-PL" sz="2600" dirty="0">
                <a:latin typeface="Century Gothic" panose="020B0502020202020204" pitchFamily="34" charset="0"/>
              </a:rPr>
              <a:t> (</a:t>
            </a:r>
            <a:r>
              <a:rPr lang="pl-PL" sz="2600" dirty="0" err="1">
                <a:latin typeface="Century Gothic" panose="020B0502020202020204" pitchFamily="34" charset="0"/>
              </a:rPr>
              <a:t>higher</a:t>
            </a:r>
            <a:r>
              <a:rPr lang="pl-PL" sz="2600" dirty="0">
                <a:latin typeface="Century Gothic" panose="020B0502020202020204" pitchFamily="34" charset="0"/>
              </a:rPr>
              <a:t> </a:t>
            </a:r>
            <a:r>
              <a:rPr lang="pl-PL" sz="2600" dirty="0" err="1">
                <a:latin typeface="Century Gothic" panose="020B0502020202020204" pitchFamily="34" charset="0"/>
              </a:rPr>
              <a:t>than</a:t>
            </a:r>
            <a:r>
              <a:rPr lang="pl-PL" sz="2600" dirty="0">
                <a:latin typeface="Century Gothic" panose="020B0502020202020204" pitchFamily="34" charset="0"/>
              </a:rPr>
              <a:t> </a:t>
            </a:r>
            <a:r>
              <a:rPr lang="pl-PL" sz="2600" dirty="0" err="1">
                <a:latin typeface="Century Gothic" panose="020B0502020202020204" pitchFamily="34" charset="0"/>
              </a:rPr>
              <a:t>minimal</a:t>
            </a:r>
            <a:r>
              <a:rPr lang="pl-PL" sz="2600" dirty="0">
                <a:latin typeface="Century Gothic" panose="020B0502020202020204" pitchFamily="34" charset="0"/>
              </a:rPr>
              <a:t>)</a:t>
            </a:r>
          </a:p>
          <a:p>
            <a:pPr marL="514350" indent="-514350">
              <a:lnSpc>
                <a:spcPct val="100000"/>
              </a:lnSpc>
              <a:buFont typeface="+mj-lt"/>
              <a:buAutoNum type="arabicPeriod"/>
            </a:pPr>
            <a:r>
              <a:rPr lang="pl-PL" sz="2600" dirty="0" err="1">
                <a:latin typeface="Century Gothic" panose="020B0502020202020204" pitchFamily="34" charset="0"/>
              </a:rPr>
              <a:t>guilt</a:t>
            </a:r>
            <a:r>
              <a:rPr lang="pl-PL" sz="2600" dirty="0">
                <a:latin typeface="Century Gothic" panose="020B0502020202020204" pitchFamily="34" charset="0"/>
              </a:rPr>
              <a:t> (</a:t>
            </a:r>
            <a:r>
              <a:rPr lang="pl-PL" sz="2600" dirty="0" err="1">
                <a:latin typeface="Century Gothic" panose="020B0502020202020204" pitchFamily="34" charset="0"/>
              </a:rPr>
              <a:t>culpability</a:t>
            </a:r>
            <a:r>
              <a:rPr lang="pl-PL" sz="2600" dirty="0">
                <a:latin typeface="Century Gothic" panose="020B0502020202020204" pitchFamily="34" charset="0"/>
              </a:rPr>
              <a:t>)</a:t>
            </a:r>
          </a:p>
          <a:p>
            <a:pPr marL="514350" indent="-514350">
              <a:lnSpc>
                <a:spcPct val="100000"/>
              </a:lnSpc>
              <a:buFont typeface="+mj-lt"/>
              <a:buAutoNum type="arabicPeriod"/>
            </a:pPr>
            <a:endParaRPr lang="pl-PL" dirty="0">
              <a:latin typeface="Century Gothic" panose="020B0502020202020204" pitchFamily="34" charset="0"/>
            </a:endParaRPr>
          </a:p>
          <a:p>
            <a:pPr marL="514350" indent="-514350">
              <a:lnSpc>
                <a:spcPct val="100000"/>
              </a:lnSpc>
              <a:buFont typeface="+mj-lt"/>
              <a:buAutoNum type="arabicPeriod"/>
            </a:pPr>
            <a:endParaRPr lang="pl-PL" sz="2600" dirty="0">
              <a:latin typeface="Century Gothic" panose="020B0502020202020204" pitchFamily="34" charset="0"/>
            </a:endParaRPr>
          </a:p>
          <a:p>
            <a:pPr marL="0" indent="0">
              <a:lnSpc>
                <a:spcPct val="100000"/>
              </a:lnSpc>
              <a:buNone/>
            </a:pPr>
            <a:endParaRPr lang="pl-PL" sz="2600" dirty="0">
              <a:solidFill>
                <a:schemeClr val="accent2"/>
              </a:solidFill>
              <a:latin typeface="Century Gothic" panose="020B0502020202020204" pitchFamily="34" charset="0"/>
            </a:endParaRPr>
          </a:p>
          <a:p>
            <a:pPr>
              <a:lnSpc>
                <a:spcPct val="100000"/>
              </a:lnSpc>
            </a:pPr>
            <a:endParaRPr lang="pl-PL" sz="2600" dirty="0">
              <a:latin typeface="Century Gothic" panose="020B0502020202020204" pitchFamily="34" charset="0"/>
            </a:endParaRPr>
          </a:p>
        </p:txBody>
      </p:sp>
      <p:pic>
        <p:nvPicPr>
          <p:cNvPr id="7" name="Obraz 6">
            <a:extLst>
              <a:ext uri="{FF2B5EF4-FFF2-40B4-BE49-F238E27FC236}">
                <a16:creationId xmlns:a16="http://schemas.microsoft.com/office/drawing/2014/main" id="{1CD8C6B8-CB3D-4D52-8D51-1117DB0BFB35}"/>
              </a:ext>
            </a:extLst>
          </p:cNvPr>
          <p:cNvPicPr>
            <a:picLocks noChangeAspect="1"/>
          </p:cNvPicPr>
          <p:nvPr/>
        </p:nvPicPr>
        <p:blipFill>
          <a:blip r:embed="rId2"/>
          <a:stretch>
            <a:fillRect/>
          </a:stretch>
        </p:blipFill>
        <p:spPr>
          <a:xfrm>
            <a:off x="8872963" y="-1"/>
            <a:ext cx="3319038" cy="1533525"/>
          </a:xfrm>
          <a:prstGeom prst="rect">
            <a:avLst/>
          </a:prstGeom>
        </p:spPr>
      </p:pic>
    </p:spTree>
    <p:extLst>
      <p:ext uri="{BB962C8B-B14F-4D97-AF65-F5344CB8AC3E}">
        <p14:creationId xmlns:p14="http://schemas.microsoft.com/office/powerpoint/2010/main" val="3272377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F9223D-6458-4777-9302-C8FCB3B0920A}"/>
              </a:ext>
            </a:extLst>
          </p:cNvPr>
          <p:cNvSpPr>
            <a:spLocks noGrp="1"/>
          </p:cNvSpPr>
          <p:nvPr>
            <p:ph type="title"/>
          </p:nvPr>
        </p:nvSpPr>
        <p:spPr>
          <a:xfrm>
            <a:off x="838200" y="207961"/>
            <a:ext cx="10515600" cy="1325563"/>
          </a:xfrm>
        </p:spPr>
        <p:txBody>
          <a:bodyPr>
            <a:normAutofit/>
          </a:bodyPr>
          <a:lstStyle/>
          <a:p>
            <a:r>
              <a:rPr lang="pl-PL" sz="3600" dirty="0" err="1">
                <a:latin typeface="Century Gothic" panose="020B0502020202020204" pitchFamily="34" charset="0"/>
              </a:rPr>
              <a:t>Lecture</a:t>
            </a:r>
            <a:r>
              <a:rPr lang="pl-PL" sz="3600" dirty="0">
                <a:latin typeface="Century Gothic" panose="020B0502020202020204" pitchFamily="34" charset="0"/>
              </a:rPr>
              <a:t> III</a:t>
            </a:r>
            <a:endParaRPr lang="de-DE" sz="3600" dirty="0">
              <a:latin typeface="Century Gothic" panose="020B0502020202020204" pitchFamily="34" charset="0"/>
            </a:endParaRPr>
          </a:p>
        </p:txBody>
      </p:sp>
      <p:sp>
        <p:nvSpPr>
          <p:cNvPr id="3" name="Symbol zastępczy zawartości 2">
            <a:extLst>
              <a:ext uri="{FF2B5EF4-FFF2-40B4-BE49-F238E27FC236}">
                <a16:creationId xmlns:a16="http://schemas.microsoft.com/office/drawing/2014/main" id="{CE2803F7-C461-442C-A7A7-98ABAB7976AB}"/>
              </a:ext>
            </a:extLst>
          </p:cNvPr>
          <p:cNvSpPr>
            <a:spLocks noGrp="1"/>
          </p:cNvSpPr>
          <p:nvPr>
            <p:ph idx="1"/>
          </p:nvPr>
        </p:nvSpPr>
        <p:spPr>
          <a:xfrm>
            <a:off x="838200" y="1294075"/>
            <a:ext cx="10982325" cy="5821100"/>
          </a:xfrm>
        </p:spPr>
        <p:txBody>
          <a:bodyPr>
            <a:normAutofit/>
          </a:bodyPr>
          <a:lstStyle/>
          <a:p>
            <a:pPr marL="0" indent="0">
              <a:lnSpc>
                <a:spcPct val="100000"/>
              </a:lnSpc>
              <a:buNone/>
            </a:pPr>
            <a:r>
              <a:rPr lang="pl-PL" sz="2600" dirty="0" err="1">
                <a:solidFill>
                  <a:schemeClr val="accent1"/>
                </a:solidFill>
                <a:latin typeface="Century Gothic" panose="020B0502020202020204" pitchFamily="34" charset="0"/>
              </a:rPr>
              <a:t>basic</a:t>
            </a:r>
            <a:r>
              <a:rPr lang="pl-PL" sz="2600" dirty="0">
                <a:solidFill>
                  <a:schemeClr val="accent1"/>
                </a:solidFill>
                <a:latin typeface="Century Gothic" panose="020B0502020202020204" pitchFamily="34" charset="0"/>
              </a:rPr>
              <a:t> </a:t>
            </a:r>
            <a:r>
              <a:rPr lang="pl-PL" sz="2600" dirty="0" err="1">
                <a:solidFill>
                  <a:schemeClr val="accent1"/>
                </a:solidFill>
                <a:latin typeface="Century Gothic" panose="020B0502020202020204" pitchFamily="34" charset="0"/>
              </a:rPr>
              <a:t>elements</a:t>
            </a:r>
            <a:r>
              <a:rPr lang="pl-PL" sz="2600" dirty="0">
                <a:solidFill>
                  <a:schemeClr val="accent1"/>
                </a:solidFill>
                <a:latin typeface="Century Gothic" panose="020B0502020202020204" pitchFamily="34" charset="0"/>
              </a:rPr>
              <a:t> of </a:t>
            </a:r>
            <a:r>
              <a:rPr lang="pl-PL" sz="2600" dirty="0" err="1">
                <a:solidFill>
                  <a:schemeClr val="accent1"/>
                </a:solidFill>
                <a:latin typeface="Century Gothic" panose="020B0502020202020204" pitchFamily="34" charset="0"/>
              </a:rPr>
              <a:t>criminal</a:t>
            </a:r>
            <a:r>
              <a:rPr lang="pl-PL" sz="2600" dirty="0">
                <a:solidFill>
                  <a:schemeClr val="accent1"/>
                </a:solidFill>
                <a:latin typeface="Century Gothic" panose="020B0502020202020204" pitchFamily="34" charset="0"/>
              </a:rPr>
              <a:t> </a:t>
            </a:r>
            <a:r>
              <a:rPr lang="pl-PL" sz="2600" dirty="0" err="1">
                <a:solidFill>
                  <a:schemeClr val="accent1"/>
                </a:solidFill>
                <a:latin typeface="Century Gothic" panose="020B0502020202020204" pitchFamily="34" charset="0"/>
              </a:rPr>
              <a:t>offence</a:t>
            </a:r>
            <a:endParaRPr lang="pl-PL" sz="2200" dirty="0">
              <a:solidFill>
                <a:schemeClr val="accent1"/>
              </a:solidFill>
              <a:latin typeface="Century Gothic" panose="020B0502020202020204" pitchFamily="34" charset="0"/>
            </a:endParaRPr>
          </a:p>
          <a:p>
            <a:pPr marL="0" indent="0">
              <a:lnSpc>
                <a:spcPct val="100000"/>
              </a:lnSpc>
              <a:buNone/>
            </a:pPr>
            <a:r>
              <a:rPr lang="pl-PL" sz="2600" dirty="0" err="1">
                <a:solidFill>
                  <a:schemeClr val="accent2"/>
                </a:solidFill>
                <a:latin typeface="Century Gothic" panose="020B0502020202020204" pitchFamily="34" charset="0"/>
              </a:rPr>
              <a:t>contemporary</a:t>
            </a:r>
            <a:r>
              <a:rPr lang="pl-PL" sz="2600" dirty="0">
                <a:solidFill>
                  <a:schemeClr val="accent2"/>
                </a:solidFill>
                <a:latin typeface="Century Gothic" panose="020B0502020202020204" pitchFamily="34" charset="0"/>
              </a:rPr>
              <a:t> </a:t>
            </a:r>
            <a:r>
              <a:rPr lang="pl-PL" sz="2600" dirty="0" err="1">
                <a:solidFill>
                  <a:schemeClr val="accent2"/>
                </a:solidFill>
                <a:latin typeface="Century Gothic" panose="020B0502020202020204" pitchFamily="34" charset="0"/>
              </a:rPr>
              <a:t>definition</a:t>
            </a:r>
            <a:r>
              <a:rPr lang="pl-PL" sz="2600" dirty="0">
                <a:solidFill>
                  <a:schemeClr val="accent2"/>
                </a:solidFill>
                <a:latin typeface="Century Gothic" panose="020B0502020202020204" pitchFamily="34" charset="0"/>
              </a:rPr>
              <a:t> of </a:t>
            </a:r>
            <a:r>
              <a:rPr lang="pl-PL" sz="2600" dirty="0" err="1">
                <a:solidFill>
                  <a:schemeClr val="accent2"/>
                </a:solidFill>
                <a:latin typeface="Century Gothic" panose="020B0502020202020204" pitchFamily="34" charset="0"/>
              </a:rPr>
              <a:t>criminal</a:t>
            </a:r>
            <a:r>
              <a:rPr lang="pl-PL" sz="2600" dirty="0">
                <a:solidFill>
                  <a:schemeClr val="accent2"/>
                </a:solidFill>
                <a:latin typeface="Century Gothic" panose="020B0502020202020204" pitchFamily="34" charset="0"/>
              </a:rPr>
              <a:t> </a:t>
            </a:r>
            <a:r>
              <a:rPr lang="pl-PL" sz="2600" dirty="0" err="1">
                <a:solidFill>
                  <a:schemeClr val="accent2"/>
                </a:solidFill>
                <a:latin typeface="Century Gothic" panose="020B0502020202020204" pitchFamily="34" charset="0"/>
              </a:rPr>
              <a:t>offence</a:t>
            </a:r>
            <a:r>
              <a:rPr lang="pl-PL" sz="2600" dirty="0">
                <a:solidFill>
                  <a:schemeClr val="accent2"/>
                </a:solidFill>
                <a:latin typeface="Century Gothic" panose="020B0502020202020204" pitchFamily="34" charset="0"/>
              </a:rPr>
              <a:t> by A. Zoll</a:t>
            </a:r>
            <a:endParaRPr lang="pl-PL" dirty="0">
              <a:latin typeface="Century Gothic" panose="020B0502020202020204" pitchFamily="34" charset="0"/>
            </a:endParaRPr>
          </a:p>
          <a:p>
            <a:pPr marL="0" indent="0" algn="just">
              <a:lnSpc>
                <a:spcPct val="100000"/>
              </a:lnSpc>
              <a:buNone/>
            </a:pPr>
            <a:r>
              <a:rPr lang="pl-PL" sz="2600" dirty="0">
                <a:latin typeface="Century Gothic" panose="020B0502020202020204" pitchFamily="34" charset="0"/>
              </a:rPr>
              <a:t>In </a:t>
            </a:r>
            <a:r>
              <a:rPr lang="pl-PL" sz="2600" dirty="0" err="1">
                <a:latin typeface="Century Gothic" panose="020B0502020202020204" pitchFamily="34" charset="0"/>
              </a:rPr>
              <a:t>this</a:t>
            </a:r>
            <a:r>
              <a:rPr lang="pl-PL" sz="2600" dirty="0">
                <a:latin typeface="Century Gothic" panose="020B0502020202020204" pitchFamily="34" charset="0"/>
              </a:rPr>
              <a:t> </a:t>
            </a:r>
            <a:r>
              <a:rPr lang="pl-PL" sz="2600" dirty="0" err="1">
                <a:latin typeface="Century Gothic" panose="020B0502020202020204" pitchFamily="34" charset="0"/>
              </a:rPr>
              <a:t>concept</a:t>
            </a:r>
            <a:r>
              <a:rPr lang="pl-PL" sz="2600" dirty="0">
                <a:latin typeface="Century Gothic" panose="020B0502020202020204" pitchFamily="34" charset="0"/>
              </a:rPr>
              <a:t>, </a:t>
            </a:r>
            <a:r>
              <a:rPr lang="pl-PL" sz="2600" dirty="0" err="1">
                <a:latin typeface="Century Gothic" panose="020B0502020202020204" pitchFamily="34" charset="0"/>
              </a:rPr>
              <a:t>criminal</a:t>
            </a:r>
            <a:r>
              <a:rPr lang="pl-PL" sz="2600" dirty="0">
                <a:latin typeface="Century Gothic" panose="020B0502020202020204" pitchFamily="34" charset="0"/>
              </a:rPr>
              <a:t> </a:t>
            </a:r>
            <a:r>
              <a:rPr lang="pl-PL" sz="2600" dirty="0" err="1">
                <a:latin typeface="Century Gothic" panose="020B0502020202020204" pitchFamily="34" charset="0"/>
              </a:rPr>
              <a:t>offence</a:t>
            </a:r>
            <a:r>
              <a:rPr lang="pl-PL" sz="2600" dirty="0">
                <a:latin typeface="Century Gothic" panose="020B0502020202020204" pitchFamily="34" charset="0"/>
              </a:rPr>
              <a:t> </a:t>
            </a:r>
            <a:r>
              <a:rPr lang="pl-PL" sz="2600" dirty="0" err="1">
                <a:latin typeface="Century Gothic" panose="020B0502020202020204" pitchFamily="34" charset="0"/>
              </a:rPr>
              <a:t>is</a:t>
            </a:r>
            <a:r>
              <a:rPr lang="pl-PL" sz="2600" dirty="0">
                <a:latin typeface="Century Gothic" panose="020B0502020202020204" pitchFamily="34" charset="0"/>
              </a:rPr>
              <a:t> </a:t>
            </a:r>
            <a:r>
              <a:rPr lang="pl-PL" sz="2600" b="1" dirty="0">
                <a:latin typeface="Century Gothic" panose="020B0502020202020204" pitchFamily="34" charset="0"/>
              </a:rPr>
              <a:t>a </a:t>
            </a:r>
            <a:r>
              <a:rPr lang="pl-PL" sz="2600" b="1" dirty="0" err="1">
                <a:latin typeface="Century Gothic" panose="020B0502020202020204" pitchFamily="34" charset="0"/>
              </a:rPr>
              <a:t>natural</a:t>
            </a:r>
            <a:r>
              <a:rPr lang="pl-PL" sz="2600" b="1" dirty="0">
                <a:latin typeface="Century Gothic" panose="020B0502020202020204" pitchFamily="34" charset="0"/>
              </a:rPr>
              <a:t> </a:t>
            </a:r>
            <a:r>
              <a:rPr lang="pl-PL" sz="2600" b="1" dirty="0" err="1">
                <a:latin typeface="Century Gothic" panose="020B0502020202020204" pitchFamily="34" charset="0"/>
              </a:rPr>
              <a:t>person’s</a:t>
            </a:r>
            <a:r>
              <a:rPr lang="pl-PL" sz="2600" b="1" dirty="0">
                <a:latin typeface="Century Gothic" panose="020B0502020202020204" pitchFamily="34" charset="0"/>
              </a:rPr>
              <a:t> </a:t>
            </a:r>
            <a:r>
              <a:rPr lang="pl-PL" sz="2600" b="1" dirty="0" err="1">
                <a:latin typeface="Century Gothic" panose="020B0502020202020204" pitchFamily="34" charset="0"/>
              </a:rPr>
              <a:t>conduct</a:t>
            </a:r>
            <a:r>
              <a:rPr lang="pl-PL" sz="2600" b="1" i="1" dirty="0">
                <a:latin typeface="Century Gothic" panose="020B0502020202020204" pitchFamily="34" charset="0"/>
              </a:rPr>
              <a:t> </a:t>
            </a:r>
            <a:r>
              <a:rPr lang="pl-PL" sz="2600" dirty="0">
                <a:latin typeface="Century Gothic" panose="020B0502020202020204" pitchFamily="34" charset="0"/>
              </a:rPr>
              <a:t>(</a:t>
            </a:r>
            <a:r>
              <a:rPr lang="pl-PL" sz="2600" dirty="0" err="1">
                <a:latin typeface="Century Gothic" panose="020B0502020202020204" pitchFamily="34" charset="0"/>
              </a:rPr>
              <a:t>act</a:t>
            </a:r>
            <a:r>
              <a:rPr lang="pl-PL" sz="2600" dirty="0">
                <a:latin typeface="Century Gothic" panose="020B0502020202020204" pitchFamily="34" charset="0"/>
              </a:rPr>
              <a:t> </a:t>
            </a:r>
            <a:r>
              <a:rPr lang="pl-PL" sz="2600" dirty="0" err="1">
                <a:latin typeface="Century Gothic" panose="020B0502020202020204" pitchFamily="34" charset="0"/>
              </a:rPr>
              <a:t>or</a:t>
            </a:r>
            <a:r>
              <a:rPr lang="pl-PL" sz="2600" dirty="0">
                <a:latin typeface="Century Gothic" panose="020B0502020202020204" pitchFamily="34" charset="0"/>
              </a:rPr>
              <a:t> </a:t>
            </a:r>
            <a:r>
              <a:rPr lang="pl-PL" sz="2600" dirty="0" err="1">
                <a:latin typeface="Century Gothic" panose="020B0502020202020204" pitchFamily="34" charset="0"/>
              </a:rPr>
              <a:t>omission</a:t>
            </a:r>
            <a:r>
              <a:rPr lang="pl-PL" sz="2600" dirty="0">
                <a:latin typeface="Century Gothic" panose="020B0502020202020204" pitchFamily="34" charset="0"/>
              </a:rPr>
              <a:t>), </a:t>
            </a:r>
            <a:r>
              <a:rPr lang="pl-PL" sz="2600" dirty="0" err="1">
                <a:latin typeface="Century Gothic" panose="020B0502020202020204" pitchFamily="34" charset="0"/>
              </a:rPr>
              <a:t>which</a:t>
            </a:r>
            <a:r>
              <a:rPr lang="pl-PL" sz="2600" dirty="0">
                <a:latin typeface="Century Gothic" panose="020B0502020202020204" pitchFamily="34" charset="0"/>
              </a:rPr>
              <a:t> </a:t>
            </a:r>
            <a:r>
              <a:rPr lang="pl-PL" sz="2600" dirty="0" err="1">
                <a:latin typeface="Century Gothic" panose="020B0502020202020204" pitchFamily="34" charset="0"/>
              </a:rPr>
              <a:t>is</a:t>
            </a:r>
            <a:r>
              <a:rPr lang="pl-PL" sz="2600" dirty="0">
                <a:latin typeface="Century Gothic" panose="020B0502020202020204" pitchFamily="34" charset="0"/>
              </a:rPr>
              <a:t> </a:t>
            </a:r>
            <a:r>
              <a:rPr lang="pl-PL" sz="2600" b="1" dirty="0" err="1">
                <a:latin typeface="Century Gothic" panose="020B0502020202020204" pitchFamily="34" charset="0"/>
              </a:rPr>
              <a:t>unlawful</a:t>
            </a:r>
            <a:r>
              <a:rPr lang="pl-PL" sz="2600" dirty="0">
                <a:latin typeface="Century Gothic" panose="020B0502020202020204" pitchFamily="34" charset="0"/>
              </a:rPr>
              <a:t> (in </a:t>
            </a:r>
            <a:r>
              <a:rPr lang="pl-PL" sz="2600" dirty="0" err="1">
                <a:latin typeface="Century Gothic" panose="020B0502020202020204" pitchFamily="34" charset="0"/>
              </a:rPr>
              <a:t>violation</a:t>
            </a:r>
            <a:r>
              <a:rPr lang="pl-PL" sz="2600" dirty="0">
                <a:latin typeface="Century Gothic" panose="020B0502020202020204" pitchFamily="34" charset="0"/>
              </a:rPr>
              <a:t> with law), </a:t>
            </a:r>
            <a:r>
              <a:rPr lang="pl-PL" sz="2600" b="1" dirty="0" err="1">
                <a:latin typeface="Century Gothic" panose="020B0502020202020204" pitchFamily="34" charset="0"/>
              </a:rPr>
              <a:t>punishable</a:t>
            </a:r>
            <a:r>
              <a:rPr lang="pl-PL" sz="2600" dirty="0">
                <a:latin typeface="Century Gothic" panose="020B0502020202020204" pitchFamily="34" charset="0"/>
              </a:rPr>
              <a:t> by </a:t>
            </a:r>
            <a:r>
              <a:rPr lang="pl-PL" sz="2600" dirty="0" err="1">
                <a:latin typeface="Century Gothic" panose="020B0502020202020204" pitchFamily="34" charset="0"/>
              </a:rPr>
              <a:t>criminal</a:t>
            </a:r>
            <a:r>
              <a:rPr lang="pl-PL" sz="2600" dirty="0">
                <a:latin typeface="Century Gothic" panose="020B0502020202020204" pitchFamily="34" charset="0"/>
              </a:rPr>
              <a:t> law, </a:t>
            </a:r>
            <a:r>
              <a:rPr lang="pl-PL" sz="2600" dirty="0" err="1">
                <a:latin typeface="Century Gothic" panose="020B0502020202020204" pitchFamily="34" charset="0"/>
              </a:rPr>
              <a:t>which</a:t>
            </a:r>
            <a:r>
              <a:rPr lang="pl-PL" sz="2600" dirty="0">
                <a:latin typeface="Century Gothic" panose="020B0502020202020204" pitchFamily="34" charset="0"/>
              </a:rPr>
              <a:t> </a:t>
            </a:r>
            <a:r>
              <a:rPr lang="pl-PL" sz="2600" dirty="0" err="1">
                <a:latin typeface="Century Gothic" panose="020B0502020202020204" pitchFamily="34" charset="0"/>
              </a:rPr>
              <a:t>causes</a:t>
            </a:r>
            <a:r>
              <a:rPr lang="pl-PL" sz="2600" dirty="0">
                <a:latin typeface="Century Gothic" panose="020B0502020202020204" pitchFamily="34" charset="0"/>
              </a:rPr>
              <a:t> </a:t>
            </a:r>
            <a:r>
              <a:rPr lang="pl-PL" sz="2600" b="1" dirty="0" err="1">
                <a:latin typeface="Century Gothic" panose="020B0502020202020204" pitchFamily="34" charset="0"/>
              </a:rPr>
              <a:t>social</a:t>
            </a:r>
            <a:r>
              <a:rPr lang="pl-PL" sz="2600" b="1" dirty="0">
                <a:latin typeface="Century Gothic" panose="020B0502020202020204" pitchFamily="34" charset="0"/>
              </a:rPr>
              <a:t> </a:t>
            </a:r>
            <a:r>
              <a:rPr lang="pl-PL" sz="2600" b="1" dirty="0" err="1">
                <a:latin typeface="Century Gothic" panose="020B0502020202020204" pitchFamily="34" charset="0"/>
              </a:rPr>
              <a:t>harm</a:t>
            </a:r>
            <a:r>
              <a:rPr lang="pl-PL" sz="2600" dirty="0">
                <a:latin typeface="Century Gothic" panose="020B0502020202020204" pitchFamily="34" charset="0"/>
              </a:rPr>
              <a:t> </a:t>
            </a:r>
            <a:r>
              <a:rPr lang="pl-PL" sz="2600" dirty="0" err="1">
                <a:latin typeface="Century Gothic" panose="020B0502020202020204" pitchFamily="34" charset="0"/>
              </a:rPr>
              <a:t>higher</a:t>
            </a:r>
            <a:r>
              <a:rPr lang="pl-PL" sz="2600" dirty="0">
                <a:latin typeface="Century Gothic" panose="020B0502020202020204" pitchFamily="34" charset="0"/>
              </a:rPr>
              <a:t> </a:t>
            </a:r>
            <a:r>
              <a:rPr lang="pl-PL" sz="2600" dirty="0" err="1">
                <a:latin typeface="Century Gothic" panose="020B0502020202020204" pitchFamily="34" charset="0"/>
              </a:rPr>
              <a:t>than</a:t>
            </a:r>
            <a:r>
              <a:rPr lang="pl-PL" sz="2600" dirty="0">
                <a:latin typeface="Century Gothic" panose="020B0502020202020204" pitchFamily="34" charset="0"/>
              </a:rPr>
              <a:t> </a:t>
            </a:r>
            <a:r>
              <a:rPr lang="pl-PL" sz="2600" dirty="0" err="1">
                <a:latin typeface="Century Gothic" panose="020B0502020202020204" pitchFamily="34" charset="0"/>
              </a:rPr>
              <a:t>minimal</a:t>
            </a:r>
            <a:r>
              <a:rPr lang="pl-PL" sz="2600" dirty="0">
                <a:latin typeface="Century Gothic" panose="020B0502020202020204" pitchFamily="34" charset="0"/>
              </a:rPr>
              <a:t>, </a:t>
            </a:r>
            <a:r>
              <a:rPr lang="pl-PL" sz="2600" dirty="0" err="1">
                <a:latin typeface="Century Gothic" panose="020B0502020202020204" pitchFamily="34" charset="0"/>
              </a:rPr>
              <a:t>if</a:t>
            </a:r>
            <a:r>
              <a:rPr lang="pl-PL" sz="2600" dirty="0">
                <a:latin typeface="Century Gothic" panose="020B0502020202020204" pitchFamily="34" charset="0"/>
              </a:rPr>
              <a:t> the </a:t>
            </a:r>
            <a:r>
              <a:rPr lang="pl-PL" sz="2600" b="1" dirty="0" err="1">
                <a:latin typeface="Century Gothic" panose="020B0502020202020204" pitchFamily="34" charset="0"/>
              </a:rPr>
              <a:t>guilt</a:t>
            </a:r>
            <a:r>
              <a:rPr lang="pl-PL" sz="2600" dirty="0">
                <a:latin typeface="Century Gothic" panose="020B0502020202020204" pitchFamily="34" charset="0"/>
              </a:rPr>
              <a:t> </a:t>
            </a:r>
            <a:r>
              <a:rPr lang="pl-PL" sz="2600" dirty="0" err="1">
                <a:latin typeface="Century Gothic" panose="020B0502020202020204" pitchFamily="34" charset="0"/>
              </a:rPr>
              <a:t>might</a:t>
            </a:r>
            <a:r>
              <a:rPr lang="pl-PL" sz="2600" dirty="0">
                <a:latin typeface="Century Gothic" panose="020B0502020202020204" pitchFamily="34" charset="0"/>
              </a:rPr>
              <a:t> be </a:t>
            </a:r>
            <a:r>
              <a:rPr lang="pl-PL" sz="2600" dirty="0" err="1">
                <a:latin typeface="Century Gothic" panose="020B0502020202020204" pitchFamily="34" charset="0"/>
              </a:rPr>
              <a:t>attributed</a:t>
            </a:r>
            <a:r>
              <a:rPr lang="pl-PL" sz="2600" dirty="0">
                <a:latin typeface="Century Gothic" panose="020B0502020202020204" pitchFamily="34" charset="0"/>
              </a:rPr>
              <a:t> to the </a:t>
            </a:r>
            <a:r>
              <a:rPr lang="pl-PL" sz="2600" dirty="0" err="1">
                <a:latin typeface="Century Gothic" panose="020B0502020202020204" pitchFamily="34" charset="0"/>
              </a:rPr>
              <a:t>offender</a:t>
            </a:r>
            <a:r>
              <a:rPr lang="pl-PL" sz="2600" dirty="0">
                <a:latin typeface="Century Gothic" panose="020B0502020202020204" pitchFamily="34" charset="0"/>
              </a:rPr>
              <a:t>.</a:t>
            </a:r>
          </a:p>
          <a:p>
            <a:pPr marL="0" indent="0">
              <a:lnSpc>
                <a:spcPct val="100000"/>
              </a:lnSpc>
              <a:buNone/>
            </a:pPr>
            <a:endParaRPr lang="pl-PL" sz="2600" dirty="0">
              <a:solidFill>
                <a:schemeClr val="accent2"/>
              </a:solidFill>
              <a:latin typeface="Century Gothic" panose="020B0502020202020204" pitchFamily="34" charset="0"/>
            </a:endParaRPr>
          </a:p>
          <a:p>
            <a:pPr>
              <a:lnSpc>
                <a:spcPct val="100000"/>
              </a:lnSpc>
            </a:pPr>
            <a:endParaRPr lang="pl-PL" sz="2600" dirty="0">
              <a:latin typeface="Century Gothic" panose="020B0502020202020204" pitchFamily="34" charset="0"/>
            </a:endParaRPr>
          </a:p>
        </p:txBody>
      </p:sp>
      <p:pic>
        <p:nvPicPr>
          <p:cNvPr id="7" name="Obraz 6">
            <a:extLst>
              <a:ext uri="{FF2B5EF4-FFF2-40B4-BE49-F238E27FC236}">
                <a16:creationId xmlns:a16="http://schemas.microsoft.com/office/drawing/2014/main" id="{1CD8C6B8-CB3D-4D52-8D51-1117DB0BFB35}"/>
              </a:ext>
            </a:extLst>
          </p:cNvPr>
          <p:cNvPicPr>
            <a:picLocks noChangeAspect="1"/>
          </p:cNvPicPr>
          <p:nvPr/>
        </p:nvPicPr>
        <p:blipFill>
          <a:blip r:embed="rId2"/>
          <a:stretch>
            <a:fillRect/>
          </a:stretch>
        </p:blipFill>
        <p:spPr>
          <a:xfrm>
            <a:off x="8872963" y="-1"/>
            <a:ext cx="3319038" cy="1533525"/>
          </a:xfrm>
          <a:prstGeom prst="rect">
            <a:avLst/>
          </a:prstGeom>
        </p:spPr>
      </p:pic>
    </p:spTree>
    <p:extLst>
      <p:ext uri="{BB962C8B-B14F-4D97-AF65-F5344CB8AC3E}">
        <p14:creationId xmlns:p14="http://schemas.microsoft.com/office/powerpoint/2010/main" val="2841015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F9223D-6458-4777-9302-C8FCB3B0920A}"/>
              </a:ext>
            </a:extLst>
          </p:cNvPr>
          <p:cNvSpPr>
            <a:spLocks noGrp="1"/>
          </p:cNvSpPr>
          <p:nvPr>
            <p:ph type="title"/>
          </p:nvPr>
        </p:nvSpPr>
        <p:spPr>
          <a:xfrm>
            <a:off x="838200" y="207961"/>
            <a:ext cx="10515600" cy="1325563"/>
          </a:xfrm>
        </p:spPr>
        <p:txBody>
          <a:bodyPr>
            <a:normAutofit/>
          </a:bodyPr>
          <a:lstStyle/>
          <a:p>
            <a:r>
              <a:rPr lang="pl-PL" sz="3600" dirty="0" err="1">
                <a:latin typeface="Century Gothic" panose="020B0502020202020204" pitchFamily="34" charset="0"/>
              </a:rPr>
              <a:t>Lecture</a:t>
            </a:r>
            <a:r>
              <a:rPr lang="pl-PL" sz="3600" dirty="0">
                <a:latin typeface="Century Gothic" panose="020B0502020202020204" pitchFamily="34" charset="0"/>
              </a:rPr>
              <a:t> III</a:t>
            </a:r>
            <a:endParaRPr lang="de-DE" sz="3600" dirty="0">
              <a:latin typeface="Century Gothic" panose="020B0502020202020204" pitchFamily="34" charset="0"/>
            </a:endParaRPr>
          </a:p>
        </p:txBody>
      </p:sp>
      <p:sp>
        <p:nvSpPr>
          <p:cNvPr id="3" name="Symbol zastępczy zawartości 2">
            <a:extLst>
              <a:ext uri="{FF2B5EF4-FFF2-40B4-BE49-F238E27FC236}">
                <a16:creationId xmlns:a16="http://schemas.microsoft.com/office/drawing/2014/main" id="{CE2803F7-C461-442C-A7A7-98ABAB7976AB}"/>
              </a:ext>
            </a:extLst>
          </p:cNvPr>
          <p:cNvSpPr>
            <a:spLocks noGrp="1"/>
          </p:cNvSpPr>
          <p:nvPr>
            <p:ph idx="1"/>
          </p:nvPr>
        </p:nvSpPr>
        <p:spPr>
          <a:xfrm>
            <a:off x="838200" y="1294075"/>
            <a:ext cx="10982325" cy="5821100"/>
          </a:xfrm>
        </p:spPr>
        <p:txBody>
          <a:bodyPr>
            <a:normAutofit/>
          </a:bodyPr>
          <a:lstStyle/>
          <a:p>
            <a:pPr marL="0" indent="0">
              <a:lnSpc>
                <a:spcPct val="100000"/>
              </a:lnSpc>
              <a:buNone/>
            </a:pPr>
            <a:r>
              <a:rPr lang="pl-PL" sz="2600" dirty="0" err="1">
                <a:solidFill>
                  <a:schemeClr val="accent1"/>
                </a:solidFill>
                <a:latin typeface="Century Gothic" panose="020B0502020202020204" pitchFamily="34" charset="0"/>
              </a:rPr>
              <a:t>sources</a:t>
            </a:r>
            <a:r>
              <a:rPr lang="pl-PL" sz="2600" dirty="0">
                <a:solidFill>
                  <a:schemeClr val="accent1"/>
                </a:solidFill>
                <a:latin typeface="Century Gothic" panose="020B0502020202020204" pitchFamily="34" charset="0"/>
              </a:rPr>
              <a:t> of </a:t>
            </a:r>
            <a:r>
              <a:rPr lang="pl-PL" sz="2600" dirty="0" err="1">
                <a:solidFill>
                  <a:schemeClr val="accent1"/>
                </a:solidFill>
                <a:latin typeface="Century Gothic" panose="020B0502020202020204" pitchFamily="34" charset="0"/>
              </a:rPr>
              <a:t>criminal</a:t>
            </a:r>
            <a:r>
              <a:rPr lang="pl-PL" sz="2600" dirty="0">
                <a:solidFill>
                  <a:schemeClr val="accent1"/>
                </a:solidFill>
                <a:latin typeface="Century Gothic" panose="020B0502020202020204" pitchFamily="34" charset="0"/>
              </a:rPr>
              <a:t> law</a:t>
            </a:r>
          </a:p>
          <a:p>
            <a:pPr>
              <a:lnSpc>
                <a:spcPct val="100000"/>
              </a:lnSpc>
            </a:pPr>
            <a:r>
              <a:rPr lang="pl-PL" sz="2600" dirty="0" err="1">
                <a:latin typeface="Century Gothic" panose="020B0502020202020204" pitchFamily="34" charset="0"/>
              </a:rPr>
              <a:t>international</a:t>
            </a:r>
            <a:r>
              <a:rPr lang="pl-PL" sz="2600" dirty="0">
                <a:latin typeface="Century Gothic" panose="020B0502020202020204" pitchFamily="34" charset="0"/>
              </a:rPr>
              <a:t> </a:t>
            </a:r>
            <a:r>
              <a:rPr lang="pl-PL" sz="2600" dirty="0" err="1">
                <a:latin typeface="Century Gothic" panose="020B0502020202020204" pitchFamily="34" charset="0"/>
              </a:rPr>
              <a:t>sources</a:t>
            </a:r>
            <a:endParaRPr lang="pl-PL" sz="2600" dirty="0">
              <a:latin typeface="Century Gothic" panose="020B0502020202020204" pitchFamily="34" charset="0"/>
            </a:endParaRPr>
          </a:p>
          <a:p>
            <a:pPr>
              <a:lnSpc>
                <a:spcPct val="100000"/>
              </a:lnSpc>
            </a:pPr>
            <a:r>
              <a:rPr lang="pl-PL" sz="2600" dirty="0" err="1">
                <a:latin typeface="Century Gothic" panose="020B0502020202020204" pitchFamily="34" charset="0"/>
              </a:rPr>
              <a:t>sources</a:t>
            </a:r>
            <a:r>
              <a:rPr lang="pl-PL" sz="2600" dirty="0">
                <a:latin typeface="Century Gothic" panose="020B0502020202020204" pitchFamily="34" charset="0"/>
              </a:rPr>
              <a:t> of </a:t>
            </a:r>
            <a:r>
              <a:rPr lang="pl-PL" sz="2600" dirty="0" err="1">
                <a:latin typeface="Century Gothic" panose="020B0502020202020204" pitchFamily="34" charset="0"/>
              </a:rPr>
              <a:t>common</a:t>
            </a:r>
            <a:r>
              <a:rPr lang="pl-PL" sz="2600" dirty="0">
                <a:latin typeface="Century Gothic" panose="020B0502020202020204" pitchFamily="34" charset="0"/>
              </a:rPr>
              <a:t> law (</a:t>
            </a:r>
            <a:r>
              <a:rPr lang="pl-PL" sz="2600" dirty="0" err="1">
                <a:latin typeface="Century Gothic" panose="020B0502020202020204" pitchFamily="34" charset="0"/>
              </a:rPr>
              <a:t>common</a:t>
            </a:r>
            <a:r>
              <a:rPr lang="pl-PL" sz="2600" dirty="0">
                <a:latin typeface="Century Gothic" panose="020B0502020202020204" pitchFamily="34" charset="0"/>
              </a:rPr>
              <a:t> law </a:t>
            </a:r>
            <a:r>
              <a:rPr lang="pl-PL" sz="2600" dirty="0" err="1">
                <a:latin typeface="Century Gothic" panose="020B0502020202020204" pitchFamily="34" charset="0"/>
              </a:rPr>
              <a:t>crimes</a:t>
            </a:r>
            <a:r>
              <a:rPr lang="pl-PL" sz="2600" dirty="0">
                <a:latin typeface="Century Gothic" panose="020B0502020202020204" pitchFamily="34" charset="0"/>
              </a:rPr>
              <a:t>)</a:t>
            </a:r>
          </a:p>
          <a:p>
            <a:pPr>
              <a:lnSpc>
                <a:spcPct val="100000"/>
              </a:lnSpc>
            </a:pPr>
            <a:r>
              <a:rPr lang="pl-PL" sz="2600" dirty="0" err="1">
                <a:latin typeface="Century Gothic" panose="020B0502020202020204" pitchFamily="34" charset="0"/>
              </a:rPr>
              <a:t>sources</a:t>
            </a:r>
            <a:r>
              <a:rPr lang="pl-PL" sz="2600" dirty="0">
                <a:latin typeface="Century Gothic" panose="020B0502020202020204" pitchFamily="34" charset="0"/>
              </a:rPr>
              <a:t> of </a:t>
            </a:r>
            <a:r>
              <a:rPr lang="pl-PL" sz="2600" dirty="0" err="1">
                <a:latin typeface="Century Gothic" panose="020B0502020202020204" pitchFamily="34" charset="0"/>
              </a:rPr>
              <a:t>continental</a:t>
            </a:r>
            <a:r>
              <a:rPr lang="pl-PL" sz="2600" dirty="0">
                <a:latin typeface="Century Gothic" panose="020B0502020202020204" pitchFamily="34" charset="0"/>
              </a:rPr>
              <a:t> </a:t>
            </a:r>
            <a:r>
              <a:rPr lang="pl-PL" sz="2600" dirty="0" err="1">
                <a:latin typeface="Century Gothic" panose="020B0502020202020204" pitchFamily="34" charset="0"/>
              </a:rPr>
              <a:t>criminal</a:t>
            </a:r>
            <a:r>
              <a:rPr lang="pl-PL" sz="2600" dirty="0">
                <a:latin typeface="Century Gothic" panose="020B0502020202020204" pitchFamily="34" charset="0"/>
              </a:rPr>
              <a:t> law</a:t>
            </a:r>
          </a:p>
        </p:txBody>
      </p:sp>
      <p:pic>
        <p:nvPicPr>
          <p:cNvPr id="7" name="Obraz 6">
            <a:extLst>
              <a:ext uri="{FF2B5EF4-FFF2-40B4-BE49-F238E27FC236}">
                <a16:creationId xmlns:a16="http://schemas.microsoft.com/office/drawing/2014/main" id="{1CD8C6B8-CB3D-4D52-8D51-1117DB0BFB35}"/>
              </a:ext>
            </a:extLst>
          </p:cNvPr>
          <p:cNvPicPr>
            <a:picLocks noChangeAspect="1"/>
          </p:cNvPicPr>
          <p:nvPr/>
        </p:nvPicPr>
        <p:blipFill>
          <a:blip r:embed="rId2"/>
          <a:stretch>
            <a:fillRect/>
          </a:stretch>
        </p:blipFill>
        <p:spPr>
          <a:xfrm>
            <a:off x="8872963" y="-1"/>
            <a:ext cx="3319038" cy="1533525"/>
          </a:xfrm>
          <a:prstGeom prst="rect">
            <a:avLst/>
          </a:prstGeom>
        </p:spPr>
      </p:pic>
    </p:spTree>
    <p:extLst>
      <p:ext uri="{BB962C8B-B14F-4D97-AF65-F5344CB8AC3E}">
        <p14:creationId xmlns:p14="http://schemas.microsoft.com/office/powerpoint/2010/main" val="1368763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10279</TotalTime>
  <Words>4976</Words>
  <Application>Microsoft Office PowerPoint</Application>
  <PresentationFormat>Panoramiczny</PresentationFormat>
  <Paragraphs>407</Paragraphs>
  <Slides>57</Slides>
  <Notes>2</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57</vt:i4>
      </vt:variant>
    </vt:vector>
  </HeadingPairs>
  <TitlesOfParts>
    <vt:vector size="62" baseType="lpstr">
      <vt:lpstr>Arial</vt:lpstr>
      <vt:lpstr>Calibri</vt:lpstr>
      <vt:lpstr>Calibri Light</vt:lpstr>
      <vt:lpstr>Century Gothic</vt:lpstr>
      <vt:lpstr>Motyw pakietu Office</vt:lpstr>
      <vt:lpstr>Prezentacja programu PowerPoint</vt:lpstr>
      <vt:lpstr>Lecture III</vt:lpstr>
      <vt:lpstr>Lecture III</vt:lpstr>
      <vt:lpstr>Lecture III</vt:lpstr>
      <vt:lpstr>Lecture III</vt:lpstr>
      <vt:lpstr>Lecture III</vt:lpstr>
      <vt:lpstr>Lecture III</vt:lpstr>
      <vt:lpstr>Lecture III</vt:lpstr>
      <vt:lpstr>Lecture III</vt:lpstr>
      <vt:lpstr>Lecture III</vt:lpstr>
      <vt:lpstr>Lecture III</vt:lpstr>
      <vt:lpstr>Lecture III</vt:lpstr>
      <vt:lpstr>Lecture III</vt:lpstr>
      <vt:lpstr>Lecture III</vt:lpstr>
      <vt:lpstr>Lecture III</vt:lpstr>
      <vt:lpstr>Lecture III</vt:lpstr>
      <vt:lpstr>Lecture III</vt:lpstr>
      <vt:lpstr>Lecture III</vt:lpstr>
      <vt:lpstr>Lecture III</vt:lpstr>
      <vt:lpstr>Lecture III</vt:lpstr>
      <vt:lpstr>Lecture III</vt:lpstr>
      <vt:lpstr>Lecture III</vt:lpstr>
      <vt:lpstr>Lecture III</vt:lpstr>
      <vt:lpstr>Lecture III</vt:lpstr>
      <vt:lpstr>Lecture III</vt:lpstr>
      <vt:lpstr>Lecture III</vt:lpstr>
      <vt:lpstr>Lecture III</vt:lpstr>
      <vt:lpstr>Lecture III</vt:lpstr>
      <vt:lpstr>Lecture III</vt:lpstr>
      <vt:lpstr>Lecture III</vt:lpstr>
      <vt:lpstr>Lecture III</vt:lpstr>
      <vt:lpstr>Lecture III</vt:lpstr>
      <vt:lpstr>Lecture III</vt:lpstr>
      <vt:lpstr>Lecture III</vt:lpstr>
      <vt:lpstr>Lecture III</vt:lpstr>
      <vt:lpstr>Lecture III</vt:lpstr>
      <vt:lpstr>Lecture III</vt:lpstr>
      <vt:lpstr>Lecture III</vt:lpstr>
      <vt:lpstr>Lecture III</vt:lpstr>
      <vt:lpstr>Lecture III</vt:lpstr>
      <vt:lpstr>Lecture III</vt:lpstr>
      <vt:lpstr>Lecture III</vt:lpstr>
      <vt:lpstr>Lecture III</vt:lpstr>
      <vt:lpstr>Lecture III</vt:lpstr>
      <vt:lpstr>Lecture III</vt:lpstr>
      <vt:lpstr>Lecture III</vt:lpstr>
      <vt:lpstr>Lecture III</vt:lpstr>
      <vt:lpstr>Lecture III</vt:lpstr>
      <vt:lpstr>Lecture III</vt:lpstr>
      <vt:lpstr>Lecture III</vt:lpstr>
      <vt:lpstr>Lecture III</vt:lpstr>
      <vt:lpstr>Lecture III</vt:lpstr>
      <vt:lpstr>Lecture III</vt:lpstr>
      <vt:lpstr>Lecture III</vt:lpstr>
      <vt:lpstr>Lecture III</vt:lpstr>
      <vt:lpstr>Lecture III</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Aleksandra Draus</dc:creator>
  <cp:lastModifiedBy>Konrad Lipiński</cp:lastModifiedBy>
  <cp:revision>697</cp:revision>
  <dcterms:created xsi:type="dcterms:W3CDTF">2018-10-22T06:25:53Z</dcterms:created>
  <dcterms:modified xsi:type="dcterms:W3CDTF">2020-10-29T22:16:52Z</dcterms:modified>
</cp:coreProperties>
</file>