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10" r:id="rId2"/>
    <p:sldId id="367" r:id="rId3"/>
    <p:sldId id="375" r:id="rId4"/>
    <p:sldId id="386" r:id="rId5"/>
    <p:sldId id="392" r:id="rId6"/>
    <p:sldId id="396" r:id="rId7"/>
    <p:sldId id="425" r:id="rId8"/>
    <p:sldId id="426" r:id="rId9"/>
    <p:sldId id="445" r:id="rId10"/>
    <p:sldId id="446" r:id="rId11"/>
    <p:sldId id="462" r:id="rId12"/>
    <p:sldId id="461" r:id="rId13"/>
    <p:sldId id="435" r:id="rId14"/>
    <p:sldId id="437" r:id="rId15"/>
    <p:sldId id="463" r:id="rId16"/>
    <p:sldId id="464" r:id="rId17"/>
    <p:sldId id="465" r:id="rId18"/>
    <p:sldId id="476" r:id="rId19"/>
    <p:sldId id="466" r:id="rId20"/>
    <p:sldId id="467" r:id="rId21"/>
    <p:sldId id="472" r:id="rId22"/>
    <p:sldId id="473" r:id="rId23"/>
    <p:sldId id="468" r:id="rId24"/>
    <p:sldId id="469" r:id="rId25"/>
    <p:sldId id="470" r:id="rId26"/>
    <p:sldId id="471" r:id="rId27"/>
    <p:sldId id="475" r:id="rId28"/>
    <p:sldId id="477" r:id="rId29"/>
    <p:sldId id="478" r:id="rId30"/>
    <p:sldId id="480" r:id="rId31"/>
    <p:sldId id="482" r:id="rId32"/>
    <p:sldId id="481" r:id="rId33"/>
    <p:sldId id="483" r:id="rId34"/>
    <p:sldId id="484" r:id="rId35"/>
    <p:sldId id="485" r:id="rId36"/>
    <p:sldId id="486" r:id="rId37"/>
    <p:sldId id="479" r:id="rId38"/>
    <p:sldId id="487" r:id="rId39"/>
    <p:sldId id="488" r:id="rId40"/>
    <p:sldId id="489" r:id="rId41"/>
    <p:sldId id="490" r:id="rId42"/>
    <p:sldId id="491" r:id="rId43"/>
    <p:sldId id="492" r:id="rId44"/>
    <p:sldId id="493" r:id="rId45"/>
    <p:sldId id="494" r:id="rId46"/>
    <p:sldId id="495" r:id="rId47"/>
    <p:sldId id="496" r:id="rId48"/>
    <p:sldId id="411" r:id="rId49"/>
    <p:sldId id="497" r:id="rId50"/>
    <p:sldId id="498" r:id="rId51"/>
    <p:sldId id="499" r:id="rId52"/>
    <p:sldId id="500" r:id="rId53"/>
    <p:sldId id="501" r:id="rId54"/>
    <p:sldId id="326" r:id="rId5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BD1"/>
    <a:srgbClr val="E68054"/>
    <a:srgbClr val="00A2AD"/>
    <a:srgbClr val="DCE4E7"/>
    <a:srgbClr val="96C3C9"/>
    <a:srgbClr val="1D62A5"/>
    <a:srgbClr val="014656"/>
    <a:srgbClr val="1D6EA5"/>
    <a:srgbClr val="447584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0" autoAdjust="0"/>
    <p:restoredTop sz="93837" autoAdjust="0"/>
  </p:normalViewPr>
  <p:slideViewPr>
    <p:cSldViewPr snapToGrid="0">
      <p:cViewPr varScale="1">
        <p:scale>
          <a:sx n="46" d="100"/>
          <a:sy n="46" d="100"/>
        </p:scale>
        <p:origin x="5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FCD5-BAB8-44AE-8DA3-39CCA1E70B16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67DF-108C-4D85-8905-FF28D22F6F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01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67DF-108C-4D85-8905-FF28D22F6F4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46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5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4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1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0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2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1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5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8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8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E58C-751E-4F02-A8DE-1FA936D79869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91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4336"/>
            <a:ext cx="12193057" cy="8126672"/>
          </a:xfrm>
          <a:prstGeom prst="rect">
            <a:avLst/>
          </a:prstGeom>
        </p:spPr>
      </p:pic>
      <p:sp>
        <p:nvSpPr>
          <p:cNvPr id="9" name="Prostokąt 8"/>
          <p:cNvSpPr>
            <a:spLocks noChangeAspect="1"/>
          </p:cNvSpPr>
          <p:nvPr/>
        </p:nvSpPr>
        <p:spPr>
          <a:xfrm>
            <a:off x="-127491" y="-1187408"/>
            <a:ext cx="1558727" cy="2475659"/>
          </a:xfrm>
          <a:prstGeom prst="rect">
            <a:avLst/>
          </a:prstGeom>
          <a:solidFill>
            <a:srgbClr val="4475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>
            <a:spLocks noChangeAspect="1"/>
          </p:cNvSpPr>
          <p:nvPr/>
        </p:nvSpPr>
        <p:spPr>
          <a:xfrm>
            <a:off x="1431237" y="-1181382"/>
            <a:ext cx="2880000" cy="2469633"/>
          </a:xfrm>
          <a:prstGeom prst="rect">
            <a:avLst/>
          </a:prstGeom>
          <a:solidFill>
            <a:srgbClr val="96C3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>
            <a:spLocks noChangeAspect="1"/>
          </p:cNvSpPr>
          <p:nvPr/>
        </p:nvSpPr>
        <p:spPr>
          <a:xfrm>
            <a:off x="-127491" y="1282225"/>
            <a:ext cx="1558728" cy="2880000"/>
          </a:xfrm>
          <a:prstGeom prst="rect">
            <a:avLst/>
          </a:prstGeom>
          <a:solidFill>
            <a:srgbClr val="E6805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>
            <a:spLocks noChangeAspect="1"/>
          </p:cNvSpPr>
          <p:nvPr/>
        </p:nvSpPr>
        <p:spPr>
          <a:xfrm>
            <a:off x="711236" y="568250"/>
            <a:ext cx="5384764" cy="6924086"/>
          </a:xfrm>
          <a:prstGeom prst="rect">
            <a:avLst/>
          </a:prstGeom>
          <a:solidFill>
            <a:srgbClr val="DCE4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90" y="630885"/>
            <a:ext cx="3690710" cy="170525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844DF5F-B1D0-46EF-BEB7-0E1A3A4FD2E2}"/>
              </a:ext>
            </a:extLst>
          </p:cNvPr>
          <p:cNvSpPr txBox="1"/>
          <p:nvPr/>
        </p:nvSpPr>
        <p:spPr>
          <a:xfrm>
            <a:off x="927117" y="2142057"/>
            <a:ext cx="495300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Introduction</a:t>
            </a:r>
            <a:r>
              <a:rPr lang="pl-PL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 to </a:t>
            </a:r>
            <a:r>
              <a:rPr lang="pl-PL" sz="40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endParaRPr lang="pl-PL" sz="28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r>
              <a:rPr lang="pl-PL" sz="2800" dirty="0">
                <a:solidFill>
                  <a:srgbClr val="E68054"/>
                </a:solidFill>
                <a:latin typeface="Century Gothic" panose="020B0502020202020204" pitchFamily="34" charset="0"/>
              </a:rPr>
              <a:t>Dr Konrad Lipiński</a:t>
            </a:r>
          </a:p>
          <a:p>
            <a:r>
              <a:rPr lang="pl-PL" sz="28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assistant</a:t>
            </a:r>
            <a:r>
              <a:rPr lang="pl-PL" sz="2800" dirty="0">
                <a:solidFill>
                  <a:srgbClr val="E68054"/>
                </a:solidFill>
                <a:latin typeface="Century Gothic" panose="020B0502020202020204" pitchFamily="34" charset="0"/>
              </a:rPr>
              <a:t> </a:t>
            </a:r>
            <a:r>
              <a:rPr lang="pl-PL" sz="28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professor</a:t>
            </a:r>
            <a:endParaRPr lang="pl-PL" sz="2800" dirty="0">
              <a:solidFill>
                <a:srgbClr val="E68054"/>
              </a:solidFill>
              <a:latin typeface="Century Gothic" panose="020B0502020202020204" pitchFamily="34" charset="0"/>
            </a:endParaRPr>
          </a:p>
          <a:p>
            <a:r>
              <a:rPr lang="pl-PL" dirty="0" err="1">
                <a:latin typeface="Century Gothic" panose="020B0502020202020204" pitchFamily="34" charset="0"/>
              </a:rPr>
              <a:t>Department</a:t>
            </a:r>
            <a:r>
              <a:rPr lang="pl-PL" dirty="0">
                <a:latin typeface="Century Gothic" panose="020B0502020202020204" pitchFamily="34" charset="0"/>
              </a:rPr>
              <a:t> of </a:t>
            </a:r>
            <a:r>
              <a:rPr lang="pl-PL" dirty="0" err="1">
                <a:latin typeface="Century Gothic" panose="020B0502020202020204" pitchFamily="34" charset="0"/>
              </a:rPr>
              <a:t>Criminal</a:t>
            </a:r>
            <a:r>
              <a:rPr lang="pl-PL" dirty="0">
                <a:latin typeface="Century Gothic" panose="020B0502020202020204" pitchFamily="34" charset="0"/>
              </a:rPr>
              <a:t> Law</a:t>
            </a: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principles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nullum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crimen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, nulla poena sine lege in ECHR</a:t>
            </a:r>
          </a:p>
          <a:p>
            <a:pPr lvl="1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3 </a:t>
            </a:r>
            <a:r>
              <a:rPr lang="pl-PL" sz="2200" dirty="0" err="1">
                <a:latin typeface="Century Gothic" panose="020B0502020202020204" pitchFamily="34" charset="0"/>
              </a:rPr>
              <a:t>important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ECtHR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judgments</a:t>
            </a:r>
            <a:r>
              <a:rPr lang="pl-PL" sz="2200" dirty="0">
                <a:latin typeface="Century Gothic" panose="020B0502020202020204" pitchFamily="34" charset="0"/>
              </a:rPr>
              <a:t>:</a:t>
            </a:r>
          </a:p>
          <a:p>
            <a:pPr lvl="2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Kokkinakis</a:t>
            </a:r>
            <a:r>
              <a:rPr lang="pl-PL" sz="1800" dirty="0">
                <a:latin typeface="Century Gothic" panose="020B0502020202020204" pitchFamily="34" charset="0"/>
              </a:rPr>
              <a:t> v. Greece</a:t>
            </a:r>
          </a:p>
          <a:p>
            <a:pPr lvl="2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Vyerentsov</a:t>
            </a:r>
            <a:r>
              <a:rPr lang="pl-PL" sz="1800" dirty="0">
                <a:latin typeface="Century Gothic" panose="020B0502020202020204" pitchFamily="34" charset="0"/>
              </a:rPr>
              <a:t> v. </a:t>
            </a:r>
            <a:r>
              <a:rPr lang="pl-PL" sz="1800" dirty="0" err="1">
                <a:latin typeface="Century Gothic" panose="020B0502020202020204" pitchFamily="34" charset="0"/>
              </a:rPr>
              <a:t>Ukraine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Jorgic</a:t>
            </a:r>
            <a:r>
              <a:rPr lang="pl-PL" sz="1800" dirty="0">
                <a:latin typeface="Century Gothic" panose="020B0502020202020204" pitchFamily="34" charset="0"/>
              </a:rPr>
              <a:t> v Germany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7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principles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nullum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crimen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sine lege in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= </a:t>
            </a:r>
            <a:r>
              <a:rPr lang="pl-PL" sz="2200" dirty="0" err="1">
                <a:latin typeface="Century Gothic" panose="020B0502020202020204" pitchFamily="34" charset="0"/>
              </a:rPr>
              <a:t>principle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legality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„</a:t>
            </a:r>
            <a:r>
              <a:rPr lang="pl-PL" sz="1800" dirty="0" err="1">
                <a:latin typeface="Century Gothic" panose="020B0502020202020204" pitchFamily="34" charset="0"/>
              </a:rPr>
              <a:t>being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governed</a:t>
            </a:r>
            <a:r>
              <a:rPr lang="pl-PL" sz="1800" dirty="0">
                <a:latin typeface="Century Gothic" panose="020B0502020202020204" pitchFamily="34" charset="0"/>
              </a:rPr>
              <a:t> by </a:t>
            </a:r>
            <a:r>
              <a:rPr lang="pl-PL" sz="1800" dirty="0" err="1">
                <a:latin typeface="Century Gothic" panose="020B0502020202020204" pitchFamily="34" charset="0"/>
              </a:rPr>
              <a:t>rules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which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are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fixed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knowable</a:t>
            </a:r>
            <a:r>
              <a:rPr lang="pl-PL" sz="1800" dirty="0">
                <a:latin typeface="Century Gothic" panose="020B0502020202020204" pitchFamily="34" charset="0"/>
              </a:rPr>
              <a:t> and </a:t>
            </a:r>
            <a:r>
              <a:rPr lang="pl-PL" sz="1800" dirty="0" err="1">
                <a:latin typeface="Century Gothic" panose="020B0502020202020204" pitchFamily="34" charset="0"/>
              </a:rPr>
              <a:t>certain</a:t>
            </a:r>
            <a:r>
              <a:rPr lang="pl-PL" sz="1800" dirty="0">
                <a:latin typeface="Century Gothic" panose="020B0502020202020204" pitchFamily="34" charset="0"/>
              </a:rPr>
              <a:t>” (A. </a:t>
            </a:r>
            <a:r>
              <a:rPr lang="pl-PL" sz="1800" dirty="0" err="1">
                <a:latin typeface="Century Gothic" panose="020B0502020202020204" pitchFamily="34" charset="0"/>
              </a:rPr>
              <a:t>Ashworth</a:t>
            </a:r>
            <a:r>
              <a:rPr lang="pl-PL" sz="1800" dirty="0">
                <a:latin typeface="Century Gothic" panose="020B0502020202020204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3 </a:t>
            </a:r>
            <a:r>
              <a:rPr lang="pl-PL" sz="2200" dirty="0" err="1">
                <a:latin typeface="Century Gothic" panose="020B0502020202020204" pitchFamily="34" charset="0"/>
              </a:rPr>
              <a:t>sub-principles</a:t>
            </a:r>
            <a:r>
              <a:rPr lang="pl-PL" sz="2200" dirty="0">
                <a:latin typeface="Century Gothic" panose="020B0502020202020204" pitchFamily="34" charset="0"/>
              </a:rPr>
              <a:t>:</a:t>
            </a:r>
          </a:p>
          <a:p>
            <a:pPr lvl="2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the </a:t>
            </a:r>
            <a:r>
              <a:rPr lang="pl-PL" sz="1800" dirty="0" err="1">
                <a:latin typeface="Century Gothic" panose="020B0502020202020204" pitchFamily="34" charset="0"/>
              </a:rPr>
              <a:t>principle</a:t>
            </a:r>
            <a:r>
              <a:rPr lang="pl-PL" sz="1800" dirty="0">
                <a:latin typeface="Century Gothic" panose="020B0502020202020204" pitchFamily="34" charset="0"/>
              </a:rPr>
              <a:t> of non-</a:t>
            </a:r>
            <a:r>
              <a:rPr lang="pl-PL" sz="1800" dirty="0" err="1">
                <a:latin typeface="Century Gothic" panose="020B0502020202020204" pitchFamily="34" charset="0"/>
              </a:rPr>
              <a:t>retroactivity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the </a:t>
            </a:r>
            <a:r>
              <a:rPr lang="pl-PL" sz="1800" dirty="0" err="1">
                <a:latin typeface="Century Gothic" panose="020B0502020202020204" pitchFamily="34" charset="0"/>
              </a:rPr>
              <a:t>principle</a:t>
            </a:r>
            <a:r>
              <a:rPr lang="pl-PL" sz="1800" dirty="0">
                <a:latin typeface="Century Gothic" panose="020B0502020202020204" pitchFamily="34" charset="0"/>
              </a:rPr>
              <a:t> of maximum </a:t>
            </a:r>
            <a:r>
              <a:rPr lang="pl-PL" sz="1800" dirty="0" err="1">
                <a:latin typeface="Century Gothic" panose="020B0502020202020204" pitchFamily="34" charset="0"/>
              </a:rPr>
              <a:t>certainty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the </a:t>
            </a:r>
            <a:r>
              <a:rPr lang="pl-PL" sz="1800" dirty="0" err="1">
                <a:latin typeface="Century Gothic" panose="020B0502020202020204" pitchFamily="34" charset="0"/>
              </a:rPr>
              <a:t>principle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strict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construction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penal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statutes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endParaRPr lang="pl-PL" sz="18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endParaRPr lang="pl-PL" sz="18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2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3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principles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nullum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crimen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sine lege in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and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nullum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crimen</a:t>
            </a:r>
            <a:r>
              <a:rPr lang="pl-PL" sz="2600" dirty="0">
                <a:latin typeface="Century Gothic" panose="020B0502020202020204" pitchFamily="34" charset="0"/>
              </a:rPr>
              <a:t> sine lege = </a:t>
            </a:r>
            <a:r>
              <a:rPr lang="pl-PL" sz="2600" dirty="0" err="1">
                <a:latin typeface="Century Gothic" panose="020B0502020202020204" pitchFamily="34" charset="0"/>
              </a:rPr>
              <a:t>principle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legality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n. c. s. l. </a:t>
            </a:r>
            <a:r>
              <a:rPr lang="pl-PL" sz="2200" dirty="0" err="1">
                <a:latin typeface="Century Gothic" panose="020B0502020202020204" pitchFamily="34" charset="0"/>
              </a:rPr>
              <a:t>praevia</a:t>
            </a:r>
            <a:r>
              <a:rPr lang="pl-PL" sz="2200" dirty="0">
                <a:latin typeface="Century Gothic" panose="020B0502020202020204" pitchFamily="34" charset="0"/>
              </a:rPr>
              <a:t> = non-</a:t>
            </a:r>
            <a:r>
              <a:rPr lang="pl-PL" sz="2200" dirty="0" err="1">
                <a:latin typeface="Century Gothic" panose="020B0502020202020204" pitchFamily="34" charset="0"/>
              </a:rPr>
              <a:t>retroactivity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principle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n. c. s. l. certa = </a:t>
            </a:r>
            <a:r>
              <a:rPr lang="pl-PL" sz="2200" dirty="0" err="1">
                <a:latin typeface="Century Gothic" panose="020B0502020202020204" pitchFamily="34" charset="0"/>
              </a:rPr>
              <a:t>principle</a:t>
            </a:r>
            <a:r>
              <a:rPr lang="pl-PL" sz="2200" dirty="0">
                <a:latin typeface="Century Gothic" panose="020B0502020202020204" pitchFamily="34" charset="0"/>
              </a:rPr>
              <a:t> of maximum </a:t>
            </a:r>
            <a:r>
              <a:rPr lang="pl-PL" sz="2200" dirty="0" err="1">
                <a:latin typeface="Century Gothic" panose="020B0502020202020204" pitchFamily="34" charset="0"/>
              </a:rPr>
              <a:t>certainty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n. c. s. l. </a:t>
            </a:r>
            <a:r>
              <a:rPr lang="pl-PL" sz="2200" dirty="0" err="1">
                <a:latin typeface="Century Gothic" panose="020B0502020202020204" pitchFamily="34" charset="0"/>
              </a:rPr>
              <a:t>stricta</a:t>
            </a:r>
            <a:r>
              <a:rPr lang="pl-PL" sz="2200" dirty="0">
                <a:latin typeface="Century Gothic" panose="020B0502020202020204" pitchFamily="34" charset="0"/>
              </a:rPr>
              <a:t> = </a:t>
            </a:r>
            <a:r>
              <a:rPr lang="pl-PL" sz="2200" dirty="0" err="1">
                <a:latin typeface="Century Gothic" panose="020B0502020202020204" pitchFamily="34" charset="0"/>
              </a:rPr>
              <a:t>principle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strict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construction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equivalent</a:t>
            </a:r>
            <a:r>
              <a:rPr lang="pl-PL" sz="2200" dirty="0">
                <a:latin typeface="Century Gothic" panose="020B0502020202020204" pitchFamily="34" charset="0"/>
              </a:rPr>
              <a:t> of n. c. s. l. </a:t>
            </a:r>
            <a:r>
              <a:rPr lang="pl-PL" sz="2200" dirty="0" err="1">
                <a:latin typeface="Century Gothic" panose="020B0502020202020204" pitchFamily="34" charset="0"/>
              </a:rPr>
              <a:t>scripta</a:t>
            </a:r>
            <a:r>
              <a:rPr lang="pl-PL" sz="2200" dirty="0">
                <a:latin typeface="Century Gothic" panose="020B0502020202020204" pitchFamily="34" charset="0"/>
              </a:rPr>
              <a:t> = fair </a:t>
            </a:r>
            <a:r>
              <a:rPr lang="pl-PL" sz="2200" dirty="0" err="1">
                <a:latin typeface="Century Gothic" panose="020B0502020202020204" pitchFamily="34" charset="0"/>
              </a:rPr>
              <a:t>warning</a:t>
            </a:r>
            <a:endParaRPr lang="pl-PL" sz="2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most </a:t>
            </a:r>
            <a:r>
              <a:rPr lang="pl-PL" sz="2600" dirty="0" err="1">
                <a:latin typeface="Century Gothic" panose="020B0502020202020204" pitchFamily="34" charset="0"/>
              </a:rPr>
              <a:t>important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element in </a:t>
            </a:r>
            <a:r>
              <a:rPr lang="pl-PL" sz="2600" dirty="0" err="1">
                <a:latin typeface="Century Gothic" panose="020B0502020202020204" pitchFamily="34" charset="0"/>
              </a:rPr>
              <a:t>both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systems</a:t>
            </a:r>
            <a:r>
              <a:rPr lang="pl-PL" sz="2600" dirty="0">
                <a:latin typeface="Century Gothic" panose="020B0502020202020204" pitchFamily="34" charset="0"/>
              </a:rPr>
              <a:t> and ECHR – </a:t>
            </a:r>
            <a:r>
              <a:rPr lang="pl-PL" sz="2600" dirty="0" err="1">
                <a:latin typeface="Century Gothic" panose="020B0502020202020204" pitchFamily="34" charset="0"/>
              </a:rPr>
              <a:t>reasonable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foreseeability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principles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lex retro non </a:t>
            </a:r>
            <a:r>
              <a:rPr lang="pl-PL" sz="2600" dirty="0" err="1">
                <a:latin typeface="Century Gothic" panose="020B0502020202020204" pitchFamily="34" charset="0"/>
              </a:rPr>
              <a:t>agit</a:t>
            </a:r>
            <a:r>
              <a:rPr lang="pl-PL" sz="2600" dirty="0">
                <a:latin typeface="Century Gothic" panose="020B0502020202020204" pitchFamily="34" charset="0"/>
              </a:rPr>
              <a:t> vs lex retro </a:t>
            </a:r>
            <a:r>
              <a:rPr lang="pl-PL" sz="2600" dirty="0" err="1">
                <a:latin typeface="Century Gothic" panose="020B0502020202020204" pitchFamily="34" charset="0"/>
              </a:rPr>
              <a:t>agit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lex retro non </a:t>
            </a:r>
            <a:r>
              <a:rPr lang="pl-PL" sz="2200" dirty="0" err="1">
                <a:latin typeface="Century Gothic" panose="020B0502020202020204" pitchFamily="34" charset="0"/>
              </a:rPr>
              <a:t>agit</a:t>
            </a:r>
            <a:r>
              <a:rPr lang="pl-PL" sz="2200" dirty="0">
                <a:latin typeface="Century Gothic" panose="020B0502020202020204" pitchFamily="34" charset="0"/>
              </a:rPr>
              <a:t> = </a:t>
            </a:r>
            <a:r>
              <a:rPr lang="pl-PL" sz="2200" dirty="0" err="1">
                <a:latin typeface="Century Gothic" panose="020B0502020202020204" pitchFamily="34" charset="0"/>
              </a:rPr>
              <a:t>nullum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crimen</a:t>
            </a:r>
            <a:r>
              <a:rPr lang="pl-PL" sz="2200" dirty="0">
                <a:latin typeface="Century Gothic" panose="020B0502020202020204" pitchFamily="34" charset="0"/>
              </a:rPr>
              <a:t> sine lege </a:t>
            </a:r>
            <a:r>
              <a:rPr lang="pl-PL" sz="2200" dirty="0" err="1">
                <a:latin typeface="Century Gothic" panose="020B0502020202020204" pitchFamily="34" charset="0"/>
              </a:rPr>
              <a:t>praevia</a:t>
            </a:r>
            <a:r>
              <a:rPr lang="pl-PL" sz="2200" dirty="0">
                <a:latin typeface="Century Gothic" panose="020B0502020202020204" pitchFamily="34" charset="0"/>
              </a:rPr>
              <a:t> (art. 1 par. 1 CC)</a:t>
            </a: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lex retro </a:t>
            </a:r>
            <a:r>
              <a:rPr lang="pl-PL" sz="2200" dirty="0" err="1">
                <a:latin typeface="Century Gothic" panose="020B0502020202020204" pitchFamily="34" charset="0"/>
              </a:rPr>
              <a:t>agit</a:t>
            </a:r>
            <a:r>
              <a:rPr lang="pl-PL" sz="2200" dirty="0">
                <a:latin typeface="Century Gothic" panose="020B0502020202020204" pitchFamily="34" charset="0"/>
              </a:rPr>
              <a:t> = lex </a:t>
            </a:r>
            <a:r>
              <a:rPr lang="pl-PL" sz="2200" dirty="0" err="1">
                <a:latin typeface="Century Gothic" panose="020B0502020202020204" pitchFamily="34" charset="0"/>
              </a:rPr>
              <a:t>mitior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agit</a:t>
            </a:r>
            <a:r>
              <a:rPr lang="pl-PL" sz="2200" dirty="0">
                <a:latin typeface="Century Gothic" panose="020B0502020202020204" pitchFamily="34" charset="0"/>
              </a:rPr>
              <a:t> (art. 4 par. 1 CC)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how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they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coexist</a:t>
            </a:r>
            <a:r>
              <a:rPr lang="pl-PL" sz="2200" dirty="0">
                <a:latin typeface="Century Gothic" panose="020B0502020202020204" pitchFamily="34" charset="0"/>
              </a:rPr>
              <a:t>?</a:t>
            </a:r>
          </a:p>
          <a:p>
            <a:pPr lvl="2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lex </a:t>
            </a:r>
            <a:r>
              <a:rPr lang="pl-PL" sz="1800" dirty="0" err="1">
                <a:latin typeface="Century Gothic" panose="020B0502020202020204" pitchFamily="34" charset="0"/>
              </a:rPr>
              <a:t>mitior</a:t>
            </a:r>
            <a:r>
              <a:rPr lang="pl-PL" sz="1800" dirty="0">
                <a:latin typeface="Century Gothic" panose="020B0502020202020204" pitchFamily="34" charset="0"/>
              </a:rPr>
              <a:t> (retro) </a:t>
            </a:r>
            <a:r>
              <a:rPr lang="pl-PL" sz="1800" dirty="0" err="1">
                <a:latin typeface="Century Gothic" panose="020B0502020202020204" pitchFamily="34" charset="0"/>
              </a:rPr>
              <a:t>agit</a:t>
            </a:r>
            <a:r>
              <a:rPr lang="pl-PL" sz="1800" dirty="0">
                <a:latin typeface="Century Gothic" panose="020B0502020202020204" pitchFamily="34" charset="0"/>
              </a:rPr>
              <a:t> = lex </a:t>
            </a:r>
            <a:r>
              <a:rPr lang="pl-PL" sz="1800" dirty="0" err="1">
                <a:latin typeface="Century Gothic" panose="020B0502020202020204" pitchFamily="34" charset="0"/>
              </a:rPr>
              <a:t>severior</a:t>
            </a:r>
            <a:r>
              <a:rPr lang="pl-PL" sz="1800" dirty="0">
                <a:latin typeface="Century Gothic" panose="020B0502020202020204" pitchFamily="34" charset="0"/>
              </a:rPr>
              <a:t> retro </a:t>
            </a:r>
            <a:r>
              <a:rPr lang="pl-PL" sz="1800" b="1" dirty="0">
                <a:latin typeface="Century Gothic" panose="020B0502020202020204" pitchFamily="34" charset="0"/>
              </a:rPr>
              <a:t>non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agit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lex </a:t>
            </a:r>
            <a:r>
              <a:rPr lang="pl-PL" sz="1800" dirty="0" err="1">
                <a:latin typeface="Century Gothic" panose="020B0502020202020204" pitchFamily="34" charset="0"/>
              </a:rPr>
              <a:t>mitior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concerns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b="1" dirty="0" err="1">
                <a:latin typeface="Century Gothic" panose="020B0502020202020204" pitchFamily="34" charset="0"/>
              </a:rPr>
              <a:t>only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previously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prohibited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offencs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lex retro non </a:t>
            </a:r>
            <a:r>
              <a:rPr lang="pl-PL" sz="1800" dirty="0" err="1">
                <a:latin typeface="Century Gothic" panose="020B0502020202020204" pitchFamily="34" charset="0"/>
              </a:rPr>
              <a:t>agit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concerns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b="1" dirty="0" err="1">
                <a:latin typeface="Century Gothic" panose="020B0502020202020204" pitchFamily="34" charset="0"/>
              </a:rPr>
              <a:t>only</a:t>
            </a:r>
            <a:r>
              <a:rPr lang="pl-PL" sz="1800" dirty="0">
                <a:latin typeface="Century Gothic" panose="020B0502020202020204" pitchFamily="34" charset="0"/>
              </a:rPr>
              <a:t> ex post </a:t>
            </a:r>
            <a:r>
              <a:rPr lang="pl-PL" sz="1800" dirty="0" err="1">
                <a:latin typeface="Century Gothic" panose="020B0502020202020204" pitchFamily="34" charset="0"/>
              </a:rPr>
              <a:t>criminalization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non-</a:t>
            </a:r>
            <a:r>
              <a:rPr lang="pl-PL" sz="1800" dirty="0" err="1">
                <a:latin typeface="Century Gothic" panose="020B0502020202020204" pitchFamily="34" charset="0"/>
              </a:rPr>
              <a:t>retroactivity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statutes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constituting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offences</a:t>
            </a:r>
            <a:r>
              <a:rPr lang="pl-PL" sz="1800" dirty="0">
                <a:latin typeface="Century Gothic" panose="020B0502020202020204" pitchFamily="34" charset="0"/>
              </a:rPr>
              <a:t> + </a:t>
            </a:r>
            <a:r>
              <a:rPr lang="pl-PL" sz="1800" dirty="0" err="1">
                <a:latin typeface="Century Gothic" panose="020B0502020202020204" pitchFamily="34" charset="0"/>
              </a:rPr>
              <a:t>retroactivity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milder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statutes</a:t>
            </a:r>
            <a:endParaRPr lang="pl-PL" sz="18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principles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nullum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crimen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sine culpa</a:t>
            </a: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culpa = </a:t>
            </a:r>
            <a:r>
              <a:rPr lang="pl-PL" sz="2200" dirty="0" err="1">
                <a:latin typeface="Century Gothic" panose="020B0502020202020204" pitchFamily="34" charset="0"/>
              </a:rPr>
              <a:t>guilt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culpability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„no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without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guilt</a:t>
            </a:r>
            <a:r>
              <a:rPr lang="pl-PL" sz="2200" dirty="0">
                <a:latin typeface="Century Gothic" panose="020B0502020202020204" pitchFamily="34" charset="0"/>
              </a:rPr>
              <a:t>”</a:t>
            </a: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no </a:t>
            </a:r>
            <a:r>
              <a:rPr lang="pl-PL" sz="2200" dirty="0" err="1">
                <a:latin typeface="Century Gothic" panose="020B0502020202020204" pitchFamily="34" charset="0"/>
              </a:rPr>
              <a:t>strict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liability</a:t>
            </a:r>
            <a:r>
              <a:rPr lang="pl-PL" sz="2200" dirty="0">
                <a:latin typeface="Century Gothic" panose="020B0502020202020204" pitchFamily="34" charset="0"/>
              </a:rPr>
              <a:t> / </a:t>
            </a:r>
            <a:r>
              <a:rPr lang="pl-PL" sz="2200" dirty="0" err="1">
                <a:latin typeface="Century Gothic" panose="020B0502020202020204" pitchFamily="34" charset="0"/>
              </a:rPr>
              <a:t>absolute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liability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no </a:t>
            </a:r>
            <a:r>
              <a:rPr lang="pl-PL" sz="2200" dirty="0" err="1">
                <a:latin typeface="Century Gothic" panose="020B0502020202020204" pitchFamily="34" charset="0"/>
              </a:rPr>
              <a:t>definition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culpability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more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 dirty="0" err="1">
                <a:latin typeface="Century Gothic" panose="020B0502020202020204" pitchFamily="34" charset="0"/>
              </a:rPr>
              <a:t>previous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lecture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5" name="Obraz 4" descr="Obraz zawierający zrzut ekranu, ptak&#10;&#10;Opis wygenerowany automatycznie">
            <a:extLst>
              <a:ext uri="{FF2B5EF4-FFF2-40B4-BE49-F238E27FC236}">
                <a16:creationId xmlns:a16="http://schemas.microsoft.com/office/drawing/2014/main" id="{AA4EB10E-AE5B-4451-B8DD-6983AED70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280" y="3987511"/>
            <a:ext cx="6964164" cy="19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4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scope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lecture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latin typeface="Century Gothic" panose="020B0502020202020204" pitchFamily="34" charset="0"/>
              </a:rPr>
              <a:t>actus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reus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in </a:t>
            </a: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law</a:t>
            </a: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in </a:t>
            </a:r>
            <a:r>
              <a:rPr lang="pl-PL" sz="2200" dirty="0" err="1">
                <a:latin typeface="Century Gothic" panose="020B0502020202020204" pitchFamily="34" charset="0"/>
              </a:rPr>
              <a:t>continental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Polish</a:t>
            </a:r>
            <a:r>
              <a:rPr lang="pl-PL" sz="2200" dirty="0">
                <a:latin typeface="Century Gothic" panose="020B0502020202020204" pitchFamily="34" charset="0"/>
              </a:rPr>
              <a:t>)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law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one of </a:t>
            </a:r>
            <a:r>
              <a:rPr lang="pl-PL" sz="2600" dirty="0" err="1">
                <a:latin typeface="Century Gothic" panose="020B0502020202020204" pitchFamily="34" charset="0"/>
              </a:rPr>
              <a:t>constituent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external</a:t>
            </a:r>
            <a:r>
              <a:rPr lang="pl-PL" sz="2600" dirty="0">
                <a:latin typeface="Century Gothic" panose="020B0502020202020204" pitchFamily="34" charset="0"/>
              </a:rPr>
              <a:t> event </a:t>
            </a:r>
            <a:r>
              <a:rPr lang="pl-PL" sz="2600" dirty="0" err="1">
                <a:latin typeface="Century Gothic" panose="020B0502020202020204" pitchFamily="34" charset="0"/>
              </a:rPr>
              <a:t>prohibited</a:t>
            </a:r>
            <a:r>
              <a:rPr lang="pl-PL" sz="2600" dirty="0">
                <a:latin typeface="Century Gothic" panose="020B0502020202020204" pitchFamily="34" charset="0"/>
              </a:rPr>
              <a:t> by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material</a:t>
            </a:r>
            <a:r>
              <a:rPr lang="pl-PL" sz="2600" dirty="0">
                <a:latin typeface="Century Gothic" panose="020B0502020202020204" pitchFamily="34" charset="0"/>
              </a:rPr>
              <a:t> / </a:t>
            </a:r>
            <a:r>
              <a:rPr lang="pl-PL" sz="2600" dirty="0" err="1">
                <a:latin typeface="Century Gothic" panose="020B0502020202020204" pitchFamily="34" charset="0"/>
              </a:rPr>
              <a:t>physical</a:t>
            </a:r>
            <a:r>
              <a:rPr lang="pl-PL" sz="2600" dirty="0">
                <a:latin typeface="Century Gothic" panose="020B0502020202020204" pitchFamily="34" charset="0"/>
              </a:rPr>
              <a:t> / </a:t>
            </a:r>
            <a:r>
              <a:rPr lang="pl-PL" sz="2600" dirty="0" err="1">
                <a:latin typeface="Century Gothic" panose="020B0502020202020204" pitchFamily="34" charset="0"/>
              </a:rPr>
              <a:t>objective</a:t>
            </a:r>
            <a:r>
              <a:rPr lang="pl-PL" sz="2600" dirty="0">
                <a:latin typeface="Century Gothic" panose="020B0502020202020204" pitchFamily="34" charset="0"/>
              </a:rPr>
              <a:t> element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does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refer</a:t>
            </a:r>
            <a:r>
              <a:rPr lang="pl-PL" sz="2600" dirty="0">
                <a:latin typeface="Century Gothic" panose="020B0502020202020204" pitchFamily="34" charset="0"/>
              </a:rPr>
              <a:t> to the </a:t>
            </a:r>
            <a:r>
              <a:rPr lang="pl-PL" sz="2600" dirty="0" err="1">
                <a:latin typeface="Century Gothic" panose="020B0502020202020204" pitchFamily="34" charset="0"/>
              </a:rPr>
              <a:t>defendant’s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mental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state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9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in 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circumstances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consequences</a:t>
            </a:r>
            <a:endParaRPr lang="pl-PL" sz="2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in </a:t>
            </a:r>
            <a:r>
              <a:rPr lang="pl-PL" sz="2600" dirty="0" err="1"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mandatory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circumstances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optional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causality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consequences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outcome</a:t>
            </a:r>
            <a:r>
              <a:rPr lang="pl-PL" sz="2200" dirty="0">
                <a:latin typeface="Century Gothic" panose="020B0502020202020204" pitchFamily="34" charset="0"/>
              </a:rPr>
              <a:t>) - </a:t>
            </a:r>
            <a:r>
              <a:rPr lang="pl-PL" sz="2200" dirty="0" err="1">
                <a:latin typeface="Century Gothic" panose="020B0502020202020204" pitchFamily="34" charset="0"/>
              </a:rPr>
              <a:t>optional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behaviour</a:t>
            </a:r>
            <a:r>
              <a:rPr lang="pl-PL" sz="2600" dirty="0">
                <a:latin typeface="Century Gothic" panose="020B0502020202020204" pitchFamily="34" charset="0"/>
              </a:rPr>
              <a:t> element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mandatory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with </a:t>
            </a:r>
            <a:r>
              <a:rPr lang="pl-PL" sz="2200" dirty="0" err="1">
                <a:latin typeface="Century Gothic" panose="020B0502020202020204" pitchFamily="34" charset="0"/>
              </a:rPr>
              <a:t>exceptions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law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no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liability</a:t>
            </a:r>
            <a:r>
              <a:rPr lang="pl-PL" sz="2600" dirty="0">
                <a:latin typeface="Century Gothic" panose="020B0502020202020204" pitchFamily="34" charset="0"/>
              </a:rPr>
              <a:t> for </a:t>
            </a:r>
            <a:r>
              <a:rPr lang="pl-PL" sz="2600" dirty="0" err="1">
                <a:latin typeface="Century Gothic" panose="020B0502020202020204" pitchFamily="34" charset="0"/>
              </a:rPr>
              <a:t>merely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intent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problematic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provision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Polish</a:t>
            </a:r>
            <a:r>
              <a:rPr lang="pl-PL" sz="2200" dirty="0">
                <a:latin typeface="Century Gothic" panose="020B0502020202020204" pitchFamily="34" charset="0"/>
              </a:rPr>
              <a:t> CC – art. 13 para. 2:</a:t>
            </a:r>
          </a:p>
          <a:p>
            <a:pPr lvl="1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03DABF0-6278-4301-8BAB-429BA0C31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981" y="4416760"/>
            <a:ext cx="9124501" cy="162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2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result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actus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consists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only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result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cannot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committed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unless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defendant’s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actions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cause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specified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result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consequence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actually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occur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= </a:t>
            </a:r>
            <a:r>
              <a:rPr lang="pl-PL" sz="2200" dirty="0" err="1">
                <a:latin typeface="Century Gothic" panose="020B0502020202020204" pitchFamily="34" charset="0"/>
              </a:rPr>
              <a:t>formal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= no </a:t>
            </a:r>
            <a:r>
              <a:rPr lang="pl-PL" sz="2200" dirty="0" err="1">
                <a:latin typeface="Century Gothic" panose="020B0502020202020204" pitchFamily="34" charset="0"/>
              </a:rPr>
              <a:t>consequence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required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result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= </a:t>
            </a:r>
            <a:r>
              <a:rPr lang="pl-PL" sz="2200" dirty="0" err="1">
                <a:latin typeface="Century Gothic" panose="020B0502020202020204" pitchFamily="34" charset="0"/>
              </a:rPr>
              <a:t>material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= </a:t>
            </a:r>
            <a:r>
              <a:rPr lang="pl-PL" sz="2200" dirty="0" err="1">
                <a:latin typeface="Century Gothic" panose="020B0502020202020204" pitchFamily="34" charset="0"/>
              </a:rPr>
              <a:t>consequence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required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6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previously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on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Introduction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Law: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definition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basic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in </a:t>
            </a: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law</a:t>
            </a: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in </a:t>
            </a:r>
            <a:r>
              <a:rPr lang="pl-PL" sz="2200" dirty="0" err="1">
                <a:latin typeface="Century Gothic" panose="020B0502020202020204" pitchFamily="34" charset="0"/>
              </a:rPr>
              <a:t>continental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Polish</a:t>
            </a:r>
            <a:r>
              <a:rPr lang="pl-PL" sz="2200" dirty="0">
                <a:latin typeface="Century Gothic" panose="020B0502020202020204" pitchFamily="34" charset="0"/>
              </a:rPr>
              <a:t>)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principles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art. 7 ECHR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law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continental</a:t>
            </a:r>
            <a:r>
              <a:rPr lang="pl-PL" sz="2200" dirty="0">
                <a:latin typeface="Century Gothic" panose="020B0502020202020204" pitchFamily="34" charset="0"/>
              </a:rPr>
              <a:t> law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problem of </a:t>
            </a:r>
            <a:r>
              <a:rPr lang="pl-PL" sz="2600" dirty="0" err="1">
                <a:latin typeface="Century Gothic" panose="020B0502020202020204" pitchFamily="34" charset="0"/>
              </a:rPr>
              <a:t>omissions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omission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not </a:t>
            </a:r>
            <a:r>
              <a:rPr lang="pl-PL" sz="2200" dirty="0" err="1">
                <a:latin typeface="Century Gothic" panose="020B0502020202020204" pitchFamily="34" charset="0"/>
              </a:rPr>
              <a:t>deemed</a:t>
            </a:r>
            <a:r>
              <a:rPr lang="pl-PL" sz="2200" dirty="0">
                <a:latin typeface="Century Gothic" panose="020B0502020202020204" pitchFamily="34" charset="0"/>
              </a:rPr>
              <a:t> to be a </a:t>
            </a:r>
            <a:r>
              <a:rPr lang="pl-PL" sz="2200" dirty="0" err="1">
                <a:latin typeface="Century Gothic" panose="020B0502020202020204" pitchFamily="34" charset="0"/>
              </a:rPr>
              <a:t>behavour</a:t>
            </a:r>
            <a:r>
              <a:rPr lang="pl-PL" sz="2200" dirty="0">
                <a:latin typeface="Century Gothic" panose="020B0502020202020204" pitchFamily="34" charset="0"/>
              </a:rPr>
              <a:t> but </a:t>
            </a:r>
            <a:r>
              <a:rPr lang="pl-PL" sz="2200" dirty="0" err="1">
                <a:latin typeface="Century Gothic" panose="020B0502020202020204" pitchFamily="34" charset="0"/>
              </a:rPr>
              <a:t>lack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specific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inaction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omission</a:t>
            </a:r>
            <a:r>
              <a:rPr lang="pl-PL" sz="2200" dirty="0">
                <a:latin typeface="Century Gothic" panose="020B0502020202020204" pitchFamily="34" charset="0"/>
              </a:rPr>
              <a:t> = </a:t>
            </a:r>
            <a:r>
              <a:rPr lang="pl-PL" sz="2200" dirty="0" err="1">
                <a:latin typeface="Century Gothic" panose="020B0502020202020204" pitchFamily="34" charset="0"/>
              </a:rPr>
              <a:t>lack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action</a:t>
            </a:r>
            <a:r>
              <a:rPr lang="pl-PL" sz="2200" dirty="0">
                <a:latin typeface="Century Gothic" panose="020B0502020202020204" pitchFamily="34" charset="0"/>
              </a:rPr>
              <a:t> = </a:t>
            </a:r>
            <a:r>
              <a:rPr lang="pl-PL" sz="2200" dirty="0" err="1">
                <a:latin typeface="Century Gothic" panose="020B0502020202020204" pitchFamily="34" charset="0"/>
              </a:rPr>
              <a:t>lack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causality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i="1" dirty="0">
                <a:latin typeface="Century Gothic" panose="020B0502020202020204" pitchFamily="34" charset="0"/>
              </a:rPr>
              <a:t>ex </a:t>
            </a:r>
            <a:r>
              <a:rPr lang="pl-PL" sz="1800" i="1" dirty="0" err="1">
                <a:latin typeface="Century Gothic" panose="020B0502020202020204" pitchFamily="34" charset="0"/>
              </a:rPr>
              <a:t>nihilo</a:t>
            </a:r>
            <a:r>
              <a:rPr lang="pl-PL" sz="1800" i="1" dirty="0">
                <a:latin typeface="Century Gothic" panose="020B0502020202020204" pitchFamily="34" charset="0"/>
              </a:rPr>
              <a:t> nihil </a:t>
            </a:r>
            <a:r>
              <a:rPr lang="pl-PL" sz="1800" i="1" dirty="0" err="1">
                <a:latin typeface="Century Gothic" panose="020B0502020202020204" pitchFamily="34" charset="0"/>
              </a:rPr>
              <a:t>fit</a:t>
            </a:r>
            <a:endParaRPr lang="pl-PL" sz="1800" i="1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r>
              <a:rPr lang="pl-PL" sz="2200" dirty="0">
                <a:latin typeface="Century Gothic" panose="020B0502020202020204" pitchFamily="34" charset="0"/>
              </a:rPr>
              <a:t> =&gt; </a:t>
            </a:r>
            <a:r>
              <a:rPr lang="pl-PL" sz="2200" dirty="0" err="1">
                <a:latin typeface="Century Gothic" panose="020B0502020202020204" pitchFamily="34" charset="0"/>
              </a:rPr>
              <a:t>bodily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movements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omission</a:t>
            </a:r>
            <a:r>
              <a:rPr lang="pl-PL" sz="2200" dirty="0">
                <a:latin typeface="Century Gothic" panose="020B0502020202020204" pitchFamily="34" charset="0"/>
              </a:rPr>
              <a:t> =&gt; </a:t>
            </a:r>
            <a:r>
              <a:rPr lang="pl-PL" sz="2200" dirty="0" err="1">
                <a:latin typeface="Century Gothic" panose="020B0502020202020204" pitchFamily="34" charset="0"/>
              </a:rPr>
              <a:t>lack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bodily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movements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prohibiting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omissions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rules</a:t>
            </a:r>
            <a:r>
              <a:rPr lang="pl-PL" sz="2200" dirty="0">
                <a:latin typeface="Century Gothic" panose="020B0502020202020204" pitchFamily="34" charset="0"/>
              </a:rPr>
              <a:t> out </a:t>
            </a:r>
            <a:r>
              <a:rPr lang="pl-PL" sz="2200" dirty="0" err="1">
                <a:latin typeface="Century Gothic" panose="020B0502020202020204" pitchFamily="34" charset="0"/>
              </a:rPr>
              <a:t>many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more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options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prohibiting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acts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7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problem of </a:t>
            </a:r>
            <a:r>
              <a:rPr lang="pl-PL" sz="2600" dirty="0" err="1">
                <a:latin typeface="Century Gothic" panose="020B0502020202020204" pitchFamily="34" charset="0"/>
              </a:rPr>
              <a:t>omissions</a:t>
            </a:r>
            <a:r>
              <a:rPr lang="pl-PL" sz="2600" dirty="0"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usually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might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satisfied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only</a:t>
            </a:r>
            <a:r>
              <a:rPr lang="pl-PL" sz="2200" dirty="0">
                <a:latin typeface="Century Gothic" panose="020B0502020202020204" pitchFamily="34" charset="0"/>
              </a:rPr>
              <a:t> by a </a:t>
            </a:r>
            <a:r>
              <a:rPr lang="pl-PL" sz="2200" dirty="0" err="1">
                <a:latin typeface="Century Gothic" panose="020B0502020202020204" pitchFamily="34" charset="0"/>
              </a:rPr>
              <a:t>positive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exceptions</a:t>
            </a:r>
            <a:r>
              <a:rPr lang="pl-PL" sz="2200" dirty="0">
                <a:latin typeface="Century Gothic" panose="020B0502020202020204" pitchFamily="34" charset="0"/>
              </a:rPr>
              <a:t>: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defendant’s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duty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invervene</a:t>
            </a:r>
            <a:r>
              <a:rPr lang="pl-PL" sz="1800" dirty="0">
                <a:latin typeface="Century Gothic" panose="020B0502020202020204" pitchFamily="34" charset="0"/>
              </a:rPr>
              <a:t> and </a:t>
            </a:r>
            <a:r>
              <a:rPr lang="pl-PL" sz="1800" dirty="0" err="1">
                <a:latin typeface="Century Gothic" panose="020B0502020202020204" pitchFamily="34" charset="0"/>
              </a:rPr>
              <a:t>prevent</a:t>
            </a:r>
            <a:r>
              <a:rPr lang="pl-PL" sz="1800" dirty="0">
                <a:latin typeface="Century Gothic" panose="020B0502020202020204" pitchFamily="34" charset="0"/>
              </a:rPr>
              <a:t> the </a:t>
            </a:r>
            <a:r>
              <a:rPr lang="pl-PL" sz="1800" dirty="0" err="1">
                <a:latin typeface="Century Gothic" panose="020B0502020202020204" pitchFamily="34" charset="0"/>
              </a:rPr>
              <a:t>prohibited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harm</a:t>
            </a:r>
            <a:r>
              <a:rPr lang="pl-PL" sz="1800" dirty="0">
                <a:latin typeface="Century Gothic" panose="020B0502020202020204" pitchFamily="34" charset="0"/>
              </a:rPr>
              <a:t> from </a:t>
            </a:r>
            <a:r>
              <a:rPr lang="pl-PL" sz="1800" dirty="0" err="1">
                <a:latin typeface="Century Gothic" panose="020B0502020202020204" pitchFamily="34" charset="0"/>
              </a:rPr>
              <a:t>occuring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specific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kind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offence</a:t>
            </a:r>
            <a:r>
              <a:rPr lang="pl-PL" sz="1800" dirty="0">
                <a:latin typeface="Century Gothic" panose="020B0502020202020204" pitchFamily="34" charset="0"/>
              </a:rPr>
              <a:t> (</a:t>
            </a:r>
            <a:r>
              <a:rPr lang="pl-PL" sz="1800" dirty="0" err="1">
                <a:latin typeface="Century Gothic" panose="020B0502020202020204" pitchFamily="34" charset="0"/>
              </a:rPr>
              <a:t>failing</a:t>
            </a:r>
            <a:r>
              <a:rPr lang="pl-PL" sz="1800" dirty="0">
                <a:latin typeface="Century Gothic" panose="020B0502020202020204" pitchFamily="34" charset="0"/>
              </a:rPr>
              <a:t> to file </a:t>
            </a:r>
            <a:r>
              <a:rPr lang="pl-PL" sz="1800" dirty="0" err="1">
                <a:latin typeface="Century Gothic" panose="020B0502020202020204" pitchFamily="34" charset="0"/>
              </a:rPr>
              <a:t>annual</a:t>
            </a:r>
            <a:r>
              <a:rPr lang="pl-PL" sz="1800" dirty="0">
                <a:latin typeface="Century Gothic" panose="020B0502020202020204" pitchFamily="34" charset="0"/>
              </a:rPr>
              <a:t> return, </a:t>
            </a:r>
            <a:r>
              <a:rPr lang="pl-PL" sz="1800" dirty="0" err="1">
                <a:latin typeface="Century Gothic" panose="020B0502020202020204" pitchFamily="34" charset="0"/>
              </a:rPr>
              <a:t>refusal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assist</a:t>
            </a:r>
            <a:r>
              <a:rPr lang="pl-PL" sz="1800" dirty="0">
                <a:latin typeface="Century Gothic" panose="020B0502020202020204" pitchFamily="34" charset="0"/>
              </a:rPr>
              <a:t> a police </a:t>
            </a:r>
            <a:r>
              <a:rPr lang="pl-PL" sz="1800" dirty="0" err="1">
                <a:latin typeface="Century Gothic" panose="020B0502020202020204" pitchFamily="34" charset="0"/>
              </a:rPr>
              <a:t>officer</a:t>
            </a:r>
            <a:r>
              <a:rPr lang="pl-PL" sz="1800" dirty="0">
                <a:latin typeface="Century Gothic" panose="020B0502020202020204" pitchFamily="34" charset="0"/>
              </a:rPr>
              <a:t>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special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relationship</a:t>
            </a:r>
            <a:r>
              <a:rPr lang="pl-PL" sz="1800" dirty="0">
                <a:latin typeface="Century Gothic" panose="020B0502020202020204" pitchFamily="34" charset="0"/>
              </a:rPr>
              <a:t> to the </a:t>
            </a:r>
            <a:r>
              <a:rPr lang="pl-PL" sz="1800" dirty="0" err="1">
                <a:latin typeface="Century Gothic" panose="020B0502020202020204" pitchFamily="34" charset="0"/>
              </a:rPr>
              <a:t>victim</a:t>
            </a:r>
            <a:r>
              <a:rPr lang="pl-PL" sz="1800" dirty="0">
                <a:latin typeface="Century Gothic" panose="020B0502020202020204" pitchFamily="34" charset="0"/>
              </a:rPr>
              <a:t> (</a:t>
            </a:r>
            <a:r>
              <a:rPr lang="pl-PL" sz="1800" dirty="0" err="1">
                <a:latin typeface="Century Gothic" panose="020B0502020202020204" pitchFamily="34" charset="0"/>
              </a:rPr>
              <a:t>parent</a:t>
            </a:r>
            <a:r>
              <a:rPr lang="pl-PL" sz="1800" dirty="0">
                <a:latin typeface="Century Gothic" panose="020B0502020202020204" pitchFamily="34" charset="0"/>
              </a:rPr>
              <a:t> / </a:t>
            </a:r>
            <a:r>
              <a:rPr lang="pl-PL" sz="1800" dirty="0" err="1">
                <a:latin typeface="Century Gothic" panose="020B0502020202020204" pitchFamily="34" charset="0"/>
              </a:rPr>
              <a:t>child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spouses</a:t>
            </a:r>
            <a:r>
              <a:rPr lang="pl-PL" sz="1800" dirty="0">
                <a:latin typeface="Century Gothic" panose="020B0502020202020204" pitchFamily="34" charset="0"/>
              </a:rPr>
              <a:t> etc.)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special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relationship</a:t>
            </a:r>
            <a:r>
              <a:rPr lang="pl-PL" sz="1800" dirty="0">
                <a:latin typeface="Century Gothic" panose="020B0502020202020204" pitchFamily="34" charset="0"/>
              </a:rPr>
              <a:t> to the </a:t>
            </a:r>
            <a:r>
              <a:rPr lang="pl-PL" sz="1800" dirty="0" err="1">
                <a:latin typeface="Century Gothic" panose="020B0502020202020204" pitchFamily="34" charset="0"/>
              </a:rPr>
              <a:t>harm</a:t>
            </a:r>
            <a:r>
              <a:rPr lang="pl-PL" sz="1800" dirty="0">
                <a:latin typeface="Century Gothic" panose="020B0502020202020204" pitchFamily="34" charset="0"/>
              </a:rPr>
              <a:t> (</a:t>
            </a:r>
            <a:r>
              <a:rPr lang="pl-PL" sz="1800" dirty="0" err="1">
                <a:latin typeface="Century Gothic" panose="020B0502020202020204" pitchFamily="34" charset="0"/>
              </a:rPr>
              <a:t>like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self-related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risk</a:t>
            </a:r>
            <a:r>
              <a:rPr lang="pl-PL" sz="1800" dirty="0">
                <a:latin typeface="Century Gothic" panose="020B0502020202020204" pitchFamily="34" charset="0"/>
              </a:rPr>
              <a:t>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particular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responsibility</a:t>
            </a:r>
            <a:r>
              <a:rPr lang="pl-PL" sz="1800" dirty="0">
                <a:latin typeface="Century Gothic" panose="020B0502020202020204" pitchFamily="34" charset="0"/>
              </a:rPr>
              <a:t> (</a:t>
            </a:r>
            <a:r>
              <a:rPr lang="pl-PL" sz="1800" dirty="0" err="1">
                <a:latin typeface="Century Gothic" panose="020B0502020202020204" pitchFamily="34" charset="0"/>
              </a:rPr>
              <a:t>only</a:t>
            </a:r>
            <a:r>
              <a:rPr lang="pl-PL" sz="1800" dirty="0">
                <a:latin typeface="Century Gothic" panose="020B0502020202020204" pitchFamily="34" charset="0"/>
              </a:rPr>
              <a:t> in </a:t>
            </a:r>
            <a:r>
              <a:rPr lang="pl-PL" sz="1800" dirty="0" err="1">
                <a:latin typeface="Century Gothic" panose="020B0502020202020204" pitchFamily="34" charset="0"/>
              </a:rPr>
              <a:t>specific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circumstances</a:t>
            </a:r>
            <a:r>
              <a:rPr lang="pl-PL" sz="1800" dirty="0">
                <a:latin typeface="Century Gothic" panose="020B0502020202020204" pitchFamily="34" charset="0"/>
              </a:rPr>
              <a:t>: </a:t>
            </a:r>
            <a:r>
              <a:rPr lang="pl-PL" sz="1800" dirty="0" err="1">
                <a:latin typeface="Century Gothic" panose="020B0502020202020204" pitchFamily="34" charset="0"/>
              </a:rPr>
              <a:t>doctor</a:t>
            </a:r>
            <a:r>
              <a:rPr lang="pl-PL" sz="1800" dirty="0">
                <a:latin typeface="Century Gothic" panose="020B0502020202020204" pitchFamily="34" charset="0"/>
              </a:rPr>
              <a:t> / </a:t>
            </a:r>
            <a:r>
              <a:rPr lang="pl-PL" sz="1800" dirty="0" err="1">
                <a:latin typeface="Century Gothic" panose="020B0502020202020204" pitchFamily="34" charset="0"/>
              </a:rPr>
              <a:t>patient</a:t>
            </a:r>
            <a:r>
              <a:rPr lang="pl-PL" sz="1800" dirty="0">
                <a:latin typeface="Century Gothic" panose="020B0502020202020204" pitchFamily="34" charset="0"/>
              </a:rPr>
              <a:t>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the </a:t>
            </a:r>
            <a:r>
              <a:rPr lang="pl-PL" sz="1800" dirty="0" err="1">
                <a:latin typeface="Century Gothic" panose="020B0502020202020204" pitchFamily="34" charset="0"/>
              </a:rPr>
              <a:t>continuing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doctrine</a:t>
            </a:r>
            <a:r>
              <a:rPr lang="pl-PL" sz="1800" dirty="0">
                <a:latin typeface="Century Gothic" panose="020B0502020202020204" pitchFamily="34" charset="0"/>
              </a:rPr>
              <a:t> (</a:t>
            </a:r>
            <a:r>
              <a:rPr lang="pl-PL" sz="1800" dirty="0" err="1">
                <a:latin typeface="Century Gothic" panose="020B0502020202020204" pitchFamily="34" charset="0"/>
              </a:rPr>
              <a:t>bringing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harmful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consequences</a:t>
            </a:r>
            <a:r>
              <a:rPr lang="pl-PL" sz="1800" dirty="0">
                <a:latin typeface="Century Gothic" panose="020B0502020202020204" pitchFamily="34" charset="0"/>
              </a:rPr>
              <a:t> and </a:t>
            </a:r>
            <a:r>
              <a:rPr lang="pl-PL" sz="1800" dirty="0" err="1">
                <a:latin typeface="Century Gothic" panose="020B0502020202020204" pitchFamily="34" charset="0"/>
              </a:rPr>
              <a:t>omiting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discontinue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them</a:t>
            </a:r>
            <a:r>
              <a:rPr lang="pl-PL" sz="1800" dirty="0">
                <a:latin typeface="Century Gothic" panose="020B0502020202020204" pitchFamily="34" charset="0"/>
              </a:rPr>
              <a:t>)</a:t>
            </a: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0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problem of </a:t>
            </a:r>
            <a:r>
              <a:rPr lang="pl-PL" sz="2600" dirty="0" err="1">
                <a:latin typeface="Century Gothic" panose="020B0502020202020204" pitchFamily="34" charset="0"/>
              </a:rPr>
              <a:t>omissions</a:t>
            </a:r>
            <a:r>
              <a:rPr lang="pl-PL" sz="2600" dirty="0"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latin typeface="Century Gothic" panose="020B0502020202020204" pitchFamily="34" charset="0"/>
              </a:rPr>
              <a:t>statutory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general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rule</a:t>
            </a:r>
            <a:r>
              <a:rPr lang="pl-PL" sz="2200" dirty="0">
                <a:latin typeface="Century Gothic" panose="020B0502020202020204" pitchFamily="34" charset="0"/>
              </a:rPr>
              <a:t> for </a:t>
            </a:r>
            <a:r>
              <a:rPr lang="pl-PL" sz="2200" dirty="0" err="1">
                <a:latin typeface="Century Gothic" panose="020B0502020202020204" pitchFamily="34" charset="0"/>
              </a:rPr>
              <a:t>both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systems</a:t>
            </a:r>
            <a:r>
              <a:rPr lang="pl-PL" sz="2200" dirty="0">
                <a:latin typeface="Century Gothic" panose="020B0502020202020204" pitchFamily="34" charset="0"/>
              </a:rPr>
              <a:t> (for </a:t>
            </a: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):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pl-PL" sz="2200" dirty="0">
                <a:latin typeface="Century Gothic" panose="020B0502020202020204" pitchFamily="34" charset="0"/>
              </a:rPr>
              <a:t>„</a:t>
            </a:r>
            <a:r>
              <a:rPr lang="pl-PL" sz="2200" dirty="0" err="1">
                <a:latin typeface="Century Gothic" panose="020B0502020202020204" pitchFamily="34" charset="0"/>
              </a:rPr>
              <a:t>Unless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legislature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has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demonstrated</a:t>
            </a:r>
            <a:r>
              <a:rPr lang="pl-PL" sz="2200" dirty="0">
                <a:latin typeface="Century Gothic" panose="020B0502020202020204" pitchFamily="34" charset="0"/>
              </a:rPr>
              <a:t> a </a:t>
            </a:r>
            <a:r>
              <a:rPr lang="pl-PL" sz="2200" dirty="0" err="1">
                <a:latin typeface="Century Gothic" panose="020B0502020202020204" pitchFamily="34" charset="0"/>
              </a:rPr>
              <a:t>contrary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intention</a:t>
            </a:r>
            <a:r>
              <a:rPr lang="pl-PL" sz="2200" dirty="0">
                <a:latin typeface="Century Gothic" panose="020B0502020202020204" pitchFamily="34" charset="0"/>
              </a:rPr>
              <a:t> by </a:t>
            </a:r>
            <a:r>
              <a:rPr lang="pl-PL" sz="2200" dirty="0" err="1">
                <a:latin typeface="Century Gothic" panose="020B0502020202020204" pitchFamily="34" charset="0"/>
              </a:rPr>
              <a:t>specifying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particular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manner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which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must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committed</a:t>
            </a:r>
            <a:r>
              <a:rPr lang="pl-PL" sz="2200" dirty="0">
                <a:latin typeface="Century Gothic" panose="020B0502020202020204" pitchFamily="34" charset="0"/>
              </a:rPr>
              <a:t>, a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should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capable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being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committed</a:t>
            </a:r>
            <a:r>
              <a:rPr lang="pl-PL" sz="2200" dirty="0">
                <a:latin typeface="Century Gothic" panose="020B0502020202020204" pitchFamily="34" charset="0"/>
              </a:rPr>
              <a:t> by </a:t>
            </a:r>
            <a:r>
              <a:rPr lang="pl-PL" sz="2200" dirty="0" err="1">
                <a:latin typeface="Century Gothic" panose="020B0502020202020204" pitchFamily="34" charset="0"/>
              </a:rPr>
              <a:t>omission</a:t>
            </a:r>
            <a:r>
              <a:rPr lang="pl-PL" sz="2200" dirty="0">
                <a:latin typeface="Century Gothic" panose="020B0502020202020204" pitchFamily="34" charset="0"/>
              </a:rPr>
              <a:t>”</a:t>
            </a:r>
          </a:p>
          <a:p>
            <a:pPr marL="457200" lvl="1" indent="0" algn="r">
              <a:lnSpc>
                <a:spcPct val="100000"/>
              </a:lnSpc>
              <a:buNone/>
            </a:pPr>
            <a:r>
              <a:rPr lang="pl-PL" sz="1800" dirty="0">
                <a:latin typeface="Century Gothic" panose="020B0502020202020204" pitchFamily="34" charset="0"/>
              </a:rPr>
              <a:t>(</a:t>
            </a:r>
            <a:r>
              <a:rPr lang="pl-PL" sz="1800" dirty="0" err="1">
                <a:latin typeface="Century Gothic" panose="020B0502020202020204" pitchFamily="34" charset="0"/>
              </a:rPr>
              <a:t>Simester</a:t>
            </a:r>
            <a:r>
              <a:rPr lang="pl-PL" sz="1800" dirty="0">
                <a:latin typeface="Century Gothic" panose="020B0502020202020204" pitchFamily="34" charset="0"/>
              </a:rPr>
              <a:t> and </a:t>
            </a:r>
            <a:r>
              <a:rPr lang="pl-PL" sz="1800" dirty="0" err="1">
                <a:latin typeface="Century Gothic" panose="020B0502020202020204" pitchFamily="34" charset="0"/>
              </a:rPr>
              <a:t>Sullivan’s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Criminal</a:t>
            </a:r>
            <a:r>
              <a:rPr lang="pl-PL" sz="1800" dirty="0">
                <a:latin typeface="Century Gothic" panose="020B0502020202020204" pitchFamily="34" charset="0"/>
              </a:rPr>
              <a:t> Law)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problem of </a:t>
            </a:r>
            <a:r>
              <a:rPr lang="pl-PL" sz="2600" dirty="0" err="1">
                <a:latin typeface="Century Gothic" panose="020B0502020202020204" pitchFamily="34" charset="0"/>
              </a:rPr>
              <a:t>omissions</a:t>
            </a:r>
            <a:r>
              <a:rPr lang="pl-PL" sz="2600" dirty="0"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latin typeface="Century Gothic" panose="020B0502020202020204" pitchFamily="34" charset="0"/>
              </a:rPr>
              <a:t>) law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omission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might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deemed</a:t>
            </a:r>
            <a:r>
              <a:rPr lang="pl-PL" sz="2200" dirty="0">
                <a:latin typeface="Century Gothic" panose="020B0502020202020204" pitchFamily="34" charset="0"/>
              </a:rPr>
              <a:t> as </a:t>
            </a:r>
            <a:r>
              <a:rPr lang="pl-PL" sz="2200" dirty="0" err="1">
                <a:latin typeface="Century Gothic" panose="020B0502020202020204" pitchFamily="34" charset="0"/>
              </a:rPr>
              <a:t>specific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kind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 dirty="0" err="1">
                <a:latin typeface="Century Gothic" panose="020B0502020202020204" pitchFamily="34" charset="0"/>
              </a:rPr>
              <a:t>might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committed</a:t>
            </a:r>
            <a:r>
              <a:rPr lang="pl-PL" sz="2200" dirty="0">
                <a:latin typeface="Century Gothic" panose="020B0502020202020204" pitchFamily="34" charset="0"/>
              </a:rPr>
              <a:t> by </a:t>
            </a:r>
            <a:r>
              <a:rPr lang="pl-PL" sz="2200" dirty="0" err="1">
                <a:latin typeface="Century Gothic" panose="020B0502020202020204" pitchFamily="34" charset="0"/>
              </a:rPr>
              <a:t>omission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if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it’s</a:t>
            </a:r>
            <a:r>
              <a:rPr lang="pl-PL" sz="2200" dirty="0">
                <a:latin typeface="Century Gothic" panose="020B0502020202020204" pitchFamily="34" charset="0"/>
              </a:rPr>
              <a:t> not in </a:t>
            </a:r>
            <a:r>
              <a:rPr lang="pl-PL" sz="2200" dirty="0" err="1">
                <a:latin typeface="Century Gothic" panose="020B0502020202020204" pitchFamily="34" charset="0"/>
              </a:rPr>
              <a:t>contradiction</a:t>
            </a:r>
            <a:r>
              <a:rPr lang="pl-PL" sz="2200" dirty="0">
                <a:latin typeface="Century Gothic" panose="020B0502020202020204" pitchFamily="34" charset="0"/>
              </a:rPr>
              <a:t> with the essence of the </a:t>
            </a: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examples</a:t>
            </a:r>
            <a:r>
              <a:rPr lang="pl-PL" sz="2200" dirty="0">
                <a:latin typeface="Century Gothic" panose="020B0502020202020204" pitchFamily="34" charset="0"/>
              </a:rPr>
              <a:t>: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0950759-299D-418C-8E18-B1E58845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91" y="4584247"/>
            <a:ext cx="5676028" cy="140313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4460E06-A672-484D-A74E-E0A3D95ED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591" y="4707115"/>
            <a:ext cx="5946218" cy="115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7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problem of </a:t>
            </a:r>
            <a:r>
              <a:rPr lang="pl-PL" sz="2600" dirty="0" err="1">
                <a:latin typeface="Century Gothic" panose="020B0502020202020204" pitchFamily="34" charset="0"/>
              </a:rPr>
              <a:t>omissions</a:t>
            </a:r>
            <a:r>
              <a:rPr lang="pl-PL" sz="2600" dirty="0"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latin typeface="Century Gothic" panose="020B0502020202020204" pitchFamily="34" charset="0"/>
              </a:rPr>
              <a:t>) law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however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some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might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committed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only</a:t>
            </a:r>
            <a:r>
              <a:rPr lang="pl-PL" sz="2200" dirty="0">
                <a:latin typeface="Century Gothic" panose="020B0502020202020204" pitchFamily="34" charset="0"/>
              </a:rPr>
              <a:t> by </a:t>
            </a:r>
            <a:r>
              <a:rPr lang="pl-PL" sz="2200" dirty="0" err="1">
                <a:latin typeface="Century Gothic" panose="020B0502020202020204" pitchFamily="34" charset="0"/>
              </a:rPr>
              <a:t>action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1C426BC-B02E-40CE-9715-9C44E7567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" y="4114703"/>
            <a:ext cx="5630090" cy="98119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D1EEE38-8937-4416-9992-AC8B3D680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804" y="3775567"/>
            <a:ext cx="5571721" cy="165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5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problem of </a:t>
            </a:r>
            <a:r>
              <a:rPr lang="pl-PL" sz="2600" dirty="0" err="1">
                <a:latin typeface="Century Gothic" panose="020B0502020202020204" pitchFamily="34" charset="0"/>
              </a:rPr>
              <a:t>omissions</a:t>
            </a:r>
            <a:r>
              <a:rPr lang="pl-PL" sz="2600" dirty="0"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latin typeface="Century Gothic" panose="020B0502020202020204" pitchFamily="34" charset="0"/>
              </a:rPr>
              <a:t>) law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…and </a:t>
            </a:r>
            <a:r>
              <a:rPr lang="pl-PL" sz="2200" dirty="0" err="1">
                <a:latin typeface="Century Gothic" panose="020B0502020202020204" pitchFamily="34" charset="0"/>
              </a:rPr>
              <a:t>some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only</a:t>
            </a:r>
            <a:r>
              <a:rPr lang="pl-PL" sz="2200" dirty="0">
                <a:latin typeface="Century Gothic" panose="020B0502020202020204" pitchFamily="34" charset="0"/>
              </a:rPr>
              <a:t> by </a:t>
            </a:r>
            <a:r>
              <a:rPr lang="pl-PL" sz="2200" dirty="0" err="1">
                <a:latin typeface="Century Gothic" panose="020B0502020202020204" pitchFamily="34" charset="0"/>
              </a:rPr>
              <a:t>omission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i="1" dirty="0" err="1">
                <a:latin typeface="Century Gothic" panose="020B0502020202020204" pitchFamily="34" charset="0"/>
              </a:rPr>
              <a:t>delicta</a:t>
            </a:r>
            <a:r>
              <a:rPr lang="pl-PL" sz="2200" i="1" dirty="0">
                <a:latin typeface="Century Gothic" panose="020B0502020202020204" pitchFamily="34" charset="0"/>
              </a:rPr>
              <a:t> per </a:t>
            </a:r>
            <a:r>
              <a:rPr lang="pl-PL" sz="2200" i="1" dirty="0" err="1">
                <a:latin typeface="Century Gothic" panose="020B0502020202020204" pitchFamily="34" charset="0"/>
              </a:rPr>
              <a:t>omissionem</a:t>
            </a:r>
            <a:r>
              <a:rPr lang="pl-PL" sz="2200" i="1" dirty="0">
                <a:latin typeface="Century Gothic" panose="020B0502020202020204" pitchFamily="34" charset="0"/>
              </a:rPr>
              <a:t> </a:t>
            </a:r>
            <a:r>
              <a:rPr lang="pl-PL" sz="2200" i="1" dirty="0" err="1">
                <a:latin typeface="Century Gothic" panose="020B0502020202020204" pitchFamily="34" charset="0"/>
              </a:rPr>
              <a:t>commissa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E12650C-4D0F-4652-901E-10D479627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" y="3933988"/>
            <a:ext cx="6087804" cy="16299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23BBE77-4AC2-4BD9-9D4A-7223AAD29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594" y="3588738"/>
            <a:ext cx="5188931" cy="239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problem of </a:t>
            </a:r>
            <a:r>
              <a:rPr lang="pl-PL" sz="2600" dirty="0" err="1">
                <a:latin typeface="Century Gothic" panose="020B0502020202020204" pitchFamily="34" charset="0"/>
              </a:rPr>
              <a:t>omissions</a:t>
            </a:r>
            <a:r>
              <a:rPr lang="pl-PL" sz="2600" dirty="0"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latin typeface="Century Gothic" panose="020B0502020202020204" pitchFamily="34" charset="0"/>
              </a:rPr>
              <a:t>) law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result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 dirty="0" err="1">
                <a:latin typeface="Century Gothic" panose="020B0502020202020204" pitchFamily="34" charset="0"/>
              </a:rPr>
              <a:t>might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committed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only</a:t>
            </a:r>
            <a:r>
              <a:rPr lang="pl-PL" sz="2200" dirty="0">
                <a:latin typeface="Century Gothic" panose="020B0502020202020204" pitchFamily="34" charset="0"/>
              </a:rPr>
              <a:t> by a person with </a:t>
            </a:r>
            <a:r>
              <a:rPr lang="pl-PL" sz="2200" dirty="0" err="1">
                <a:latin typeface="Century Gothic" panose="020B0502020202020204" pitchFamily="34" charset="0"/>
              </a:rPr>
              <a:t>specific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legal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duty</a:t>
            </a:r>
            <a:r>
              <a:rPr lang="pl-PL" sz="2200" dirty="0">
                <a:latin typeface="Century Gothic" panose="020B0502020202020204" pitchFamily="34" charset="0"/>
              </a:rPr>
              <a:t> („</a:t>
            </a:r>
            <a:r>
              <a:rPr lang="pl-PL" sz="2200" dirty="0" err="1">
                <a:latin typeface="Century Gothic" panose="020B0502020202020204" pitchFamily="34" charset="0"/>
              </a:rPr>
              <a:t>guarantor</a:t>
            </a:r>
            <a:r>
              <a:rPr lang="pl-PL" sz="2200" dirty="0">
                <a:latin typeface="Century Gothic" panose="020B0502020202020204" pitchFamily="34" charset="0"/>
              </a:rPr>
              <a:t>” - art. 2 CC)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F3DF9B5-963B-4CA2-819A-43ED7C221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781" y="4083316"/>
            <a:ext cx="9170701" cy="17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4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problem of </a:t>
            </a:r>
            <a:r>
              <a:rPr lang="pl-PL" sz="2600" dirty="0" err="1">
                <a:latin typeface="Century Gothic" panose="020B0502020202020204" pitchFamily="34" charset="0"/>
              </a:rPr>
              <a:t>omissions</a:t>
            </a:r>
            <a:r>
              <a:rPr lang="pl-PL" sz="2600" dirty="0"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latin typeface="Century Gothic" panose="020B0502020202020204" pitchFamily="34" charset="0"/>
              </a:rPr>
              <a:t>) law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sources</a:t>
            </a:r>
            <a:r>
              <a:rPr lang="pl-PL" sz="2200" dirty="0">
                <a:latin typeface="Century Gothic" panose="020B0502020202020204" pitchFamily="34" charset="0"/>
              </a:rPr>
              <a:t> of „</a:t>
            </a:r>
            <a:r>
              <a:rPr lang="pl-PL" sz="2200" dirty="0" err="1">
                <a:latin typeface="Century Gothic" panose="020B0502020202020204" pitchFamily="34" charset="0"/>
              </a:rPr>
              <a:t>specific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legal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duty</a:t>
            </a:r>
            <a:r>
              <a:rPr lang="pl-PL" sz="2200" dirty="0">
                <a:latin typeface="Century Gothic" panose="020B0502020202020204" pitchFamily="34" charset="0"/>
              </a:rPr>
              <a:t>”: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statute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other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kind</a:t>
            </a:r>
            <a:r>
              <a:rPr lang="pl-PL" sz="1800" dirty="0">
                <a:latin typeface="Century Gothic" panose="020B0502020202020204" pitchFamily="34" charset="0"/>
              </a:rPr>
              <a:t> of law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contractual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duties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special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relationship</a:t>
            </a:r>
            <a:r>
              <a:rPr lang="pl-PL" sz="1800" dirty="0">
                <a:latin typeface="Century Gothic" panose="020B0502020202020204" pitchFamily="34" charset="0"/>
              </a:rPr>
              <a:t> to the </a:t>
            </a:r>
            <a:r>
              <a:rPr lang="pl-PL" sz="1800" dirty="0" err="1">
                <a:latin typeface="Century Gothic" panose="020B0502020202020204" pitchFamily="34" charset="0"/>
              </a:rPr>
              <a:t>victim</a:t>
            </a:r>
            <a:r>
              <a:rPr lang="pl-PL" sz="1800" dirty="0">
                <a:latin typeface="Century Gothic" panose="020B0502020202020204" pitchFamily="34" charset="0"/>
              </a:rPr>
              <a:t> (</a:t>
            </a:r>
            <a:r>
              <a:rPr lang="pl-PL" sz="1800" dirty="0" err="1">
                <a:latin typeface="Century Gothic" panose="020B0502020202020204" pitchFamily="34" charset="0"/>
              </a:rPr>
              <a:t>parent</a:t>
            </a:r>
            <a:r>
              <a:rPr lang="pl-PL" sz="1800" dirty="0">
                <a:latin typeface="Century Gothic" panose="020B0502020202020204" pitchFamily="34" charset="0"/>
              </a:rPr>
              <a:t> / </a:t>
            </a:r>
            <a:r>
              <a:rPr lang="pl-PL" sz="1800" dirty="0" err="1">
                <a:latin typeface="Century Gothic" panose="020B0502020202020204" pitchFamily="34" charset="0"/>
              </a:rPr>
              <a:t>child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spouses</a:t>
            </a:r>
            <a:r>
              <a:rPr lang="pl-PL" sz="1800" dirty="0">
                <a:latin typeface="Century Gothic" panose="020B0502020202020204" pitchFamily="34" charset="0"/>
              </a:rPr>
              <a:t> etc.)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special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relationship</a:t>
            </a:r>
            <a:r>
              <a:rPr lang="pl-PL" sz="1800" dirty="0">
                <a:latin typeface="Century Gothic" panose="020B0502020202020204" pitchFamily="34" charset="0"/>
              </a:rPr>
              <a:t> to the </a:t>
            </a:r>
            <a:r>
              <a:rPr lang="pl-PL" sz="1800" dirty="0" err="1">
                <a:latin typeface="Century Gothic" panose="020B0502020202020204" pitchFamily="34" charset="0"/>
              </a:rPr>
              <a:t>harm</a:t>
            </a:r>
            <a:r>
              <a:rPr lang="pl-PL" sz="1800" dirty="0">
                <a:latin typeface="Century Gothic" panose="020B0502020202020204" pitchFamily="34" charset="0"/>
              </a:rPr>
              <a:t> (</a:t>
            </a:r>
            <a:r>
              <a:rPr lang="pl-PL" sz="1800" dirty="0" err="1">
                <a:latin typeface="Century Gothic" panose="020B0502020202020204" pitchFamily="34" charset="0"/>
              </a:rPr>
              <a:t>like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self-related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risk</a:t>
            </a:r>
            <a:r>
              <a:rPr lang="pl-PL" sz="1800" dirty="0">
                <a:latin typeface="Century Gothic" panose="020B0502020202020204" pitchFamily="34" charset="0"/>
              </a:rPr>
              <a:t>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particular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responsibility</a:t>
            </a:r>
            <a:r>
              <a:rPr lang="pl-PL" sz="1800" dirty="0">
                <a:latin typeface="Century Gothic" panose="020B0502020202020204" pitchFamily="34" charset="0"/>
              </a:rPr>
              <a:t> (</a:t>
            </a:r>
            <a:r>
              <a:rPr lang="pl-PL" sz="1800" dirty="0" err="1">
                <a:latin typeface="Century Gothic" panose="020B0502020202020204" pitchFamily="34" charset="0"/>
              </a:rPr>
              <a:t>only</a:t>
            </a:r>
            <a:r>
              <a:rPr lang="pl-PL" sz="1800" dirty="0">
                <a:latin typeface="Century Gothic" panose="020B0502020202020204" pitchFamily="34" charset="0"/>
              </a:rPr>
              <a:t> in </a:t>
            </a:r>
            <a:r>
              <a:rPr lang="pl-PL" sz="1800" dirty="0" err="1">
                <a:latin typeface="Century Gothic" panose="020B0502020202020204" pitchFamily="34" charset="0"/>
              </a:rPr>
              <a:t>specific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circumstances</a:t>
            </a:r>
            <a:r>
              <a:rPr lang="pl-PL" sz="1800" dirty="0">
                <a:latin typeface="Century Gothic" panose="020B0502020202020204" pitchFamily="34" charset="0"/>
              </a:rPr>
              <a:t>: </a:t>
            </a:r>
            <a:r>
              <a:rPr lang="pl-PL" sz="1800" dirty="0" err="1">
                <a:latin typeface="Century Gothic" panose="020B0502020202020204" pitchFamily="34" charset="0"/>
              </a:rPr>
              <a:t>doctor</a:t>
            </a:r>
            <a:r>
              <a:rPr lang="pl-PL" sz="1800" dirty="0">
                <a:latin typeface="Century Gothic" panose="020B0502020202020204" pitchFamily="34" charset="0"/>
              </a:rPr>
              <a:t> / </a:t>
            </a:r>
            <a:r>
              <a:rPr lang="pl-PL" sz="1800" dirty="0" err="1">
                <a:latin typeface="Century Gothic" panose="020B0502020202020204" pitchFamily="34" charset="0"/>
              </a:rPr>
              <a:t>patient</a:t>
            </a:r>
            <a:r>
              <a:rPr lang="pl-PL" sz="18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5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offences</a:t>
            </a:r>
            <a:r>
              <a:rPr lang="pl-PL" sz="2600" dirty="0">
                <a:latin typeface="Century Gothic" panose="020B0502020202020204" pitchFamily="34" charset="0"/>
              </a:rPr>
              <a:t> with no (</a:t>
            </a:r>
            <a:r>
              <a:rPr lang="pl-PL" sz="2600" dirty="0" err="1">
                <a:latin typeface="Century Gothic" panose="020B0502020202020204" pitchFamily="34" charset="0"/>
              </a:rPr>
              <a:t>explicit</a:t>
            </a:r>
            <a:r>
              <a:rPr lang="pl-PL" sz="2600" dirty="0"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latin typeface="Century Gothic" panose="020B0502020202020204" pitchFamily="34" charset="0"/>
              </a:rPr>
              <a:t>behavour</a:t>
            </a:r>
            <a:r>
              <a:rPr lang="pl-PL" sz="2600" dirty="0">
                <a:latin typeface="Century Gothic" panose="020B0502020202020204" pitchFamily="34" charset="0"/>
              </a:rPr>
              <a:t> element – 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involving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states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affairs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situational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liability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the </a:t>
            </a:r>
            <a:r>
              <a:rPr lang="pl-PL" sz="1800" dirty="0" err="1">
                <a:latin typeface="Century Gothic" panose="020B0502020202020204" pitchFamily="34" charset="0"/>
              </a:rPr>
              <a:t>defendant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must</a:t>
            </a:r>
            <a:r>
              <a:rPr lang="pl-PL" sz="1800" dirty="0">
                <a:latin typeface="Century Gothic" panose="020B0502020202020204" pitchFamily="34" charset="0"/>
              </a:rPr>
              <a:t> be in </a:t>
            </a:r>
            <a:r>
              <a:rPr lang="pl-PL" sz="1800" dirty="0" err="1">
                <a:latin typeface="Century Gothic" panose="020B0502020202020204" pitchFamily="34" charset="0"/>
              </a:rPr>
              <a:t>some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way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connected</a:t>
            </a:r>
            <a:r>
              <a:rPr lang="pl-PL" sz="1800" dirty="0">
                <a:latin typeface="Century Gothic" panose="020B0502020202020204" pitchFamily="34" charset="0"/>
              </a:rPr>
              <a:t> to, and </a:t>
            </a:r>
            <a:r>
              <a:rPr lang="pl-PL" sz="1800" dirty="0" err="1">
                <a:latin typeface="Century Gothic" panose="020B0502020202020204" pitchFamily="34" charset="0"/>
              </a:rPr>
              <a:t>responsible</a:t>
            </a:r>
            <a:r>
              <a:rPr lang="pl-PL" sz="1800" dirty="0">
                <a:latin typeface="Century Gothic" panose="020B0502020202020204" pitchFamily="34" charset="0"/>
              </a:rPr>
              <a:t> for </a:t>
            </a:r>
            <a:r>
              <a:rPr lang="pl-PL" sz="1800" dirty="0" err="1">
                <a:latin typeface="Century Gothic" panose="020B0502020202020204" pitchFamily="34" charset="0"/>
              </a:rPr>
              <a:t>actus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reus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one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not </a:t>
            </a:r>
            <a:r>
              <a:rPr lang="pl-PL" sz="1800" dirty="0" err="1">
                <a:latin typeface="Century Gothic" panose="020B0502020202020204" pitchFamily="34" charset="0"/>
              </a:rPr>
              <a:t>answerable</a:t>
            </a:r>
            <a:r>
              <a:rPr lang="pl-PL" sz="1800" dirty="0">
                <a:latin typeface="Century Gothic" panose="020B0502020202020204" pitchFamily="34" charset="0"/>
              </a:rPr>
              <a:t> for a </a:t>
            </a:r>
            <a:r>
              <a:rPr lang="pl-PL" sz="1800" dirty="0" err="1">
                <a:latin typeface="Century Gothic" panose="020B0502020202020204" pitchFamily="34" charset="0"/>
              </a:rPr>
              <a:t>state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affairs</a:t>
            </a:r>
            <a:r>
              <a:rPr lang="pl-PL" sz="1800" dirty="0">
                <a:latin typeface="Century Gothic" panose="020B0502020202020204" pitchFamily="34" charset="0"/>
              </a:rPr>
              <a:t> and </a:t>
            </a:r>
            <a:r>
              <a:rPr lang="pl-PL" sz="1800" dirty="0" err="1">
                <a:latin typeface="Century Gothic" panose="020B0502020202020204" pitchFamily="34" charset="0"/>
              </a:rPr>
              <a:t>it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should</a:t>
            </a:r>
            <a:r>
              <a:rPr lang="pl-PL" sz="1800" dirty="0">
                <a:latin typeface="Century Gothic" panose="020B0502020202020204" pitchFamily="34" charset="0"/>
              </a:rPr>
              <a:t> not be the </a:t>
            </a:r>
            <a:r>
              <a:rPr lang="pl-PL" sz="1800" dirty="0" err="1">
                <a:latin typeface="Century Gothic" panose="020B0502020202020204" pitchFamily="34" charset="0"/>
              </a:rPr>
              <a:t>actus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reus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offence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unless</a:t>
            </a:r>
            <a:r>
              <a:rPr lang="pl-PL" sz="1800" dirty="0">
                <a:latin typeface="Century Gothic" panose="020B0502020202020204" pitchFamily="34" charset="0"/>
              </a:rPr>
              <a:t> one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able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avoid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that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state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affairs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possession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possessory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e. g. </a:t>
            </a:r>
            <a:r>
              <a:rPr lang="pl-PL" sz="1800" dirty="0" err="1">
                <a:latin typeface="Century Gothic" panose="020B0502020202020204" pitchFamily="34" charset="0"/>
              </a:rPr>
              <a:t>illegal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drugs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weapons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tools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crime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possession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criminalised</a:t>
            </a:r>
            <a:r>
              <a:rPr lang="pl-PL" sz="1800" dirty="0">
                <a:latin typeface="Century Gothic" panose="020B0502020202020204" pitchFamily="34" charset="0"/>
              </a:rPr>
              <a:t> as a </a:t>
            </a:r>
            <a:r>
              <a:rPr lang="pl-PL" sz="1800" dirty="0" err="1">
                <a:latin typeface="Century Gothic" panose="020B0502020202020204" pitchFamily="34" charset="0"/>
              </a:rPr>
              <a:t>substitute</a:t>
            </a:r>
            <a:r>
              <a:rPr lang="pl-PL" sz="1800" dirty="0">
                <a:latin typeface="Century Gothic" panose="020B0502020202020204" pitchFamily="34" charset="0"/>
              </a:rPr>
              <a:t> for the </a:t>
            </a:r>
            <a:r>
              <a:rPr lang="pl-PL" sz="1800" dirty="0" err="1">
                <a:latin typeface="Century Gothic" panose="020B0502020202020204" pitchFamily="34" charset="0"/>
              </a:rPr>
              <a:t>harm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that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really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objected</a:t>
            </a:r>
            <a:r>
              <a:rPr lang="pl-PL" sz="1800" dirty="0">
                <a:latin typeface="Century Gothic" panose="020B0502020202020204" pitchFamily="34" charset="0"/>
              </a:rPr>
              <a:t> to, </a:t>
            </a:r>
            <a:r>
              <a:rPr lang="pl-PL" sz="1800" dirty="0" err="1">
                <a:latin typeface="Century Gothic" panose="020B0502020202020204" pitchFamily="34" charset="0"/>
              </a:rPr>
              <a:t>being</a:t>
            </a:r>
            <a:r>
              <a:rPr lang="pl-PL" sz="1800" dirty="0">
                <a:latin typeface="Century Gothic" panose="020B0502020202020204" pitchFamily="34" charset="0"/>
              </a:rPr>
              <a:t> the </a:t>
            </a:r>
            <a:r>
              <a:rPr lang="pl-PL" sz="1800" dirty="0" err="1">
                <a:latin typeface="Century Gothic" panose="020B0502020202020204" pitchFamily="34" charset="0"/>
              </a:rPr>
              <a:t>use</a:t>
            </a:r>
            <a:r>
              <a:rPr lang="pl-PL" sz="1800" dirty="0">
                <a:latin typeface="Century Gothic" panose="020B0502020202020204" pitchFamily="34" charset="0"/>
              </a:rPr>
              <a:t> of the </a:t>
            </a:r>
            <a:r>
              <a:rPr lang="pl-PL" sz="1800" dirty="0" err="1">
                <a:latin typeface="Century Gothic" panose="020B0502020202020204" pitchFamily="34" charset="0"/>
              </a:rPr>
              <a:t>thing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possessed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no </a:t>
            </a:r>
            <a:r>
              <a:rPr lang="pl-PL" sz="1800" dirty="0" err="1">
                <a:latin typeface="Century Gothic" panose="020B0502020202020204" pitchFamily="34" charset="0"/>
              </a:rPr>
              <a:t>formal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requirement</a:t>
            </a:r>
            <a:r>
              <a:rPr lang="pl-PL" sz="1800" dirty="0">
                <a:latin typeface="Century Gothic" panose="020B0502020202020204" pitchFamily="34" charset="0"/>
              </a:rPr>
              <a:t> for proof of a </a:t>
            </a:r>
            <a:r>
              <a:rPr lang="pl-PL" sz="1800" dirty="0" err="1">
                <a:latin typeface="Century Gothic" panose="020B0502020202020204" pitchFamily="34" charset="0"/>
              </a:rPr>
              <a:t>behavioural</a:t>
            </a:r>
            <a:r>
              <a:rPr lang="pl-PL" sz="1800" dirty="0">
                <a:latin typeface="Century Gothic" panose="020B0502020202020204" pitchFamily="34" charset="0"/>
              </a:rPr>
              <a:t> element (</a:t>
            </a:r>
            <a:r>
              <a:rPr lang="pl-PL" sz="1800" dirty="0" err="1">
                <a:latin typeface="Century Gothic" panose="020B0502020202020204" pitchFamily="34" charset="0"/>
              </a:rPr>
              <a:t>implicit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omission</a:t>
            </a:r>
            <a:r>
              <a:rPr lang="pl-PL" sz="18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in </a:t>
            </a:r>
            <a:r>
              <a:rPr lang="pl-PL" sz="2600" dirty="0" err="1"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latin typeface="Century Gothic" panose="020B0502020202020204" pitchFamily="34" charset="0"/>
              </a:rPr>
              <a:t>) law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possession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deemed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typical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thus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possession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simply</a:t>
            </a:r>
            <a:r>
              <a:rPr lang="pl-PL" sz="2600" dirty="0">
                <a:latin typeface="Century Gothic" panose="020B0502020202020204" pitchFamily="34" charset="0"/>
              </a:rPr>
              <a:t> a </a:t>
            </a:r>
            <a:r>
              <a:rPr lang="pl-PL" sz="2600" dirty="0" err="1">
                <a:latin typeface="Century Gothic" panose="020B0502020202020204" pitchFamily="34" charset="0"/>
              </a:rPr>
              <a:t>kind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need</a:t>
            </a:r>
            <a:r>
              <a:rPr lang="pl-PL" sz="2600" dirty="0">
                <a:latin typeface="Century Gothic" panose="020B0502020202020204" pitchFamily="34" charset="0"/>
              </a:rPr>
              <a:t> to be </a:t>
            </a:r>
            <a:r>
              <a:rPr lang="pl-PL" sz="2600" dirty="0" err="1">
                <a:latin typeface="Century Gothic" panose="020B0502020202020204" pitchFamily="34" charset="0"/>
              </a:rPr>
              <a:t>proven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5062FCD-9198-4074-BA84-066FD0D90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364" y="4384643"/>
            <a:ext cx="9309301" cy="13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reminder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: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 and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13051089-C0E6-4F8D-9ACE-11EEF5A81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033332"/>
              </p:ext>
            </p:extLst>
          </p:nvPr>
        </p:nvGraphicFramePr>
        <p:xfrm>
          <a:off x="1318418" y="2413184"/>
          <a:ext cx="9555164" cy="373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582">
                  <a:extLst>
                    <a:ext uri="{9D8B030D-6E8A-4147-A177-3AD203B41FA5}">
                      <a16:colId xmlns:a16="http://schemas.microsoft.com/office/drawing/2014/main" val="2809360231"/>
                    </a:ext>
                  </a:extLst>
                </a:gridCol>
                <a:gridCol w="4777582">
                  <a:extLst>
                    <a:ext uri="{9D8B030D-6E8A-4147-A177-3AD203B41FA5}">
                      <a16:colId xmlns:a16="http://schemas.microsoft.com/office/drawing/2014/main" val="423936633"/>
                    </a:ext>
                  </a:extLst>
                </a:gridCol>
              </a:tblGrid>
              <a:tr h="715857">
                <a:tc>
                  <a:txBody>
                    <a:bodyPr/>
                    <a:lstStyle/>
                    <a:p>
                      <a:r>
                        <a:rPr lang="pl-PL" sz="2400" dirty="0" err="1"/>
                        <a:t>Common</a:t>
                      </a:r>
                      <a:r>
                        <a:rPr lang="pl-PL" sz="2400" dirty="0"/>
                        <a:t>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Continental 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440826"/>
                  </a:ext>
                </a:extLst>
              </a:tr>
              <a:tr h="2326536">
                <a:tc>
                  <a:txBody>
                    <a:bodyPr/>
                    <a:lstStyle/>
                    <a:p>
                      <a:r>
                        <a:rPr lang="pl-PL" sz="2400" dirty="0" err="1"/>
                        <a:t>case</a:t>
                      </a:r>
                      <a:r>
                        <a:rPr lang="pl-PL" sz="2400" dirty="0"/>
                        <a:t> law, </a:t>
                      </a:r>
                      <a:r>
                        <a:rPr lang="pl-PL" sz="2400" dirty="0" err="1"/>
                        <a:t>developed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mostly</a:t>
                      </a:r>
                      <a:r>
                        <a:rPr lang="pl-PL" sz="2400" dirty="0"/>
                        <a:t> in </a:t>
                      </a:r>
                      <a:r>
                        <a:rPr lang="pl-PL" sz="2400" dirty="0" err="1"/>
                        <a:t>judgments</a:t>
                      </a:r>
                      <a:endParaRPr lang="pl-PL" sz="2400" dirty="0"/>
                    </a:p>
                    <a:p>
                      <a:r>
                        <a:rPr lang="pl-PL" sz="2400" dirty="0"/>
                        <a:t>the law </a:t>
                      </a:r>
                      <a:r>
                        <a:rPr lang="pl-PL" sz="2400" dirty="0" err="1"/>
                        <a:t>comes</a:t>
                      </a:r>
                      <a:r>
                        <a:rPr lang="pl-PL" sz="2400" dirty="0"/>
                        <a:t> from </a:t>
                      </a:r>
                      <a:r>
                        <a:rPr lang="pl-PL" sz="2400" dirty="0" err="1"/>
                        <a:t>courts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developed</a:t>
                      </a:r>
                      <a:r>
                        <a:rPr lang="pl-PL" sz="2400" dirty="0"/>
                        <a:t> from </a:t>
                      </a:r>
                      <a:r>
                        <a:rPr lang="pl-PL" sz="2400" dirty="0" err="1"/>
                        <a:t>case</a:t>
                      </a:r>
                      <a:r>
                        <a:rPr lang="pl-PL" sz="2400" dirty="0"/>
                        <a:t> to </a:t>
                      </a:r>
                      <a:r>
                        <a:rPr lang="pl-PL" sz="2400" dirty="0" err="1"/>
                        <a:t>case</a:t>
                      </a:r>
                      <a:r>
                        <a:rPr lang="pl-PL" sz="2400" dirty="0"/>
                        <a:t>, as the </a:t>
                      </a:r>
                      <a:r>
                        <a:rPr lang="pl-PL" sz="2400" dirty="0" err="1"/>
                        <a:t>opportunity</a:t>
                      </a:r>
                      <a:r>
                        <a:rPr lang="pl-PL" sz="2400" dirty="0"/>
                        <a:t> (and </a:t>
                      </a:r>
                      <a:r>
                        <a:rPr lang="pl-PL" sz="2400" dirty="0" err="1"/>
                        <a:t>need</a:t>
                      </a:r>
                      <a:r>
                        <a:rPr lang="pl-PL" sz="2400" dirty="0"/>
                        <a:t>) </a:t>
                      </a:r>
                      <a:r>
                        <a:rPr lang="pl-PL" sz="2400" dirty="0" err="1"/>
                        <a:t>occurs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judges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are</a:t>
                      </a:r>
                      <a:r>
                        <a:rPr lang="pl-PL" sz="2400" dirty="0"/>
                        <a:t> the </a:t>
                      </a:r>
                      <a:r>
                        <a:rPr lang="pl-PL" sz="2400" dirty="0" err="1"/>
                        <a:t>great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jurists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focused</a:t>
                      </a:r>
                      <a:r>
                        <a:rPr lang="pl-PL" sz="2400" dirty="0"/>
                        <a:t> on </a:t>
                      </a:r>
                      <a:r>
                        <a:rPr lang="pl-PL" sz="2400" dirty="0" err="1"/>
                        <a:t>practical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elements</a:t>
                      </a:r>
                      <a:r>
                        <a:rPr lang="pl-PL" sz="2400" dirty="0"/>
                        <a:t> (law in </a:t>
                      </a:r>
                      <a:r>
                        <a:rPr lang="pl-PL" sz="2400" dirty="0" err="1"/>
                        <a:t>action</a:t>
                      </a:r>
                      <a:r>
                        <a:rPr lang="pl-PL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err="1"/>
                        <a:t>legal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norms</a:t>
                      </a:r>
                      <a:endParaRPr lang="pl-PL" sz="2400" dirty="0"/>
                    </a:p>
                    <a:p>
                      <a:r>
                        <a:rPr lang="pl-PL" sz="2400" dirty="0"/>
                        <a:t>the law </a:t>
                      </a:r>
                      <a:r>
                        <a:rPr lang="pl-PL" sz="2400" dirty="0" err="1"/>
                        <a:t>comes</a:t>
                      </a:r>
                      <a:r>
                        <a:rPr lang="pl-PL" sz="2400" dirty="0"/>
                        <a:t> from </a:t>
                      </a:r>
                      <a:r>
                        <a:rPr lang="pl-PL" sz="2400" dirty="0" err="1"/>
                        <a:t>statutes</a:t>
                      </a:r>
                      <a:r>
                        <a:rPr lang="pl-PL" sz="2400" dirty="0"/>
                        <a:t> (</a:t>
                      </a:r>
                      <a:r>
                        <a:rPr lang="pl-PL" sz="2400" dirty="0" err="1"/>
                        <a:t>acts</a:t>
                      </a:r>
                      <a:r>
                        <a:rPr lang="pl-PL" sz="2400" dirty="0"/>
                        <a:t> of </a:t>
                      </a:r>
                      <a:r>
                        <a:rPr lang="pl-PL" sz="2400" dirty="0" err="1"/>
                        <a:t>parliament</a:t>
                      </a:r>
                      <a:r>
                        <a:rPr lang="pl-PL" sz="2400" dirty="0"/>
                        <a:t>)</a:t>
                      </a:r>
                    </a:p>
                    <a:p>
                      <a:r>
                        <a:rPr lang="pl-PL" sz="2400" dirty="0" err="1"/>
                        <a:t>complete</a:t>
                      </a:r>
                      <a:r>
                        <a:rPr lang="pl-PL" sz="2400" dirty="0"/>
                        <a:t> system</a:t>
                      </a:r>
                    </a:p>
                    <a:p>
                      <a:r>
                        <a:rPr lang="pl-PL" sz="2400" dirty="0" err="1"/>
                        <a:t>professors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are</a:t>
                      </a:r>
                      <a:r>
                        <a:rPr lang="pl-PL" sz="2400" dirty="0"/>
                        <a:t> the </a:t>
                      </a:r>
                      <a:r>
                        <a:rPr lang="pl-PL" sz="2400" dirty="0" err="1"/>
                        <a:t>great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jurists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focused</a:t>
                      </a:r>
                      <a:r>
                        <a:rPr lang="pl-PL" sz="2400" dirty="0"/>
                        <a:t> on </a:t>
                      </a:r>
                      <a:r>
                        <a:rPr lang="pl-PL" sz="2400" dirty="0" err="1"/>
                        <a:t>theoretical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constructions</a:t>
                      </a:r>
                      <a:r>
                        <a:rPr lang="pl-PL" sz="2400" dirty="0"/>
                        <a:t> and </a:t>
                      </a:r>
                      <a:r>
                        <a:rPr lang="pl-PL" sz="2400" dirty="0" err="1"/>
                        <a:t>abstract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thinking</a:t>
                      </a:r>
                      <a:r>
                        <a:rPr lang="pl-PL" sz="2400" dirty="0"/>
                        <a:t> of 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320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58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in </a:t>
            </a:r>
            <a:r>
              <a:rPr lang="pl-PL" sz="2600" dirty="0" err="1"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latin typeface="Century Gothic" panose="020B0502020202020204" pitchFamily="34" charset="0"/>
              </a:rPr>
              <a:t>) law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possession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deemed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typical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thus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possession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simply</a:t>
            </a:r>
            <a:r>
              <a:rPr lang="pl-PL" sz="2600" dirty="0">
                <a:latin typeface="Century Gothic" panose="020B0502020202020204" pitchFamily="34" charset="0"/>
              </a:rPr>
              <a:t> a </a:t>
            </a:r>
            <a:r>
              <a:rPr lang="pl-PL" sz="2600" dirty="0" err="1">
                <a:latin typeface="Century Gothic" panose="020B0502020202020204" pitchFamily="34" charset="0"/>
              </a:rPr>
              <a:t>kind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need</a:t>
            </a:r>
            <a:r>
              <a:rPr lang="pl-PL" sz="2600" dirty="0">
                <a:latin typeface="Century Gothic" panose="020B0502020202020204" pitchFamily="34" charset="0"/>
              </a:rPr>
              <a:t> to be </a:t>
            </a:r>
            <a:r>
              <a:rPr lang="pl-PL" sz="2600" dirty="0" err="1">
                <a:latin typeface="Century Gothic" panose="020B0502020202020204" pitchFamily="34" charset="0"/>
              </a:rPr>
              <a:t>proven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5062FCD-9198-4074-BA84-066FD0D90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364" y="4384643"/>
            <a:ext cx="9309301" cy="13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result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problem of </a:t>
            </a:r>
            <a:r>
              <a:rPr lang="pl-PL" sz="2200" dirty="0" err="1">
                <a:latin typeface="Century Gothic" panose="020B0502020202020204" pitchFamily="34" charset="0"/>
              </a:rPr>
              <a:t>causal</a:t>
            </a:r>
            <a:r>
              <a:rPr lang="pl-PL" sz="2200" dirty="0">
                <a:latin typeface="Century Gothic" panose="020B0502020202020204" pitchFamily="34" charset="0"/>
              </a:rPr>
              <a:t> link </a:t>
            </a:r>
            <a:r>
              <a:rPr lang="pl-PL" sz="2200" dirty="0" err="1">
                <a:latin typeface="Century Gothic" panose="020B0502020202020204" pitchFamily="34" charset="0"/>
              </a:rPr>
              <a:t>between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behavour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its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consequence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causal</a:t>
            </a:r>
            <a:r>
              <a:rPr lang="pl-PL" sz="2200" dirty="0">
                <a:latin typeface="Century Gothic" panose="020B0502020202020204" pitchFamily="34" charset="0"/>
              </a:rPr>
              <a:t> link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somewhat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restricted</a:t>
            </a:r>
            <a:r>
              <a:rPr lang="pl-PL" sz="2200" dirty="0">
                <a:latin typeface="Century Gothic" panose="020B0502020202020204" pitchFamily="34" charset="0"/>
              </a:rPr>
              <a:t>: „the law </a:t>
            </a:r>
            <a:r>
              <a:rPr lang="pl-PL" sz="2200" dirty="0" err="1">
                <a:latin typeface="Century Gothic" panose="020B0502020202020204" pitchFamily="34" charset="0"/>
              </a:rPr>
              <a:t>does</a:t>
            </a:r>
            <a:r>
              <a:rPr lang="pl-PL" sz="2200" dirty="0">
                <a:latin typeface="Century Gothic" panose="020B0502020202020204" pitchFamily="34" charset="0"/>
              </a:rPr>
              <a:t> not </a:t>
            </a:r>
            <a:r>
              <a:rPr lang="pl-PL" sz="2200" dirty="0" err="1">
                <a:latin typeface="Century Gothic" panose="020B0502020202020204" pitchFamily="34" charset="0"/>
              </a:rPr>
              <a:t>prosecute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parents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who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brought</a:t>
            </a:r>
            <a:r>
              <a:rPr lang="pl-PL" sz="2200" dirty="0">
                <a:latin typeface="Century Gothic" panose="020B0502020202020204" pitchFamily="34" charset="0"/>
              </a:rPr>
              <a:t> D </a:t>
            </a:r>
            <a:r>
              <a:rPr lang="pl-PL" sz="2200" dirty="0" err="1">
                <a:latin typeface="Century Gothic" panose="020B0502020202020204" pitchFamily="34" charset="0"/>
              </a:rPr>
              <a:t>up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sich</a:t>
            </a:r>
            <a:r>
              <a:rPr lang="pl-PL" sz="2200" dirty="0">
                <a:latin typeface="Century Gothic" panose="020B0502020202020204" pitchFamily="34" charset="0"/>
              </a:rPr>
              <a:t> a </a:t>
            </a:r>
            <a:r>
              <a:rPr lang="pl-PL" sz="2200" dirty="0" err="1">
                <a:latin typeface="Century Gothic" panose="020B0502020202020204" pitchFamily="34" charset="0"/>
              </a:rPr>
              <a:t>way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he was not </a:t>
            </a:r>
            <a:r>
              <a:rPr lang="pl-PL" sz="2200" dirty="0" err="1">
                <a:latin typeface="Century Gothic" panose="020B0502020202020204" pitchFamily="34" charset="0"/>
              </a:rPr>
              <a:t>adequately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instilled</a:t>
            </a:r>
            <a:r>
              <a:rPr lang="pl-PL" sz="2200" dirty="0">
                <a:latin typeface="Century Gothic" panose="020B0502020202020204" pitchFamily="34" charset="0"/>
              </a:rPr>
              <a:t> with the </a:t>
            </a:r>
            <a:r>
              <a:rPr lang="pl-PL" sz="2200" dirty="0" err="1">
                <a:latin typeface="Century Gothic" panose="020B0502020202020204" pitchFamily="34" charset="0"/>
              </a:rPr>
              <a:t>values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would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have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stopped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him</a:t>
            </a:r>
            <a:r>
              <a:rPr lang="pl-PL" sz="2200" dirty="0">
                <a:latin typeface="Century Gothic" panose="020B0502020202020204" pitchFamily="34" charset="0"/>
              </a:rPr>
              <a:t> from </a:t>
            </a:r>
            <a:r>
              <a:rPr lang="pl-PL" sz="2200" dirty="0" err="1">
                <a:latin typeface="Century Gothic" panose="020B0502020202020204" pitchFamily="34" charset="0"/>
              </a:rPr>
              <a:t>killing</a:t>
            </a:r>
            <a:r>
              <a:rPr lang="pl-PL" sz="2200" dirty="0">
                <a:latin typeface="Century Gothic" panose="020B0502020202020204" pitchFamily="34" charset="0"/>
              </a:rPr>
              <a:t> V” (</a:t>
            </a:r>
            <a:r>
              <a:rPr lang="pl-PL" sz="2200" dirty="0" err="1">
                <a:latin typeface="Century Gothic" panose="020B0502020202020204" pitchFamily="34" charset="0"/>
              </a:rPr>
              <a:t>Simester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Sullivan’s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law)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2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result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causality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law and in </a:t>
            </a:r>
            <a:r>
              <a:rPr lang="pl-PL" sz="2200" dirty="0" err="1">
                <a:latin typeface="Century Gothic" panose="020B0502020202020204" pitchFamily="34" charset="0"/>
              </a:rPr>
              <a:t>Polish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law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common</a:t>
            </a:r>
            <a:r>
              <a:rPr lang="pl-PL" sz="1800" dirty="0">
                <a:latin typeface="Century Gothic" panose="020B0502020202020204" pitchFamily="34" charset="0"/>
              </a:rPr>
              <a:t> law: </a:t>
            </a:r>
            <a:r>
              <a:rPr lang="pl-PL" sz="1800" dirty="0" err="1">
                <a:latin typeface="Century Gothic" panose="020B0502020202020204" pitchFamily="34" charset="0"/>
              </a:rPr>
              <a:t>attribution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consequence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element of </a:t>
            </a:r>
            <a:r>
              <a:rPr lang="pl-PL" sz="1800" dirty="0" err="1">
                <a:latin typeface="Century Gothic" panose="020B0502020202020204" pitchFamily="34" charset="0"/>
              </a:rPr>
              <a:t>causality</a:t>
            </a:r>
            <a:r>
              <a:rPr lang="pl-PL" sz="1800" dirty="0">
                <a:latin typeface="Century Gothic" panose="020B0502020202020204" pitchFamily="34" charset="0"/>
              </a:rPr>
              <a:t> – the </a:t>
            </a:r>
            <a:r>
              <a:rPr lang="pl-PL" sz="1800" dirty="0" err="1">
                <a:latin typeface="Century Gothic" panose="020B0502020202020204" pitchFamily="34" charset="0"/>
              </a:rPr>
              <a:t>consequence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cannot</a:t>
            </a:r>
            <a:r>
              <a:rPr lang="pl-PL" sz="1800" dirty="0">
                <a:latin typeface="Century Gothic" panose="020B0502020202020204" pitchFamily="34" charset="0"/>
              </a:rPr>
              <a:t> be </a:t>
            </a:r>
            <a:r>
              <a:rPr lang="pl-PL" sz="1800" dirty="0" err="1">
                <a:latin typeface="Century Gothic" panose="020B0502020202020204" pitchFamily="34" charset="0"/>
              </a:rPr>
              <a:t>attributed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if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causal</a:t>
            </a:r>
            <a:r>
              <a:rPr lang="pl-PL" sz="1800" dirty="0">
                <a:latin typeface="Century Gothic" panose="020B0502020202020204" pitchFamily="34" charset="0"/>
              </a:rPr>
              <a:t> link </a:t>
            </a:r>
            <a:r>
              <a:rPr lang="pl-PL" sz="1800" dirty="0" err="1">
                <a:latin typeface="Century Gothic" panose="020B0502020202020204" pitchFamily="34" charset="0"/>
              </a:rPr>
              <a:t>between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behaviour</a:t>
            </a:r>
            <a:r>
              <a:rPr lang="pl-PL" sz="1800" dirty="0">
                <a:latin typeface="Century Gothic" panose="020B0502020202020204" pitchFamily="34" charset="0"/>
              </a:rPr>
              <a:t> and the </a:t>
            </a:r>
            <a:r>
              <a:rPr lang="pl-PL" sz="1800" dirty="0" err="1">
                <a:latin typeface="Century Gothic" panose="020B0502020202020204" pitchFamily="34" charset="0"/>
              </a:rPr>
              <a:t>consequence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severed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Polish</a:t>
            </a:r>
            <a:r>
              <a:rPr lang="pl-PL" sz="1800" dirty="0">
                <a:latin typeface="Century Gothic" panose="020B0502020202020204" pitchFamily="34" charset="0"/>
              </a:rPr>
              <a:t> law: </a:t>
            </a:r>
            <a:r>
              <a:rPr lang="pl-PL" sz="1800" dirty="0" err="1">
                <a:latin typeface="Century Gothic" panose="020B0502020202020204" pitchFamily="34" charset="0"/>
              </a:rPr>
              <a:t>there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are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two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separate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elements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3" algn="just">
              <a:lnSpc>
                <a:spcPct val="100000"/>
              </a:lnSpc>
            </a:pPr>
            <a:r>
              <a:rPr lang="pl-PL" sz="1600" dirty="0" err="1">
                <a:latin typeface="Century Gothic" panose="020B0502020202020204" pitchFamily="34" charset="0"/>
              </a:rPr>
              <a:t>causality</a:t>
            </a:r>
            <a:r>
              <a:rPr lang="pl-PL" sz="1600" dirty="0">
                <a:latin typeface="Century Gothic" panose="020B0502020202020204" pitchFamily="34" charset="0"/>
              </a:rPr>
              <a:t> – </a:t>
            </a:r>
            <a:r>
              <a:rPr lang="pl-PL" sz="1600" dirty="0" err="1">
                <a:latin typeface="Century Gothic" panose="020B0502020202020204" pitchFamily="34" charset="0"/>
              </a:rPr>
              <a:t>objective</a:t>
            </a:r>
            <a:r>
              <a:rPr lang="pl-PL" sz="1600" dirty="0">
                <a:latin typeface="Century Gothic" panose="020B0502020202020204" pitchFamily="34" charset="0"/>
              </a:rPr>
              <a:t> (</a:t>
            </a:r>
            <a:r>
              <a:rPr lang="pl-PL" sz="1600" dirty="0" err="1">
                <a:latin typeface="Century Gothic" panose="020B0502020202020204" pitchFamily="34" charset="0"/>
              </a:rPr>
              <a:t>mechanical</a:t>
            </a:r>
            <a:r>
              <a:rPr lang="pl-PL" sz="1600" dirty="0">
                <a:latin typeface="Century Gothic" panose="020B0502020202020204" pitchFamily="34" charset="0"/>
              </a:rPr>
              <a:t>, </a:t>
            </a:r>
            <a:r>
              <a:rPr lang="pl-PL" sz="1600" dirty="0" err="1">
                <a:latin typeface="Century Gothic" panose="020B0502020202020204" pitchFamily="34" charset="0"/>
              </a:rPr>
              <a:t>physical</a:t>
            </a:r>
            <a:r>
              <a:rPr lang="pl-PL" sz="1600" dirty="0">
                <a:latin typeface="Century Gothic" panose="020B0502020202020204" pitchFamily="34" charset="0"/>
              </a:rPr>
              <a:t>, </a:t>
            </a:r>
            <a:r>
              <a:rPr lang="pl-PL" sz="1600" dirty="0" err="1">
                <a:latin typeface="Century Gothic" panose="020B0502020202020204" pitchFamily="34" charset="0"/>
              </a:rPr>
              <a:t>ontological</a:t>
            </a:r>
            <a:r>
              <a:rPr lang="pl-PL" sz="1600" dirty="0">
                <a:latin typeface="Century Gothic" panose="020B0502020202020204" pitchFamily="34" charset="0"/>
              </a:rPr>
              <a:t>), </a:t>
            </a:r>
            <a:r>
              <a:rPr lang="pl-PL" sz="1600" dirty="0" err="1">
                <a:latin typeface="Century Gothic" panose="020B0502020202020204" pitchFamily="34" charset="0"/>
              </a:rPr>
              <a:t>without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moral</a:t>
            </a:r>
            <a:r>
              <a:rPr lang="pl-PL" sz="1600" dirty="0">
                <a:latin typeface="Century Gothic" panose="020B0502020202020204" pitchFamily="34" charset="0"/>
              </a:rPr>
              <a:t> and policy </a:t>
            </a:r>
            <a:r>
              <a:rPr lang="pl-PL" sz="1600" dirty="0" err="1">
                <a:latin typeface="Century Gothic" panose="020B0502020202020204" pitchFamily="34" charset="0"/>
              </a:rPr>
              <a:t>evaluations</a:t>
            </a:r>
            <a:endParaRPr lang="pl-PL" sz="1600" dirty="0">
              <a:latin typeface="Century Gothic" panose="020B0502020202020204" pitchFamily="34" charset="0"/>
            </a:endParaRPr>
          </a:p>
          <a:p>
            <a:pPr lvl="3" algn="just">
              <a:lnSpc>
                <a:spcPct val="100000"/>
              </a:lnSpc>
            </a:pPr>
            <a:r>
              <a:rPr lang="pl-PL" sz="1600" dirty="0" err="1">
                <a:latin typeface="Century Gothic" panose="020B0502020202020204" pitchFamily="34" charset="0"/>
              </a:rPr>
              <a:t>attribution</a:t>
            </a:r>
            <a:r>
              <a:rPr lang="pl-PL" sz="1600" dirty="0">
                <a:latin typeface="Century Gothic" panose="020B0502020202020204" pitchFamily="34" charset="0"/>
              </a:rPr>
              <a:t> – </a:t>
            </a:r>
            <a:r>
              <a:rPr lang="pl-PL" sz="1600" dirty="0" err="1">
                <a:latin typeface="Century Gothic" panose="020B0502020202020204" pitchFamily="34" charset="0"/>
              </a:rPr>
              <a:t>strictly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legal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evaluation</a:t>
            </a:r>
            <a:endParaRPr lang="pl-PL" sz="1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result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causality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law and in </a:t>
            </a:r>
            <a:r>
              <a:rPr lang="pl-PL" sz="2200" dirty="0" err="1">
                <a:latin typeface="Century Gothic" panose="020B0502020202020204" pitchFamily="34" charset="0"/>
              </a:rPr>
              <a:t>Polish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law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common</a:t>
            </a:r>
            <a:r>
              <a:rPr lang="pl-PL" sz="1800" dirty="0">
                <a:latin typeface="Century Gothic" panose="020B0502020202020204" pitchFamily="34" charset="0"/>
              </a:rPr>
              <a:t> law: „but for” (</a:t>
            </a:r>
            <a:r>
              <a:rPr lang="pl-PL" sz="1800" i="1" dirty="0">
                <a:latin typeface="Century Gothic" panose="020B0502020202020204" pitchFamily="34" charset="0"/>
              </a:rPr>
              <a:t>sine qua non</a:t>
            </a:r>
            <a:r>
              <a:rPr lang="pl-PL" sz="1800" dirty="0">
                <a:latin typeface="Century Gothic" panose="020B0502020202020204" pitchFamily="34" charset="0"/>
              </a:rPr>
              <a:t>) test of </a:t>
            </a:r>
            <a:r>
              <a:rPr lang="pl-PL" sz="1800" dirty="0" err="1">
                <a:latin typeface="Century Gothic" panose="020B0502020202020204" pitchFamily="34" charset="0"/>
              </a:rPr>
              <a:t>causality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Polish</a:t>
            </a:r>
            <a:r>
              <a:rPr lang="pl-PL" sz="1800" dirty="0">
                <a:latin typeface="Century Gothic" panose="020B0502020202020204" pitchFamily="34" charset="0"/>
              </a:rPr>
              <a:t> law: „</a:t>
            </a:r>
            <a:r>
              <a:rPr lang="pl-PL" sz="1800" dirty="0" err="1">
                <a:latin typeface="Century Gothic" panose="020B0502020202020204" pitchFamily="34" charset="0"/>
              </a:rPr>
              <a:t>proper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condition</a:t>
            </a:r>
            <a:r>
              <a:rPr lang="pl-PL" sz="1800" dirty="0">
                <a:latin typeface="Century Gothic" panose="020B0502020202020204" pitchFamily="34" charset="0"/>
              </a:rPr>
              <a:t>” test of </a:t>
            </a:r>
            <a:r>
              <a:rPr lang="pl-PL" sz="1800" dirty="0" err="1">
                <a:latin typeface="Century Gothic" panose="020B0502020202020204" pitchFamily="34" charset="0"/>
              </a:rPr>
              <a:t>causality</a:t>
            </a:r>
            <a:endParaRPr lang="pl-PL" sz="1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6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result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i="1" dirty="0">
                <a:latin typeface="Century Gothic" panose="020B0502020202020204" pitchFamily="34" charset="0"/>
              </a:rPr>
              <a:t>sine qua non</a:t>
            </a:r>
            <a:r>
              <a:rPr lang="pl-PL" sz="2200" dirty="0">
                <a:latin typeface="Century Gothic" panose="020B0502020202020204" pitchFamily="34" charset="0"/>
              </a:rPr>
              <a:t> test: </a:t>
            </a:r>
            <a:r>
              <a:rPr lang="pl-PL" sz="2200" dirty="0" err="1">
                <a:latin typeface="Century Gothic" panose="020B0502020202020204" pitchFamily="34" charset="0"/>
              </a:rPr>
              <a:t>would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consequence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specified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actus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have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occured</a:t>
            </a:r>
            <a:r>
              <a:rPr lang="pl-PL" sz="2200" dirty="0">
                <a:latin typeface="Century Gothic" panose="020B0502020202020204" pitchFamily="34" charset="0"/>
              </a:rPr>
              <a:t> but for the </a:t>
            </a:r>
            <a:r>
              <a:rPr lang="pl-PL" sz="2200" dirty="0" err="1">
                <a:latin typeface="Century Gothic" panose="020B0502020202020204" pitchFamily="34" charset="0"/>
              </a:rPr>
              <a:t>defendant’s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r>
              <a:rPr lang="pl-PL" sz="2200" dirty="0">
                <a:latin typeface="Century Gothic" panose="020B0502020202020204" pitchFamily="34" charset="0"/>
              </a:rPr>
              <a:t>?</a:t>
            </a:r>
          </a:p>
          <a:p>
            <a:pPr lvl="2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if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wouldn’t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 dirty="0" err="1">
                <a:latin typeface="Century Gothic" panose="020B0502020202020204" pitchFamily="34" charset="0"/>
              </a:rPr>
              <a:t>his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probably</a:t>
            </a:r>
            <a:r>
              <a:rPr lang="pl-PL" sz="2200" dirty="0">
                <a:latin typeface="Century Gothic" panose="020B0502020202020204" pitchFamily="34" charset="0"/>
              </a:rPr>
              <a:t>) </a:t>
            </a:r>
            <a:r>
              <a:rPr lang="pl-PL" sz="2200" dirty="0" err="1">
                <a:latin typeface="Century Gothic" panose="020B0502020202020204" pitchFamily="34" charset="0"/>
              </a:rPr>
              <a:t>caused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consequence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if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would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 dirty="0" err="1">
                <a:latin typeface="Century Gothic" panose="020B0502020202020204" pitchFamily="34" charset="0"/>
              </a:rPr>
              <a:t>his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did</a:t>
            </a:r>
            <a:r>
              <a:rPr lang="pl-PL" sz="2200" dirty="0">
                <a:latin typeface="Century Gothic" panose="020B0502020202020204" pitchFamily="34" charset="0"/>
              </a:rPr>
              <a:t> not </a:t>
            </a:r>
            <a:r>
              <a:rPr lang="pl-PL" sz="2200" dirty="0" err="1">
                <a:latin typeface="Century Gothic" panose="020B0502020202020204" pitchFamily="34" charset="0"/>
              </a:rPr>
              <a:t>cause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consequence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reason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deny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existence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causation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„</a:t>
            </a:r>
            <a:r>
              <a:rPr lang="pl-PL" sz="2200" dirty="0" err="1">
                <a:latin typeface="Century Gothic" panose="020B0502020202020204" pitchFamily="34" charset="0"/>
              </a:rPr>
              <a:t>proper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condition</a:t>
            </a:r>
            <a:r>
              <a:rPr lang="pl-PL" sz="2200" dirty="0">
                <a:latin typeface="Century Gothic" panose="020B0502020202020204" pitchFamily="34" charset="0"/>
              </a:rPr>
              <a:t>” test of </a:t>
            </a:r>
            <a:r>
              <a:rPr lang="pl-PL" sz="2200" dirty="0" err="1">
                <a:latin typeface="Century Gothic" panose="020B0502020202020204" pitchFamily="34" charset="0"/>
              </a:rPr>
              <a:t>causality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 dirty="0" err="1">
                <a:latin typeface="Century Gothic" panose="020B0502020202020204" pitchFamily="34" charset="0"/>
              </a:rPr>
              <a:t>there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has</a:t>
            </a:r>
            <a:r>
              <a:rPr lang="pl-PL" sz="2200" dirty="0">
                <a:latin typeface="Century Gothic" panose="020B0502020202020204" pitchFamily="34" charset="0"/>
              </a:rPr>
              <a:t> to be a </a:t>
            </a:r>
            <a:r>
              <a:rPr lang="pl-PL" sz="2200" dirty="0" err="1">
                <a:latin typeface="Century Gothic" panose="020B0502020202020204" pitchFamily="34" charset="0"/>
              </a:rPr>
              <a:t>general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principle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causality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specific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case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needs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fit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principle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e. g.: </a:t>
            </a:r>
            <a:r>
              <a:rPr lang="pl-PL" sz="1800" dirty="0" err="1">
                <a:latin typeface="Century Gothic" panose="020B0502020202020204" pitchFamily="34" charset="0"/>
              </a:rPr>
              <a:t>there’s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general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principle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that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shooting</a:t>
            </a:r>
            <a:r>
              <a:rPr lang="pl-PL" sz="1800" dirty="0">
                <a:latin typeface="Century Gothic" panose="020B0502020202020204" pitchFamily="34" charset="0"/>
              </a:rPr>
              <a:t> a </a:t>
            </a:r>
            <a:r>
              <a:rPr lang="pl-PL" sz="1800" dirty="0" err="1">
                <a:latin typeface="Century Gothic" panose="020B0502020202020204" pitchFamily="34" charset="0"/>
              </a:rPr>
              <a:t>human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being</a:t>
            </a:r>
            <a:r>
              <a:rPr lang="pl-PL" sz="1800" dirty="0">
                <a:latin typeface="Century Gothic" panose="020B0502020202020204" pitchFamily="34" charset="0"/>
              </a:rPr>
              <a:t> in </a:t>
            </a:r>
            <a:r>
              <a:rPr lang="pl-PL" sz="1800" dirty="0" err="1">
                <a:latin typeface="Century Gothic" panose="020B0502020202020204" pitchFamily="34" charset="0"/>
              </a:rPr>
              <a:t>his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heart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causes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his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death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thus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if</a:t>
            </a:r>
            <a:r>
              <a:rPr lang="pl-PL" sz="1800" dirty="0">
                <a:latin typeface="Century Gothic" panose="020B0502020202020204" pitchFamily="34" charset="0"/>
              </a:rPr>
              <a:t> D </a:t>
            </a:r>
            <a:r>
              <a:rPr lang="pl-PL" sz="1800" dirty="0" err="1">
                <a:latin typeface="Century Gothic" panose="020B0502020202020204" pitchFamily="34" charset="0"/>
              </a:rPr>
              <a:t>shot</a:t>
            </a:r>
            <a:r>
              <a:rPr lang="pl-PL" sz="1800" dirty="0">
                <a:latin typeface="Century Gothic" panose="020B0502020202020204" pitchFamily="34" charset="0"/>
              </a:rPr>
              <a:t> V in </a:t>
            </a:r>
            <a:r>
              <a:rPr lang="pl-PL" sz="1800" dirty="0" err="1">
                <a:latin typeface="Century Gothic" panose="020B0502020202020204" pitchFamily="34" charset="0"/>
              </a:rPr>
              <a:t>his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heart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there’s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causal</a:t>
            </a:r>
            <a:r>
              <a:rPr lang="pl-PL" sz="1800" dirty="0">
                <a:latin typeface="Century Gothic" panose="020B0502020202020204" pitchFamily="34" charset="0"/>
              </a:rPr>
              <a:t> link </a:t>
            </a:r>
            <a:r>
              <a:rPr lang="pl-PL" sz="1800" dirty="0" err="1">
                <a:latin typeface="Century Gothic" panose="020B0502020202020204" pitchFamily="34" charset="0"/>
              </a:rPr>
              <a:t>between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his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behaviour</a:t>
            </a:r>
            <a:r>
              <a:rPr lang="pl-PL" sz="1800" dirty="0">
                <a:latin typeface="Century Gothic" panose="020B0502020202020204" pitchFamily="34" charset="0"/>
              </a:rPr>
              <a:t> and the </a:t>
            </a:r>
            <a:r>
              <a:rPr lang="pl-PL" sz="1800" dirty="0" err="1">
                <a:latin typeface="Century Gothic" panose="020B0502020202020204" pitchFamily="34" charset="0"/>
              </a:rPr>
              <a:t>relevant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consequence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result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r>
              <a:rPr lang="pl-PL" sz="2600" dirty="0"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basic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principles</a:t>
            </a:r>
            <a:r>
              <a:rPr lang="pl-PL" sz="2200" dirty="0">
                <a:latin typeface="Century Gothic" panose="020B0502020202020204" pitchFamily="34" charset="0"/>
              </a:rPr>
              <a:t> of „</a:t>
            </a:r>
            <a:r>
              <a:rPr lang="pl-PL" sz="2200" dirty="0" err="1">
                <a:latin typeface="Century Gothic" panose="020B0502020202020204" pitchFamily="34" charset="0"/>
              </a:rPr>
              <a:t>legal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causality</a:t>
            </a:r>
            <a:r>
              <a:rPr lang="pl-PL" sz="2200" dirty="0">
                <a:latin typeface="Century Gothic" panose="020B0502020202020204" pitchFamily="34" charset="0"/>
              </a:rPr>
              <a:t>”: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behaviour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must</a:t>
            </a:r>
            <a:r>
              <a:rPr lang="pl-PL" sz="1800" dirty="0">
                <a:latin typeface="Century Gothic" panose="020B0502020202020204" pitchFamily="34" charset="0"/>
              </a:rPr>
              <a:t> be a </a:t>
            </a:r>
            <a:r>
              <a:rPr lang="pl-PL" sz="1800" dirty="0" err="1">
                <a:latin typeface="Century Gothic" panose="020B0502020202020204" pitchFamily="34" charset="0"/>
              </a:rPr>
              <a:t>significant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cause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behaviour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needs</a:t>
            </a:r>
            <a:r>
              <a:rPr lang="pl-PL" sz="1800" dirty="0">
                <a:latin typeface="Century Gothic" panose="020B0502020202020204" pitchFamily="34" charset="0"/>
              </a:rPr>
              <a:t> to be a </a:t>
            </a:r>
            <a:r>
              <a:rPr lang="pl-PL" sz="1800" dirty="0" err="1">
                <a:latin typeface="Century Gothic" panose="020B0502020202020204" pitchFamily="34" charset="0"/>
              </a:rPr>
              <a:t>proximate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cause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consequence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needs</a:t>
            </a:r>
            <a:r>
              <a:rPr lang="pl-PL" sz="1800" dirty="0">
                <a:latin typeface="Century Gothic" panose="020B0502020202020204" pitchFamily="34" charset="0"/>
              </a:rPr>
              <a:t> to be </a:t>
            </a:r>
            <a:r>
              <a:rPr lang="pl-PL" sz="1800" dirty="0" err="1">
                <a:latin typeface="Century Gothic" panose="020B0502020202020204" pitchFamily="34" charset="0"/>
              </a:rPr>
              <a:t>reasonably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foreseeable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a problem of </a:t>
            </a:r>
            <a:r>
              <a:rPr lang="pl-PL" sz="2200" dirty="0" err="1">
                <a:latin typeface="Century Gothic" panose="020B0502020202020204" pitchFamily="34" charset="0"/>
              </a:rPr>
              <a:t>intervening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causes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i="1" dirty="0">
                <a:latin typeface="Century Gothic" panose="020B0502020202020204" pitchFamily="34" charset="0"/>
              </a:rPr>
              <a:t>novus </a:t>
            </a:r>
            <a:r>
              <a:rPr lang="pl-PL" sz="1800" i="1" dirty="0" err="1">
                <a:latin typeface="Century Gothic" panose="020B0502020202020204" pitchFamily="34" charset="0"/>
              </a:rPr>
              <a:t>actus</a:t>
            </a:r>
            <a:r>
              <a:rPr lang="pl-PL" sz="1800" i="1" dirty="0">
                <a:latin typeface="Century Gothic" panose="020B0502020202020204" pitchFamily="34" charset="0"/>
              </a:rPr>
              <a:t> </a:t>
            </a:r>
            <a:r>
              <a:rPr lang="pl-PL" sz="1800" i="1" dirty="0" err="1">
                <a:latin typeface="Century Gothic" panose="020B0502020202020204" pitchFamily="34" charset="0"/>
              </a:rPr>
              <a:t>interveniens</a:t>
            </a:r>
            <a:r>
              <a:rPr lang="pl-PL" sz="1800" dirty="0">
                <a:latin typeface="Century Gothic" panose="020B0502020202020204" pitchFamily="34" charset="0"/>
              </a:rPr>
              <a:t> – </a:t>
            </a: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action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event </a:t>
            </a:r>
            <a:r>
              <a:rPr lang="pl-PL" sz="1800" dirty="0" err="1">
                <a:latin typeface="Century Gothic" panose="020B0502020202020204" pitchFamily="34" charset="0"/>
              </a:rPr>
              <a:t>which</a:t>
            </a:r>
            <a:r>
              <a:rPr lang="pl-PL" sz="1800" dirty="0">
                <a:latin typeface="Century Gothic" panose="020B0502020202020204" pitchFamily="34" charset="0"/>
              </a:rPr>
              <a:t> „</a:t>
            </a:r>
            <a:r>
              <a:rPr lang="pl-PL" sz="1800" dirty="0" err="1">
                <a:latin typeface="Century Gothic" panose="020B0502020202020204" pitchFamily="34" charset="0"/>
              </a:rPr>
              <a:t>intervenes</a:t>
            </a:r>
            <a:r>
              <a:rPr lang="pl-PL" sz="1800" dirty="0">
                <a:latin typeface="Century Gothic" panose="020B0502020202020204" pitchFamily="34" charset="0"/>
              </a:rPr>
              <a:t>” to „</a:t>
            </a:r>
            <a:r>
              <a:rPr lang="pl-PL" sz="1800" dirty="0" err="1">
                <a:latin typeface="Century Gothic" panose="020B0502020202020204" pitchFamily="34" charset="0"/>
              </a:rPr>
              <a:t>break</a:t>
            </a:r>
            <a:r>
              <a:rPr lang="pl-PL" sz="1800" dirty="0">
                <a:latin typeface="Century Gothic" panose="020B0502020202020204" pitchFamily="34" charset="0"/>
              </a:rPr>
              <a:t> the </a:t>
            </a:r>
            <a:r>
              <a:rPr lang="pl-PL" sz="1800" dirty="0" err="1">
                <a:latin typeface="Century Gothic" panose="020B0502020202020204" pitchFamily="34" charset="0"/>
              </a:rPr>
              <a:t>causal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chain</a:t>
            </a:r>
            <a:r>
              <a:rPr lang="pl-PL" sz="1800" dirty="0">
                <a:latin typeface="Century Gothic" panose="020B0502020202020204" pitchFamily="34" charset="0"/>
              </a:rPr>
              <a:t>” </a:t>
            </a:r>
            <a:r>
              <a:rPr lang="pl-PL" sz="1800" dirty="0" err="1">
                <a:latin typeface="Century Gothic" panose="020B0502020202020204" pitchFamily="34" charset="0"/>
              </a:rPr>
              <a:t>leading</a:t>
            </a:r>
            <a:r>
              <a:rPr lang="pl-PL" sz="1800" dirty="0">
                <a:latin typeface="Century Gothic" panose="020B0502020202020204" pitchFamily="34" charset="0"/>
              </a:rPr>
              <a:t> from D to the </a:t>
            </a:r>
            <a:r>
              <a:rPr lang="pl-PL" sz="1800" dirty="0" err="1">
                <a:latin typeface="Century Gothic" panose="020B0502020202020204" pitchFamily="34" charset="0"/>
              </a:rPr>
              <a:t>eventual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harm</a:t>
            </a:r>
            <a:r>
              <a:rPr lang="pl-PL" sz="1800" dirty="0">
                <a:latin typeface="Century Gothic" panose="020B0502020202020204" pitchFamily="34" charset="0"/>
              </a:rPr>
              <a:t>. </a:t>
            </a:r>
            <a:r>
              <a:rPr lang="pl-PL" sz="1800" dirty="0" err="1">
                <a:latin typeface="Century Gothic" panose="020B0502020202020204" pitchFamily="34" charset="0"/>
              </a:rPr>
              <a:t>Where</a:t>
            </a:r>
            <a:r>
              <a:rPr lang="pl-PL" sz="1800" dirty="0">
                <a:latin typeface="Century Gothic" panose="020B0502020202020204" pitchFamily="34" charset="0"/>
              </a:rPr>
              <a:t> the </a:t>
            </a:r>
            <a:r>
              <a:rPr lang="pl-PL" sz="1800" dirty="0" err="1">
                <a:latin typeface="Century Gothic" panose="020B0502020202020204" pitchFamily="34" charset="0"/>
              </a:rPr>
              <a:t>prohibited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consequence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attributable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actus</a:t>
            </a:r>
            <a:r>
              <a:rPr lang="pl-PL" sz="1800" dirty="0">
                <a:latin typeface="Century Gothic" panose="020B0502020202020204" pitchFamily="34" charset="0"/>
              </a:rPr>
              <a:t> novus, D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not </a:t>
            </a:r>
            <a:r>
              <a:rPr lang="pl-PL" sz="1800" dirty="0" err="1">
                <a:latin typeface="Century Gothic" panose="020B0502020202020204" pitchFamily="34" charset="0"/>
              </a:rPr>
              <a:t>criminally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liable</a:t>
            </a:r>
            <a:endParaRPr lang="pl-PL" sz="1800" i="1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2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result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i="1" dirty="0" err="1">
                <a:latin typeface="Century Gothic" panose="020B0502020202020204" pitchFamily="34" charset="0"/>
              </a:rPr>
              <a:t>actus</a:t>
            </a:r>
            <a:r>
              <a:rPr lang="pl-PL" sz="2200" i="1" dirty="0">
                <a:latin typeface="Century Gothic" panose="020B0502020202020204" pitchFamily="34" charset="0"/>
              </a:rPr>
              <a:t> novus </a:t>
            </a:r>
            <a:r>
              <a:rPr lang="pl-PL" sz="2200" i="1" dirty="0" err="1">
                <a:latin typeface="Century Gothic" panose="020B0502020202020204" pitchFamily="34" charset="0"/>
              </a:rPr>
              <a:t>interveniens</a:t>
            </a:r>
            <a:endParaRPr lang="pl-PL" sz="2200" i="1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natural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events</a:t>
            </a:r>
            <a:r>
              <a:rPr lang="pl-PL" sz="1800" dirty="0">
                <a:latin typeface="Century Gothic" panose="020B0502020202020204" pitchFamily="34" charset="0"/>
              </a:rPr>
              <a:t> – </a:t>
            </a:r>
            <a:r>
              <a:rPr lang="pl-PL" sz="1800" dirty="0" err="1">
                <a:latin typeface="Century Gothic" panose="020B0502020202020204" pitchFamily="34" charset="0"/>
              </a:rPr>
              <a:t>only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if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it’s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occurence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not </a:t>
            </a:r>
            <a:r>
              <a:rPr lang="pl-PL" sz="1800" dirty="0" err="1">
                <a:latin typeface="Century Gothic" panose="020B0502020202020204" pitchFamily="34" charset="0"/>
              </a:rPr>
              <a:t>reasonably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foreseeable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human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actions</a:t>
            </a:r>
            <a:r>
              <a:rPr lang="pl-PL" sz="1800" dirty="0">
                <a:latin typeface="Century Gothic" panose="020B0502020202020204" pitchFamily="34" charset="0"/>
              </a:rPr>
              <a:t> – </a:t>
            </a:r>
            <a:r>
              <a:rPr lang="pl-PL" sz="1800" dirty="0" err="1">
                <a:latin typeface="Century Gothic" panose="020B0502020202020204" pitchFamily="34" charset="0"/>
              </a:rPr>
              <a:t>if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it’s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free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deliberate</a:t>
            </a:r>
            <a:r>
              <a:rPr lang="pl-PL" sz="1800" dirty="0">
                <a:latin typeface="Century Gothic" panose="020B0502020202020204" pitchFamily="34" charset="0"/>
              </a:rPr>
              <a:t> and </a:t>
            </a:r>
            <a:r>
              <a:rPr lang="pl-PL" sz="1800" dirty="0" err="1">
                <a:latin typeface="Century Gothic" panose="020B0502020202020204" pitchFamily="34" charset="0"/>
              </a:rPr>
              <a:t>informed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1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voluntariness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mandatory</a:t>
            </a:r>
            <a:r>
              <a:rPr lang="pl-PL" sz="2600" dirty="0">
                <a:latin typeface="Century Gothic" panose="020B0502020202020204" pitchFamily="34" charset="0"/>
              </a:rPr>
              <a:t> element of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law =&gt; </a:t>
            </a:r>
            <a:r>
              <a:rPr lang="pl-PL" sz="2200" dirty="0" err="1">
                <a:latin typeface="Century Gothic" panose="020B0502020202020204" pitchFamily="34" charset="0"/>
              </a:rPr>
              <a:t>defence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involuntariness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continental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Polish</a:t>
            </a:r>
            <a:r>
              <a:rPr lang="pl-PL" sz="2200" dirty="0">
                <a:latin typeface="Century Gothic" panose="020B0502020202020204" pitchFamily="34" charset="0"/>
              </a:rPr>
              <a:t>) law =&gt; </a:t>
            </a:r>
            <a:r>
              <a:rPr lang="pl-PL" sz="2200" dirty="0" err="1">
                <a:latin typeface="Century Gothic" panose="020B0502020202020204" pitchFamily="34" charset="0"/>
              </a:rPr>
              <a:t>involuntary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not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thus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can’t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constitute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reus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needs</a:t>
            </a:r>
            <a:r>
              <a:rPr lang="pl-PL" sz="1800" dirty="0">
                <a:latin typeface="Century Gothic" panose="020B0502020202020204" pitchFamily="34" charset="0"/>
              </a:rPr>
              <a:t> to be </a:t>
            </a:r>
            <a:r>
              <a:rPr lang="pl-PL" sz="1800" dirty="0" err="1">
                <a:latin typeface="Century Gothic" panose="020B0502020202020204" pitchFamily="34" charset="0"/>
              </a:rPr>
              <a:t>psychologically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controlled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needs</a:t>
            </a:r>
            <a:r>
              <a:rPr lang="pl-PL" sz="1800" dirty="0">
                <a:latin typeface="Century Gothic" panose="020B0502020202020204" pitchFamily="34" charset="0"/>
              </a:rPr>
              <a:t> to be </a:t>
            </a:r>
            <a:r>
              <a:rPr lang="pl-PL" sz="1800" dirty="0" err="1">
                <a:latin typeface="Century Gothic" panose="020B0502020202020204" pitchFamily="34" charset="0"/>
              </a:rPr>
              <a:t>socially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significant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8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voluntariness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mandatory</a:t>
            </a:r>
            <a:r>
              <a:rPr lang="pl-PL" sz="2600" dirty="0">
                <a:latin typeface="Century Gothic" panose="020B0502020202020204" pitchFamily="34" charset="0"/>
              </a:rPr>
              <a:t> element of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while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involuntary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a part of </a:t>
            </a:r>
            <a:r>
              <a:rPr lang="pl-PL" sz="2200" dirty="0" err="1">
                <a:latin typeface="Century Gothic" panose="020B0502020202020204" pitchFamily="34" charset="0"/>
              </a:rPr>
              <a:t>one’s</a:t>
            </a:r>
            <a:r>
              <a:rPr lang="pl-PL" sz="2200" dirty="0">
                <a:latin typeface="Century Gothic" panose="020B0502020202020204" pitchFamily="34" charset="0"/>
              </a:rPr>
              <a:t> body </a:t>
            </a:r>
            <a:r>
              <a:rPr lang="pl-PL" sz="2200" dirty="0" err="1">
                <a:latin typeface="Century Gothic" panose="020B0502020202020204" pitchFamily="34" charset="0"/>
              </a:rPr>
              <a:t>history</a:t>
            </a:r>
            <a:r>
              <a:rPr lang="pl-PL" sz="2200" dirty="0">
                <a:latin typeface="Century Gothic" panose="020B0502020202020204" pitchFamily="34" charset="0"/>
              </a:rPr>
              <a:t>, but </a:t>
            </a:r>
            <a:r>
              <a:rPr lang="pl-PL" sz="2200" dirty="0" err="1">
                <a:latin typeface="Century Gothic" panose="020B0502020202020204" pitchFamily="34" charset="0"/>
              </a:rPr>
              <a:t>it’s</a:t>
            </a:r>
            <a:r>
              <a:rPr lang="pl-PL" sz="2200" dirty="0">
                <a:latin typeface="Century Gothic" panose="020B0502020202020204" pitchFamily="34" charset="0"/>
              </a:rPr>
              <a:t> not </a:t>
            </a:r>
            <a:r>
              <a:rPr lang="pl-PL" sz="2200" dirty="0" err="1">
                <a:latin typeface="Century Gothic" panose="020B0502020202020204" pitchFamily="34" charset="0"/>
              </a:rPr>
              <a:t>attributable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him</a:t>
            </a:r>
            <a:r>
              <a:rPr lang="pl-PL" sz="2200" dirty="0">
                <a:latin typeface="Century Gothic" panose="020B0502020202020204" pitchFamily="34" charset="0"/>
              </a:rPr>
              <a:t> as a </a:t>
            </a:r>
            <a:r>
              <a:rPr lang="pl-PL" sz="2200" dirty="0" err="1">
                <a:latin typeface="Century Gothic" panose="020B0502020202020204" pitchFamily="34" charset="0"/>
              </a:rPr>
              <a:t>reasoning</a:t>
            </a:r>
            <a:r>
              <a:rPr lang="pl-PL" sz="2200" dirty="0">
                <a:latin typeface="Century Gothic" panose="020B0502020202020204" pitchFamily="34" charset="0"/>
              </a:rPr>
              <a:t> person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two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main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reasons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involuntariness</a:t>
            </a:r>
            <a:r>
              <a:rPr lang="pl-PL" sz="2200" dirty="0">
                <a:latin typeface="Century Gothic" panose="020B0502020202020204" pitchFamily="34" charset="0"/>
              </a:rPr>
              <a:t>: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impaired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consciousness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loss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physical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control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6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voluntariness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mandatory</a:t>
            </a:r>
            <a:r>
              <a:rPr lang="pl-PL" sz="2600" dirty="0">
                <a:latin typeface="Century Gothic" panose="020B0502020202020204" pitchFamily="34" charset="0"/>
              </a:rPr>
              <a:t> element of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loss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physical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control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reflex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movements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muscular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convulsions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spasms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impaired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consciousness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automatism</a:t>
            </a:r>
            <a:r>
              <a:rPr lang="pl-PL" sz="1800" dirty="0">
                <a:latin typeface="Century Gothic" panose="020B0502020202020204" pitchFamily="34" charset="0"/>
              </a:rPr>
              <a:t> – </a:t>
            </a:r>
            <a:r>
              <a:rPr lang="pl-PL" sz="1800" dirty="0" err="1">
                <a:latin typeface="Century Gothic" panose="020B0502020202020204" pitchFamily="34" charset="0"/>
              </a:rPr>
              <a:t>unconscious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semi-conscious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lack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conscious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reasoning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control</a:t>
            </a:r>
            <a:r>
              <a:rPr lang="pl-PL" sz="1800" dirty="0">
                <a:latin typeface="Century Gothic" panose="020B0502020202020204" pitchFamily="34" charset="0"/>
              </a:rPr>
              <a:t> of the </a:t>
            </a:r>
            <a:r>
              <a:rPr lang="pl-PL" sz="1800" dirty="0" err="1">
                <a:latin typeface="Century Gothic" panose="020B0502020202020204" pitchFamily="34" charset="0"/>
              </a:rPr>
              <a:t>mind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sleepwalking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hypnotism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concussion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advanced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hypoglycaemia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systems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actus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reus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mens </a:t>
            </a:r>
            <a:r>
              <a:rPr lang="pl-PL" sz="2600" dirty="0" err="1">
                <a:latin typeface="Century Gothic" panose="020B0502020202020204" pitchFamily="34" charset="0"/>
              </a:rPr>
              <a:t>rea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(</a:t>
            </a:r>
            <a:r>
              <a:rPr lang="pl-PL" sz="2600" dirty="0" err="1">
                <a:latin typeface="Century Gothic" panose="020B0502020202020204" pitchFamily="34" charset="0"/>
              </a:rPr>
              <a:t>lack</a:t>
            </a:r>
            <a:r>
              <a:rPr lang="pl-PL" sz="2600" dirty="0">
                <a:latin typeface="Century Gothic" panose="020B0502020202020204" pitchFamily="34" charset="0"/>
              </a:rPr>
              <a:t> of) </a:t>
            </a:r>
            <a:r>
              <a:rPr lang="pl-PL" sz="2600" dirty="0" err="1">
                <a:latin typeface="Century Gothic" panose="020B0502020202020204" pitchFamily="34" charset="0"/>
              </a:rPr>
              <a:t>defences</a:t>
            </a:r>
            <a:endParaRPr lang="pl-PL" sz="2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+ mens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rea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= prima facie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offence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3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voluntariness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mandatory</a:t>
            </a:r>
            <a:r>
              <a:rPr lang="pl-PL" sz="2600" dirty="0">
                <a:latin typeface="Century Gothic" panose="020B0502020202020204" pitchFamily="34" charset="0"/>
              </a:rPr>
              <a:t> element of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Bratty</a:t>
            </a:r>
            <a:r>
              <a:rPr lang="pl-PL" sz="2200" dirty="0">
                <a:latin typeface="Century Gothic" panose="020B0502020202020204" pitchFamily="34" charset="0"/>
              </a:rPr>
              <a:t> v. </a:t>
            </a:r>
            <a:r>
              <a:rPr lang="pl-PL" sz="2200" dirty="0" err="1">
                <a:latin typeface="Century Gothic" panose="020B0502020202020204" pitchFamily="34" charset="0"/>
              </a:rPr>
              <a:t>Attorney</a:t>
            </a:r>
            <a:r>
              <a:rPr lang="pl-PL" sz="2200" dirty="0">
                <a:latin typeface="Century Gothic" panose="020B0502020202020204" pitchFamily="34" charset="0"/>
              </a:rPr>
              <a:t>-General for </a:t>
            </a:r>
            <a:r>
              <a:rPr lang="pl-PL" sz="2200" dirty="0" err="1">
                <a:latin typeface="Century Gothic" panose="020B0502020202020204" pitchFamily="34" charset="0"/>
              </a:rPr>
              <a:t>Northern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Ireland</a:t>
            </a:r>
            <a:endParaRPr lang="pl-PL" sz="2200" dirty="0">
              <a:latin typeface="Century Gothic" panose="020B0502020202020204" pitchFamily="34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pl-PL" sz="2200" dirty="0">
                <a:latin typeface="Century Gothic" panose="020B0502020202020204" pitchFamily="34" charset="0"/>
              </a:rPr>
              <a:t>„No </a:t>
            </a: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punishable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if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done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involuntarily</a:t>
            </a:r>
            <a:r>
              <a:rPr lang="pl-PL" sz="2200" dirty="0">
                <a:latin typeface="Century Gothic" panose="020B0502020202020204" pitchFamily="34" charset="0"/>
              </a:rPr>
              <a:t>: and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involuntary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this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context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some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people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nowadays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prefer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speak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it</a:t>
            </a:r>
            <a:r>
              <a:rPr lang="pl-PL" sz="2200" dirty="0">
                <a:latin typeface="Century Gothic" panose="020B0502020202020204" pitchFamily="34" charset="0"/>
              </a:rPr>
              <a:t> as »</a:t>
            </a:r>
            <a:r>
              <a:rPr lang="pl-PL" sz="2200" dirty="0" err="1">
                <a:latin typeface="Century Gothic" panose="020B0502020202020204" pitchFamily="34" charset="0"/>
              </a:rPr>
              <a:t>automatism</a:t>
            </a:r>
            <a:r>
              <a:rPr lang="pl-PL" sz="2200" dirty="0">
                <a:latin typeface="Century Gothic" panose="020B0502020202020204" pitchFamily="34" charset="0"/>
              </a:rPr>
              <a:t>« - </a:t>
            </a:r>
            <a:r>
              <a:rPr lang="pl-PL" sz="2200" dirty="0" err="1">
                <a:latin typeface="Century Gothic" panose="020B0502020202020204" pitchFamily="34" charset="0"/>
              </a:rPr>
              <a:t>means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which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done</a:t>
            </a:r>
            <a:r>
              <a:rPr lang="pl-PL" sz="2200" dirty="0">
                <a:latin typeface="Century Gothic" panose="020B0502020202020204" pitchFamily="34" charset="0"/>
              </a:rPr>
              <a:t> by the </a:t>
            </a:r>
            <a:r>
              <a:rPr lang="pl-PL" sz="2200" dirty="0" err="1">
                <a:latin typeface="Century Gothic" panose="020B0502020202020204" pitchFamily="34" charset="0"/>
              </a:rPr>
              <a:t>muscles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without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any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control</a:t>
            </a:r>
            <a:r>
              <a:rPr lang="pl-PL" sz="2200" dirty="0">
                <a:latin typeface="Century Gothic" panose="020B0502020202020204" pitchFamily="34" charset="0"/>
              </a:rPr>
              <a:t> of the </a:t>
            </a:r>
            <a:r>
              <a:rPr lang="pl-PL" sz="2200" dirty="0" err="1">
                <a:latin typeface="Century Gothic" panose="020B0502020202020204" pitchFamily="34" charset="0"/>
              </a:rPr>
              <a:t>mind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such</a:t>
            </a:r>
            <a:r>
              <a:rPr lang="pl-PL" sz="2200" dirty="0">
                <a:latin typeface="Century Gothic" panose="020B0502020202020204" pitchFamily="34" charset="0"/>
              </a:rPr>
              <a:t> as </a:t>
            </a:r>
            <a:r>
              <a:rPr lang="pl-PL" sz="2200" dirty="0" err="1">
                <a:latin typeface="Century Gothic" panose="020B0502020202020204" pitchFamily="34" charset="0"/>
              </a:rPr>
              <a:t>spasm</a:t>
            </a:r>
            <a:r>
              <a:rPr lang="pl-PL" sz="2200" dirty="0">
                <a:latin typeface="Century Gothic" panose="020B0502020202020204" pitchFamily="34" charset="0"/>
              </a:rPr>
              <a:t>, a </a:t>
            </a:r>
            <a:r>
              <a:rPr lang="pl-PL" sz="2200" dirty="0" err="1">
                <a:latin typeface="Century Gothic" panose="020B0502020202020204" pitchFamily="34" charset="0"/>
              </a:rPr>
              <a:t>reflex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a </a:t>
            </a:r>
            <a:r>
              <a:rPr lang="pl-PL" sz="2200" dirty="0" err="1">
                <a:latin typeface="Century Gothic" panose="020B0502020202020204" pitchFamily="34" charset="0"/>
              </a:rPr>
              <a:t>convulsion</a:t>
            </a:r>
            <a:r>
              <a:rPr lang="pl-PL" sz="2200" dirty="0">
                <a:latin typeface="Century Gothic" panose="020B0502020202020204" pitchFamily="34" charset="0"/>
              </a:rPr>
              <a:t>;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done</a:t>
            </a:r>
            <a:r>
              <a:rPr lang="pl-PL" sz="2200" dirty="0">
                <a:latin typeface="Century Gothic" panose="020B0502020202020204" pitchFamily="34" charset="0"/>
              </a:rPr>
              <a:t> by a person </a:t>
            </a:r>
            <a:r>
              <a:rPr lang="pl-PL" sz="2200" dirty="0" err="1">
                <a:latin typeface="Century Gothic" panose="020B0502020202020204" pitchFamily="34" charset="0"/>
              </a:rPr>
              <a:t>who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not </a:t>
            </a:r>
            <a:r>
              <a:rPr lang="pl-PL" sz="2200" dirty="0" err="1">
                <a:latin typeface="Century Gothic" panose="020B0502020202020204" pitchFamily="34" charset="0"/>
              </a:rPr>
              <a:t>conscious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what</a:t>
            </a:r>
            <a:r>
              <a:rPr lang="pl-PL" sz="2200" dirty="0">
                <a:latin typeface="Century Gothic" panose="020B0502020202020204" pitchFamily="34" charset="0"/>
              </a:rPr>
              <a:t> he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doing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such</a:t>
            </a:r>
            <a:r>
              <a:rPr lang="pl-PL" sz="2200" dirty="0">
                <a:latin typeface="Century Gothic" panose="020B0502020202020204" pitchFamily="34" charset="0"/>
              </a:rPr>
              <a:t> as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done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whilst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suffering</a:t>
            </a:r>
            <a:r>
              <a:rPr lang="pl-PL" sz="2200" dirty="0">
                <a:latin typeface="Century Gothic" panose="020B0502020202020204" pitchFamily="34" charset="0"/>
              </a:rPr>
              <a:t> from </a:t>
            </a:r>
            <a:r>
              <a:rPr lang="pl-PL" sz="2200" dirty="0" err="1">
                <a:latin typeface="Century Gothic" panose="020B0502020202020204" pitchFamily="34" charset="0"/>
              </a:rPr>
              <a:t>concussion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whilst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sleep-walking</a:t>
            </a:r>
            <a:r>
              <a:rPr lang="pl-PL" sz="2200" dirty="0">
                <a:latin typeface="Century Gothic" panose="020B0502020202020204" pitchFamily="34" charset="0"/>
              </a:rPr>
              <a:t>”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7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voluntariness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mandatory</a:t>
            </a:r>
            <a:r>
              <a:rPr lang="pl-PL" sz="2600" dirty="0">
                <a:latin typeface="Century Gothic" panose="020B0502020202020204" pitchFamily="34" charset="0"/>
              </a:rPr>
              <a:t> element of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involuntariness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omissions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omission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involuntary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when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defendant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fails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discharge</a:t>
            </a:r>
            <a:r>
              <a:rPr lang="pl-PL" sz="1800" dirty="0">
                <a:latin typeface="Century Gothic" panose="020B0502020202020204" pitchFamily="34" charset="0"/>
              </a:rPr>
              <a:t> a </a:t>
            </a:r>
            <a:r>
              <a:rPr lang="pl-PL" sz="1800" dirty="0" err="1">
                <a:latin typeface="Century Gothic" panose="020B0502020202020204" pitchFamily="34" charset="0"/>
              </a:rPr>
              <a:t>duty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intervene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because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it</a:t>
            </a:r>
            <a:r>
              <a:rPr lang="pl-PL" sz="1800" dirty="0">
                <a:latin typeface="Century Gothic" panose="020B0502020202020204" pitchFamily="34" charset="0"/>
              </a:rPr>
              <a:t> was </a:t>
            </a:r>
            <a:r>
              <a:rPr lang="pl-PL" sz="1800" dirty="0" err="1">
                <a:latin typeface="Century Gothic" panose="020B0502020202020204" pitchFamily="34" charset="0"/>
              </a:rPr>
              <a:t>impossible</a:t>
            </a:r>
            <a:r>
              <a:rPr lang="pl-PL" sz="1800" dirty="0">
                <a:latin typeface="Century Gothic" panose="020B0502020202020204" pitchFamily="34" charset="0"/>
              </a:rPr>
              <a:t> for </a:t>
            </a:r>
            <a:r>
              <a:rPr lang="pl-PL" sz="1800" dirty="0" err="1">
                <a:latin typeface="Century Gothic" panose="020B0502020202020204" pitchFamily="34" charset="0"/>
              </a:rPr>
              <a:t>him</a:t>
            </a:r>
            <a:r>
              <a:rPr lang="pl-PL" sz="1800" dirty="0">
                <a:latin typeface="Century Gothic" panose="020B0502020202020204" pitchFamily="34" charset="0"/>
              </a:rPr>
              <a:t> to do </a:t>
            </a:r>
            <a:r>
              <a:rPr lang="pl-PL" sz="1800" dirty="0" err="1">
                <a:latin typeface="Century Gothic" panose="020B0502020202020204" pitchFamily="34" charset="0"/>
              </a:rPr>
              <a:t>so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defence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impossibility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there’s</a:t>
            </a:r>
            <a:r>
              <a:rPr lang="pl-PL" sz="1800" dirty="0">
                <a:latin typeface="Century Gothic" panose="020B0502020202020204" pitchFamily="34" charset="0"/>
              </a:rPr>
              <a:t> no </a:t>
            </a:r>
            <a:r>
              <a:rPr lang="pl-PL" sz="1800" dirty="0" err="1">
                <a:latin typeface="Century Gothic" panose="020B0502020202020204" pitchFamily="34" charset="0"/>
              </a:rPr>
              <a:t>voluntary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omission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when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there’s</a:t>
            </a:r>
            <a:r>
              <a:rPr lang="pl-PL" sz="1800" dirty="0">
                <a:latin typeface="Century Gothic" panose="020B0502020202020204" pitchFamily="34" charset="0"/>
              </a:rPr>
              <a:t> no </a:t>
            </a:r>
            <a:r>
              <a:rPr lang="pl-PL" sz="1800" dirty="0" err="1">
                <a:latin typeface="Century Gothic" panose="020B0502020202020204" pitchFamily="34" charset="0"/>
              </a:rPr>
              <a:t>possibility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act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general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principle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 i="1" dirty="0">
                <a:latin typeface="Century Gothic" panose="020B0502020202020204" pitchFamily="34" charset="0"/>
              </a:rPr>
              <a:t>ad impossibilia nemo obligatur</a:t>
            </a:r>
            <a:r>
              <a:rPr lang="pl-PL" sz="2200" dirty="0">
                <a:latin typeface="Century Gothic" panose="020B0502020202020204" pitchFamily="34" charset="0"/>
              </a:rPr>
              <a:t> = </a:t>
            </a:r>
            <a:r>
              <a:rPr lang="pl-PL" sz="2200" i="1" dirty="0">
                <a:latin typeface="Century Gothic" panose="020B0502020202020204" pitchFamily="34" charset="0"/>
              </a:rPr>
              <a:t>lex non </a:t>
            </a:r>
            <a:r>
              <a:rPr lang="pl-PL" sz="2200" i="1" dirty="0" err="1">
                <a:latin typeface="Century Gothic" panose="020B0502020202020204" pitchFamily="34" charset="0"/>
              </a:rPr>
              <a:t>cogit</a:t>
            </a:r>
            <a:r>
              <a:rPr lang="pl-PL" sz="2200" i="1" dirty="0">
                <a:latin typeface="Century Gothic" panose="020B0502020202020204" pitchFamily="34" charset="0"/>
              </a:rPr>
              <a:t> ad impossibilia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no one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obliged</a:t>
            </a:r>
            <a:r>
              <a:rPr lang="pl-PL" sz="1800" dirty="0">
                <a:latin typeface="Century Gothic" panose="020B0502020202020204" pitchFamily="34" charset="0"/>
              </a:rPr>
              <a:t> to do the </a:t>
            </a:r>
            <a:r>
              <a:rPr lang="pl-PL" sz="1800" dirty="0" err="1">
                <a:latin typeface="Century Gothic" panose="020B0502020202020204" pitchFamily="34" charset="0"/>
              </a:rPr>
              <a:t>impossible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voluntariness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mandatory</a:t>
            </a:r>
            <a:r>
              <a:rPr lang="pl-PL" sz="2600" dirty="0">
                <a:latin typeface="Century Gothic" panose="020B0502020202020204" pitchFamily="34" charset="0"/>
              </a:rPr>
              <a:t> element of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problem of </a:t>
            </a:r>
            <a:r>
              <a:rPr lang="pl-PL" sz="2200" dirty="0" err="1">
                <a:latin typeface="Century Gothic" panose="020B0502020202020204" pitchFamily="34" charset="0"/>
              </a:rPr>
              <a:t>antecendent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fault</a:t>
            </a:r>
            <a:endParaRPr lang="pl-PL" sz="14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situations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when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involuntariness</a:t>
            </a:r>
            <a:r>
              <a:rPr lang="pl-PL" sz="2200" dirty="0">
                <a:latin typeface="Century Gothic" panose="020B0502020202020204" pitchFamily="34" charset="0"/>
              </a:rPr>
              <a:t>, and in </a:t>
            </a:r>
            <a:r>
              <a:rPr lang="pl-PL" sz="2200" dirty="0" err="1">
                <a:latin typeface="Century Gothic" panose="020B0502020202020204" pitchFamily="34" charset="0"/>
              </a:rPr>
              <a:t>turn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actus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reus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consequence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earlier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r>
              <a:rPr lang="pl-PL" sz="2200" dirty="0">
                <a:latin typeface="Century Gothic" panose="020B0502020202020204" pitchFamily="34" charset="0"/>
              </a:rPr>
              <a:t> by </a:t>
            </a:r>
            <a:r>
              <a:rPr lang="pl-PL" sz="2200" dirty="0" err="1">
                <a:latin typeface="Century Gothic" panose="020B0502020202020204" pitchFamily="34" charset="0"/>
              </a:rPr>
              <a:t>defendant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respect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which</a:t>
            </a:r>
            <a:r>
              <a:rPr lang="pl-PL" sz="2200" dirty="0">
                <a:latin typeface="Century Gothic" panose="020B0502020202020204" pitchFamily="34" charset="0"/>
              </a:rPr>
              <a:t> he was </a:t>
            </a:r>
            <a:r>
              <a:rPr lang="pl-PL" sz="2200" dirty="0" err="1">
                <a:latin typeface="Century Gothic" panose="020B0502020202020204" pitchFamily="34" charset="0"/>
              </a:rPr>
              <a:t>at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fault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voluntary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intoxication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recklessness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antecendent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actus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reus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2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voluntariness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mandatory</a:t>
            </a:r>
            <a:r>
              <a:rPr lang="pl-PL" sz="2600" dirty="0">
                <a:latin typeface="Century Gothic" panose="020B0502020202020204" pitchFamily="34" charset="0"/>
              </a:rPr>
              <a:t> element of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voluntary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intoxication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even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if</a:t>
            </a:r>
            <a:r>
              <a:rPr lang="pl-PL" sz="1800" dirty="0">
                <a:latin typeface="Century Gothic" panose="020B0502020202020204" pitchFamily="34" charset="0"/>
              </a:rPr>
              <a:t> the </a:t>
            </a:r>
            <a:r>
              <a:rPr lang="pl-PL" sz="1800" dirty="0" err="1">
                <a:latin typeface="Century Gothic" panose="020B0502020202020204" pitchFamily="34" charset="0"/>
              </a:rPr>
              <a:t>defendant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commits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offence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while</a:t>
            </a:r>
            <a:r>
              <a:rPr lang="pl-PL" sz="1800" dirty="0">
                <a:latin typeface="Century Gothic" panose="020B0502020202020204" pitchFamily="34" charset="0"/>
              </a:rPr>
              <a:t> in automation, </a:t>
            </a:r>
            <a:r>
              <a:rPr lang="pl-PL" sz="1800" dirty="0" err="1">
                <a:latin typeface="Century Gothic" panose="020B0502020202020204" pitchFamily="34" charset="0"/>
              </a:rPr>
              <a:t>it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does</a:t>
            </a:r>
            <a:r>
              <a:rPr lang="pl-PL" sz="1800" dirty="0">
                <a:latin typeface="Century Gothic" panose="020B0502020202020204" pitchFamily="34" charset="0"/>
              </a:rPr>
              <a:t> not </a:t>
            </a:r>
            <a:r>
              <a:rPr lang="pl-PL" sz="1800" dirty="0" err="1">
                <a:latin typeface="Century Gothic" panose="020B0502020202020204" pitchFamily="34" charset="0"/>
              </a:rPr>
              <a:t>negate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criminal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liability</a:t>
            </a:r>
            <a:r>
              <a:rPr lang="pl-PL" sz="1800" dirty="0">
                <a:latin typeface="Century Gothic" panose="020B0502020202020204" pitchFamily="34" charset="0"/>
              </a:rPr>
              <a:t> for </a:t>
            </a:r>
            <a:r>
              <a:rPr lang="pl-PL" sz="1800" dirty="0" err="1">
                <a:latin typeface="Century Gothic" panose="020B0502020202020204" pitchFamily="34" charset="0"/>
              </a:rPr>
              <a:t>actus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reus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if</a:t>
            </a:r>
            <a:r>
              <a:rPr lang="pl-PL" sz="1800" dirty="0">
                <a:latin typeface="Century Gothic" panose="020B0502020202020204" pitchFamily="34" charset="0"/>
              </a:rPr>
              <a:t> the automation was </a:t>
            </a:r>
            <a:r>
              <a:rPr lang="pl-PL" sz="1800" dirty="0" err="1">
                <a:latin typeface="Century Gothic" panose="020B0502020202020204" pitchFamily="34" charset="0"/>
              </a:rPr>
              <a:t>caused</a:t>
            </a:r>
            <a:r>
              <a:rPr lang="pl-PL" sz="1800" dirty="0">
                <a:latin typeface="Century Gothic" panose="020B0502020202020204" pitchFamily="34" charset="0"/>
              </a:rPr>
              <a:t> by </a:t>
            </a:r>
            <a:r>
              <a:rPr lang="pl-PL" sz="1800" dirty="0" err="1">
                <a:latin typeface="Century Gothic" panose="020B0502020202020204" pitchFamily="34" charset="0"/>
              </a:rPr>
              <a:t>voluntary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intoxication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1B229BE-A0A0-49CC-8A12-B187F9F9C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674" y="3838330"/>
            <a:ext cx="5338652" cy="281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9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voluntariness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mandatory</a:t>
            </a:r>
            <a:r>
              <a:rPr lang="pl-PL" sz="2600" dirty="0">
                <a:latin typeface="Century Gothic" panose="020B0502020202020204" pitchFamily="34" charset="0"/>
              </a:rPr>
              <a:t> element of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recklessness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concerns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other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instances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self-induced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automatism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excluding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intoxication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the </a:t>
            </a:r>
            <a:r>
              <a:rPr lang="pl-PL" sz="1800" dirty="0" err="1">
                <a:latin typeface="Century Gothic" panose="020B0502020202020204" pitchFamily="34" charset="0"/>
              </a:rPr>
              <a:t>defendant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may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rely</a:t>
            </a:r>
            <a:r>
              <a:rPr lang="pl-PL" sz="1800" dirty="0">
                <a:latin typeface="Century Gothic" panose="020B0502020202020204" pitchFamily="34" charset="0"/>
              </a:rPr>
              <a:t> upon </a:t>
            </a:r>
            <a:r>
              <a:rPr lang="pl-PL" sz="1800" dirty="0" err="1">
                <a:latin typeface="Century Gothic" panose="020B0502020202020204" pitchFamily="34" charset="0"/>
              </a:rPr>
              <a:t>his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involuntariness</a:t>
            </a:r>
            <a:r>
              <a:rPr lang="pl-PL" sz="1800" dirty="0">
                <a:latin typeface="Century Gothic" panose="020B0502020202020204" pitchFamily="34" charset="0"/>
              </a:rPr>
              <a:t> as a </a:t>
            </a:r>
            <a:r>
              <a:rPr lang="pl-PL" sz="1800" dirty="0" err="1">
                <a:latin typeface="Century Gothic" panose="020B0502020202020204" pitchFamily="34" charset="0"/>
              </a:rPr>
              <a:t>defence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unless</a:t>
            </a:r>
            <a:r>
              <a:rPr lang="pl-PL" sz="1800" dirty="0">
                <a:latin typeface="Century Gothic" panose="020B0502020202020204" pitchFamily="34" charset="0"/>
              </a:rPr>
              <a:t> he </a:t>
            </a:r>
            <a:r>
              <a:rPr lang="pl-PL" sz="1800" dirty="0" err="1">
                <a:latin typeface="Century Gothic" panose="020B0502020202020204" pitchFamily="34" charset="0"/>
              </a:rPr>
              <a:t>actually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foresaw</a:t>
            </a:r>
            <a:r>
              <a:rPr lang="pl-PL" sz="1800" dirty="0">
                <a:latin typeface="Century Gothic" panose="020B0502020202020204" pitchFamily="34" charset="0"/>
              </a:rPr>
              <a:t> the </a:t>
            </a:r>
            <a:r>
              <a:rPr lang="pl-PL" sz="1800" dirty="0" err="1">
                <a:latin typeface="Century Gothic" panose="020B0502020202020204" pitchFamily="34" charset="0"/>
              </a:rPr>
              <a:t>risk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his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behaviour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becoming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aggressive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unpredictable</a:t>
            </a:r>
            <a:r>
              <a:rPr lang="pl-PL" sz="1800" dirty="0">
                <a:latin typeface="Century Gothic" panose="020B0502020202020204" pitchFamily="34" charset="0"/>
              </a:rPr>
              <a:t> and </a:t>
            </a:r>
            <a:r>
              <a:rPr lang="pl-PL" sz="1800" dirty="0" err="1">
                <a:latin typeface="Century Gothic" panose="020B0502020202020204" pitchFamily="34" charset="0"/>
              </a:rPr>
              <a:t>uncontrolled</a:t>
            </a:r>
            <a:r>
              <a:rPr lang="pl-PL" sz="1800" dirty="0">
                <a:latin typeface="Century Gothic" panose="020B0502020202020204" pitchFamily="34" charset="0"/>
              </a:rPr>
              <a:t> with the </a:t>
            </a:r>
            <a:r>
              <a:rPr lang="pl-PL" sz="1800" dirty="0" err="1">
                <a:latin typeface="Century Gothic" panose="020B0502020202020204" pitchFamily="34" charset="0"/>
              </a:rPr>
              <a:t>result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that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may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cause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some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injury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others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antecendent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reus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concerns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instances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when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behavioural</a:t>
            </a:r>
            <a:r>
              <a:rPr lang="pl-PL" sz="1800" dirty="0">
                <a:latin typeface="Century Gothic" panose="020B0502020202020204" pitchFamily="34" charset="0"/>
              </a:rPr>
              <a:t> element of </a:t>
            </a:r>
            <a:r>
              <a:rPr lang="pl-PL" sz="1800" dirty="0" err="1">
                <a:latin typeface="Century Gothic" panose="020B0502020202020204" pitchFamily="34" charset="0"/>
              </a:rPr>
              <a:t>actus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reus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occured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before</a:t>
            </a:r>
            <a:r>
              <a:rPr lang="pl-PL" sz="1800" dirty="0">
                <a:latin typeface="Century Gothic" panose="020B0502020202020204" pitchFamily="34" charset="0"/>
              </a:rPr>
              <a:t> the </a:t>
            </a:r>
            <a:r>
              <a:rPr lang="pl-PL" sz="1800" dirty="0" err="1">
                <a:latin typeface="Century Gothic" panose="020B0502020202020204" pitchFamily="34" charset="0"/>
              </a:rPr>
              <a:t>defendant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became</a:t>
            </a:r>
            <a:r>
              <a:rPr lang="pl-PL" sz="1800" dirty="0">
                <a:latin typeface="Century Gothic" panose="020B0502020202020204" pitchFamily="34" charset="0"/>
              </a:rPr>
              <a:t> automatic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e. g. </a:t>
            </a:r>
            <a:r>
              <a:rPr lang="pl-PL" sz="1600" dirty="0" err="1">
                <a:latin typeface="Century Gothic" panose="020B0502020202020204" pitchFamily="34" charset="0"/>
              </a:rPr>
              <a:t>falling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asleep</a:t>
            </a:r>
            <a:r>
              <a:rPr lang="pl-PL" sz="1600" dirty="0">
                <a:latin typeface="Century Gothic" panose="020B0502020202020204" pitchFamily="34" charset="0"/>
              </a:rPr>
              <a:t> and </a:t>
            </a:r>
            <a:r>
              <a:rPr lang="pl-PL" sz="1600" dirty="0" err="1">
                <a:latin typeface="Century Gothic" panose="020B0502020202020204" pitchFamily="34" charset="0"/>
              </a:rPr>
              <a:t>causing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an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accident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due</a:t>
            </a:r>
            <a:r>
              <a:rPr lang="pl-PL" sz="1600" dirty="0">
                <a:latin typeface="Century Gothic" panose="020B0502020202020204" pitchFamily="34" charset="0"/>
              </a:rPr>
              <a:t> to </a:t>
            </a:r>
            <a:r>
              <a:rPr lang="pl-PL" sz="1600" dirty="0" err="1">
                <a:latin typeface="Century Gothic" panose="020B0502020202020204" pitchFamily="34" charset="0"/>
              </a:rPr>
              <a:t>continuance</a:t>
            </a:r>
            <a:r>
              <a:rPr lang="pl-PL" sz="1600" dirty="0">
                <a:latin typeface="Century Gothic" panose="020B0502020202020204" pitchFamily="34" charset="0"/>
              </a:rPr>
              <a:t> of </a:t>
            </a:r>
            <a:r>
              <a:rPr lang="pl-PL" sz="1600" dirty="0" err="1">
                <a:latin typeface="Century Gothic" panose="020B0502020202020204" pitchFamily="34" charset="0"/>
              </a:rPr>
              <a:t>driving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despite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feeling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sleepy</a:t>
            </a:r>
            <a:endParaRPr lang="pl-PL" sz="16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„Dutch </a:t>
            </a:r>
            <a:r>
              <a:rPr lang="pl-PL" sz="1800" dirty="0" err="1">
                <a:latin typeface="Century Gothic" panose="020B0502020202020204" pitchFamily="34" charset="0"/>
              </a:rPr>
              <a:t>courage</a:t>
            </a:r>
            <a:r>
              <a:rPr lang="pl-PL" sz="1800" dirty="0">
                <a:latin typeface="Century Gothic" panose="020B0502020202020204" pitchFamily="34" charset="0"/>
              </a:rPr>
              <a:t>”: </a:t>
            </a:r>
            <a:r>
              <a:rPr lang="pl-PL" sz="1800" dirty="0" err="1">
                <a:latin typeface="Century Gothic" panose="020B0502020202020204" pitchFamily="34" charset="0"/>
              </a:rPr>
              <a:t>intoxicating</a:t>
            </a:r>
            <a:r>
              <a:rPr lang="pl-PL" sz="1800" dirty="0">
                <a:latin typeface="Century Gothic" panose="020B0502020202020204" pitchFamily="34" charset="0"/>
              </a:rPr>
              <a:t> in order to </a:t>
            </a:r>
            <a:r>
              <a:rPr lang="pl-PL" sz="1800" dirty="0" err="1">
                <a:latin typeface="Century Gothic" panose="020B0502020202020204" pitchFamily="34" charset="0"/>
              </a:rPr>
              <a:t>commit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offence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3" algn="just">
              <a:lnSpc>
                <a:spcPct val="100000"/>
              </a:lnSpc>
            </a:pPr>
            <a:r>
              <a:rPr lang="pl-PL" sz="1600" i="1">
                <a:latin typeface="Century Gothic" panose="020B0502020202020204" pitchFamily="34" charset="0"/>
              </a:rPr>
              <a:t>actio</a:t>
            </a:r>
            <a:r>
              <a:rPr lang="pl-PL" sz="1600" i="1" dirty="0">
                <a:latin typeface="Century Gothic" panose="020B0502020202020204" pitchFamily="34" charset="0"/>
              </a:rPr>
              <a:t> libera in causa</a:t>
            </a:r>
            <a:r>
              <a:rPr lang="pl-PL" sz="1600" dirty="0">
                <a:latin typeface="Century Gothic" panose="020B0502020202020204" pitchFamily="34" charset="0"/>
              </a:rPr>
              <a:t> – </a:t>
            </a:r>
            <a:r>
              <a:rPr lang="pl-PL" sz="1600" dirty="0" err="1">
                <a:latin typeface="Century Gothic" panose="020B0502020202020204" pitchFamily="34" charset="0"/>
              </a:rPr>
              <a:t>Polish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criminal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code</a:t>
            </a:r>
            <a:r>
              <a:rPr lang="pl-PL" sz="1600" dirty="0">
                <a:latin typeface="Century Gothic" panose="020B0502020202020204" pitchFamily="34" charset="0"/>
              </a:rPr>
              <a:t> of 1932</a:t>
            </a:r>
            <a:endParaRPr lang="pl-PL" sz="1600" i="1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circumstances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as element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non-</a:t>
            </a:r>
            <a:r>
              <a:rPr lang="pl-PL" sz="2600" dirty="0" err="1">
                <a:latin typeface="Century Gothic" panose="020B0502020202020204" pitchFamily="34" charset="0"/>
              </a:rPr>
              <a:t>mandatory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most of the </a:t>
            </a:r>
            <a:r>
              <a:rPr lang="pl-PL" sz="2600" dirty="0" err="1">
                <a:latin typeface="Century Gothic" panose="020B0502020202020204" pitchFamily="34" charset="0"/>
              </a:rPr>
              <a:t>offences</a:t>
            </a:r>
            <a:r>
              <a:rPr lang="pl-PL" sz="2600" dirty="0">
                <a:latin typeface="Century Gothic" panose="020B0502020202020204" pitchFamily="34" charset="0"/>
              </a:rPr>
              <a:t> do not </a:t>
            </a:r>
            <a:r>
              <a:rPr lang="pl-PL" sz="2600" dirty="0" err="1">
                <a:latin typeface="Century Gothic" panose="020B0502020202020204" pitchFamily="34" charset="0"/>
              </a:rPr>
              <a:t>include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specific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circumstances</a:t>
            </a:r>
            <a:r>
              <a:rPr lang="pl-PL" sz="2600" dirty="0">
                <a:latin typeface="Century Gothic" panose="020B0502020202020204" pitchFamily="34" charset="0"/>
              </a:rPr>
              <a:t> as element of </a:t>
            </a:r>
            <a:r>
              <a:rPr lang="pl-PL" sz="2600" dirty="0" err="1">
                <a:latin typeface="Century Gothic" panose="020B0502020202020204" pitchFamily="34" charset="0"/>
              </a:rPr>
              <a:t>actus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reus</a:t>
            </a:r>
            <a:endParaRPr lang="pl-PL" sz="1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7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circumstances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as element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circumstances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might</a:t>
            </a:r>
            <a:r>
              <a:rPr lang="pl-PL" sz="2600" dirty="0"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latin typeface="Century Gothic" panose="020B0502020202020204" pitchFamily="34" charset="0"/>
              </a:rPr>
              <a:t>reflected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additional</a:t>
            </a:r>
            <a:r>
              <a:rPr lang="pl-PL" sz="2600" dirty="0">
                <a:latin typeface="Century Gothic" panose="020B0502020202020204" pitchFamily="34" charset="0"/>
              </a:rPr>
              <a:t> element of </a:t>
            </a:r>
            <a:r>
              <a:rPr lang="pl-PL" sz="2600" dirty="0" err="1">
                <a:latin typeface="Century Gothic" panose="020B0502020202020204" pitchFamily="34" charset="0"/>
              </a:rPr>
              <a:t>actus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reus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classification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offences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a) the basic type – based on the general characteristics of a given prohibited act;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this type refers to the ‘standard’ degree of social harm the act presents;</a:t>
            </a:r>
            <a:endParaRPr lang="pl-PL" sz="20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b) the privileged type – in comparison to the basic type, it contains </a:t>
            </a:r>
            <a:r>
              <a:rPr lang="en-US" sz="2000" b="1" dirty="0">
                <a:latin typeface="Century Gothic" panose="020B0502020202020204" pitchFamily="34" charset="0"/>
              </a:rPr>
              <a:t>additional elements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within a prohibited act’s description that result in a more lenient assessment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of the social harm the act presents;</a:t>
            </a:r>
          </a:p>
          <a:p>
            <a:pPr lvl="1" algn="just">
              <a:lnSpc>
                <a:spcPct val="10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c) the aggravated type – in comparison to the basic type, it contains </a:t>
            </a:r>
            <a:r>
              <a:rPr lang="en-US" sz="2000" b="1" dirty="0">
                <a:latin typeface="Century Gothic" panose="020B0502020202020204" pitchFamily="34" charset="0"/>
              </a:rPr>
              <a:t>additional elements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of a prohibited act’s description that result in a more severe assessment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of the social harm the act presents.</a:t>
            </a:r>
            <a:endParaRPr lang="pl-PL" sz="2000" dirty="0">
              <a:latin typeface="Century Gothic" panose="020B0502020202020204" pitchFamily="34" charset="0"/>
            </a:endParaRPr>
          </a:p>
          <a:p>
            <a:pPr marL="457200" lvl="1" indent="0" algn="r">
              <a:lnSpc>
                <a:spcPct val="100000"/>
              </a:lnSpc>
              <a:buNone/>
            </a:pPr>
            <a:r>
              <a:rPr lang="pl-PL" sz="2000" dirty="0">
                <a:latin typeface="Century Gothic" panose="020B0502020202020204" pitchFamily="34" charset="0"/>
              </a:rPr>
              <a:t>(K. </a:t>
            </a:r>
            <a:r>
              <a:rPr lang="pl-PL" sz="2000" dirty="0" err="1">
                <a:latin typeface="Century Gothic" panose="020B0502020202020204" pitchFamily="34" charset="0"/>
              </a:rPr>
              <a:t>Kremens</a:t>
            </a:r>
            <a:r>
              <a:rPr lang="pl-PL" sz="2000" dirty="0">
                <a:latin typeface="Century Gothic" panose="020B0502020202020204" pitchFamily="34" charset="0"/>
              </a:rPr>
              <a:t>, W. Jasiński)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latin typeface="Century Gothic" panose="020B0502020202020204" pitchFamily="34" charset="0"/>
              </a:rPr>
              <a:t>actus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reus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circumstances</a:t>
            </a:r>
            <a:r>
              <a:rPr lang="pl-PL" sz="2600" dirty="0">
                <a:latin typeface="Century Gothic" panose="020B0502020202020204" pitchFamily="34" charset="0"/>
              </a:rPr>
              <a:t> as element of </a:t>
            </a:r>
            <a:r>
              <a:rPr lang="pl-PL" sz="2600" dirty="0" err="1">
                <a:latin typeface="Century Gothic" panose="020B0502020202020204" pitchFamily="34" charset="0"/>
              </a:rPr>
              <a:t>actus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reus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circumstances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often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these</a:t>
            </a:r>
            <a:r>
              <a:rPr lang="pl-PL" sz="2600" dirty="0">
                <a:latin typeface="Century Gothic" panose="020B0502020202020204" pitchFamily="34" charset="0"/>
              </a:rPr>
              <a:t> „</a:t>
            </a:r>
            <a:r>
              <a:rPr lang="pl-PL" sz="2600" dirty="0" err="1">
                <a:latin typeface="Century Gothic" panose="020B0502020202020204" pitchFamily="34" charset="0"/>
              </a:rPr>
              <a:t>additional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latin typeface="Century Gothic" panose="020B0502020202020204" pitchFamily="34" charset="0"/>
              </a:rPr>
              <a:t>”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example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murder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1BB9B8D-4108-476F-9DA4-8097093EA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51" y="3602300"/>
            <a:ext cx="5654499" cy="258334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3C420E6-533B-4EBE-A1FA-BE039794A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362" y="3602300"/>
            <a:ext cx="5593975" cy="111284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2D49CE4-96B1-439D-B48E-8CE0F4EB9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361" y="5069351"/>
            <a:ext cx="5593975" cy="1116296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067F2458-A0D4-43D2-BC5F-AF69BE232467}"/>
              </a:ext>
            </a:extLst>
          </p:cNvPr>
          <p:cNvSpPr/>
          <p:nvPr/>
        </p:nvSpPr>
        <p:spPr>
          <a:xfrm>
            <a:off x="838200" y="5423647"/>
            <a:ext cx="3437965" cy="224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reminder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: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who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might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offender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law?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only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natural</a:t>
            </a:r>
            <a:r>
              <a:rPr lang="pl-PL" sz="2600" dirty="0">
                <a:latin typeface="Century Gothic" panose="020B0502020202020204" pitchFamily="34" charset="0"/>
              </a:rPr>
              <a:t> person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age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 dirty="0" err="1">
                <a:latin typeface="Century Gothic" panose="020B0502020202020204" pitchFamily="34" charset="0"/>
              </a:rPr>
              <a:t>over</a:t>
            </a:r>
            <a:r>
              <a:rPr lang="pl-PL" sz="2200" dirty="0">
                <a:latin typeface="Century Gothic" panose="020B0502020202020204" pitchFamily="34" charset="0"/>
              </a:rPr>
              <a:t> 17 </a:t>
            </a:r>
            <a:r>
              <a:rPr lang="pl-PL" sz="2200" dirty="0" err="1">
                <a:latin typeface="Century Gothic" panose="020B0502020202020204" pitchFamily="34" charset="0"/>
              </a:rPr>
              <a:t>years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old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in </a:t>
            </a:r>
            <a:r>
              <a:rPr lang="pl-PL" sz="2200" dirty="0" err="1">
                <a:latin typeface="Century Gothic" panose="020B0502020202020204" pitchFamily="34" charset="0"/>
              </a:rPr>
              <a:t>cases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specific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listed</a:t>
            </a:r>
            <a:r>
              <a:rPr lang="pl-PL" sz="2200" dirty="0">
                <a:latin typeface="Century Gothic" panose="020B0502020202020204" pitchFamily="34" charset="0"/>
              </a:rPr>
              <a:t> in art. 10 of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Code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 dirty="0" err="1">
                <a:latin typeface="Century Gothic" panose="020B0502020202020204" pitchFamily="34" charset="0"/>
              </a:rPr>
              <a:t>over</a:t>
            </a:r>
            <a:r>
              <a:rPr lang="pl-PL" sz="2200" dirty="0">
                <a:latin typeface="Century Gothic" panose="020B0502020202020204" pitchFamily="34" charset="0"/>
              </a:rPr>
              <a:t> 15 </a:t>
            </a:r>
            <a:r>
              <a:rPr lang="pl-PL" sz="2200" dirty="0" err="1">
                <a:latin typeface="Century Gothic" panose="020B0502020202020204" pitchFamily="34" charset="0"/>
              </a:rPr>
              <a:t>years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old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prior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this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age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 dirty="0" err="1">
                <a:latin typeface="Century Gothic" panose="020B0502020202020204" pitchFamily="34" charset="0"/>
              </a:rPr>
              <a:t>only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educational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sanctions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penalties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other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external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law)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characteristics</a:t>
            </a:r>
            <a:r>
              <a:rPr lang="pl-PL" sz="2600" dirty="0"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latin typeface="Century Gothic" panose="020B0502020202020204" pitchFamily="34" charset="0"/>
              </a:rPr>
              <a:t>offender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external</a:t>
            </a:r>
            <a:r>
              <a:rPr lang="pl-PL" sz="2600" dirty="0">
                <a:latin typeface="Century Gothic" panose="020B0502020202020204" pitchFamily="34" charset="0"/>
              </a:rPr>
              <a:t> element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some</a:t>
            </a:r>
            <a:r>
              <a:rPr lang="pl-PL" sz="2200" dirty="0">
                <a:latin typeface="Century Gothic" panose="020B0502020202020204" pitchFamily="34" charset="0"/>
              </a:rPr>
              <a:t> of the </a:t>
            </a: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might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commited</a:t>
            </a:r>
            <a:r>
              <a:rPr lang="pl-PL" sz="2200" dirty="0">
                <a:latin typeface="Century Gothic" panose="020B0502020202020204" pitchFamily="34" charset="0"/>
              </a:rPr>
              <a:t> by </a:t>
            </a:r>
            <a:r>
              <a:rPr lang="pl-PL" sz="2200" dirty="0" err="1">
                <a:latin typeface="Century Gothic" panose="020B0502020202020204" pitchFamily="34" charset="0"/>
              </a:rPr>
              <a:t>anyone</a:t>
            </a:r>
            <a:r>
              <a:rPr lang="pl-PL" sz="2200" dirty="0">
                <a:latin typeface="Century Gothic" panose="020B0502020202020204" pitchFamily="34" charset="0"/>
              </a:rPr>
              <a:t> = </a:t>
            </a: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i="1" dirty="0" err="1">
                <a:latin typeface="Century Gothic" panose="020B0502020202020204" pitchFamily="34" charset="0"/>
              </a:rPr>
              <a:t>delicta</a:t>
            </a:r>
            <a:r>
              <a:rPr lang="pl-PL" sz="2200" i="1" dirty="0">
                <a:latin typeface="Century Gothic" panose="020B0502020202020204" pitchFamily="34" charset="0"/>
              </a:rPr>
              <a:t> </a:t>
            </a:r>
            <a:r>
              <a:rPr lang="pl-PL" sz="2200" i="1" dirty="0" err="1">
                <a:latin typeface="Century Gothic" panose="020B0502020202020204" pitchFamily="34" charset="0"/>
              </a:rPr>
              <a:t>communia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lvl="2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usually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statutory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actus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reus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begins</a:t>
            </a:r>
            <a:r>
              <a:rPr lang="pl-PL" sz="1800" dirty="0">
                <a:latin typeface="Century Gothic" panose="020B0502020202020204" pitchFamily="34" charset="0"/>
              </a:rPr>
              <a:t> with „</a:t>
            </a:r>
            <a:r>
              <a:rPr lang="pl-PL" sz="1800" dirty="0" err="1">
                <a:latin typeface="Century Gothic" panose="020B0502020202020204" pitchFamily="34" charset="0"/>
              </a:rPr>
              <a:t>Anyone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who</a:t>
            </a:r>
            <a:r>
              <a:rPr lang="pl-PL" sz="1800" dirty="0">
                <a:latin typeface="Century Gothic" panose="020B0502020202020204" pitchFamily="34" charset="0"/>
              </a:rPr>
              <a:t>…”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some</a:t>
            </a:r>
            <a:r>
              <a:rPr lang="pl-PL" sz="2200" dirty="0">
                <a:latin typeface="Century Gothic" panose="020B0502020202020204" pitchFamily="34" charset="0"/>
              </a:rPr>
              <a:t> of the </a:t>
            </a: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might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commited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only</a:t>
            </a:r>
            <a:r>
              <a:rPr lang="pl-PL" sz="2200" dirty="0">
                <a:latin typeface="Century Gothic" panose="020B0502020202020204" pitchFamily="34" charset="0"/>
              </a:rPr>
              <a:t> by a </a:t>
            </a:r>
            <a:r>
              <a:rPr lang="pl-PL" sz="2200" dirty="0" err="1">
                <a:latin typeface="Century Gothic" panose="020B0502020202020204" pitchFamily="34" charset="0"/>
              </a:rPr>
              <a:t>perpetrator</a:t>
            </a:r>
            <a:r>
              <a:rPr lang="pl-PL" sz="2200" dirty="0">
                <a:latin typeface="Century Gothic" panose="020B0502020202020204" pitchFamily="34" charset="0"/>
              </a:rPr>
              <a:t> with </a:t>
            </a:r>
            <a:r>
              <a:rPr lang="pl-PL" sz="2200" dirty="0" err="1">
                <a:latin typeface="Century Gothic" panose="020B0502020202020204" pitchFamily="34" charset="0"/>
              </a:rPr>
              <a:t>certain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features</a:t>
            </a:r>
            <a:r>
              <a:rPr lang="pl-PL" sz="2200" dirty="0">
                <a:latin typeface="Century Gothic" panose="020B0502020202020204" pitchFamily="34" charset="0"/>
              </a:rPr>
              <a:t> = </a:t>
            </a:r>
            <a:r>
              <a:rPr lang="pl-PL" sz="2200" dirty="0" err="1">
                <a:latin typeface="Century Gothic" panose="020B0502020202020204" pitchFamily="34" charset="0"/>
              </a:rPr>
              <a:t>individual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i="1" dirty="0" err="1">
                <a:latin typeface="Century Gothic" panose="020B0502020202020204" pitchFamily="34" charset="0"/>
              </a:rPr>
              <a:t>delicta</a:t>
            </a:r>
            <a:r>
              <a:rPr lang="pl-PL" sz="2200" i="1" dirty="0">
                <a:latin typeface="Century Gothic" panose="020B0502020202020204" pitchFamily="34" charset="0"/>
              </a:rPr>
              <a:t> </a:t>
            </a:r>
            <a:r>
              <a:rPr lang="pl-PL" sz="2200" i="1" dirty="0" err="1">
                <a:latin typeface="Century Gothic" panose="020B0502020202020204" pitchFamily="34" charset="0"/>
              </a:rPr>
              <a:t>propria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systems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contemporary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definition</a:t>
            </a:r>
            <a:r>
              <a:rPr lang="pl-PL" sz="2600" dirty="0">
                <a:latin typeface="Century Gothic" panose="020B0502020202020204" pitchFamily="34" charset="0"/>
              </a:rPr>
              <a:t> by A. Zoll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human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omission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unlawfulness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punishability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social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harm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higher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minimal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guilt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culpability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7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other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external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law)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examples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individual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offences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DF25F02-2293-4A12-9A27-1E615234C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253" y="2411142"/>
            <a:ext cx="9399494" cy="181479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6983F92-B39B-45A2-8831-4120BD874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529" y="4364779"/>
            <a:ext cx="10174941" cy="202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other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external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law)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examples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individual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offences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62E0428-7B82-4901-92A0-00493BD7F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702" y="2392147"/>
            <a:ext cx="8237924" cy="257154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BC1DAC8-69AB-4762-BE79-6F506F142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703" y="5069728"/>
            <a:ext cx="8237923" cy="16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one of </a:t>
            </a:r>
            <a:r>
              <a:rPr lang="pl-PL" sz="2600" dirty="0" err="1">
                <a:latin typeface="Century Gothic" panose="020B0502020202020204" pitchFamily="34" charset="0"/>
              </a:rPr>
              <a:t>constituent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external</a:t>
            </a:r>
            <a:r>
              <a:rPr lang="pl-PL" sz="2600" dirty="0">
                <a:latin typeface="Century Gothic" panose="020B0502020202020204" pitchFamily="34" charset="0"/>
              </a:rPr>
              <a:t> event </a:t>
            </a:r>
            <a:r>
              <a:rPr lang="pl-PL" sz="2600" dirty="0" err="1">
                <a:latin typeface="Century Gothic" panose="020B0502020202020204" pitchFamily="34" charset="0"/>
              </a:rPr>
              <a:t>prohibited</a:t>
            </a:r>
            <a:r>
              <a:rPr lang="pl-PL" sz="2600" dirty="0">
                <a:latin typeface="Century Gothic" panose="020B0502020202020204" pitchFamily="34" charset="0"/>
              </a:rPr>
              <a:t> by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material</a:t>
            </a:r>
            <a:r>
              <a:rPr lang="pl-PL" sz="2600" dirty="0">
                <a:latin typeface="Century Gothic" panose="020B0502020202020204" pitchFamily="34" charset="0"/>
              </a:rPr>
              <a:t> / </a:t>
            </a:r>
            <a:r>
              <a:rPr lang="pl-PL" sz="2600" dirty="0" err="1">
                <a:latin typeface="Century Gothic" panose="020B0502020202020204" pitchFamily="34" charset="0"/>
              </a:rPr>
              <a:t>physical</a:t>
            </a:r>
            <a:r>
              <a:rPr lang="pl-PL" sz="2600" dirty="0">
                <a:latin typeface="Century Gothic" panose="020B0502020202020204" pitchFamily="34" charset="0"/>
              </a:rPr>
              <a:t> / </a:t>
            </a:r>
            <a:r>
              <a:rPr lang="pl-PL" sz="2600" dirty="0" err="1">
                <a:latin typeface="Century Gothic" panose="020B0502020202020204" pitchFamily="34" charset="0"/>
              </a:rPr>
              <a:t>objective</a:t>
            </a:r>
            <a:r>
              <a:rPr lang="pl-PL" sz="2600" dirty="0">
                <a:latin typeface="Century Gothic" panose="020B0502020202020204" pitchFamily="34" charset="0"/>
              </a:rPr>
              <a:t> element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does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refer</a:t>
            </a:r>
            <a:r>
              <a:rPr lang="pl-PL" sz="2600" dirty="0">
                <a:latin typeface="Century Gothic" panose="020B0502020202020204" pitchFamily="34" charset="0"/>
              </a:rPr>
              <a:t> to the </a:t>
            </a:r>
            <a:r>
              <a:rPr lang="pl-PL" sz="2600" dirty="0" err="1">
                <a:latin typeface="Century Gothic" panose="020B0502020202020204" pitchFamily="34" charset="0"/>
              </a:rPr>
              <a:t>defendant’s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mental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state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in 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circumstances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consequences</a:t>
            </a:r>
            <a:endParaRPr lang="pl-PL" sz="2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in </a:t>
            </a:r>
            <a:r>
              <a:rPr lang="pl-PL" sz="2600" dirty="0" err="1"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mandatory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circumstances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optional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causality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consequences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outcome</a:t>
            </a:r>
            <a:r>
              <a:rPr lang="pl-PL" sz="2200" dirty="0">
                <a:latin typeface="Century Gothic" panose="020B0502020202020204" pitchFamily="34" charset="0"/>
              </a:rPr>
              <a:t>) – </a:t>
            </a:r>
            <a:r>
              <a:rPr lang="pl-PL" sz="2200" dirty="0" err="1">
                <a:latin typeface="Century Gothic" panose="020B0502020202020204" pitchFamily="34" charset="0"/>
              </a:rPr>
              <a:t>optional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conduct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crimes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>
                <a:latin typeface="Century Gothic" panose="020B0502020202020204" pitchFamily="34" charset="0"/>
              </a:rPr>
              <a:t>result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crimes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7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/>
          <p:cNvSpPr/>
          <p:nvPr/>
        </p:nvSpPr>
        <p:spPr>
          <a:xfrm>
            <a:off x="771525" y="2864490"/>
            <a:ext cx="6910135" cy="2847120"/>
          </a:xfrm>
          <a:prstGeom prst="rect">
            <a:avLst/>
          </a:prstGeom>
          <a:solidFill>
            <a:srgbClr val="96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1539618" y="724364"/>
            <a:ext cx="6910135" cy="2503199"/>
          </a:xfrm>
          <a:prstGeom prst="rect">
            <a:avLst/>
          </a:prstGeom>
          <a:solidFill>
            <a:srgbClr val="00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447584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53" y="0"/>
            <a:ext cx="3740727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051429" y="1089976"/>
            <a:ext cx="6184710" cy="1715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Thank</a:t>
            </a:r>
            <a:r>
              <a:rPr lang="pl-PL" sz="4800" kern="150" dirty="0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you</a:t>
            </a:r>
            <a:r>
              <a:rPr lang="pl-PL" sz="4800" kern="150" dirty="0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for </a:t>
            </a: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your</a:t>
            </a:r>
            <a:r>
              <a:rPr lang="pl-PL" sz="4800" kern="150" dirty="0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attention</a:t>
            </a:r>
            <a:endParaRPr lang="pl-PL" sz="4800" kern="150" dirty="0">
              <a:solidFill>
                <a:schemeClr val="bg1"/>
              </a:solidFill>
              <a:latin typeface="Century Gothic" panose="020B0502020202020204" pitchFamily="34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BD838F9-0E27-4BD6-BB0B-1EB75A601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089" y="0"/>
            <a:ext cx="3135510" cy="144872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DBD9352-B3C4-4015-9FD5-F814265FAD8D}"/>
              </a:ext>
            </a:extLst>
          </p:cNvPr>
          <p:cNvSpPr txBox="1"/>
          <p:nvPr/>
        </p:nvSpPr>
        <p:spPr>
          <a:xfrm>
            <a:off x="1276090" y="3170994"/>
            <a:ext cx="6405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pPr algn="just"/>
            <a:endParaRPr lang="pl-PL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contemporary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definition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by A. Zoll</a:t>
            </a:r>
            <a:endParaRPr lang="pl-PL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latin typeface="Century Gothic" panose="020B0502020202020204" pitchFamily="34" charset="0"/>
              </a:rPr>
              <a:t>In </a:t>
            </a:r>
            <a:r>
              <a:rPr lang="pl-PL" sz="2600" dirty="0" err="1">
                <a:latin typeface="Century Gothic" panose="020B0502020202020204" pitchFamily="34" charset="0"/>
              </a:rPr>
              <a:t>this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concept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b="1" dirty="0">
                <a:latin typeface="Century Gothic" panose="020B0502020202020204" pitchFamily="34" charset="0"/>
              </a:rPr>
              <a:t>a </a:t>
            </a:r>
            <a:r>
              <a:rPr lang="pl-PL" sz="2600" b="1" dirty="0" err="1">
                <a:latin typeface="Century Gothic" panose="020B0502020202020204" pitchFamily="34" charset="0"/>
              </a:rPr>
              <a:t>natural</a:t>
            </a:r>
            <a:r>
              <a:rPr lang="pl-PL" sz="2600" b="1" dirty="0">
                <a:latin typeface="Century Gothic" panose="020B0502020202020204" pitchFamily="34" charset="0"/>
              </a:rPr>
              <a:t> </a:t>
            </a:r>
            <a:r>
              <a:rPr lang="pl-PL" sz="2600" b="1" dirty="0" err="1">
                <a:latin typeface="Century Gothic" panose="020B0502020202020204" pitchFamily="34" charset="0"/>
              </a:rPr>
              <a:t>person’s</a:t>
            </a:r>
            <a:r>
              <a:rPr lang="pl-PL" sz="2600" b="1" dirty="0">
                <a:latin typeface="Century Gothic" panose="020B0502020202020204" pitchFamily="34" charset="0"/>
              </a:rPr>
              <a:t> </a:t>
            </a:r>
            <a:r>
              <a:rPr lang="pl-PL" sz="2600" b="1" dirty="0" err="1">
                <a:latin typeface="Century Gothic" panose="020B0502020202020204" pitchFamily="34" charset="0"/>
              </a:rPr>
              <a:t>conduct</a:t>
            </a:r>
            <a:r>
              <a:rPr lang="pl-PL" sz="2600" b="1" i="1" dirty="0">
                <a:latin typeface="Century Gothic" panose="020B0502020202020204" pitchFamily="34" charset="0"/>
              </a:rPr>
              <a:t> </a:t>
            </a:r>
            <a:r>
              <a:rPr lang="pl-PL" sz="2600" dirty="0">
                <a:latin typeface="Century Gothic" panose="020B0502020202020204" pitchFamily="34" charset="0"/>
              </a:rPr>
              <a:t>(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omission</a:t>
            </a:r>
            <a:r>
              <a:rPr lang="pl-PL" sz="2600" dirty="0">
                <a:latin typeface="Century Gothic" panose="020B0502020202020204" pitchFamily="34" charset="0"/>
              </a:rPr>
              <a:t>), </a:t>
            </a:r>
            <a:r>
              <a:rPr lang="pl-PL" sz="2600" dirty="0" err="1">
                <a:latin typeface="Century Gothic" panose="020B0502020202020204" pitchFamily="34" charset="0"/>
              </a:rPr>
              <a:t>which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b="1" dirty="0" err="1">
                <a:latin typeface="Century Gothic" panose="020B0502020202020204" pitchFamily="34" charset="0"/>
              </a:rPr>
              <a:t>unlawful</a:t>
            </a:r>
            <a:r>
              <a:rPr lang="pl-PL" sz="2600" dirty="0">
                <a:latin typeface="Century Gothic" panose="020B0502020202020204" pitchFamily="34" charset="0"/>
              </a:rPr>
              <a:t> (in </a:t>
            </a:r>
            <a:r>
              <a:rPr lang="pl-PL" sz="2600" dirty="0" err="1">
                <a:latin typeface="Century Gothic" panose="020B0502020202020204" pitchFamily="34" charset="0"/>
              </a:rPr>
              <a:t>violation</a:t>
            </a:r>
            <a:r>
              <a:rPr lang="pl-PL" sz="2600" dirty="0">
                <a:latin typeface="Century Gothic" panose="020B0502020202020204" pitchFamily="34" charset="0"/>
              </a:rPr>
              <a:t> with law), </a:t>
            </a:r>
            <a:r>
              <a:rPr lang="pl-PL" sz="2600" b="1" dirty="0" err="1">
                <a:latin typeface="Century Gothic" panose="020B0502020202020204" pitchFamily="34" charset="0"/>
              </a:rPr>
              <a:t>punishable</a:t>
            </a:r>
            <a:r>
              <a:rPr lang="pl-PL" sz="2600" dirty="0">
                <a:latin typeface="Century Gothic" panose="020B0502020202020204" pitchFamily="34" charset="0"/>
              </a:rPr>
              <a:t> by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law, </a:t>
            </a:r>
            <a:r>
              <a:rPr lang="pl-PL" sz="2600" dirty="0" err="1">
                <a:latin typeface="Century Gothic" panose="020B0502020202020204" pitchFamily="34" charset="0"/>
              </a:rPr>
              <a:t>which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causes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b="1" dirty="0" err="1">
                <a:latin typeface="Century Gothic" panose="020B0502020202020204" pitchFamily="34" charset="0"/>
              </a:rPr>
              <a:t>social</a:t>
            </a:r>
            <a:r>
              <a:rPr lang="pl-PL" sz="2600" b="1" dirty="0">
                <a:latin typeface="Century Gothic" panose="020B0502020202020204" pitchFamily="34" charset="0"/>
              </a:rPr>
              <a:t> </a:t>
            </a:r>
            <a:r>
              <a:rPr lang="pl-PL" sz="2600" b="1" dirty="0" err="1">
                <a:latin typeface="Century Gothic" panose="020B0502020202020204" pitchFamily="34" charset="0"/>
              </a:rPr>
              <a:t>harm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higher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minimal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if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b="1" dirty="0" err="1">
                <a:latin typeface="Century Gothic" panose="020B0502020202020204" pitchFamily="34" charset="0"/>
              </a:rPr>
              <a:t>guilt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might</a:t>
            </a:r>
            <a:r>
              <a:rPr lang="pl-PL" sz="2600" dirty="0"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latin typeface="Century Gothic" panose="020B0502020202020204" pitchFamily="34" charset="0"/>
              </a:rPr>
              <a:t>attributed</a:t>
            </a:r>
            <a:r>
              <a:rPr lang="pl-PL" sz="2600" dirty="0">
                <a:latin typeface="Century Gothic" panose="020B0502020202020204" pitchFamily="34" charset="0"/>
              </a:rPr>
              <a:t> to the </a:t>
            </a:r>
            <a:r>
              <a:rPr lang="pl-PL" sz="2600" dirty="0" err="1">
                <a:latin typeface="Century Gothic" panose="020B0502020202020204" pitchFamily="34" charset="0"/>
              </a:rPr>
              <a:t>offender</a:t>
            </a:r>
            <a:r>
              <a:rPr lang="pl-PL" sz="26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1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principles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nullum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crimen</a:t>
            </a:r>
            <a:r>
              <a:rPr lang="pl-PL" sz="2600" dirty="0">
                <a:latin typeface="Century Gothic" panose="020B0502020202020204" pitchFamily="34" charset="0"/>
              </a:rPr>
              <a:t> sine lege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nulla poena sine lege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lex </a:t>
            </a:r>
            <a:r>
              <a:rPr lang="pl-PL" sz="2600" dirty="0" err="1">
                <a:latin typeface="Century Gothic" panose="020B0502020202020204" pitchFamily="34" charset="0"/>
              </a:rPr>
              <a:t>severior</a:t>
            </a:r>
            <a:r>
              <a:rPr lang="pl-PL" sz="2600" dirty="0">
                <a:latin typeface="Century Gothic" panose="020B0502020202020204" pitchFamily="34" charset="0"/>
              </a:rPr>
              <a:t> retro non </a:t>
            </a:r>
            <a:r>
              <a:rPr lang="pl-PL" sz="2600" dirty="0" err="1">
                <a:latin typeface="Century Gothic" panose="020B0502020202020204" pitchFamily="34" charset="0"/>
              </a:rPr>
              <a:t>agit</a:t>
            </a:r>
            <a:r>
              <a:rPr lang="pl-PL" sz="2600" dirty="0">
                <a:latin typeface="Century Gothic" panose="020B0502020202020204" pitchFamily="34" charset="0"/>
              </a:rPr>
              <a:t> / lex </a:t>
            </a:r>
            <a:r>
              <a:rPr lang="pl-PL" sz="2600" dirty="0" err="1">
                <a:latin typeface="Century Gothic" panose="020B0502020202020204" pitchFamily="34" charset="0"/>
              </a:rPr>
              <a:t>mitior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agit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nullum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crimen</a:t>
            </a:r>
            <a:r>
              <a:rPr lang="pl-PL" sz="2600" dirty="0">
                <a:latin typeface="Century Gothic" panose="020B0502020202020204" pitchFamily="34" charset="0"/>
              </a:rPr>
              <a:t> sine culpa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nullum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crimen</a:t>
            </a:r>
            <a:r>
              <a:rPr lang="pl-PL" sz="2600" dirty="0">
                <a:latin typeface="Century Gothic" panose="020B0502020202020204" pitchFamily="34" charset="0"/>
              </a:rPr>
              <a:t> sine </a:t>
            </a:r>
            <a:r>
              <a:rPr lang="pl-PL" sz="2600" dirty="0" err="1">
                <a:latin typeface="Century Gothic" panose="020B0502020202020204" pitchFamily="34" charset="0"/>
              </a:rPr>
              <a:t>periculo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sociali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principle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individual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personal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liability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principle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humanitarianism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1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principles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nullum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crimen</a:t>
            </a:r>
            <a:r>
              <a:rPr lang="pl-PL" sz="2600" dirty="0">
                <a:latin typeface="Century Gothic" panose="020B0502020202020204" pitchFamily="34" charset="0"/>
              </a:rPr>
              <a:t> sine lege</a:t>
            </a:r>
          </a:p>
          <a:p>
            <a:pPr lvl="1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nullum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crimen</a:t>
            </a:r>
            <a:r>
              <a:rPr lang="pl-PL" dirty="0">
                <a:latin typeface="Century Gothic" panose="020B0502020202020204" pitchFamily="34" charset="0"/>
              </a:rPr>
              <a:t> sine lege </a:t>
            </a:r>
            <a:r>
              <a:rPr lang="pl-PL" dirty="0" err="1">
                <a:latin typeface="Century Gothic" panose="020B0502020202020204" pitchFamily="34" charset="0"/>
              </a:rPr>
              <a:t>scripta</a:t>
            </a:r>
            <a:endParaRPr lang="pl-PL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nullum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crimen</a:t>
            </a:r>
            <a:r>
              <a:rPr lang="pl-PL" dirty="0">
                <a:latin typeface="Century Gothic" panose="020B0502020202020204" pitchFamily="34" charset="0"/>
              </a:rPr>
              <a:t> sine lege </a:t>
            </a:r>
            <a:r>
              <a:rPr lang="pl-PL" dirty="0" err="1">
                <a:latin typeface="Century Gothic" panose="020B0502020202020204" pitchFamily="34" charset="0"/>
              </a:rPr>
              <a:t>stricta</a:t>
            </a:r>
            <a:endParaRPr lang="pl-PL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nullum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crimen</a:t>
            </a:r>
            <a:r>
              <a:rPr lang="pl-PL" dirty="0">
                <a:latin typeface="Century Gothic" panose="020B0502020202020204" pitchFamily="34" charset="0"/>
              </a:rPr>
              <a:t> sine lege certa</a:t>
            </a:r>
          </a:p>
          <a:p>
            <a:pPr lvl="1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nullum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crimen</a:t>
            </a:r>
            <a:r>
              <a:rPr lang="pl-PL" dirty="0">
                <a:latin typeface="Century Gothic" panose="020B0502020202020204" pitchFamily="34" charset="0"/>
              </a:rPr>
              <a:t> sine lege </a:t>
            </a:r>
            <a:r>
              <a:rPr lang="pl-PL" dirty="0" err="1">
                <a:latin typeface="Century Gothic" panose="020B0502020202020204" pitchFamily="34" charset="0"/>
              </a:rPr>
              <a:t>praevia</a:t>
            </a:r>
            <a:endParaRPr lang="pl-PL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9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principles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nullum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crimen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, nulla poena sine lege in ECHR</a:t>
            </a:r>
          </a:p>
          <a:p>
            <a:pPr>
              <a:lnSpc>
                <a:spcPct val="100000"/>
              </a:lnSpc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Article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7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latin typeface="Century Gothic" panose="020B0502020202020204" pitchFamily="34" charset="0"/>
              </a:rPr>
              <a:t>No one shall be held guilty of any criminal offence on account of any act or omission which </a:t>
            </a:r>
            <a:r>
              <a:rPr lang="en-US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did not constitute a criminal offence under national or international law at the time when it was committed</a:t>
            </a:r>
            <a:r>
              <a:rPr lang="en-US" sz="2600" dirty="0">
                <a:latin typeface="Century Gothic" panose="020B0502020202020204" pitchFamily="34" charset="0"/>
              </a:rPr>
              <a:t>. Nor shall a </a:t>
            </a:r>
            <a:r>
              <a:rPr lang="en-US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heavier penalty </a:t>
            </a:r>
            <a:r>
              <a:rPr lang="en-US" sz="2600" dirty="0">
                <a:latin typeface="Century Gothic" panose="020B0502020202020204" pitchFamily="34" charset="0"/>
              </a:rPr>
              <a:t>be imposed than the one that was applicable at the time the criminal offence was committed.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3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10717</TotalTime>
  <Words>2967</Words>
  <Application>Microsoft Office PowerPoint</Application>
  <PresentationFormat>Panoramiczny</PresentationFormat>
  <Paragraphs>422</Paragraphs>
  <Slides>54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Century Gothic</vt:lpstr>
      <vt:lpstr>Motyw pakietu Office</vt:lpstr>
      <vt:lpstr>Prezentacja programu PowerPoint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Lecture IV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Draus</dc:creator>
  <cp:lastModifiedBy>Konrad Lipiński</cp:lastModifiedBy>
  <cp:revision>722</cp:revision>
  <dcterms:created xsi:type="dcterms:W3CDTF">2018-10-22T06:25:53Z</dcterms:created>
  <dcterms:modified xsi:type="dcterms:W3CDTF">2020-11-26T20:43:10Z</dcterms:modified>
</cp:coreProperties>
</file>