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10" r:id="rId2"/>
    <p:sldId id="367" r:id="rId3"/>
    <p:sldId id="375" r:id="rId4"/>
    <p:sldId id="386" r:id="rId5"/>
    <p:sldId id="392" r:id="rId6"/>
    <p:sldId id="396" r:id="rId7"/>
    <p:sldId id="464" r:id="rId8"/>
    <p:sldId id="465" r:id="rId9"/>
    <p:sldId id="466" r:id="rId10"/>
    <p:sldId id="479" r:id="rId11"/>
    <p:sldId id="488" r:id="rId12"/>
    <p:sldId id="495" r:id="rId13"/>
    <p:sldId id="496" r:id="rId14"/>
    <p:sldId id="497" r:id="rId15"/>
    <p:sldId id="498" r:id="rId16"/>
    <p:sldId id="499" r:id="rId17"/>
    <p:sldId id="501" r:id="rId18"/>
    <p:sldId id="502" r:id="rId19"/>
    <p:sldId id="500" r:id="rId20"/>
    <p:sldId id="503" r:id="rId21"/>
    <p:sldId id="504" r:id="rId22"/>
    <p:sldId id="505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513" r:id="rId31"/>
    <p:sldId id="514" r:id="rId32"/>
    <p:sldId id="515" r:id="rId33"/>
    <p:sldId id="516" r:id="rId34"/>
    <p:sldId id="517" r:id="rId35"/>
    <p:sldId id="518" r:id="rId36"/>
    <p:sldId id="519" r:id="rId37"/>
    <p:sldId id="520" r:id="rId38"/>
    <p:sldId id="521" r:id="rId39"/>
    <p:sldId id="522" r:id="rId40"/>
    <p:sldId id="523" r:id="rId41"/>
    <p:sldId id="524" r:id="rId42"/>
    <p:sldId id="525" r:id="rId43"/>
    <p:sldId id="526" r:id="rId44"/>
    <p:sldId id="527" r:id="rId45"/>
    <p:sldId id="528" r:id="rId46"/>
    <p:sldId id="529" r:id="rId47"/>
    <p:sldId id="530" r:id="rId48"/>
    <p:sldId id="531" r:id="rId49"/>
    <p:sldId id="326" r:id="rId5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BD1"/>
    <a:srgbClr val="E68054"/>
    <a:srgbClr val="00A2AD"/>
    <a:srgbClr val="DCE4E7"/>
    <a:srgbClr val="96C3C9"/>
    <a:srgbClr val="1D62A5"/>
    <a:srgbClr val="014656"/>
    <a:srgbClr val="1D6EA5"/>
    <a:srgbClr val="447584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0" autoAdjust="0"/>
    <p:restoredTop sz="93837" autoAdjust="0"/>
  </p:normalViewPr>
  <p:slideViewPr>
    <p:cSldViewPr snapToGrid="0">
      <p:cViewPr varScale="1">
        <p:scale>
          <a:sx n="46" d="100"/>
          <a:sy n="46" d="100"/>
        </p:scale>
        <p:origin x="5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FCD5-BAB8-44AE-8DA3-39CCA1E70B16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67DF-108C-4D85-8905-FF28D22F6F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01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67DF-108C-4D85-8905-FF28D22F6F4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46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5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4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1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0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2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1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5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8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8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E58C-751E-4F02-A8DE-1FA936D79869}" type="datetimeFigureOut">
              <a:rPr lang="pl-PL" smtClean="0"/>
              <a:t>10.12.2020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91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4336"/>
            <a:ext cx="12193057" cy="8126672"/>
          </a:xfrm>
          <a:prstGeom prst="rect">
            <a:avLst/>
          </a:prstGeom>
        </p:spPr>
      </p:pic>
      <p:sp>
        <p:nvSpPr>
          <p:cNvPr id="9" name="Prostokąt 8"/>
          <p:cNvSpPr>
            <a:spLocks noChangeAspect="1"/>
          </p:cNvSpPr>
          <p:nvPr/>
        </p:nvSpPr>
        <p:spPr>
          <a:xfrm>
            <a:off x="-127491" y="-1187408"/>
            <a:ext cx="1558727" cy="2475659"/>
          </a:xfrm>
          <a:prstGeom prst="rect">
            <a:avLst/>
          </a:prstGeom>
          <a:solidFill>
            <a:srgbClr val="4475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>
            <a:spLocks noChangeAspect="1"/>
          </p:cNvSpPr>
          <p:nvPr/>
        </p:nvSpPr>
        <p:spPr>
          <a:xfrm>
            <a:off x="1431237" y="-1181382"/>
            <a:ext cx="2880000" cy="2469633"/>
          </a:xfrm>
          <a:prstGeom prst="rect">
            <a:avLst/>
          </a:prstGeom>
          <a:solidFill>
            <a:srgbClr val="96C3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>
            <a:spLocks noChangeAspect="1"/>
          </p:cNvSpPr>
          <p:nvPr/>
        </p:nvSpPr>
        <p:spPr>
          <a:xfrm>
            <a:off x="-127491" y="1282225"/>
            <a:ext cx="1558728" cy="2880000"/>
          </a:xfrm>
          <a:prstGeom prst="rect">
            <a:avLst/>
          </a:prstGeom>
          <a:solidFill>
            <a:srgbClr val="E6805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>
            <a:spLocks noChangeAspect="1"/>
          </p:cNvSpPr>
          <p:nvPr/>
        </p:nvSpPr>
        <p:spPr>
          <a:xfrm>
            <a:off x="711236" y="568250"/>
            <a:ext cx="5384764" cy="6924086"/>
          </a:xfrm>
          <a:prstGeom prst="rect">
            <a:avLst/>
          </a:prstGeom>
          <a:solidFill>
            <a:srgbClr val="DCE4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90" y="630885"/>
            <a:ext cx="3690710" cy="170525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844DF5F-B1D0-46EF-BEB7-0E1A3A4FD2E2}"/>
              </a:ext>
            </a:extLst>
          </p:cNvPr>
          <p:cNvSpPr txBox="1"/>
          <p:nvPr/>
        </p:nvSpPr>
        <p:spPr>
          <a:xfrm>
            <a:off x="927117" y="2142057"/>
            <a:ext cx="495300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Introduction</a:t>
            </a:r>
            <a:r>
              <a:rPr lang="pl-PL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 to </a:t>
            </a:r>
            <a:r>
              <a:rPr lang="pl-PL" sz="40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endParaRPr lang="pl-PL" sz="28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r>
              <a:rPr lang="pl-PL" sz="2800" dirty="0">
                <a:solidFill>
                  <a:srgbClr val="E68054"/>
                </a:solidFill>
                <a:latin typeface="Century Gothic" panose="020B0502020202020204" pitchFamily="34" charset="0"/>
              </a:rPr>
              <a:t>Dr Konrad Lipiński</a:t>
            </a:r>
          </a:p>
          <a:p>
            <a:r>
              <a:rPr lang="pl-PL" sz="28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assistant</a:t>
            </a:r>
            <a:r>
              <a:rPr lang="pl-PL" sz="2800" dirty="0">
                <a:solidFill>
                  <a:srgbClr val="E68054"/>
                </a:solidFill>
                <a:latin typeface="Century Gothic" panose="020B0502020202020204" pitchFamily="34" charset="0"/>
              </a:rPr>
              <a:t> </a:t>
            </a:r>
            <a:r>
              <a:rPr lang="pl-PL" sz="28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professor</a:t>
            </a:r>
            <a:endParaRPr lang="pl-PL" sz="2800" dirty="0">
              <a:solidFill>
                <a:srgbClr val="E68054"/>
              </a:solidFill>
              <a:latin typeface="Century Gothic" panose="020B0502020202020204" pitchFamily="34" charset="0"/>
            </a:endParaRPr>
          </a:p>
          <a:p>
            <a:r>
              <a:rPr lang="pl-PL" dirty="0" err="1">
                <a:latin typeface="Century Gothic" panose="020B0502020202020204" pitchFamily="34" charset="0"/>
              </a:rPr>
              <a:t>Department</a:t>
            </a:r>
            <a:r>
              <a:rPr lang="pl-PL" dirty="0">
                <a:latin typeface="Century Gothic" panose="020B0502020202020204" pitchFamily="34" charset="0"/>
              </a:rPr>
              <a:t> of </a:t>
            </a:r>
            <a:r>
              <a:rPr lang="pl-PL" dirty="0" err="1">
                <a:latin typeface="Century Gothic" panose="020B0502020202020204" pitchFamily="34" charset="0"/>
              </a:rPr>
              <a:t>Criminal</a:t>
            </a:r>
            <a:r>
              <a:rPr lang="pl-PL" dirty="0">
                <a:latin typeface="Century Gothic" panose="020B0502020202020204" pitchFamily="34" charset="0"/>
              </a:rPr>
              <a:t> Law</a:t>
            </a: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voluntariness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mandatory</a:t>
            </a:r>
            <a:r>
              <a:rPr lang="pl-PL" sz="2600" dirty="0">
                <a:latin typeface="Century Gothic" panose="020B0502020202020204" pitchFamily="34" charset="0"/>
              </a:rPr>
              <a:t> element of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law =&gt; </a:t>
            </a:r>
            <a:r>
              <a:rPr lang="pl-PL" sz="2200" dirty="0" err="1">
                <a:latin typeface="Century Gothic" panose="020B0502020202020204" pitchFamily="34" charset="0"/>
              </a:rPr>
              <a:t>defence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involuntariness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continental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Polish</a:t>
            </a:r>
            <a:r>
              <a:rPr lang="pl-PL" sz="2200" dirty="0">
                <a:latin typeface="Century Gothic" panose="020B0502020202020204" pitchFamily="34" charset="0"/>
              </a:rPr>
              <a:t>) law =&gt; </a:t>
            </a:r>
            <a:r>
              <a:rPr lang="pl-PL" sz="2200" dirty="0" err="1">
                <a:latin typeface="Century Gothic" panose="020B0502020202020204" pitchFamily="34" charset="0"/>
              </a:rPr>
              <a:t>involuntary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not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thus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can’t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constitute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reus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needs</a:t>
            </a:r>
            <a:r>
              <a:rPr lang="pl-PL" sz="1800" dirty="0">
                <a:latin typeface="Century Gothic" panose="020B0502020202020204" pitchFamily="34" charset="0"/>
              </a:rPr>
              <a:t> to be </a:t>
            </a:r>
            <a:r>
              <a:rPr lang="pl-PL" sz="1800" dirty="0" err="1">
                <a:latin typeface="Century Gothic" panose="020B0502020202020204" pitchFamily="34" charset="0"/>
              </a:rPr>
              <a:t>psychologically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controlled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an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needs</a:t>
            </a:r>
            <a:r>
              <a:rPr lang="pl-PL" sz="1800" dirty="0">
                <a:latin typeface="Century Gothic" panose="020B0502020202020204" pitchFamily="34" charset="0"/>
              </a:rPr>
              <a:t> to be </a:t>
            </a:r>
            <a:r>
              <a:rPr lang="pl-PL" sz="1800" dirty="0" err="1">
                <a:latin typeface="Century Gothic" panose="020B0502020202020204" pitchFamily="34" charset="0"/>
              </a:rPr>
              <a:t>socially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significant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8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voluntariness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mandatory</a:t>
            </a:r>
            <a:r>
              <a:rPr lang="pl-PL" sz="2600" dirty="0">
                <a:latin typeface="Century Gothic" panose="020B0502020202020204" pitchFamily="34" charset="0"/>
              </a:rPr>
              <a:t> element of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loss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physical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control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reflex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movements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muscular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convulsions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spasms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impaired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consciousness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automatism</a:t>
            </a:r>
            <a:r>
              <a:rPr lang="pl-PL" sz="1800" dirty="0">
                <a:latin typeface="Century Gothic" panose="020B0502020202020204" pitchFamily="34" charset="0"/>
              </a:rPr>
              <a:t> – </a:t>
            </a:r>
            <a:r>
              <a:rPr lang="pl-PL" sz="1800" dirty="0" err="1">
                <a:latin typeface="Century Gothic" panose="020B0502020202020204" pitchFamily="34" charset="0"/>
              </a:rPr>
              <a:t>unconscious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semi-conscious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lack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conscious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reasoning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control</a:t>
            </a:r>
            <a:r>
              <a:rPr lang="pl-PL" sz="1800" dirty="0">
                <a:latin typeface="Century Gothic" panose="020B0502020202020204" pitchFamily="34" charset="0"/>
              </a:rPr>
              <a:t> of the </a:t>
            </a:r>
            <a:r>
              <a:rPr lang="pl-PL" sz="1800" dirty="0" err="1">
                <a:latin typeface="Century Gothic" panose="020B0502020202020204" pitchFamily="34" charset="0"/>
              </a:rPr>
              <a:t>mind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sleepwalking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hypnotism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concussion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advanced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hypoglycaemia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circumstances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as element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circumstances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might</a:t>
            </a:r>
            <a:r>
              <a:rPr lang="pl-PL" sz="2600" dirty="0"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latin typeface="Century Gothic" panose="020B0502020202020204" pitchFamily="34" charset="0"/>
              </a:rPr>
              <a:t>reflected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additional</a:t>
            </a:r>
            <a:r>
              <a:rPr lang="pl-PL" sz="2600" dirty="0">
                <a:latin typeface="Century Gothic" panose="020B0502020202020204" pitchFamily="34" charset="0"/>
              </a:rPr>
              <a:t> element of </a:t>
            </a:r>
            <a:r>
              <a:rPr lang="pl-PL" sz="2600" dirty="0" err="1">
                <a:latin typeface="Century Gothic" panose="020B0502020202020204" pitchFamily="34" charset="0"/>
              </a:rPr>
              <a:t>actus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reus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classification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offences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a) the basic type – based on the general characteristics of a given prohibited act;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this type refers to the ‘standard’ degree of social harm the act presents;</a:t>
            </a:r>
            <a:endParaRPr lang="pl-PL" sz="20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b) the privileged type – in comparison to the basic type, it contains </a:t>
            </a:r>
            <a:r>
              <a:rPr lang="en-US" sz="2000" b="1" dirty="0">
                <a:latin typeface="Century Gothic" panose="020B0502020202020204" pitchFamily="34" charset="0"/>
              </a:rPr>
              <a:t>additional elements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within a prohibited act’s description that result in a more lenient assessment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of the social harm the act presents;</a:t>
            </a:r>
          </a:p>
          <a:p>
            <a:pPr lvl="1" algn="just">
              <a:lnSpc>
                <a:spcPct val="10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c) the aggravated type – in comparison to the basic type, it contains </a:t>
            </a:r>
            <a:r>
              <a:rPr lang="en-US" sz="2000" b="1" dirty="0">
                <a:latin typeface="Century Gothic" panose="020B0502020202020204" pitchFamily="34" charset="0"/>
              </a:rPr>
              <a:t>additional elements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of a prohibited act’s description that result in a more severe assessment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of the social harm the act presents.</a:t>
            </a:r>
            <a:endParaRPr lang="pl-PL" sz="2000" dirty="0">
              <a:latin typeface="Century Gothic" panose="020B0502020202020204" pitchFamily="34" charset="0"/>
            </a:endParaRPr>
          </a:p>
          <a:p>
            <a:pPr marL="457200" lvl="1" indent="0" algn="r">
              <a:lnSpc>
                <a:spcPct val="100000"/>
              </a:lnSpc>
              <a:buNone/>
            </a:pPr>
            <a:r>
              <a:rPr lang="pl-PL" sz="2000" dirty="0">
                <a:latin typeface="Century Gothic" panose="020B0502020202020204" pitchFamily="34" charset="0"/>
              </a:rPr>
              <a:t>(K. </a:t>
            </a:r>
            <a:r>
              <a:rPr lang="pl-PL" sz="2000" dirty="0" err="1">
                <a:latin typeface="Century Gothic" panose="020B0502020202020204" pitchFamily="34" charset="0"/>
              </a:rPr>
              <a:t>Kremens</a:t>
            </a:r>
            <a:r>
              <a:rPr lang="pl-PL" sz="2000" dirty="0">
                <a:latin typeface="Century Gothic" panose="020B0502020202020204" pitchFamily="34" charset="0"/>
              </a:rPr>
              <a:t>, W. Jasiński)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scope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lecture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mens </a:t>
            </a:r>
            <a:r>
              <a:rPr lang="pl-PL" sz="2600" dirty="0" err="1">
                <a:latin typeface="Century Gothic" panose="020B0502020202020204" pitchFamily="34" charset="0"/>
              </a:rPr>
              <a:t>rea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strict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liability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offences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8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</a:p>
          <a:p>
            <a:pPr algn="just"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part of the offence referring to the defendant’s mental state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moral</a:t>
            </a:r>
            <a:r>
              <a:rPr lang="pl-PL" sz="2600" dirty="0">
                <a:latin typeface="Century Gothic" panose="020B0502020202020204" pitchFamily="34" charset="0"/>
              </a:rPr>
              <a:t> / </a:t>
            </a:r>
            <a:r>
              <a:rPr lang="pl-PL" sz="2600" dirty="0" err="1">
                <a:latin typeface="Century Gothic" panose="020B0502020202020204" pitchFamily="34" charset="0"/>
              </a:rPr>
              <a:t>mental</a:t>
            </a:r>
            <a:r>
              <a:rPr lang="pl-PL" sz="2600" dirty="0">
                <a:latin typeface="Century Gothic" panose="020B0502020202020204" pitchFamily="34" charset="0"/>
              </a:rPr>
              <a:t> element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endParaRPr lang="en-US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requirement of „guilty mind”</a:t>
            </a:r>
          </a:p>
          <a:p>
            <a:pPr algn="just"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substantial differences between common law and continental (Polish) law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3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</a:p>
          <a:p>
            <a:pPr algn="just"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substantial differences between common law and continental (Polish) law</a:t>
            </a:r>
          </a:p>
          <a:p>
            <a:pPr lvl="1" algn="just">
              <a:lnSpc>
                <a:spcPct val="100000"/>
              </a:lnSpc>
            </a:pPr>
            <a:r>
              <a:rPr lang="en-US" sz="2200" dirty="0">
                <a:latin typeface="Century Gothic" panose="020B0502020202020204" pitchFamily="34" charset="0"/>
              </a:rPr>
              <a:t>common law: it is possible for an offence to contain a variety of actus </a:t>
            </a:r>
            <a:r>
              <a:rPr lang="en-US" sz="2200" dirty="0" err="1">
                <a:latin typeface="Century Gothic" panose="020B0502020202020204" pitchFamily="34" charset="0"/>
              </a:rPr>
              <a:t>reus</a:t>
            </a:r>
            <a:r>
              <a:rPr lang="en-US" sz="2200" dirty="0">
                <a:latin typeface="Century Gothic" panose="020B0502020202020204" pitchFamily="34" charset="0"/>
              </a:rPr>
              <a:t> elements which the corresponding mens rea requirements differ</a:t>
            </a:r>
          </a:p>
          <a:p>
            <a:pPr lvl="1" algn="just">
              <a:lnSpc>
                <a:spcPct val="100000"/>
              </a:lnSpc>
            </a:pPr>
            <a:r>
              <a:rPr lang="en-US" sz="2200" dirty="0">
                <a:latin typeface="Century Gothic" panose="020B0502020202020204" pitchFamily="34" charset="0"/>
              </a:rPr>
              <a:t>continental (Polish) law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might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only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intentional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unintentional</a:t>
            </a:r>
            <a:r>
              <a:rPr lang="pl-PL" sz="2200" dirty="0">
                <a:latin typeface="Century Gothic" panose="020B0502020202020204" pitchFamily="34" charset="0"/>
              </a:rPr>
              <a:t> as a </a:t>
            </a:r>
            <a:r>
              <a:rPr lang="pl-PL" sz="2200" dirty="0" err="1">
                <a:latin typeface="Century Gothic" panose="020B0502020202020204" pitchFamily="34" charset="0"/>
              </a:rPr>
              <a:t>whole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one </a:t>
            </a:r>
            <a:r>
              <a:rPr lang="pl-PL" sz="1800" dirty="0" err="1">
                <a:latin typeface="Century Gothic" panose="020B0502020202020204" pitchFamily="34" charset="0"/>
              </a:rPr>
              <a:t>exclusion</a:t>
            </a:r>
            <a:r>
              <a:rPr lang="pl-PL" sz="1800" dirty="0">
                <a:latin typeface="Century Gothic" panose="020B0502020202020204" pitchFamily="34" charset="0"/>
              </a:rPr>
              <a:t>: art. 9 par. 3 of </a:t>
            </a:r>
            <a:r>
              <a:rPr lang="pl-PL" sz="1800" dirty="0" err="1">
                <a:latin typeface="Century Gothic" panose="020B0502020202020204" pitchFamily="34" charset="0"/>
              </a:rPr>
              <a:t>Polish</a:t>
            </a:r>
            <a:r>
              <a:rPr lang="pl-PL" sz="1800" dirty="0">
                <a:latin typeface="Century Gothic" panose="020B0502020202020204" pitchFamily="34" charset="0"/>
              </a:rPr>
              <a:t> CC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1352CCF-09DC-42A5-9E81-9DDB25A81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549" y="4680805"/>
            <a:ext cx="9216901" cy="144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</a:p>
          <a:p>
            <a:pPr algn="just"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substantial differences between common law and continental (Polish) law</a:t>
            </a:r>
          </a:p>
          <a:p>
            <a:pPr lvl="1" algn="just">
              <a:lnSpc>
                <a:spcPct val="100000"/>
              </a:lnSpc>
            </a:pPr>
            <a:r>
              <a:rPr lang="en-US" sz="2200" dirty="0">
                <a:latin typeface="Century Gothic" panose="020B0502020202020204" pitchFamily="34" charset="0"/>
              </a:rPr>
              <a:t>common law:</a:t>
            </a:r>
            <a:r>
              <a:rPr lang="pl-PL" sz="2200" dirty="0">
                <a:latin typeface="Century Gothic" panose="020B0502020202020204" pitchFamily="34" charset="0"/>
              </a:rPr>
              <a:t> mens </a:t>
            </a:r>
            <a:r>
              <a:rPr lang="pl-PL" sz="2200" dirty="0" err="1">
                <a:latin typeface="Century Gothic" panose="020B0502020202020204" pitchFamily="34" charset="0"/>
              </a:rPr>
              <a:t>rea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includes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guilt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moral</a:t>
            </a:r>
            <a:r>
              <a:rPr lang="pl-PL" sz="2200" dirty="0">
                <a:latin typeface="Century Gothic" panose="020B0502020202020204" pitchFamily="34" charset="0"/>
              </a:rPr>
              <a:t> element)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continental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Polish</a:t>
            </a:r>
            <a:r>
              <a:rPr lang="pl-PL" sz="2200" dirty="0">
                <a:latin typeface="Century Gothic" panose="020B0502020202020204" pitchFamily="34" charset="0"/>
              </a:rPr>
              <a:t>) law: </a:t>
            </a:r>
            <a:r>
              <a:rPr lang="pl-PL" sz="2200" dirty="0" err="1">
                <a:latin typeface="Century Gothic" panose="020B0502020202020204" pitchFamily="34" charset="0"/>
              </a:rPr>
              <a:t>guilt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culpability</a:t>
            </a:r>
            <a:r>
              <a:rPr lang="pl-PL" sz="2200" dirty="0">
                <a:latin typeface="Century Gothic" panose="020B0502020202020204" pitchFamily="34" charset="0"/>
              </a:rPr>
              <a:t>) and </a:t>
            </a:r>
            <a:r>
              <a:rPr lang="pl-PL" sz="2200" dirty="0" err="1">
                <a:latin typeface="Century Gothic" panose="020B0502020202020204" pitchFamily="34" charset="0"/>
              </a:rPr>
              <a:t>intentionality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separated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guilt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a </a:t>
            </a:r>
            <a:r>
              <a:rPr lang="pl-PL" sz="1800" dirty="0" err="1">
                <a:latin typeface="Century Gothic" panose="020B0502020202020204" pitchFamily="34" charset="0"/>
              </a:rPr>
              <a:t>separate</a:t>
            </a:r>
            <a:r>
              <a:rPr lang="pl-PL" sz="1800" dirty="0">
                <a:latin typeface="Century Gothic" panose="020B0502020202020204" pitchFamily="34" charset="0"/>
              </a:rPr>
              <a:t> element of </a:t>
            </a:r>
            <a:r>
              <a:rPr lang="pl-PL" sz="1800" dirty="0" err="1">
                <a:latin typeface="Century Gothic" panose="020B0502020202020204" pitchFamily="34" charset="0"/>
              </a:rPr>
              <a:t>criminal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offence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excluding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perpetrator’s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psychological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experiences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normative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understanding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guilt</a:t>
            </a:r>
            <a:r>
              <a:rPr lang="pl-PL" sz="1800" dirty="0">
                <a:latin typeface="Century Gothic" panose="020B0502020202020204" pitchFamily="34" charset="0"/>
              </a:rPr>
              <a:t>: </a:t>
            </a:r>
            <a:r>
              <a:rPr lang="en-US" sz="1800" dirty="0">
                <a:latin typeface="Century Gothic" panose="020B0502020202020204" pitchFamily="34" charset="0"/>
              </a:rPr>
              <a:t>ability to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impute to a perpetrator a defectiveness of his or her motivational process: a perpetrator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decides to perform a given act whereas in accordance with socially acceptable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rules of conduct, he or she should have behaved differently</a:t>
            </a:r>
            <a:r>
              <a:rPr lang="pl-PL" sz="1800" dirty="0">
                <a:latin typeface="Century Gothic" panose="020B0502020202020204" pitchFamily="34" charset="0"/>
              </a:rPr>
              <a:t> (</a:t>
            </a:r>
            <a:r>
              <a:rPr lang="pl-PL" sz="1800" dirty="0" err="1">
                <a:latin typeface="Century Gothic" panose="020B0502020202020204" pitchFamily="34" charset="0"/>
              </a:rPr>
              <a:t>transl</a:t>
            </a:r>
            <a:r>
              <a:rPr lang="pl-PL" sz="1800" dirty="0">
                <a:latin typeface="Century Gothic" panose="020B0502020202020204" pitchFamily="34" charset="0"/>
              </a:rPr>
              <a:t>. K. </a:t>
            </a:r>
            <a:r>
              <a:rPr lang="pl-PL" sz="1800" dirty="0" err="1">
                <a:latin typeface="Century Gothic" panose="020B0502020202020204" pitchFamily="34" charset="0"/>
              </a:rPr>
              <a:t>Kremens</a:t>
            </a:r>
            <a:r>
              <a:rPr lang="pl-PL" sz="1800" dirty="0">
                <a:latin typeface="Century Gothic" panose="020B0502020202020204" pitchFamily="34" charset="0"/>
              </a:rPr>
              <a:t>, W. Jasiński)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intentionality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a </a:t>
            </a:r>
            <a:r>
              <a:rPr lang="pl-PL" sz="1800" dirty="0" err="1">
                <a:latin typeface="Century Gothic" panose="020B0502020202020204" pitchFamily="34" charset="0"/>
              </a:rPr>
              <a:t>feature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prohibited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1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</a:p>
          <a:p>
            <a:pPr algn="just"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substantial differences between common law and continental (Polish) law</a:t>
            </a:r>
          </a:p>
          <a:p>
            <a:pPr lvl="1" algn="just">
              <a:lnSpc>
                <a:spcPct val="100000"/>
              </a:lnSpc>
            </a:pPr>
            <a:r>
              <a:rPr lang="en-US" sz="2200" dirty="0">
                <a:latin typeface="Century Gothic" panose="020B0502020202020204" pitchFamily="34" charset="0"/>
              </a:rPr>
              <a:t>common law:</a:t>
            </a:r>
            <a:r>
              <a:rPr lang="pl-PL" sz="2200" dirty="0">
                <a:latin typeface="Century Gothic" panose="020B0502020202020204" pitchFamily="34" charset="0"/>
              </a:rPr>
              <a:t> mens </a:t>
            </a:r>
            <a:r>
              <a:rPr lang="pl-PL" sz="2200" dirty="0" err="1">
                <a:latin typeface="Century Gothic" panose="020B0502020202020204" pitchFamily="34" charset="0"/>
              </a:rPr>
              <a:t>rea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includes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guilt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moral</a:t>
            </a:r>
            <a:r>
              <a:rPr lang="pl-PL" sz="2200" dirty="0">
                <a:latin typeface="Century Gothic" panose="020B0502020202020204" pitchFamily="34" charset="0"/>
              </a:rPr>
              <a:t> element)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continental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Polish</a:t>
            </a:r>
            <a:r>
              <a:rPr lang="pl-PL" sz="2200" dirty="0">
                <a:latin typeface="Century Gothic" panose="020B0502020202020204" pitchFamily="34" charset="0"/>
              </a:rPr>
              <a:t>) law: </a:t>
            </a:r>
            <a:r>
              <a:rPr lang="pl-PL" sz="2200" dirty="0" err="1">
                <a:latin typeface="Century Gothic" panose="020B0502020202020204" pitchFamily="34" charset="0"/>
              </a:rPr>
              <a:t>guilt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culpability</a:t>
            </a:r>
            <a:r>
              <a:rPr lang="pl-PL" sz="2200" dirty="0">
                <a:latin typeface="Century Gothic" panose="020B0502020202020204" pitchFamily="34" charset="0"/>
              </a:rPr>
              <a:t>) and </a:t>
            </a:r>
            <a:r>
              <a:rPr lang="pl-PL" sz="2200" dirty="0" err="1">
                <a:latin typeface="Century Gothic" panose="020B0502020202020204" pitchFamily="34" charset="0"/>
              </a:rPr>
              <a:t>intentionality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separated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15B91B6-4BEF-4134-B76F-50F4DC414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04625"/>
            <a:ext cx="5670287" cy="163438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48E9858-8C55-42D7-9C5D-1FCA0E206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375" y="3872522"/>
            <a:ext cx="5238262" cy="24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5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</a:p>
          <a:p>
            <a:pPr algn="just"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substantial differences between common law and continental (Polish) law</a:t>
            </a:r>
          </a:p>
          <a:p>
            <a:pPr lvl="1" algn="just">
              <a:lnSpc>
                <a:spcPct val="100000"/>
              </a:lnSpc>
            </a:pPr>
            <a:r>
              <a:rPr lang="en-US" sz="2200" dirty="0">
                <a:latin typeface="Century Gothic" panose="020B0502020202020204" pitchFamily="34" charset="0"/>
              </a:rPr>
              <a:t>common law:</a:t>
            </a:r>
            <a:r>
              <a:rPr lang="pl-PL" sz="2200" dirty="0">
                <a:latin typeface="Century Gothic" panose="020B0502020202020204" pitchFamily="34" charset="0"/>
              </a:rPr>
              <a:t> mens </a:t>
            </a:r>
            <a:r>
              <a:rPr lang="pl-PL" sz="2200" dirty="0" err="1">
                <a:latin typeface="Century Gothic" panose="020B0502020202020204" pitchFamily="34" charset="0"/>
              </a:rPr>
              <a:t>rea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includes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guilt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moral</a:t>
            </a:r>
            <a:r>
              <a:rPr lang="pl-PL" sz="2200" dirty="0">
                <a:latin typeface="Century Gothic" panose="020B0502020202020204" pitchFamily="34" charset="0"/>
              </a:rPr>
              <a:t> element)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continental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Polish</a:t>
            </a:r>
            <a:r>
              <a:rPr lang="pl-PL" sz="2200" dirty="0">
                <a:latin typeface="Century Gothic" panose="020B0502020202020204" pitchFamily="34" charset="0"/>
              </a:rPr>
              <a:t>) law: </a:t>
            </a:r>
            <a:r>
              <a:rPr lang="pl-PL" sz="2200" dirty="0" err="1">
                <a:latin typeface="Century Gothic" panose="020B0502020202020204" pitchFamily="34" charset="0"/>
              </a:rPr>
              <a:t>guilt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culpability</a:t>
            </a:r>
            <a:r>
              <a:rPr lang="pl-PL" sz="2200" dirty="0">
                <a:latin typeface="Century Gothic" panose="020B0502020202020204" pitchFamily="34" charset="0"/>
              </a:rPr>
              <a:t>) and </a:t>
            </a:r>
            <a:r>
              <a:rPr lang="pl-PL" sz="2200" dirty="0" err="1">
                <a:latin typeface="Century Gothic" panose="020B0502020202020204" pitchFamily="34" charset="0"/>
              </a:rPr>
              <a:t>intentionality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separated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functions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guilt</a:t>
            </a:r>
            <a:r>
              <a:rPr lang="pl-PL" sz="1800" dirty="0">
                <a:latin typeface="Century Gothic" panose="020B0502020202020204" pitchFamily="34" charset="0"/>
              </a:rPr>
              <a:t>: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 err="1">
                <a:latin typeface="Century Gothic" panose="020B0502020202020204" pitchFamily="34" charset="0"/>
              </a:rPr>
              <a:t>legitimisation</a:t>
            </a:r>
            <a:r>
              <a:rPr lang="pl-PL" sz="1600" dirty="0">
                <a:latin typeface="Century Gothic" panose="020B0502020202020204" pitchFamily="34" charset="0"/>
              </a:rPr>
              <a:t> of </a:t>
            </a:r>
            <a:r>
              <a:rPr lang="pl-PL" sz="1600" dirty="0" err="1">
                <a:latin typeface="Century Gothic" panose="020B0502020202020204" pitchFamily="34" charset="0"/>
              </a:rPr>
              <a:t>criminal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liability</a:t>
            </a:r>
            <a:endParaRPr lang="pl-PL" sz="1600" dirty="0">
              <a:latin typeface="Century Gothic" panose="020B0502020202020204" pitchFamily="34" charset="0"/>
            </a:endParaRPr>
          </a:p>
          <a:p>
            <a:pPr lvl="3" algn="just">
              <a:lnSpc>
                <a:spcPct val="100000"/>
              </a:lnSpc>
            </a:pPr>
            <a:r>
              <a:rPr lang="pl-PL" sz="1600" dirty="0" err="1">
                <a:latin typeface="Century Gothic" panose="020B0502020202020204" pitchFamily="34" charset="0"/>
              </a:rPr>
              <a:t>limitation</a:t>
            </a:r>
            <a:r>
              <a:rPr lang="pl-PL" sz="1600" dirty="0">
                <a:latin typeface="Century Gothic" panose="020B0502020202020204" pitchFamily="34" charset="0"/>
              </a:rPr>
              <a:t> of </a:t>
            </a:r>
            <a:r>
              <a:rPr lang="pl-PL" sz="1600" dirty="0" err="1">
                <a:latin typeface="Century Gothic" panose="020B0502020202020204" pitchFamily="34" charset="0"/>
              </a:rPr>
              <a:t>criminal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liability</a:t>
            </a:r>
            <a:r>
              <a:rPr lang="pl-PL" sz="1600" dirty="0">
                <a:latin typeface="Century Gothic" panose="020B0502020202020204" pitchFamily="34" charset="0"/>
              </a:rPr>
              <a:t> - </a:t>
            </a:r>
            <a:r>
              <a:rPr lang="en-US" sz="1600" dirty="0">
                <a:latin typeface="Century Gothic" panose="020B0502020202020204" pitchFamily="34" charset="0"/>
              </a:rPr>
              <a:t>the severity of imposed criminal sanctions may not be higher than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en-US" sz="1600" dirty="0">
                <a:latin typeface="Century Gothic" panose="020B0502020202020204" pitchFamily="34" charset="0"/>
              </a:rPr>
              <a:t>the degree of guilt</a:t>
            </a:r>
            <a:endParaRPr lang="pl-PL" sz="1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</a:p>
          <a:p>
            <a:pPr algn="just"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substantial differences between common law and continental (Polish) law</a:t>
            </a:r>
          </a:p>
          <a:p>
            <a:pPr lvl="1" algn="just">
              <a:lnSpc>
                <a:spcPct val="100000"/>
              </a:lnSpc>
            </a:pPr>
            <a:r>
              <a:rPr lang="en-US" sz="2200" dirty="0">
                <a:latin typeface="Century Gothic" panose="020B0502020202020204" pitchFamily="34" charset="0"/>
              </a:rPr>
              <a:t>common law: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there’s</a:t>
            </a:r>
            <a:r>
              <a:rPr lang="pl-PL" sz="2200" dirty="0">
                <a:latin typeface="Century Gothic" panose="020B0502020202020204" pitchFamily="34" charset="0"/>
              </a:rPr>
              <a:t> no </a:t>
            </a:r>
            <a:r>
              <a:rPr lang="pl-PL" sz="2200" dirty="0" err="1">
                <a:latin typeface="Century Gothic" panose="020B0502020202020204" pitchFamily="34" charset="0"/>
              </a:rPr>
              <a:t>general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statutory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rule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concerning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intentionality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continental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Polish</a:t>
            </a:r>
            <a:r>
              <a:rPr lang="pl-PL" sz="2200" dirty="0">
                <a:latin typeface="Century Gothic" panose="020B0502020202020204" pitchFamily="34" charset="0"/>
              </a:rPr>
              <a:t>) law: art. 8 CC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A0D6041-8E06-4835-98F9-EFD6C1161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399" y="3857249"/>
            <a:ext cx="9055201" cy="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previously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on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Introduction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Law: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definition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principles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basic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in </a:t>
            </a:r>
            <a:r>
              <a:rPr lang="pl-PL" sz="2200" dirty="0" err="1">
                <a:latin typeface="Century Gothic" panose="020B0502020202020204" pitchFamily="34" charset="0"/>
              </a:rPr>
              <a:t>common</a:t>
            </a:r>
            <a:r>
              <a:rPr lang="pl-PL" sz="2200" dirty="0">
                <a:latin typeface="Century Gothic" panose="020B0502020202020204" pitchFamily="34" charset="0"/>
              </a:rPr>
              <a:t> law</a:t>
            </a:r>
          </a:p>
          <a:p>
            <a:pPr lvl="1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in </a:t>
            </a:r>
            <a:r>
              <a:rPr lang="pl-PL" sz="2200" dirty="0" err="1">
                <a:latin typeface="Century Gothic" panose="020B0502020202020204" pitchFamily="34" charset="0"/>
              </a:rPr>
              <a:t>continental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Polish</a:t>
            </a:r>
            <a:r>
              <a:rPr lang="pl-PL" sz="2200" dirty="0">
                <a:latin typeface="Century Gothic" panose="020B0502020202020204" pitchFamily="34" charset="0"/>
              </a:rPr>
              <a:t>)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actus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reus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6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</a:p>
          <a:p>
            <a:pPr algn="just"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substantial differences between common law and continental (Polish) law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art. 8 CC </a:t>
            </a:r>
            <a:r>
              <a:rPr lang="pl-PL" sz="2200" dirty="0" err="1">
                <a:latin typeface="Century Gothic" panose="020B0502020202020204" pitchFamily="34" charset="0"/>
              </a:rPr>
              <a:t>implies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where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untentionality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not </a:t>
            </a:r>
            <a:r>
              <a:rPr lang="pl-PL" sz="2200" dirty="0" err="1">
                <a:latin typeface="Century Gothic" panose="020B0502020202020204" pitchFamily="34" charset="0"/>
              </a:rPr>
              <a:t>clearly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stated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might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committed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only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intentionally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examples</a:t>
            </a:r>
            <a:r>
              <a:rPr lang="pl-PL" sz="2200" dirty="0">
                <a:latin typeface="Century Gothic" panose="020B0502020202020204" pitchFamily="34" charset="0"/>
              </a:rPr>
              <a:t>: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0B733AB-F26C-408E-A80A-2854F0D67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299" y="3850752"/>
            <a:ext cx="9101401" cy="135516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5951FED-79AF-4923-8CF3-4DCE33ACF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499" y="5439231"/>
            <a:ext cx="9055201" cy="91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possible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mens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rea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states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purpose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b="1" dirty="0" err="1">
                <a:latin typeface="Century Gothic" panose="020B0502020202020204" pitchFamily="34" charset="0"/>
              </a:rPr>
              <a:t>intention</a:t>
            </a:r>
            <a:endParaRPr lang="pl-PL" sz="1900" b="1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b="1" dirty="0" err="1">
                <a:latin typeface="Century Gothic" panose="020B0502020202020204" pitchFamily="34" charset="0"/>
              </a:rPr>
              <a:t>recklessness</a:t>
            </a:r>
            <a:endParaRPr lang="pl-PL" sz="1900" b="1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wilfulness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knowledge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belief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suspiction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reasonable</a:t>
            </a:r>
            <a:r>
              <a:rPr lang="pl-PL" sz="1900" dirty="0">
                <a:latin typeface="Century Gothic" panose="020B0502020202020204" pitchFamily="34" charset="0"/>
              </a:rPr>
              <a:t> </a:t>
            </a:r>
            <a:r>
              <a:rPr lang="pl-PL" sz="1900" dirty="0" err="1">
                <a:latin typeface="Century Gothic" panose="020B0502020202020204" pitchFamily="34" charset="0"/>
              </a:rPr>
              <a:t>cause</a:t>
            </a:r>
            <a:r>
              <a:rPr lang="pl-PL" sz="1900" dirty="0">
                <a:latin typeface="Century Gothic" panose="020B0502020202020204" pitchFamily="34" charset="0"/>
              </a:rPr>
              <a:t> to </a:t>
            </a:r>
            <a:r>
              <a:rPr lang="pl-PL" sz="1900" dirty="0" err="1">
                <a:latin typeface="Century Gothic" panose="020B0502020202020204" pitchFamily="34" charset="0"/>
              </a:rPr>
              <a:t>believe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maliciousness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fraudulence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dishonesty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dirty="0" err="1">
                <a:latin typeface="Century Gothic" panose="020B0502020202020204" pitchFamily="34" charset="0"/>
              </a:rPr>
              <a:t>corruptness</a:t>
            </a:r>
            <a:endParaRPr lang="pl-PL" sz="19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1900" b="1" dirty="0" err="1">
                <a:latin typeface="Century Gothic" panose="020B0502020202020204" pitchFamily="34" charset="0"/>
              </a:rPr>
              <a:t>neglicence</a:t>
            </a:r>
            <a:endParaRPr lang="pl-PL" sz="1900" b="1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8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possible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mens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rea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states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latin typeface="Century Gothic" panose="020B0502020202020204" pitchFamily="34" charset="0"/>
              </a:rPr>
              <a:t>) law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intention</a:t>
            </a:r>
            <a:endParaRPr lang="pl-PL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direct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intention</a:t>
            </a:r>
            <a:endParaRPr lang="pl-PL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oblique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intention</a:t>
            </a:r>
            <a:endParaRPr lang="pl-PL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unintentionality</a:t>
            </a:r>
            <a:endParaRPr lang="pl-PL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recklessness</a:t>
            </a:r>
            <a:r>
              <a:rPr lang="pl-PL" dirty="0">
                <a:latin typeface="Century Gothic" panose="020B0502020202020204" pitchFamily="34" charset="0"/>
              </a:rPr>
              <a:t> (</a:t>
            </a:r>
            <a:r>
              <a:rPr lang="pl-PL" dirty="0" err="1">
                <a:latin typeface="Century Gothic" panose="020B0502020202020204" pitchFamily="34" charset="0"/>
              </a:rPr>
              <a:t>aware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unintentionality</a:t>
            </a:r>
            <a:r>
              <a:rPr lang="pl-PL" dirty="0">
                <a:latin typeface="Century Gothic" panose="020B0502020202020204" pitchFamily="34" charset="0"/>
              </a:rPr>
              <a:t>)</a:t>
            </a:r>
          </a:p>
          <a:p>
            <a:pPr lvl="2" algn="just">
              <a:lnSpc>
                <a:spcPct val="100000"/>
              </a:lnSpc>
            </a:pPr>
            <a:r>
              <a:rPr lang="pl-PL" dirty="0" err="1">
                <a:latin typeface="Century Gothic" panose="020B0502020202020204" pitchFamily="34" charset="0"/>
              </a:rPr>
              <a:t>negligence</a:t>
            </a:r>
            <a:r>
              <a:rPr lang="pl-PL" dirty="0">
                <a:latin typeface="Century Gothic" panose="020B0502020202020204" pitchFamily="34" charset="0"/>
              </a:rPr>
              <a:t> (</a:t>
            </a:r>
            <a:r>
              <a:rPr lang="pl-PL" dirty="0" err="1">
                <a:latin typeface="Century Gothic" panose="020B0502020202020204" pitchFamily="34" charset="0"/>
              </a:rPr>
              <a:t>unaware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unintentionality</a:t>
            </a:r>
            <a:r>
              <a:rPr lang="pl-PL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intention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for the </a:t>
            </a:r>
            <a:r>
              <a:rPr lang="pl-PL" sz="2600" dirty="0" err="1">
                <a:latin typeface="Century Gothic" panose="020B0502020202020204" pitchFamily="34" charset="0"/>
              </a:rPr>
              <a:t>majority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offences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necessary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prove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actus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reus</a:t>
            </a:r>
            <a:r>
              <a:rPr lang="pl-PL" sz="2600" dirty="0">
                <a:latin typeface="Century Gothic" panose="020B0502020202020204" pitchFamily="34" charset="0"/>
              </a:rPr>
              <a:t> was </a:t>
            </a:r>
            <a:r>
              <a:rPr lang="pl-PL" sz="2600" dirty="0" err="1">
                <a:latin typeface="Century Gothic" panose="020B0502020202020204" pitchFamily="34" charset="0"/>
              </a:rPr>
              <a:t>intended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since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recklessness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will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normally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suffice</a:t>
            </a:r>
            <a:r>
              <a:rPr lang="pl-PL" sz="2600" dirty="0">
                <a:latin typeface="Century Gothic" panose="020B0502020202020204" pitchFamily="34" charset="0"/>
              </a:rPr>
              <a:t> for a </a:t>
            </a:r>
            <a:r>
              <a:rPr lang="pl-PL" sz="2600" dirty="0" err="1">
                <a:latin typeface="Century Gothic" panose="020B0502020202020204" pitchFamily="34" charset="0"/>
              </a:rPr>
              <a:t>conviction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examples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exceptions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murder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theft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burglary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wounding</a:t>
            </a:r>
            <a:r>
              <a:rPr lang="pl-PL" sz="1800" dirty="0">
                <a:latin typeface="Century Gothic" panose="020B0502020202020204" pitchFamily="34" charset="0"/>
              </a:rPr>
              <a:t> with </a:t>
            </a:r>
            <a:r>
              <a:rPr lang="pl-PL" sz="1800" dirty="0" err="1">
                <a:latin typeface="Century Gothic" panose="020B0502020202020204" pitchFamily="34" charset="0"/>
              </a:rPr>
              <a:t>intent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compare</a:t>
            </a:r>
            <a:r>
              <a:rPr lang="pl-PL" sz="2200" dirty="0">
                <a:latin typeface="Century Gothic" panose="020B0502020202020204" pitchFamily="34" charset="0"/>
              </a:rPr>
              <a:t> with art. 8 of </a:t>
            </a:r>
            <a:r>
              <a:rPr lang="pl-PL" sz="2200" dirty="0" err="1">
                <a:latin typeface="Century Gothic" panose="020B0502020202020204" pitchFamily="34" charset="0"/>
              </a:rPr>
              <a:t>Polish</a:t>
            </a:r>
            <a:r>
              <a:rPr lang="pl-PL" sz="2200" dirty="0">
                <a:latin typeface="Century Gothic" panose="020B0502020202020204" pitchFamily="34" charset="0"/>
              </a:rPr>
              <a:t> CC (</a:t>
            </a:r>
            <a:r>
              <a:rPr lang="pl-PL" sz="2200" dirty="0" err="1">
                <a:latin typeface="Century Gothic" panose="020B0502020202020204" pitchFamily="34" charset="0"/>
              </a:rPr>
              <a:t>felony</a:t>
            </a:r>
            <a:r>
              <a:rPr lang="pl-PL" sz="2200" dirty="0">
                <a:latin typeface="Century Gothic" panose="020B0502020202020204" pitchFamily="34" charset="0"/>
              </a:rPr>
              <a:t> / </a:t>
            </a:r>
            <a:r>
              <a:rPr lang="pl-PL" sz="2200" dirty="0" err="1">
                <a:latin typeface="Century Gothic" panose="020B0502020202020204" pitchFamily="34" charset="0"/>
              </a:rPr>
              <a:t>misdemeanor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lvl="2" algn="just">
              <a:lnSpc>
                <a:spcPct val="100000"/>
              </a:lnSpc>
            </a:pPr>
            <a:endParaRPr lang="pl-PL" sz="18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intention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two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categories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legal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intention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„</a:t>
            </a:r>
            <a:r>
              <a:rPr lang="pl-PL" sz="2200" dirty="0" err="1">
                <a:latin typeface="Century Gothic" panose="020B0502020202020204" pitchFamily="34" charset="0"/>
              </a:rPr>
              <a:t>intention</a:t>
            </a:r>
            <a:r>
              <a:rPr lang="pl-PL" sz="2200" dirty="0">
                <a:latin typeface="Century Gothic" panose="020B0502020202020204" pitchFamily="34" charset="0"/>
              </a:rPr>
              <a:t>” in </a:t>
            </a:r>
            <a:r>
              <a:rPr lang="pl-PL" sz="2200" dirty="0" err="1">
                <a:latin typeface="Century Gothic" panose="020B0502020202020204" pitchFamily="34" charset="0"/>
              </a:rPr>
              <a:t>its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ordinary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core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sense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the </a:t>
            </a:r>
            <a:r>
              <a:rPr lang="pl-PL" sz="1800" dirty="0" err="1">
                <a:latin typeface="Century Gothic" panose="020B0502020202020204" pitchFamily="34" charset="0"/>
              </a:rPr>
              <a:t>defendant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seeks</a:t>
            </a:r>
            <a:r>
              <a:rPr lang="pl-PL" sz="1800" dirty="0">
                <a:latin typeface="Century Gothic" panose="020B0502020202020204" pitchFamily="34" charset="0"/>
              </a:rPr>
              <a:t> (</a:t>
            </a:r>
            <a:r>
              <a:rPr lang="pl-PL" sz="1800" dirty="0" err="1">
                <a:latin typeface="Century Gothic" panose="020B0502020202020204" pitchFamily="34" charset="0"/>
              </a:rPr>
              <a:t>wants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needs</a:t>
            </a:r>
            <a:r>
              <a:rPr lang="pl-PL" sz="1800" dirty="0">
                <a:latin typeface="Century Gothic" panose="020B0502020202020204" pitchFamily="34" charset="0"/>
              </a:rPr>
              <a:t>) to </a:t>
            </a:r>
            <a:r>
              <a:rPr lang="pl-PL" sz="1800" dirty="0" err="1">
                <a:latin typeface="Century Gothic" panose="020B0502020202020204" pitchFamily="34" charset="0"/>
              </a:rPr>
              <a:t>bring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about</a:t>
            </a:r>
            <a:r>
              <a:rPr lang="pl-PL" sz="1800" dirty="0">
                <a:latin typeface="Century Gothic" panose="020B0502020202020204" pitchFamily="34" charset="0"/>
              </a:rPr>
              <a:t> the </a:t>
            </a:r>
            <a:r>
              <a:rPr lang="pl-PL" sz="1800" dirty="0" err="1">
                <a:latin typeface="Century Gothic" panose="020B0502020202020204" pitchFamily="34" charset="0"/>
              </a:rPr>
              <a:t>relevant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outcome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actus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reus</a:t>
            </a:r>
            <a:r>
              <a:rPr lang="pl-PL" sz="2200" dirty="0">
                <a:latin typeface="Century Gothic" panose="020B0502020202020204" pitchFamily="34" charset="0"/>
              </a:rPr>
              <a:t> as </a:t>
            </a:r>
            <a:r>
              <a:rPr lang="pl-PL" sz="2200" dirty="0" err="1">
                <a:latin typeface="Century Gothic" panose="020B0502020202020204" pitchFamily="34" charset="0"/>
              </a:rPr>
              <a:t>virtually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certain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consequence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perpetrator’s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actions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the </a:t>
            </a:r>
            <a:r>
              <a:rPr lang="pl-PL" sz="1800" dirty="0" err="1">
                <a:latin typeface="Century Gothic" panose="020B0502020202020204" pitchFamily="34" charset="0"/>
              </a:rPr>
              <a:t>defendant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does</a:t>
            </a:r>
            <a:r>
              <a:rPr lang="pl-PL" sz="1800" dirty="0">
                <a:latin typeface="Century Gothic" panose="020B0502020202020204" pitchFamily="34" charset="0"/>
              </a:rPr>
              <a:t> not </a:t>
            </a:r>
            <a:r>
              <a:rPr lang="pl-PL" sz="1800" dirty="0" err="1">
                <a:latin typeface="Century Gothic" panose="020B0502020202020204" pitchFamily="34" charset="0"/>
              </a:rPr>
              <a:t>act</a:t>
            </a:r>
            <a:r>
              <a:rPr lang="pl-PL" sz="1800" dirty="0">
                <a:latin typeface="Century Gothic" panose="020B0502020202020204" pitchFamily="34" charset="0"/>
              </a:rPr>
              <a:t> in order to </a:t>
            </a:r>
            <a:r>
              <a:rPr lang="pl-PL" sz="1800" dirty="0" err="1">
                <a:latin typeface="Century Gothic" panose="020B0502020202020204" pitchFamily="34" charset="0"/>
              </a:rPr>
              <a:t>bring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about</a:t>
            </a:r>
            <a:r>
              <a:rPr lang="pl-PL" sz="1800" dirty="0">
                <a:latin typeface="Century Gothic" panose="020B0502020202020204" pitchFamily="34" charset="0"/>
              </a:rPr>
              <a:t> the </a:t>
            </a:r>
            <a:r>
              <a:rPr lang="pl-PL" sz="1800" dirty="0" err="1">
                <a:latin typeface="Century Gothic" panose="020B0502020202020204" pitchFamily="34" charset="0"/>
              </a:rPr>
              <a:t>intended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outcome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yet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actus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reus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a </a:t>
            </a:r>
            <a:r>
              <a:rPr lang="pl-PL" sz="1800" dirty="0" err="1">
                <a:latin typeface="Century Gothic" panose="020B0502020202020204" pitchFamily="34" charset="0"/>
              </a:rPr>
              <a:t>virtually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certain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consequence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his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actions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endParaRPr lang="pl-PL" sz="18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4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intention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intention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its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sense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latin typeface="Century Gothic" panose="020B0502020202020204" pitchFamily="34" charset="0"/>
              </a:rPr>
              <a:t>defendant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intends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outcome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if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something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he </a:t>
            </a:r>
            <a:r>
              <a:rPr lang="pl-PL" sz="2600" dirty="0" err="1">
                <a:latin typeface="Century Gothic" panose="020B0502020202020204" pitchFamily="34" charset="0"/>
              </a:rPr>
              <a:t>decides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seeks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bring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about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he </a:t>
            </a:r>
            <a:r>
              <a:rPr lang="pl-PL" sz="2600" dirty="0" err="1">
                <a:latin typeface="Century Gothic" panose="020B0502020202020204" pitchFamily="34" charset="0"/>
              </a:rPr>
              <a:t>acts</a:t>
            </a:r>
            <a:r>
              <a:rPr lang="pl-PL" sz="2600" dirty="0">
                <a:latin typeface="Century Gothic" panose="020B0502020202020204" pitchFamily="34" charset="0"/>
              </a:rPr>
              <a:t> with </a:t>
            </a:r>
            <a:r>
              <a:rPr lang="pl-PL" sz="2600" dirty="0" err="1">
                <a:latin typeface="Century Gothic" panose="020B0502020202020204" pitchFamily="34" charset="0"/>
              </a:rPr>
              <a:t>purpose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object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bringing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about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e. g. X </a:t>
            </a:r>
            <a:r>
              <a:rPr lang="pl-PL" sz="2200" dirty="0" err="1">
                <a:latin typeface="Century Gothic" panose="020B0502020202020204" pitchFamily="34" charset="0"/>
              </a:rPr>
              <a:t>acts</a:t>
            </a:r>
            <a:r>
              <a:rPr lang="pl-PL" sz="2200" dirty="0">
                <a:latin typeface="Century Gothic" panose="020B0502020202020204" pitchFamily="34" charset="0"/>
              </a:rPr>
              <a:t> with the </a:t>
            </a:r>
            <a:r>
              <a:rPr lang="pl-PL" sz="2200" dirty="0" err="1">
                <a:latin typeface="Century Gothic" panose="020B0502020202020204" pitchFamily="34" charset="0"/>
              </a:rPr>
              <a:t>aim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killing</a:t>
            </a:r>
            <a:r>
              <a:rPr lang="pl-PL" sz="2200" dirty="0">
                <a:latin typeface="Century Gothic" panose="020B0502020202020204" pitchFamily="34" charset="0"/>
              </a:rPr>
              <a:t> Y</a:t>
            </a:r>
          </a:p>
          <a:p>
            <a:pPr lvl="1"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things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done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means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ends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intended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they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motivate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explain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one’s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action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lvl="1"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side-effects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generally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intended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intention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intention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its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sense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D </a:t>
            </a:r>
            <a:r>
              <a:rPr lang="pl-PL" sz="2600" dirty="0" err="1">
                <a:latin typeface="Century Gothic" panose="020B0502020202020204" pitchFamily="34" charset="0"/>
              </a:rPr>
              <a:t>intends</a:t>
            </a:r>
            <a:r>
              <a:rPr lang="pl-PL" sz="2600" dirty="0">
                <a:latin typeface="Century Gothic" panose="020B0502020202020204" pitchFamily="34" charset="0"/>
              </a:rPr>
              <a:t> to do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action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bring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about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some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consequence</a:t>
            </a:r>
            <a:r>
              <a:rPr lang="pl-PL" sz="2600" dirty="0"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latin typeface="Century Gothic" panose="020B0502020202020204" pitchFamily="34" charset="0"/>
              </a:rPr>
              <a:t>if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lvl="2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he </a:t>
            </a:r>
            <a:r>
              <a:rPr lang="pl-PL" sz="2200" dirty="0" err="1">
                <a:latin typeface="Century Gothic" panose="020B0502020202020204" pitchFamily="34" charset="0"/>
              </a:rPr>
              <a:t>wants</a:t>
            </a:r>
            <a:r>
              <a:rPr lang="pl-PL" sz="2200" dirty="0">
                <a:latin typeface="Century Gothic" panose="020B0502020202020204" pitchFamily="34" charset="0"/>
              </a:rPr>
              <a:t> to do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he </a:t>
            </a:r>
            <a:r>
              <a:rPr lang="pl-PL" sz="2200" dirty="0" err="1">
                <a:latin typeface="Century Gothic" panose="020B0502020202020204" pitchFamily="34" charset="0"/>
              </a:rPr>
              <a:t>believes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possible</a:t>
            </a:r>
            <a:r>
              <a:rPr lang="pl-PL" sz="2200" dirty="0">
                <a:latin typeface="Century Gothic" panose="020B0502020202020204" pitchFamily="34" charset="0"/>
              </a:rPr>
              <a:t> for </a:t>
            </a:r>
            <a:r>
              <a:rPr lang="pl-PL" sz="2200" dirty="0" err="1">
                <a:latin typeface="Century Gothic" panose="020B0502020202020204" pitchFamily="34" charset="0"/>
              </a:rPr>
              <a:t>him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achieve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something</a:t>
            </a:r>
            <a:r>
              <a:rPr lang="pl-PL" sz="2200" dirty="0">
                <a:latin typeface="Century Gothic" panose="020B0502020202020204" pitchFamily="34" charset="0"/>
              </a:rPr>
              <a:t> he </a:t>
            </a:r>
            <a:r>
              <a:rPr lang="pl-PL" sz="2200" dirty="0" err="1">
                <a:latin typeface="Century Gothic" panose="020B0502020202020204" pitchFamily="34" charset="0"/>
              </a:rPr>
              <a:t>wants</a:t>
            </a:r>
            <a:r>
              <a:rPr lang="pl-PL" sz="2200" dirty="0">
                <a:latin typeface="Century Gothic" panose="020B0502020202020204" pitchFamily="34" charset="0"/>
              </a:rPr>
              <a:t> by </a:t>
            </a:r>
            <a:r>
              <a:rPr lang="pl-PL" sz="2200" dirty="0" err="1">
                <a:latin typeface="Century Gothic" panose="020B0502020202020204" pitchFamily="34" charset="0"/>
              </a:rPr>
              <a:t>doing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he </a:t>
            </a:r>
            <a:r>
              <a:rPr lang="pl-PL" sz="2200" dirty="0" err="1">
                <a:latin typeface="Century Gothic" panose="020B0502020202020204" pitchFamily="34" charset="0"/>
              </a:rPr>
              <a:t>behaves</a:t>
            </a:r>
            <a:r>
              <a:rPr lang="pl-PL" sz="2200" dirty="0">
                <a:latin typeface="Century Gothic" panose="020B0502020202020204" pitchFamily="34" charset="0"/>
              </a:rPr>
              <a:t> as he </a:t>
            </a:r>
            <a:r>
              <a:rPr lang="pl-PL" sz="2200" dirty="0" err="1">
                <a:latin typeface="Century Gothic" panose="020B0502020202020204" pitchFamily="34" charset="0"/>
              </a:rPr>
              <a:t>does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because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his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aforementioned</a:t>
            </a:r>
            <a:r>
              <a:rPr lang="pl-PL" sz="2200" dirty="0">
                <a:latin typeface="Century Gothic" panose="020B0502020202020204" pitchFamily="34" charset="0"/>
              </a:rPr>
              <a:t>) </a:t>
            </a:r>
            <a:r>
              <a:rPr lang="pl-PL" sz="2200" dirty="0" err="1">
                <a:latin typeface="Century Gothic" panose="020B0502020202020204" pitchFamily="34" charset="0"/>
              </a:rPr>
              <a:t>desire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belief</a:t>
            </a:r>
            <a:endParaRPr lang="pl-PL" sz="2200" dirty="0">
              <a:latin typeface="Century Gothic" panose="020B0502020202020204" pitchFamily="34" charset="0"/>
            </a:endParaRPr>
          </a:p>
          <a:p>
            <a:pPr marL="914400" lvl="2" indent="0" algn="r">
              <a:lnSpc>
                <a:spcPct val="100000"/>
              </a:lnSpc>
              <a:buNone/>
            </a:pPr>
            <a:r>
              <a:rPr lang="pl-PL" sz="1600" dirty="0">
                <a:latin typeface="Century Gothic" panose="020B0502020202020204" pitchFamily="34" charset="0"/>
              </a:rPr>
              <a:t>(</a:t>
            </a:r>
            <a:r>
              <a:rPr lang="pl-PL" sz="1600" dirty="0" err="1">
                <a:latin typeface="Century Gothic" panose="020B0502020202020204" pitchFamily="34" charset="0"/>
              </a:rPr>
              <a:t>Simester</a:t>
            </a:r>
            <a:r>
              <a:rPr lang="pl-PL" sz="1600" dirty="0">
                <a:latin typeface="Century Gothic" panose="020B0502020202020204" pitchFamily="34" charset="0"/>
              </a:rPr>
              <a:t> and </a:t>
            </a:r>
            <a:r>
              <a:rPr lang="pl-PL" sz="1600" dirty="0" err="1">
                <a:latin typeface="Century Gothic" panose="020B0502020202020204" pitchFamily="34" charset="0"/>
              </a:rPr>
              <a:t>Sullivan’s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Criminal</a:t>
            </a:r>
            <a:r>
              <a:rPr lang="pl-PL" sz="1600" dirty="0">
                <a:latin typeface="Century Gothic" panose="020B0502020202020204" pitchFamily="34" charset="0"/>
              </a:rPr>
              <a:t> Law)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0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intention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intention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its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sense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foresight of </a:t>
            </a:r>
            <a:r>
              <a:rPr lang="pl-PL" sz="2600" dirty="0" err="1">
                <a:latin typeface="Century Gothic" panose="020B0502020202020204" pitchFamily="34" charset="0"/>
              </a:rPr>
              <a:t>consequences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enough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if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defendant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foresees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outcome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welcomes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r>
              <a:rPr lang="pl-PL" sz="2600" dirty="0">
                <a:latin typeface="Century Gothic" panose="020B0502020202020204" pitchFamily="34" charset="0"/>
              </a:rPr>
              <a:t> but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outcome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plays</a:t>
            </a:r>
            <a:r>
              <a:rPr lang="pl-PL" sz="2600" dirty="0">
                <a:latin typeface="Century Gothic" panose="020B0502020202020204" pitchFamily="34" charset="0"/>
              </a:rPr>
              <a:t> no part in </a:t>
            </a:r>
            <a:r>
              <a:rPr lang="pl-PL" sz="2600" dirty="0" err="1">
                <a:latin typeface="Century Gothic" panose="020B0502020202020204" pitchFamily="34" charset="0"/>
              </a:rPr>
              <a:t>his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decision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then</a:t>
            </a:r>
            <a:r>
              <a:rPr lang="pl-PL" sz="2600" dirty="0">
                <a:latin typeface="Century Gothic" panose="020B0502020202020204" pitchFamily="34" charset="0"/>
              </a:rPr>
              <a:t> he </a:t>
            </a:r>
            <a:r>
              <a:rPr lang="pl-PL" sz="2600" dirty="0" err="1">
                <a:latin typeface="Century Gothic" panose="020B0502020202020204" pitchFamily="34" charset="0"/>
              </a:rPr>
              <a:t>does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intend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unintended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side-effect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6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intention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virtually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certain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consequences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the </a:t>
            </a:r>
            <a:r>
              <a:rPr lang="pl-PL" sz="2200" dirty="0" err="1">
                <a:latin typeface="Century Gothic" panose="020B0502020202020204" pitchFamily="34" charset="0"/>
              </a:rPr>
              <a:t>defendant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thought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result</a:t>
            </a:r>
            <a:r>
              <a:rPr lang="pl-PL" sz="2200" dirty="0">
                <a:latin typeface="Century Gothic" panose="020B0502020202020204" pitchFamily="34" charset="0"/>
              </a:rPr>
              <a:t> was a </a:t>
            </a:r>
            <a:r>
              <a:rPr lang="pl-PL" sz="2200" dirty="0" err="1">
                <a:latin typeface="Century Gothic" panose="020B0502020202020204" pitchFamily="34" charset="0"/>
              </a:rPr>
              <a:t>virtually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certain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inseparable</a:t>
            </a:r>
            <a:r>
              <a:rPr lang="pl-PL" sz="2200" dirty="0">
                <a:latin typeface="Century Gothic" panose="020B0502020202020204" pitchFamily="34" charset="0"/>
              </a:rPr>
              <a:t>) </a:t>
            </a:r>
            <a:r>
              <a:rPr lang="pl-PL" sz="2200" dirty="0" err="1">
                <a:latin typeface="Century Gothic" panose="020B0502020202020204" pitchFamily="34" charset="0"/>
              </a:rPr>
              <a:t>consequence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his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her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more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just</a:t>
            </a:r>
            <a:r>
              <a:rPr lang="pl-PL" sz="2200" dirty="0">
                <a:latin typeface="Century Gothic" panose="020B0502020202020204" pitchFamily="34" charset="0"/>
              </a:rPr>
              <a:t> foresight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result</a:t>
            </a:r>
            <a:r>
              <a:rPr lang="pl-PL" sz="2200" dirty="0">
                <a:latin typeface="Century Gothic" panose="020B0502020202020204" pitchFamily="34" charset="0"/>
              </a:rPr>
              <a:t> was </a:t>
            </a:r>
            <a:r>
              <a:rPr lang="pl-PL" sz="2200" dirty="0" err="1">
                <a:latin typeface="Century Gothic" panose="020B0502020202020204" pitchFamily="34" charset="0"/>
              </a:rPr>
              <a:t>likely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possible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H. L. A. Hart: a </a:t>
            </a:r>
            <a:r>
              <a:rPr lang="pl-PL" sz="2200" dirty="0" err="1">
                <a:latin typeface="Century Gothic" panose="020B0502020202020204" pitchFamily="34" charset="0"/>
              </a:rPr>
              <a:t>forseen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outcome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to be </a:t>
            </a:r>
            <a:r>
              <a:rPr lang="pl-PL" sz="2200" dirty="0" err="1">
                <a:latin typeface="Century Gothic" panose="020B0502020202020204" pitchFamily="34" charset="0"/>
              </a:rPr>
              <a:t>regarded</a:t>
            </a:r>
            <a:r>
              <a:rPr lang="pl-PL" sz="2200" dirty="0">
                <a:latin typeface="Century Gothic" panose="020B0502020202020204" pitchFamily="34" charset="0"/>
              </a:rPr>
              <a:t> as </a:t>
            </a:r>
            <a:r>
              <a:rPr lang="pl-PL" sz="2200" dirty="0" err="1">
                <a:latin typeface="Century Gothic" panose="020B0502020202020204" pitchFamily="34" charset="0"/>
              </a:rPr>
              <a:t>intended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when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so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immediately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invariably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connected</a:t>
            </a:r>
            <a:r>
              <a:rPr lang="pl-PL" sz="2200" dirty="0">
                <a:latin typeface="Century Gothic" panose="020B0502020202020204" pitchFamily="34" charset="0"/>
              </a:rPr>
              <a:t> with the </a:t>
            </a:r>
            <a:r>
              <a:rPr lang="pl-PL" sz="2200" dirty="0" err="1">
                <a:latin typeface="Century Gothic" panose="020B0502020202020204" pitchFamily="34" charset="0"/>
              </a:rPr>
              <a:t>action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done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suggestion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action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might</a:t>
            </a:r>
            <a:r>
              <a:rPr lang="pl-PL" sz="2200" dirty="0">
                <a:latin typeface="Century Gothic" panose="020B0502020202020204" pitchFamily="34" charset="0"/>
              </a:rPr>
              <a:t> not </a:t>
            </a:r>
            <a:r>
              <a:rPr lang="pl-PL" sz="2200" dirty="0" err="1">
                <a:latin typeface="Century Gothic" panose="020B0502020202020204" pitchFamily="34" charset="0"/>
              </a:rPr>
              <a:t>have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outcome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would</a:t>
            </a:r>
            <a:r>
              <a:rPr lang="pl-PL" sz="2200" dirty="0">
                <a:latin typeface="Century Gothic" panose="020B0502020202020204" pitchFamily="34" charset="0"/>
              </a:rPr>
              <a:t> by </a:t>
            </a:r>
            <a:r>
              <a:rPr lang="pl-PL" sz="2200" dirty="0" err="1">
                <a:latin typeface="Century Gothic" panose="020B0502020202020204" pitchFamily="34" charset="0"/>
              </a:rPr>
              <a:t>ordinary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standards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regarded</a:t>
            </a:r>
            <a:r>
              <a:rPr lang="pl-PL" sz="2200" dirty="0">
                <a:latin typeface="Century Gothic" panose="020B0502020202020204" pitchFamily="34" charset="0"/>
              </a:rPr>
              <a:t> as absurd,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such</a:t>
            </a:r>
            <a:r>
              <a:rPr lang="pl-PL" sz="2200" dirty="0">
                <a:latin typeface="Century Gothic" panose="020B0502020202020204" pitchFamily="34" charset="0"/>
              </a:rPr>
              <a:t> as </a:t>
            </a:r>
            <a:r>
              <a:rPr lang="pl-PL" sz="2200" dirty="0" err="1">
                <a:latin typeface="Century Gothic" panose="020B0502020202020204" pitchFamily="34" charset="0"/>
              </a:rPr>
              <a:t>only</a:t>
            </a:r>
            <a:r>
              <a:rPr lang="pl-PL" sz="2200" dirty="0">
                <a:latin typeface="Century Gothic" panose="020B0502020202020204" pitchFamily="34" charset="0"/>
              </a:rPr>
              <a:t> a </a:t>
            </a:r>
            <a:r>
              <a:rPr lang="pl-PL" sz="2200" dirty="0" err="1">
                <a:latin typeface="Century Gothic" panose="020B0502020202020204" pitchFamily="34" charset="0"/>
              </a:rPr>
              <a:t>mentally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abnormal</a:t>
            </a:r>
            <a:r>
              <a:rPr lang="pl-PL" sz="2200" dirty="0">
                <a:latin typeface="Century Gothic" panose="020B0502020202020204" pitchFamily="34" charset="0"/>
              </a:rPr>
              <a:t> person </a:t>
            </a:r>
            <a:r>
              <a:rPr lang="pl-PL" sz="2200" dirty="0" err="1">
                <a:latin typeface="Century Gothic" panose="020B0502020202020204" pitchFamily="34" charset="0"/>
              </a:rPr>
              <a:t>would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seriously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entartain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these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consequences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indirectly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intended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the </a:t>
            </a:r>
            <a:r>
              <a:rPr lang="pl-PL" sz="2200" dirty="0" err="1">
                <a:latin typeface="Century Gothic" panose="020B0502020202020204" pitchFamily="34" charset="0"/>
              </a:rPr>
              <a:t>defendant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needs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think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outcome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virtually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certain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2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intention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ulterior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intent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sometimes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intentional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doing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actus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not </a:t>
            </a:r>
            <a:r>
              <a:rPr lang="pl-PL" sz="2200" dirty="0" err="1">
                <a:latin typeface="Century Gothic" panose="020B0502020202020204" pitchFamily="34" charset="0"/>
              </a:rPr>
              <a:t>itself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becomes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only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when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done</a:t>
            </a:r>
            <a:r>
              <a:rPr lang="pl-PL" sz="2200" dirty="0">
                <a:latin typeface="Century Gothic" panose="020B0502020202020204" pitchFamily="34" charset="0"/>
              </a:rPr>
              <a:t> for </a:t>
            </a:r>
            <a:r>
              <a:rPr lang="pl-PL" sz="2200" dirty="0" err="1">
                <a:latin typeface="Century Gothic" panose="020B0502020202020204" pitchFamily="34" charset="0"/>
              </a:rPr>
              <a:t>some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further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purpose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some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specify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certain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intent</a:t>
            </a:r>
            <a:r>
              <a:rPr lang="pl-PL" sz="2200" dirty="0">
                <a:latin typeface="Century Gothic" panose="020B0502020202020204" pitchFamily="34" charset="0"/>
              </a:rPr>
              <a:t> as part of the mens </a:t>
            </a:r>
            <a:r>
              <a:rPr lang="pl-PL" sz="2200" dirty="0" err="1">
                <a:latin typeface="Century Gothic" panose="020B0502020202020204" pitchFamily="34" charset="0"/>
              </a:rPr>
              <a:t>rea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e. g. </a:t>
            </a:r>
            <a:r>
              <a:rPr lang="pl-PL" sz="1800" dirty="0" err="1">
                <a:latin typeface="Century Gothic" panose="020B0502020202020204" pitchFamily="34" charset="0"/>
              </a:rPr>
              <a:t>assisting</a:t>
            </a:r>
            <a:r>
              <a:rPr lang="pl-PL" sz="1800" dirty="0">
                <a:latin typeface="Century Gothic" panose="020B0502020202020204" pitchFamily="34" charset="0"/>
              </a:rPr>
              <a:t> the enemy with </a:t>
            </a:r>
            <a:r>
              <a:rPr lang="pl-PL" sz="1800" dirty="0" err="1">
                <a:latin typeface="Century Gothic" panose="020B0502020202020204" pitchFamily="34" charset="0"/>
              </a:rPr>
              <a:t>intent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assist</a:t>
            </a:r>
            <a:r>
              <a:rPr lang="pl-PL" sz="1800" dirty="0">
                <a:latin typeface="Century Gothic" panose="020B0502020202020204" pitchFamily="34" charset="0"/>
              </a:rPr>
              <a:t> the enemy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ulterior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intent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Polish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law (art. 270, 278 CC):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8E4DDAC-499A-4AD9-A436-56EC2485E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182" y="4666570"/>
            <a:ext cx="6459635" cy="111043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B7526FF-60CF-4001-A865-03CDFBF83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356" y="5868825"/>
            <a:ext cx="7997288" cy="78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reminder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: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 and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13051089-C0E6-4F8D-9ACE-11EEF5A81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033332"/>
              </p:ext>
            </p:extLst>
          </p:nvPr>
        </p:nvGraphicFramePr>
        <p:xfrm>
          <a:off x="1318418" y="2413184"/>
          <a:ext cx="9555164" cy="373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582">
                  <a:extLst>
                    <a:ext uri="{9D8B030D-6E8A-4147-A177-3AD203B41FA5}">
                      <a16:colId xmlns:a16="http://schemas.microsoft.com/office/drawing/2014/main" val="2809360231"/>
                    </a:ext>
                  </a:extLst>
                </a:gridCol>
                <a:gridCol w="4777582">
                  <a:extLst>
                    <a:ext uri="{9D8B030D-6E8A-4147-A177-3AD203B41FA5}">
                      <a16:colId xmlns:a16="http://schemas.microsoft.com/office/drawing/2014/main" val="423936633"/>
                    </a:ext>
                  </a:extLst>
                </a:gridCol>
              </a:tblGrid>
              <a:tr h="715857">
                <a:tc>
                  <a:txBody>
                    <a:bodyPr/>
                    <a:lstStyle/>
                    <a:p>
                      <a:r>
                        <a:rPr lang="pl-PL" sz="2400" dirty="0" err="1"/>
                        <a:t>Common</a:t>
                      </a:r>
                      <a:r>
                        <a:rPr lang="pl-PL" sz="2400" dirty="0"/>
                        <a:t>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Continental 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440826"/>
                  </a:ext>
                </a:extLst>
              </a:tr>
              <a:tr h="2326536">
                <a:tc>
                  <a:txBody>
                    <a:bodyPr/>
                    <a:lstStyle/>
                    <a:p>
                      <a:r>
                        <a:rPr lang="pl-PL" sz="2400" dirty="0" err="1"/>
                        <a:t>case</a:t>
                      </a:r>
                      <a:r>
                        <a:rPr lang="pl-PL" sz="2400" dirty="0"/>
                        <a:t> law, </a:t>
                      </a:r>
                      <a:r>
                        <a:rPr lang="pl-PL" sz="2400" dirty="0" err="1"/>
                        <a:t>developed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mostly</a:t>
                      </a:r>
                      <a:r>
                        <a:rPr lang="pl-PL" sz="2400" dirty="0"/>
                        <a:t> in </a:t>
                      </a:r>
                      <a:r>
                        <a:rPr lang="pl-PL" sz="2400" dirty="0" err="1"/>
                        <a:t>judgments</a:t>
                      </a:r>
                      <a:endParaRPr lang="pl-PL" sz="2400" dirty="0"/>
                    </a:p>
                    <a:p>
                      <a:r>
                        <a:rPr lang="pl-PL" sz="2400" dirty="0"/>
                        <a:t>the law </a:t>
                      </a:r>
                      <a:r>
                        <a:rPr lang="pl-PL" sz="2400" dirty="0" err="1"/>
                        <a:t>comes</a:t>
                      </a:r>
                      <a:r>
                        <a:rPr lang="pl-PL" sz="2400" dirty="0"/>
                        <a:t> from </a:t>
                      </a:r>
                      <a:r>
                        <a:rPr lang="pl-PL" sz="2400" dirty="0" err="1"/>
                        <a:t>courts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developed</a:t>
                      </a:r>
                      <a:r>
                        <a:rPr lang="pl-PL" sz="2400" dirty="0"/>
                        <a:t> from </a:t>
                      </a:r>
                      <a:r>
                        <a:rPr lang="pl-PL" sz="2400" dirty="0" err="1"/>
                        <a:t>case</a:t>
                      </a:r>
                      <a:r>
                        <a:rPr lang="pl-PL" sz="2400" dirty="0"/>
                        <a:t> to </a:t>
                      </a:r>
                      <a:r>
                        <a:rPr lang="pl-PL" sz="2400" dirty="0" err="1"/>
                        <a:t>case</a:t>
                      </a:r>
                      <a:r>
                        <a:rPr lang="pl-PL" sz="2400" dirty="0"/>
                        <a:t>, as the </a:t>
                      </a:r>
                      <a:r>
                        <a:rPr lang="pl-PL" sz="2400" dirty="0" err="1"/>
                        <a:t>opportunity</a:t>
                      </a:r>
                      <a:r>
                        <a:rPr lang="pl-PL" sz="2400" dirty="0"/>
                        <a:t> (and </a:t>
                      </a:r>
                      <a:r>
                        <a:rPr lang="pl-PL" sz="2400" dirty="0" err="1"/>
                        <a:t>need</a:t>
                      </a:r>
                      <a:r>
                        <a:rPr lang="pl-PL" sz="2400" dirty="0"/>
                        <a:t>) </a:t>
                      </a:r>
                      <a:r>
                        <a:rPr lang="pl-PL" sz="2400" dirty="0" err="1"/>
                        <a:t>occurs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judges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are</a:t>
                      </a:r>
                      <a:r>
                        <a:rPr lang="pl-PL" sz="2400" dirty="0"/>
                        <a:t> the </a:t>
                      </a:r>
                      <a:r>
                        <a:rPr lang="pl-PL" sz="2400" dirty="0" err="1"/>
                        <a:t>great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jurists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focused</a:t>
                      </a:r>
                      <a:r>
                        <a:rPr lang="pl-PL" sz="2400" dirty="0"/>
                        <a:t> on </a:t>
                      </a:r>
                      <a:r>
                        <a:rPr lang="pl-PL" sz="2400" dirty="0" err="1"/>
                        <a:t>practical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elements</a:t>
                      </a:r>
                      <a:r>
                        <a:rPr lang="pl-PL" sz="2400" dirty="0"/>
                        <a:t> (law in </a:t>
                      </a:r>
                      <a:r>
                        <a:rPr lang="pl-PL" sz="2400" dirty="0" err="1"/>
                        <a:t>action</a:t>
                      </a:r>
                      <a:r>
                        <a:rPr lang="pl-PL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err="1"/>
                        <a:t>legal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norms</a:t>
                      </a:r>
                      <a:endParaRPr lang="pl-PL" sz="2400" dirty="0"/>
                    </a:p>
                    <a:p>
                      <a:r>
                        <a:rPr lang="pl-PL" sz="2400" dirty="0"/>
                        <a:t>the law </a:t>
                      </a:r>
                      <a:r>
                        <a:rPr lang="pl-PL" sz="2400" dirty="0" err="1"/>
                        <a:t>comes</a:t>
                      </a:r>
                      <a:r>
                        <a:rPr lang="pl-PL" sz="2400" dirty="0"/>
                        <a:t> from </a:t>
                      </a:r>
                      <a:r>
                        <a:rPr lang="pl-PL" sz="2400" dirty="0" err="1"/>
                        <a:t>statutes</a:t>
                      </a:r>
                      <a:r>
                        <a:rPr lang="pl-PL" sz="2400" dirty="0"/>
                        <a:t> (</a:t>
                      </a:r>
                      <a:r>
                        <a:rPr lang="pl-PL" sz="2400" dirty="0" err="1"/>
                        <a:t>acts</a:t>
                      </a:r>
                      <a:r>
                        <a:rPr lang="pl-PL" sz="2400" dirty="0"/>
                        <a:t> of </a:t>
                      </a:r>
                      <a:r>
                        <a:rPr lang="pl-PL" sz="2400" dirty="0" err="1"/>
                        <a:t>parliament</a:t>
                      </a:r>
                      <a:r>
                        <a:rPr lang="pl-PL" sz="2400" dirty="0"/>
                        <a:t>)</a:t>
                      </a:r>
                    </a:p>
                    <a:p>
                      <a:r>
                        <a:rPr lang="pl-PL" sz="2400" dirty="0" err="1"/>
                        <a:t>complete</a:t>
                      </a:r>
                      <a:r>
                        <a:rPr lang="pl-PL" sz="2400" dirty="0"/>
                        <a:t> system</a:t>
                      </a:r>
                    </a:p>
                    <a:p>
                      <a:r>
                        <a:rPr lang="pl-PL" sz="2400" dirty="0" err="1"/>
                        <a:t>professors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are</a:t>
                      </a:r>
                      <a:r>
                        <a:rPr lang="pl-PL" sz="2400" dirty="0"/>
                        <a:t> the </a:t>
                      </a:r>
                      <a:r>
                        <a:rPr lang="pl-PL" sz="2400" dirty="0" err="1"/>
                        <a:t>great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jurists</a:t>
                      </a:r>
                      <a:endParaRPr lang="pl-PL" sz="2400" dirty="0"/>
                    </a:p>
                    <a:p>
                      <a:r>
                        <a:rPr lang="pl-PL" sz="2400" dirty="0" err="1"/>
                        <a:t>focused</a:t>
                      </a:r>
                      <a:r>
                        <a:rPr lang="pl-PL" sz="2400" dirty="0"/>
                        <a:t> on </a:t>
                      </a:r>
                      <a:r>
                        <a:rPr lang="pl-PL" sz="2400" dirty="0" err="1"/>
                        <a:t>theoretical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constructions</a:t>
                      </a:r>
                      <a:r>
                        <a:rPr lang="pl-PL" sz="2400" dirty="0"/>
                        <a:t> and </a:t>
                      </a:r>
                      <a:r>
                        <a:rPr lang="pl-PL" sz="2400" dirty="0" err="1"/>
                        <a:t>abstract</a:t>
                      </a:r>
                      <a:r>
                        <a:rPr lang="pl-PL" sz="2400" dirty="0"/>
                        <a:t> </a:t>
                      </a:r>
                      <a:r>
                        <a:rPr lang="pl-PL" sz="2400" dirty="0" err="1"/>
                        <a:t>thinking</a:t>
                      </a:r>
                      <a:r>
                        <a:rPr lang="pl-PL" sz="2400" dirty="0"/>
                        <a:t> of 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320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58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intention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two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layers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intention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awareness</a:t>
            </a:r>
            <a:r>
              <a:rPr lang="pl-PL" sz="2200" dirty="0">
                <a:latin typeface="Century Gothic" panose="020B0502020202020204" pitchFamily="34" charset="0"/>
              </a:rPr>
              <a:t> of the </a:t>
            </a:r>
            <a:r>
              <a:rPr lang="pl-PL" sz="2200" dirty="0" err="1">
                <a:latin typeface="Century Gothic" panose="020B0502020202020204" pitchFamily="34" charset="0"/>
              </a:rPr>
              <a:t>perpetrator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the </a:t>
            </a:r>
            <a:r>
              <a:rPr lang="pl-PL" sz="1800" dirty="0" err="1">
                <a:latin typeface="Century Gothic" panose="020B0502020202020204" pitchFamily="34" charset="0"/>
              </a:rPr>
              <a:t>perpetrator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needs</a:t>
            </a:r>
            <a:r>
              <a:rPr lang="pl-PL" sz="1800" dirty="0">
                <a:latin typeface="Century Gothic" panose="020B0502020202020204" pitchFamily="34" charset="0"/>
              </a:rPr>
              <a:t> to be </a:t>
            </a:r>
            <a:r>
              <a:rPr lang="pl-PL" sz="1800" dirty="0" err="1">
                <a:latin typeface="Century Gothic" panose="020B0502020202020204" pitchFamily="34" charset="0"/>
              </a:rPr>
              <a:t>aware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b="1" dirty="0" err="1">
                <a:latin typeface="Century Gothic" panose="020B0502020202020204" pitchFamily="34" charset="0"/>
              </a:rPr>
              <a:t>every</a:t>
            </a:r>
            <a:r>
              <a:rPr lang="pl-PL" sz="1800" b="1" dirty="0">
                <a:latin typeface="Century Gothic" panose="020B0502020202020204" pitchFamily="34" charset="0"/>
              </a:rPr>
              <a:t> element </a:t>
            </a:r>
            <a:r>
              <a:rPr lang="pl-PL" sz="1800" dirty="0">
                <a:latin typeface="Century Gothic" panose="020B0502020202020204" pitchFamily="34" charset="0"/>
              </a:rPr>
              <a:t>of </a:t>
            </a:r>
            <a:r>
              <a:rPr lang="pl-PL" sz="1800" dirty="0" err="1">
                <a:latin typeface="Century Gothic" panose="020B0502020202020204" pitchFamily="34" charset="0"/>
              </a:rPr>
              <a:t>actus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reus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will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willingness</a:t>
            </a:r>
            <a:r>
              <a:rPr lang="pl-PL" sz="2200" dirty="0">
                <a:latin typeface="Century Gothic" panose="020B0502020202020204" pitchFamily="34" charset="0"/>
              </a:rPr>
              <a:t>) of the </a:t>
            </a:r>
            <a:r>
              <a:rPr lang="pl-PL" sz="2200" dirty="0" err="1">
                <a:latin typeface="Century Gothic" panose="020B0502020202020204" pitchFamily="34" charset="0"/>
              </a:rPr>
              <a:t>perpetrator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the </a:t>
            </a:r>
            <a:r>
              <a:rPr lang="pl-PL" sz="1800" dirty="0" err="1">
                <a:latin typeface="Century Gothic" panose="020B0502020202020204" pitchFamily="34" charset="0"/>
              </a:rPr>
              <a:t>perpetrator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wants</a:t>
            </a:r>
            <a:r>
              <a:rPr lang="pl-PL" sz="1800" dirty="0">
                <a:latin typeface="Century Gothic" panose="020B0502020202020204" pitchFamily="34" charset="0"/>
              </a:rPr>
              <a:t> (</a:t>
            </a:r>
            <a:r>
              <a:rPr lang="pl-PL" sz="1800" dirty="0" err="1">
                <a:latin typeface="Century Gothic" panose="020B0502020202020204" pitchFamily="34" charset="0"/>
              </a:rPr>
              <a:t>direct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intention</a:t>
            </a:r>
            <a:r>
              <a:rPr lang="pl-PL" sz="1800" dirty="0">
                <a:latin typeface="Century Gothic" panose="020B0502020202020204" pitchFamily="34" charset="0"/>
              </a:rPr>
              <a:t>)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accepts</a:t>
            </a:r>
            <a:r>
              <a:rPr lang="pl-PL" sz="1800" dirty="0">
                <a:latin typeface="Century Gothic" panose="020B0502020202020204" pitchFamily="34" charset="0"/>
              </a:rPr>
              <a:t> (</a:t>
            </a:r>
            <a:r>
              <a:rPr lang="pl-PL" sz="1800" dirty="0" err="1">
                <a:latin typeface="Century Gothic" panose="020B0502020202020204" pitchFamily="34" charset="0"/>
              </a:rPr>
              <a:t>oblique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intention</a:t>
            </a:r>
            <a:r>
              <a:rPr lang="pl-PL" sz="1800" dirty="0">
                <a:latin typeface="Century Gothic" panose="020B0502020202020204" pitchFamily="34" charset="0"/>
              </a:rPr>
              <a:t>) </a:t>
            </a:r>
            <a:r>
              <a:rPr lang="pl-PL" sz="1800" dirty="0" err="1">
                <a:latin typeface="Century Gothic" panose="020B0502020202020204" pitchFamily="34" charset="0"/>
              </a:rPr>
              <a:t>certain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behaviour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the </a:t>
            </a:r>
            <a:r>
              <a:rPr lang="pl-PL" sz="1800" dirty="0" err="1">
                <a:latin typeface="Century Gothic" panose="020B0502020202020204" pitchFamily="34" charset="0"/>
              </a:rPr>
              <a:t>consequence</a:t>
            </a:r>
            <a:endParaRPr lang="pl-PL" sz="18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5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intention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two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forms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intention</a:t>
            </a:r>
            <a:r>
              <a:rPr lang="pl-PL" sz="2600" dirty="0">
                <a:latin typeface="Century Gothic" panose="020B0502020202020204" pitchFamily="34" charset="0"/>
              </a:rPr>
              <a:t> (art. 9 par. 1 CC):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direct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intention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oblique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intention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091BF2F-CF1E-4E6E-9743-7F277E50E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399" y="3903382"/>
            <a:ext cx="9055201" cy="13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4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intention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direct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intention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awareness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the </a:t>
            </a:r>
            <a:r>
              <a:rPr lang="pl-PL" sz="1800" dirty="0" err="1">
                <a:latin typeface="Century Gothic" panose="020B0502020202020204" pitchFamily="34" charset="0"/>
              </a:rPr>
              <a:t>consequence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behaviour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certain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the </a:t>
            </a:r>
            <a:r>
              <a:rPr lang="pl-PL" sz="1800" dirty="0" err="1">
                <a:latin typeface="Century Gothic" panose="020B0502020202020204" pitchFamily="34" charset="0"/>
              </a:rPr>
              <a:t>consequence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behaviour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possible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willingness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the </a:t>
            </a:r>
            <a:r>
              <a:rPr lang="pl-PL" sz="1800" dirty="0" err="1">
                <a:latin typeface="Century Gothic" panose="020B0502020202020204" pitchFamily="34" charset="0"/>
              </a:rPr>
              <a:t>perpetrator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b="1" dirty="0" err="1">
                <a:latin typeface="Century Gothic" panose="020B0502020202020204" pitchFamily="34" charset="0"/>
              </a:rPr>
              <a:t>wants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actus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reus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occur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intention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oblique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intention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awareness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the </a:t>
            </a:r>
            <a:r>
              <a:rPr lang="pl-PL" sz="1800" dirty="0" err="1">
                <a:latin typeface="Century Gothic" panose="020B0502020202020204" pitchFamily="34" charset="0"/>
              </a:rPr>
              <a:t>consequence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behaviour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possible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willingness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the </a:t>
            </a:r>
            <a:r>
              <a:rPr lang="pl-PL" sz="1800" dirty="0" err="1">
                <a:latin typeface="Century Gothic" panose="020B0502020202020204" pitchFamily="34" charset="0"/>
              </a:rPr>
              <a:t>perpetrator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b="1" dirty="0" err="1">
                <a:latin typeface="Century Gothic" panose="020B0502020202020204" pitchFamily="34" charset="0"/>
              </a:rPr>
              <a:t>accepts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that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actus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reus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might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occur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he </a:t>
            </a:r>
            <a:r>
              <a:rPr lang="pl-PL" sz="1600" dirty="0" err="1">
                <a:latin typeface="Century Gothic" panose="020B0502020202020204" pitchFamily="34" charset="0"/>
              </a:rPr>
              <a:t>does</a:t>
            </a:r>
            <a:r>
              <a:rPr lang="pl-PL" sz="1600" dirty="0">
                <a:latin typeface="Century Gothic" panose="020B0502020202020204" pitchFamily="34" charset="0"/>
              </a:rPr>
              <a:t> not want </a:t>
            </a:r>
            <a:r>
              <a:rPr lang="pl-PL" sz="1600" dirty="0" err="1">
                <a:latin typeface="Century Gothic" panose="020B0502020202020204" pitchFamily="34" charset="0"/>
              </a:rPr>
              <a:t>it</a:t>
            </a:r>
            <a:r>
              <a:rPr lang="pl-PL" sz="1600" dirty="0">
                <a:latin typeface="Century Gothic" panose="020B0502020202020204" pitchFamily="34" charset="0"/>
              </a:rPr>
              <a:t> to </a:t>
            </a:r>
            <a:r>
              <a:rPr lang="pl-PL" sz="1600" dirty="0" err="1">
                <a:latin typeface="Century Gothic" panose="020B0502020202020204" pitchFamily="34" charset="0"/>
              </a:rPr>
              <a:t>occur</a:t>
            </a:r>
            <a:endParaRPr lang="pl-PL" sz="1600" dirty="0">
              <a:latin typeface="Century Gothic" panose="020B0502020202020204" pitchFamily="34" charset="0"/>
            </a:endParaRPr>
          </a:p>
          <a:p>
            <a:pPr lvl="3" algn="just">
              <a:lnSpc>
                <a:spcPct val="100000"/>
              </a:lnSpc>
            </a:pPr>
            <a:r>
              <a:rPr lang="pl-PL" sz="1600" dirty="0" err="1">
                <a:latin typeface="Century Gothic" panose="020B0502020202020204" pitchFamily="34" charset="0"/>
              </a:rPr>
              <a:t>yet</a:t>
            </a:r>
            <a:r>
              <a:rPr lang="pl-PL" sz="1600" dirty="0">
                <a:latin typeface="Century Gothic" panose="020B0502020202020204" pitchFamily="34" charset="0"/>
              </a:rPr>
              <a:t> he </a:t>
            </a:r>
            <a:r>
              <a:rPr lang="pl-PL" sz="1600" dirty="0" err="1">
                <a:latin typeface="Century Gothic" panose="020B0502020202020204" pitchFamily="34" charset="0"/>
              </a:rPr>
              <a:t>doesn’t</a:t>
            </a:r>
            <a:r>
              <a:rPr lang="pl-PL" sz="1600" dirty="0">
                <a:latin typeface="Century Gothic" panose="020B0502020202020204" pitchFamily="34" charset="0"/>
              </a:rPr>
              <a:t> want to </a:t>
            </a:r>
            <a:r>
              <a:rPr lang="pl-PL" sz="1600" dirty="0" err="1">
                <a:latin typeface="Century Gothic" panose="020B0502020202020204" pitchFamily="34" charset="0"/>
              </a:rPr>
              <a:t>avoid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it</a:t>
            </a:r>
            <a:endParaRPr lang="pl-PL" sz="1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recklessness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unintentionality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does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mean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blamelessness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law: </a:t>
            </a:r>
            <a:r>
              <a:rPr lang="pl-PL" sz="2600" dirty="0" err="1">
                <a:latin typeface="Century Gothic" panose="020B0502020202020204" pitchFamily="34" charset="0"/>
              </a:rPr>
              <a:t>substantial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number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offences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might</a:t>
            </a:r>
            <a:r>
              <a:rPr lang="pl-PL" sz="2600" dirty="0"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latin typeface="Century Gothic" panose="020B0502020202020204" pitchFamily="34" charset="0"/>
              </a:rPr>
              <a:t>committed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recklessly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latin typeface="Century Gothic" panose="020B0502020202020204" pitchFamily="34" charset="0"/>
              </a:rPr>
              <a:t> law: </a:t>
            </a:r>
            <a:r>
              <a:rPr lang="pl-PL" sz="2600" dirty="0" err="1">
                <a:latin typeface="Century Gothic" panose="020B0502020202020204" pitchFamily="34" charset="0"/>
              </a:rPr>
              <a:t>only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specific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might</a:t>
            </a:r>
            <a:r>
              <a:rPr lang="pl-PL" sz="2600" dirty="0"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latin typeface="Century Gothic" panose="020B0502020202020204" pitchFamily="34" charset="0"/>
              </a:rPr>
              <a:t>committed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unintentionally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both</a:t>
            </a:r>
            <a:r>
              <a:rPr lang="pl-PL" sz="2600" dirty="0">
                <a:latin typeface="Century Gothic" panose="020B0502020202020204" pitchFamily="34" charset="0"/>
              </a:rPr>
              <a:t>: </a:t>
            </a:r>
            <a:r>
              <a:rPr lang="pl-PL" sz="2600" dirty="0" err="1">
                <a:latin typeface="Century Gothic" panose="020B0502020202020204" pitchFamily="34" charset="0"/>
              </a:rPr>
              <a:t>recklessly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negligently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about</a:t>
            </a:r>
            <a:r>
              <a:rPr lang="pl-PL" sz="2200" dirty="0">
                <a:latin typeface="Century Gothic" panose="020B0502020202020204" pitchFamily="34" charset="0"/>
              </a:rPr>
              <a:t> 1/3 of </a:t>
            </a:r>
            <a:r>
              <a:rPr lang="pl-PL" sz="2200" dirty="0" err="1">
                <a:latin typeface="Century Gothic" panose="020B0502020202020204" pitchFamily="34" charset="0"/>
              </a:rPr>
              <a:t>intentional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have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their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unintentional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equivalents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reminder</a:t>
            </a:r>
            <a:r>
              <a:rPr lang="pl-PL" sz="2200" dirty="0">
                <a:latin typeface="Century Gothic" panose="020B0502020202020204" pitchFamily="34" charset="0"/>
              </a:rPr>
              <a:t>: art. 8 CC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3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recklessness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lack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intention</a:t>
            </a:r>
            <a:r>
              <a:rPr lang="pl-PL" sz="2600" dirty="0">
                <a:latin typeface="Century Gothic" panose="020B0502020202020204" pitchFamily="34" charset="0"/>
              </a:rPr>
              <a:t> + </a:t>
            </a:r>
            <a:r>
              <a:rPr lang="pl-PL" sz="2600" dirty="0" err="1">
                <a:latin typeface="Century Gothic" panose="020B0502020202020204" pitchFamily="34" charset="0"/>
              </a:rPr>
              <a:t>foreseeability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in order for a </a:t>
            </a:r>
            <a:r>
              <a:rPr lang="pl-PL" sz="2600" dirty="0" err="1">
                <a:latin typeface="Century Gothic" panose="020B0502020202020204" pitchFamily="34" charset="0"/>
              </a:rPr>
              <a:t>defendant</a:t>
            </a:r>
            <a:r>
              <a:rPr lang="pl-PL" sz="2600" dirty="0">
                <a:latin typeface="Century Gothic" panose="020B0502020202020204" pitchFamily="34" charset="0"/>
              </a:rPr>
              <a:t> to be </a:t>
            </a:r>
            <a:r>
              <a:rPr lang="pl-PL" sz="2600" dirty="0" err="1">
                <a:latin typeface="Century Gothic" panose="020B0502020202020204" pitchFamily="34" charset="0"/>
              </a:rPr>
              <a:t>reckless</a:t>
            </a:r>
            <a:r>
              <a:rPr lang="pl-PL" sz="2600" dirty="0">
                <a:latin typeface="Century Gothic" panose="020B0502020202020204" pitchFamily="34" charset="0"/>
              </a:rPr>
              <a:t>, the </a:t>
            </a:r>
            <a:r>
              <a:rPr lang="pl-PL" sz="2600" dirty="0" err="1">
                <a:latin typeface="Century Gothic" panose="020B0502020202020204" pitchFamily="34" charset="0"/>
              </a:rPr>
              <a:t>risk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actus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he </a:t>
            </a:r>
            <a:r>
              <a:rPr lang="pl-PL" sz="2600" dirty="0" err="1">
                <a:latin typeface="Century Gothic" panose="020B0502020202020204" pitchFamily="34" charset="0"/>
              </a:rPr>
              <a:t>chooses</a:t>
            </a:r>
            <a:r>
              <a:rPr lang="pl-PL" sz="2600" dirty="0">
                <a:latin typeface="Century Gothic" panose="020B0502020202020204" pitchFamily="34" charset="0"/>
              </a:rPr>
              <a:t> to run </a:t>
            </a:r>
            <a:r>
              <a:rPr lang="pl-PL" sz="2600" dirty="0" err="1">
                <a:latin typeface="Century Gothic" panose="020B0502020202020204" pitchFamily="34" charset="0"/>
              </a:rPr>
              <a:t>must</a:t>
            </a:r>
            <a:r>
              <a:rPr lang="pl-PL" sz="2600" dirty="0"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unreasonable</a:t>
            </a:r>
            <a:r>
              <a:rPr lang="pl-PL" sz="2600" dirty="0">
                <a:latin typeface="Century Gothic" panose="020B0502020202020204" pitchFamily="34" charset="0"/>
              </a:rPr>
              <a:t> one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again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 dirty="0" err="1">
                <a:latin typeface="Century Gothic" panose="020B0502020202020204" pitchFamily="34" charset="0"/>
              </a:rPr>
              <a:t>reasonable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man</a:t>
            </a:r>
            <a:r>
              <a:rPr lang="pl-PL" sz="2200" dirty="0">
                <a:latin typeface="Century Gothic" panose="020B0502020202020204" pitchFamily="34" charset="0"/>
              </a:rPr>
              <a:t> standard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question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what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reasonable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objective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question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does</a:t>
            </a:r>
            <a:r>
              <a:rPr lang="pl-PL" sz="2200" dirty="0">
                <a:latin typeface="Century Gothic" panose="020B0502020202020204" pitchFamily="34" charset="0"/>
              </a:rPr>
              <a:t> not </a:t>
            </a:r>
            <a:r>
              <a:rPr lang="pl-PL" sz="2200" dirty="0" err="1">
                <a:latin typeface="Century Gothic" panose="020B0502020202020204" pitchFamily="34" charset="0"/>
              </a:rPr>
              <a:t>matter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whether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defendant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thought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risk</a:t>
            </a:r>
            <a:r>
              <a:rPr lang="pl-PL" sz="2200" dirty="0">
                <a:latin typeface="Century Gothic" panose="020B0502020202020204" pitchFamily="34" charset="0"/>
              </a:rPr>
              <a:t> was </a:t>
            </a:r>
            <a:r>
              <a:rPr lang="pl-PL" sz="2200" dirty="0" err="1">
                <a:latin typeface="Century Gothic" panose="020B0502020202020204" pitchFamily="34" charset="0"/>
              </a:rPr>
              <a:t>unreasonable</a:t>
            </a:r>
            <a:r>
              <a:rPr lang="pl-PL" sz="2200" dirty="0">
                <a:latin typeface="Century Gothic" panose="020B0502020202020204" pitchFamily="34" charset="0"/>
              </a:rPr>
              <a:t> (but </a:t>
            </a:r>
            <a:r>
              <a:rPr lang="pl-PL" sz="2200" dirty="0" err="1">
                <a:latin typeface="Century Gothic" panose="020B0502020202020204" pitchFamily="34" charset="0"/>
              </a:rPr>
              <a:t>whether</a:t>
            </a:r>
            <a:r>
              <a:rPr lang="pl-PL" sz="2200" dirty="0">
                <a:latin typeface="Century Gothic" panose="020B0502020202020204" pitchFamily="34" charset="0"/>
              </a:rPr>
              <a:t> a </a:t>
            </a:r>
            <a:r>
              <a:rPr lang="pl-PL" sz="2200" dirty="0" err="1">
                <a:latin typeface="Century Gothic" panose="020B0502020202020204" pitchFamily="34" charset="0"/>
              </a:rPr>
              <a:t>reasonable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would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factors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considered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when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deciding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if</a:t>
            </a:r>
            <a:r>
              <a:rPr lang="pl-PL" sz="2200" dirty="0">
                <a:latin typeface="Century Gothic" panose="020B0502020202020204" pitchFamily="34" charset="0"/>
              </a:rPr>
              <a:t> a </a:t>
            </a:r>
            <a:r>
              <a:rPr lang="pl-PL" sz="2200" dirty="0" err="1">
                <a:latin typeface="Century Gothic" panose="020B0502020202020204" pitchFamily="34" charset="0"/>
              </a:rPr>
              <a:t>particular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risk</a:t>
            </a:r>
            <a:r>
              <a:rPr lang="pl-PL" sz="2200" dirty="0">
                <a:latin typeface="Century Gothic" panose="020B0502020202020204" pitchFamily="34" charset="0"/>
              </a:rPr>
              <a:t> was </a:t>
            </a:r>
            <a:r>
              <a:rPr lang="pl-PL" sz="2200" dirty="0" err="1">
                <a:latin typeface="Century Gothic" panose="020B0502020202020204" pitchFamily="34" charset="0"/>
              </a:rPr>
              <a:t>reasonable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probability</a:t>
            </a:r>
            <a:r>
              <a:rPr lang="pl-PL" sz="1800" dirty="0">
                <a:latin typeface="Century Gothic" panose="020B0502020202020204" pitchFamily="34" charset="0"/>
              </a:rPr>
              <a:t> of the </a:t>
            </a:r>
            <a:r>
              <a:rPr lang="pl-PL" sz="1800" dirty="0" err="1">
                <a:latin typeface="Century Gothic" panose="020B0502020202020204" pitchFamily="34" charset="0"/>
              </a:rPr>
              <a:t>risk</a:t>
            </a:r>
            <a:r>
              <a:rPr lang="pl-PL" sz="1800" dirty="0">
                <a:latin typeface="Century Gothic" panose="020B0502020202020204" pitchFamily="34" charset="0"/>
              </a:rPr>
              <a:t> (</a:t>
            </a:r>
            <a:r>
              <a:rPr lang="pl-PL" sz="1800" dirty="0" err="1">
                <a:latin typeface="Century Gothic" panose="020B0502020202020204" pitchFamily="34" charset="0"/>
              </a:rPr>
              <a:t>consequence</a:t>
            </a:r>
            <a:r>
              <a:rPr lang="pl-PL" sz="1800" dirty="0">
                <a:latin typeface="Century Gothic" panose="020B0502020202020204" pitchFamily="34" charset="0"/>
              </a:rPr>
              <a:t>) </a:t>
            </a:r>
            <a:r>
              <a:rPr lang="pl-PL" sz="1800" dirty="0" err="1">
                <a:latin typeface="Century Gothic" panose="020B0502020202020204" pitchFamily="34" charset="0"/>
              </a:rPr>
              <a:t>occuring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the </a:t>
            </a:r>
            <a:r>
              <a:rPr lang="pl-PL" sz="1800" dirty="0" err="1">
                <a:latin typeface="Century Gothic" panose="020B0502020202020204" pitchFamily="34" charset="0"/>
              </a:rPr>
              <a:t>nature</a:t>
            </a:r>
            <a:r>
              <a:rPr lang="pl-PL" sz="1800" dirty="0">
                <a:latin typeface="Century Gothic" panose="020B0502020202020204" pitchFamily="34" charset="0"/>
              </a:rPr>
              <a:t> and </a:t>
            </a:r>
            <a:r>
              <a:rPr lang="pl-PL" sz="1800" dirty="0" err="1">
                <a:latin typeface="Century Gothic" panose="020B0502020202020204" pitchFamily="34" charset="0"/>
              </a:rPr>
              <a:t>gravity</a:t>
            </a:r>
            <a:r>
              <a:rPr lang="pl-PL" sz="1800" dirty="0">
                <a:latin typeface="Century Gothic" panose="020B0502020202020204" pitchFamily="34" charset="0"/>
              </a:rPr>
              <a:t> of the </a:t>
            </a:r>
            <a:r>
              <a:rPr lang="pl-PL" sz="1800" dirty="0" err="1">
                <a:latin typeface="Century Gothic" panose="020B0502020202020204" pitchFamily="34" charset="0"/>
              </a:rPr>
              <a:t>harm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being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risked</a:t>
            </a:r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2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recklessness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standards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recklessness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known</a:t>
            </a:r>
            <a:r>
              <a:rPr lang="pl-PL" sz="2600" dirty="0">
                <a:latin typeface="Century Gothic" panose="020B0502020202020204" pitchFamily="34" charset="0"/>
              </a:rPr>
              <a:t> to English law: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subjective</a:t>
            </a:r>
            <a:r>
              <a:rPr lang="pl-PL" sz="2200" dirty="0">
                <a:latin typeface="Century Gothic" panose="020B0502020202020204" pitchFamily="34" charset="0"/>
              </a:rPr>
              <a:t> (Cunningham </a:t>
            </a:r>
            <a:r>
              <a:rPr lang="pl-PL" sz="2200" dirty="0" err="1">
                <a:latin typeface="Century Gothic" panose="020B0502020202020204" pitchFamily="34" charset="0"/>
              </a:rPr>
              <a:t>recklessness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objective</a:t>
            </a:r>
            <a:r>
              <a:rPr lang="pl-PL" sz="2200" dirty="0">
                <a:latin typeface="Century Gothic" panose="020B0502020202020204" pitchFamily="34" charset="0"/>
              </a:rPr>
              <a:t> (Caldwell </a:t>
            </a:r>
            <a:r>
              <a:rPr lang="pl-PL" sz="2200" dirty="0" err="1">
                <a:latin typeface="Century Gothic" panose="020B0502020202020204" pitchFamily="34" charset="0"/>
              </a:rPr>
              <a:t>recklessness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subjective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recklessness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the standard </a:t>
            </a:r>
            <a:r>
              <a:rPr lang="pl-PL" sz="2600" dirty="0" err="1">
                <a:latin typeface="Century Gothic" panose="020B0502020202020204" pitchFamily="34" charset="0"/>
              </a:rPr>
              <a:t>variety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in </a:t>
            </a:r>
            <a:r>
              <a:rPr lang="pl-PL" sz="2600" dirty="0" err="1">
                <a:latin typeface="Century Gothic" panose="020B0502020202020204" pitchFamily="34" charset="0"/>
              </a:rPr>
              <a:t>accordance</a:t>
            </a:r>
            <a:r>
              <a:rPr lang="pl-PL" sz="2600" dirty="0">
                <a:latin typeface="Century Gothic" panose="020B0502020202020204" pitchFamily="34" charset="0"/>
              </a:rPr>
              <a:t> with </a:t>
            </a:r>
            <a:r>
              <a:rPr lang="pl-PL" sz="2600" dirty="0" err="1">
                <a:latin typeface="Century Gothic" panose="020B0502020202020204" pitchFamily="34" charset="0"/>
              </a:rPr>
              <a:t>subjective</a:t>
            </a:r>
            <a:r>
              <a:rPr lang="pl-PL" sz="2600" dirty="0">
                <a:latin typeface="Century Gothic" panose="020B0502020202020204" pitchFamily="34" charset="0"/>
              </a:rPr>
              <a:t> standard, the </a:t>
            </a:r>
            <a:r>
              <a:rPr lang="pl-PL" sz="2600" dirty="0" err="1">
                <a:latin typeface="Century Gothic" panose="020B0502020202020204" pitchFamily="34" charset="0"/>
              </a:rPr>
              <a:t>defendant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recklessly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if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he </a:t>
            </a:r>
            <a:r>
              <a:rPr lang="pl-PL" sz="2200" dirty="0" err="1">
                <a:latin typeface="Century Gothic" panose="020B0502020202020204" pitchFamily="34" charset="0"/>
              </a:rPr>
              <a:t>believes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will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give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rise</a:t>
            </a:r>
            <a:r>
              <a:rPr lang="pl-PL" sz="2200" dirty="0">
                <a:latin typeface="Century Gothic" panose="020B0502020202020204" pitchFamily="34" charset="0"/>
              </a:rPr>
              <a:t> to a </a:t>
            </a:r>
            <a:r>
              <a:rPr lang="pl-PL" sz="2200" dirty="0" err="1">
                <a:latin typeface="Century Gothic" panose="020B0502020202020204" pitchFamily="34" charset="0"/>
              </a:rPr>
              <a:t>risk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harm</a:t>
            </a:r>
            <a:r>
              <a:rPr lang="pl-PL" sz="2200" dirty="0">
                <a:latin typeface="Century Gothic" panose="020B0502020202020204" pitchFamily="34" charset="0"/>
              </a:rPr>
              <a:t>, and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unreasonable</a:t>
            </a:r>
            <a:r>
              <a:rPr lang="pl-PL" sz="2200" dirty="0">
                <a:latin typeface="Century Gothic" panose="020B0502020202020204" pitchFamily="34" charset="0"/>
              </a:rPr>
              <a:t> for </a:t>
            </a:r>
            <a:r>
              <a:rPr lang="pl-PL" sz="2200" dirty="0" err="1">
                <a:latin typeface="Century Gothic" panose="020B0502020202020204" pitchFamily="34" charset="0"/>
              </a:rPr>
              <a:t>him</a:t>
            </a:r>
            <a:r>
              <a:rPr lang="pl-PL" sz="2200" dirty="0">
                <a:latin typeface="Century Gothic" panose="020B0502020202020204" pitchFamily="34" charset="0"/>
              </a:rPr>
              <a:t> to run the </a:t>
            </a:r>
            <a:r>
              <a:rPr lang="pl-PL" sz="2200" dirty="0" err="1">
                <a:latin typeface="Century Gothic" panose="020B0502020202020204" pitchFamily="34" charset="0"/>
              </a:rPr>
              <a:t>risk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he </a:t>
            </a:r>
            <a:r>
              <a:rPr lang="pl-PL" sz="2200" dirty="0" err="1">
                <a:latin typeface="Century Gothic" panose="020B0502020202020204" pitchFamily="34" charset="0"/>
              </a:rPr>
              <a:t>foresees</a:t>
            </a:r>
            <a:endParaRPr lang="pl-PL" sz="2200" dirty="0">
              <a:latin typeface="Century Gothic" panose="020B0502020202020204" pitchFamily="34" charset="0"/>
            </a:endParaRPr>
          </a:p>
          <a:p>
            <a:pPr marL="457200" lvl="1" indent="0" algn="r">
              <a:lnSpc>
                <a:spcPct val="100000"/>
              </a:lnSpc>
              <a:buNone/>
            </a:pPr>
            <a:r>
              <a:rPr lang="pl-PL" sz="1800" dirty="0">
                <a:latin typeface="Century Gothic" panose="020B0502020202020204" pitchFamily="34" charset="0"/>
              </a:rPr>
              <a:t>(</a:t>
            </a:r>
            <a:r>
              <a:rPr lang="pl-PL" sz="1800" dirty="0" err="1">
                <a:latin typeface="Century Gothic" panose="020B0502020202020204" pitchFamily="34" charset="0"/>
              </a:rPr>
              <a:t>Simester</a:t>
            </a:r>
            <a:r>
              <a:rPr lang="pl-PL" sz="1800" dirty="0">
                <a:latin typeface="Century Gothic" panose="020B0502020202020204" pitchFamily="34" charset="0"/>
              </a:rPr>
              <a:t> and </a:t>
            </a:r>
            <a:r>
              <a:rPr lang="pl-PL" sz="1800" dirty="0" err="1">
                <a:latin typeface="Century Gothic" panose="020B0502020202020204" pitchFamily="34" charset="0"/>
              </a:rPr>
              <a:t>Sullivan’s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Criminal</a:t>
            </a:r>
            <a:r>
              <a:rPr lang="pl-PL" sz="1800" dirty="0">
                <a:latin typeface="Century Gothic" panose="020B0502020202020204" pitchFamily="34" charset="0"/>
              </a:rPr>
              <a:t> Law)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recklessness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main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difference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between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intention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recklessness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in </a:t>
            </a:r>
            <a:r>
              <a:rPr lang="pl-PL" sz="2200" dirty="0" err="1">
                <a:latin typeface="Century Gothic" panose="020B0502020202020204" pitchFamily="34" charset="0"/>
              </a:rPr>
              <a:t>both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cases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defendant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foresees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possibility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realising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actus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reus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the </a:t>
            </a:r>
            <a:r>
              <a:rPr lang="pl-PL" sz="2200" dirty="0" err="1">
                <a:latin typeface="Century Gothic" panose="020B0502020202020204" pitchFamily="34" charset="0"/>
              </a:rPr>
              <a:t>defendant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recklessly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does</a:t>
            </a:r>
            <a:r>
              <a:rPr lang="pl-PL" sz="2200" dirty="0">
                <a:latin typeface="Century Gothic" panose="020B0502020202020204" pitchFamily="34" charset="0"/>
              </a:rPr>
              <a:t> not </a:t>
            </a:r>
            <a:r>
              <a:rPr lang="pl-PL" sz="2200" dirty="0" err="1">
                <a:latin typeface="Century Gothic" panose="020B0502020202020204" pitchFamily="34" charset="0"/>
              </a:rPr>
              <a:t>seek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not </a:t>
            </a:r>
            <a:r>
              <a:rPr lang="pl-PL" sz="2200" dirty="0" err="1">
                <a:latin typeface="Century Gothic" panose="020B0502020202020204" pitchFamily="34" charset="0"/>
              </a:rPr>
              <a:t>motivated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bring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about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recklessness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established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only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if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defendant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risked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doing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actus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unreasonably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while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there’s</a:t>
            </a:r>
            <a:r>
              <a:rPr lang="pl-PL" sz="2200" dirty="0">
                <a:latin typeface="Century Gothic" panose="020B0502020202020204" pitchFamily="34" charset="0"/>
              </a:rPr>
              <a:t> no </a:t>
            </a:r>
            <a:r>
              <a:rPr lang="pl-PL" sz="2200" dirty="0" err="1">
                <a:latin typeface="Century Gothic" panose="020B0502020202020204" pitchFamily="34" charset="0"/>
              </a:rPr>
              <a:t>condition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unreasonableness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attaching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intention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2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recklessness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there’s</a:t>
            </a:r>
            <a:r>
              <a:rPr lang="pl-PL" sz="2600" dirty="0">
                <a:latin typeface="Century Gothic" panose="020B0502020202020204" pitchFamily="34" charset="0"/>
              </a:rPr>
              <a:t> no </a:t>
            </a:r>
            <a:r>
              <a:rPr lang="pl-PL" sz="2600" dirty="0" err="1">
                <a:latin typeface="Century Gothic" panose="020B0502020202020204" pitchFamily="34" charset="0"/>
              </a:rPr>
              <a:t>recklessness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without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actual</a:t>
            </a:r>
            <a:r>
              <a:rPr lang="pl-PL" sz="2600" dirty="0">
                <a:latin typeface="Century Gothic" panose="020B0502020202020204" pitchFamily="34" charset="0"/>
              </a:rPr>
              <a:t> foresight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in order to be </a:t>
            </a:r>
            <a:r>
              <a:rPr lang="pl-PL" sz="2600" dirty="0" err="1">
                <a:latin typeface="Century Gothic" panose="020B0502020202020204" pitchFamily="34" charset="0"/>
              </a:rPr>
              <a:t>reckless</a:t>
            </a:r>
            <a:r>
              <a:rPr lang="pl-PL" sz="2600" dirty="0">
                <a:latin typeface="Century Gothic" panose="020B0502020202020204" pitchFamily="34" charset="0"/>
              </a:rPr>
              <a:t>, the </a:t>
            </a:r>
            <a:r>
              <a:rPr lang="pl-PL" sz="2600" dirty="0" err="1">
                <a:latin typeface="Century Gothic" panose="020B0502020202020204" pitchFamily="34" charset="0"/>
              </a:rPr>
              <a:t>defendant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must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have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given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thought</a:t>
            </a:r>
            <a:r>
              <a:rPr lang="pl-PL" sz="2600" dirty="0">
                <a:latin typeface="Century Gothic" panose="020B0502020202020204" pitchFamily="34" charset="0"/>
              </a:rPr>
              <a:t> to the </a:t>
            </a:r>
            <a:r>
              <a:rPr lang="pl-PL" sz="2600" dirty="0" err="1">
                <a:latin typeface="Century Gothic" panose="020B0502020202020204" pitchFamily="34" charset="0"/>
              </a:rPr>
              <a:t>risk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however</a:t>
            </a:r>
            <a:r>
              <a:rPr lang="pl-PL" sz="2200" dirty="0">
                <a:latin typeface="Century Gothic" panose="020B0502020202020204" pitchFamily="34" charset="0"/>
              </a:rPr>
              <a:t>, in </a:t>
            </a:r>
            <a:r>
              <a:rPr lang="pl-PL" sz="2200" dirty="0" err="1">
                <a:latin typeface="Century Gothic" panose="020B0502020202020204" pitchFamily="34" charset="0"/>
              </a:rPr>
              <a:t>objective</a:t>
            </a:r>
            <a:r>
              <a:rPr lang="pl-PL" sz="2200" dirty="0">
                <a:latin typeface="Century Gothic" panose="020B0502020202020204" pitchFamily="34" charset="0"/>
              </a:rPr>
              <a:t> version of </a:t>
            </a:r>
            <a:r>
              <a:rPr lang="pl-PL" sz="2200" dirty="0" err="1">
                <a:latin typeface="Century Gothic" panose="020B0502020202020204" pitchFamily="34" charset="0"/>
              </a:rPr>
              <a:t>recklessness</a:t>
            </a:r>
            <a:r>
              <a:rPr lang="pl-PL" sz="2200" dirty="0">
                <a:latin typeface="Century Gothic" panose="020B0502020202020204" pitchFamily="34" charset="0"/>
              </a:rPr>
              <a:t> (Caldwell standard), the </a:t>
            </a:r>
            <a:r>
              <a:rPr lang="pl-PL" sz="2200" dirty="0" err="1">
                <a:latin typeface="Century Gothic" panose="020B0502020202020204" pitchFamily="34" charset="0"/>
              </a:rPr>
              <a:t>defendant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would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treated</a:t>
            </a:r>
            <a:r>
              <a:rPr lang="pl-PL" sz="2200" dirty="0">
                <a:latin typeface="Century Gothic" panose="020B0502020202020204" pitchFamily="34" charset="0"/>
              </a:rPr>
              <a:t> as </a:t>
            </a:r>
            <a:r>
              <a:rPr lang="pl-PL" sz="2200" dirty="0" err="1">
                <a:latin typeface="Century Gothic" panose="020B0502020202020204" pitchFamily="34" charset="0"/>
              </a:rPr>
              <a:t>reckless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if</a:t>
            </a:r>
            <a:r>
              <a:rPr lang="pl-PL" sz="2200" dirty="0">
                <a:latin typeface="Century Gothic" panose="020B0502020202020204" pitchFamily="34" charset="0"/>
              </a:rPr>
              <a:t> he </a:t>
            </a:r>
            <a:r>
              <a:rPr lang="pl-PL" sz="2200" dirty="0" err="1">
                <a:latin typeface="Century Gothic" panose="020B0502020202020204" pitchFamily="34" charset="0"/>
              </a:rPr>
              <a:t>failed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think</a:t>
            </a:r>
            <a:r>
              <a:rPr lang="pl-PL" sz="2200" dirty="0">
                <a:latin typeface="Century Gothic" panose="020B0502020202020204" pitchFamily="34" charset="0"/>
              </a:rPr>
              <a:t> of a </a:t>
            </a:r>
            <a:r>
              <a:rPr lang="pl-PL" sz="2200" dirty="0" err="1">
                <a:latin typeface="Century Gothic" panose="020B0502020202020204" pitchFamily="34" charset="0"/>
              </a:rPr>
              <a:t>risk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when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risk</a:t>
            </a:r>
            <a:r>
              <a:rPr lang="pl-PL" sz="2200" dirty="0">
                <a:latin typeface="Century Gothic" panose="020B0502020202020204" pitchFamily="34" charset="0"/>
              </a:rPr>
              <a:t> was a </a:t>
            </a:r>
            <a:r>
              <a:rPr lang="pl-PL" sz="2200" dirty="0" err="1">
                <a:latin typeface="Century Gothic" panose="020B0502020202020204" pitchFamily="34" charset="0"/>
              </a:rPr>
              <a:t>glaring</a:t>
            </a:r>
            <a:r>
              <a:rPr lang="pl-PL" sz="2200" dirty="0">
                <a:latin typeface="Century Gothic" panose="020B0502020202020204" pitchFamily="34" charset="0"/>
              </a:rPr>
              <a:t> one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objective</a:t>
            </a:r>
            <a:r>
              <a:rPr lang="pl-PL" sz="2200" dirty="0">
                <a:latin typeface="Century Gothic" panose="020B0502020202020204" pitchFamily="34" charset="0"/>
              </a:rPr>
              <a:t> standard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deemed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controversial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unjust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unless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statute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expressly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precludes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it</a:t>
            </a:r>
            <a:r>
              <a:rPr lang="pl-PL" sz="2200" dirty="0">
                <a:latin typeface="Century Gothic" panose="020B0502020202020204" pitchFamily="34" charset="0"/>
              </a:rPr>
              <a:t>, the mens </a:t>
            </a:r>
            <a:r>
              <a:rPr lang="pl-PL" sz="2200" dirty="0" err="1">
                <a:latin typeface="Century Gothic" panose="020B0502020202020204" pitchFamily="34" charset="0"/>
              </a:rPr>
              <a:t>rea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should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subjective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recklessness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</a:t>
            </a:r>
            <a:r>
              <a:rPr lang="pl-PL" sz="2600" dirty="0" err="1">
                <a:latin typeface="Century Gothic" panose="020B0502020202020204" pitchFamily="34" charset="0"/>
              </a:rPr>
              <a:t>recklessness</a:t>
            </a:r>
            <a:r>
              <a:rPr lang="pl-PL" sz="2600" dirty="0">
                <a:latin typeface="Century Gothic" panose="020B0502020202020204" pitchFamily="34" charset="0"/>
              </a:rPr>
              <a:t>” </a:t>
            </a:r>
            <a:r>
              <a:rPr lang="pl-PL" sz="2600" dirty="0" err="1">
                <a:latin typeface="Century Gothic" panose="020B0502020202020204" pitchFamily="34" charset="0"/>
              </a:rPr>
              <a:t>might</a:t>
            </a:r>
            <a:r>
              <a:rPr lang="pl-PL" sz="2600" dirty="0"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reus</a:t>
            </a:r>
            <a:r>
              <a:rPr lang="pl-PL" sz="2600" dirty="0">
                <a:latin typeface="Century Gothic" panose="020B0502020202020204" pitchFamily="34" charset="0"/>
              </a:rPr>
              <a:t> term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if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so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qualifies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nature</a:t>
            </a:r>
            <a:r>
              <a:rPr lang="pl-PL" sz="2600" dirty="0">
                <a:latin typeface="Century Gothic" panose="020B0502020202020204" pitchFamily="34" charset="0"/>
              </a:rPr>
              <a:t> of the </a:t>
            </a:r>
            <a:r>
              <a:rPr lang="pl-PL" sz="2600" dirty="0" err="1">
                <a:latin typeface="Century Gothic" panose="020B0502020202020204" pitchFamily="34" charset="0"/>
              </a:rPr>
              <a:t>behaviour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e. g. „</a:t>
            </a:r>
            <a:r>
              <a:rPr lang="pl-PL" sz="2200" dirty="0" err="1">
                <a:latin typeface="Century Gothic" panose="020B0502020202020204" pitchFamily="34" charset="0"/>
              </a:rPr>
              <a:t>reckless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driving</a:t>
            </a:r>
            <a:r>
              <a:rPr lang="pl-PL" sz="2200" dirty="0">
                <a:latin typeface="Century Gothic" panose="020B0502020202020204" pitchFamily="34" charset="0"/>
              </a:rPr>
              <a:t>” = </a:t>
            </a:r>
            <a:r>
              <a:rPr lang="pl-PL" sz="2200" dirty="0" err="1">
                <a:latin typeface="Century Gothic" panose="020B0502020202020204" pitchFamily="34" charset="0"/>
              </a:rPr>
              <a:t>sufficiently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dangerous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driving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9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systems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actus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reus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mens </a:t>
            </a:r>
            <a:r>
              <a:rPr lang="pl-PL" sz="2600" dirty="0" err="1">
                <a:latin typeface="Century Gothic" panose="020B0502020202020204" pitchFamily="34" charset="0"/>
              </a:rPr>
              <a:t>rea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(</a:t>
            </a:r>
            <a:r>
              <a:rPr lang="pl-PL" sz="2600" dirty="0" err="1">
                <a:latin typeface="Century Gothic" panose="020B0502020202020204" pitchFamily="34" charset="0"/>
              </a:rPr>
              <a:t>lack</a:t>
            </a:r>
            <a:r>
              <a:rPr lang="pl-PL" sz="2600" dirty="0">
                <a:latin typeface="Century Gothic" panose="020B0502020202020204" pitchFamily="34" charset="0"/>
              </a:rPr>
              <a:t> of) </a:t>
            </a:r>
            <a:r>
              <a:rPr lang="pl-PL" sz="2600" dirty="0" err="1">
                <a:latin typeface="Century Gothic" panose="020B0502020202020204" pitchFamily="34" charset="0"/>
              </a:rPr>
              <a:t>defences</a:t>
            </a:r>
            <a:endParaRPr lang="pl-PL" sz="2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+ mens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rea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= prima facie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offence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3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negligence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carelessness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thoughtlessness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does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presuppose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any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particular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state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mind</a:t>
            </a:r>
            <a:r>
              <a:rPr lang="pl-PL" sz="2600" dirty="0">
                <a:latin typeface="Century Gothic" panose="020B0502020202020204" pitchFamily="34" charset="0"/>
              </a:rPr>
              <a:t> on the part of the </a:t>
            </a:r>
            <a:r>
              <a:rPr lang="pl-PL" sz="2600" dirty="0" err="1">
                <a:latin typeface="Century Gothic" panose="020B0502020202020204" pitchFamily="34" charset="0"/>
              </a:rPr>
              <a:t>defendant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there’s</a:t>
            </a:r>
            <a:r>
              <a:rPr lang="pl-PL" sz="2600" dirty="0">
                <a:latin typeface="Century Gothic" panose="020B0502020202020204" pitchFamily="34" charset="0"/>
              </a:rPr>
              <a:t> no </a:t>
            </a:r>
            <a:r>
              <a:rPr lang="pl-PL" sz="2600" dirty="0" err="1">
                <a:latin typeface="Century Gothic" panose="020B0502020202020204" pitchFamily="34" charset="0"/>
              </a:rPr>
              <a:t>requirement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defendant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foresee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risk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actus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might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occur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however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negligence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requires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inadvertence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foreseeability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0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negligence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latin typeface="Century Gothic" panose="020B0502020202020204" pitchFamily="34" charset="0"/>
              </a:rPr>
              <a:t>defendant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negligent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if</a:t>
            </a:r>
            <a:r>
              <a:rPr lang="pl-PL" sz="2600" dirty="0">
                <a:latin typeface="Century Gothic" panose="020B0502020202020204" pitchFamily="34" charset="0"/>
              </a:rPr>
              <a:t> a </a:t>
            </a:r>
            <a:r>
              <a:rPr lang="pl-PL" sz="2600" dirty="0" err="1">
                <a:latin typeface="Century Gothic" panose="020B0502020202020204" pitchFamily="34" charset="0"/>
              </a:rPr>
              <a:t>reasonable</a:t>
            </a:r>
            <a:r>
              <a:rPr lang="pl-PL" sz="2600" dirty="0">
                <a:latin typeface="Century Gothic" panose="020B0502020202020204" pitchFamily="34" charset="0"/>
              </a:rPr>
              <a:t> person in the same </a:t>
            </a:r>
            <a:r>
              <a:rPr lang="pl-PL" sz="2600" dirty="0" err="1">
                <a:latin typeface="Century Gothic" panose="020B0502020202020204" pitchFamily="34" charset="0"/>
              </a:rPr>
              <a:t>circumstances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pl-PL" sz="2200" dirty="0" err="1">
                <a:latin typeface="Century Gothic" panose="020B0502020202020204" pitchFamily="34" charset="0"/>
              </a:rPr>
              <a:t>would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have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been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aware</a:t>
            </a:r>
            <a:r>
              <a:rPr lang="pl-PL" sz="2200" dirty="0">
                <a:latin typeface="Century Gothic" panose="020B0502020202020204" pitchFamily="34" charset="0"/>
              </a:rPr>
              <a:t> of the </a:t>
            </a:r>
            <a:r>
              <a:rPr lang="pl-PL" sz="2200" dirty="0" err="1">
                <a:latin typeface="Century Gothic" panose="020B0502020202020204" pitchFamily="34" charset="0"/>
              </a:rPr>
              <a:t>risks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doing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actus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reus</a:t>
            </a:r>
            <a:r>
              <a:rPr lang="pl-PL" sz="2200" dirty="0">
                <a:latin typeface="Century Gothic" panose="020B0502020202020204" pitchFamily="34" charset="0"/>
              </a:rPr>
              <a:t>, and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pl-PL" sz="2200" dirty="0" err="1">
                <a:latin typeface="Century Gothic" panose="020B0502020202020204" pitchFamily="34" charset="0"/>
              </a:rPr>
              <a:t>would</a:t>
            </a:r>
            <a:r>
              <a:rPr lang="pl-PL" sz="2200" dirty="0">
                <a:latin typeface="Century Gothic" panose="020B0502020202020204" pitchFamily="34" charset="0"/>
              </a:rPr>
              <a:t> not </a:t>
            </a:r>
            <a:r>
              <a:rPr lang="pl-PL" sz="2200" dirty="0" err="1">
                <a:latin typeface="Century Gothic" panose="020B0502020202020204" pitchFamily="34" charset="0"/>
              </a:rPr>
              <a:t>have</a:t>
            </a:r>
            <a:r>
              <a:rPr lang="pl-PL" sz="2200" dirty="0">
                <a:latin typeface="Century Gothic" panose="020B0502020202020204" pitchFamily="34" charset="0"/>
              </a:rPr>
              <a:t> run </a:t>
            </a:r>
            <a:r>
              <a:rPr lang="pl-PL" sz="2200" dirty="0" err="1">
                <a:latin typeface="Century Gothic" panose="020B0502020202020204" pitchFamily="34" charset="0"/>
              </a:rPr>
              <a:t>those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risks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</a:t>
            </a:r>
            <a:r>
              <a:rPr lang="pl-PL" sz="2600" dirty="0" err="1">
                <a:latin typeface="Century Gothic" panose="020B0502020202020204" pitchFamily="34" charset="0"/>
              </a:rPr>
              <a:t>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behaviour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falls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short</a:t>
            </a:r>
            <a:r>
              <a:rPr lang="pl-PL" sz="2600" dirty="0">
                <a:latin typeface="Century Gothic" panose="020B0502020202020204" pitchFamily="34" charset="0"/>
              </a:rPr>
              <a:t> of the standard of </a:t>
            </a:r>
            <a:r>
              <a:rPr lang="pl-PL" sz="2600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we </a:t>
            </a:r>
            <a:r>
              <a:rPr lang="pl-PL" sz="2600" dirty="0" err="1">
                <a:latin typeface="Century Gothic" panose="020B0502020202020204" pitchFamily="34" charset="0"/>
              </a:rPr>
              <a:t>would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expect</a:t>
            </a:r>
            <a:r>
              <a:rPr lang="pl-PL" sz="2600" dirty="0">
                <a:latin typeface="Century Gothic" panose="020B0502020202020204" pitchFamily="34" charset="0"/>
              </a:rPr>
              <a:t> of a </a:t>
            </a:r>
            <a:r>
              <a:rPr lang="pl-PL" sz="2600" dirty="0" err="1">
                <a:latin typeface="Century Gothic" panose="020B0502020202020204" pitchFamily="34" charset="0"/>
              </a:rPr>
              <a:t>reasonable</a:t>
            </a:r>
            <a:r>
              <a:rPr lang="pl-PL" sz="2600" dirty="0">
                <a:latin typeface="Century Gothic" panose="020B0502020202020204" pitchFamily="34" charset="0"/>
              </a:rPr>
              <a:t> person –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failed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take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reasonable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precautions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against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harm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specified</a:t>
            </a:r>
            <a:r>
              <a:rPr lang="pl-PL" sz="2600" dirty="0">
                <a:latin typeface="Century Gothic" panose="020B0502020202020204" pitchFamily="34" charset="0"/>
              </a:rPr>
              <a:t> in the </a:t>
            </a:r>
            <a:r>
              <a:rPr lang="pl-PL" sz="2600" dirty="0" err="1">
                <a:latin typeface="Century Gothic" panose="020B0502020202020204" pitchFamily="34" charset="0"/>
              </a:rPr>
              <a:t>actus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reus</a:t>
            </a:r>
            <a:r>
              <a:rPr lang="pl-PL" sz="2600" dirty="0">
                <a:latin typeface="Century Gothic" panose="020B0502020202020204" pitchFamily="34" charset="0"/>
              </a:rPr>
              <a:t>”</a:t>
            </a:r>
          </a:p>
          <a:p>
            <a:pPr marL="457200" lvl="1" indent="0" algn="r">
              <a:lnSpc>
                <a:spcPct val="100000"/>
              </a:lnSpc>
              <a:buNone/>
            </a:pPr>
            <a:r>
              <a:rPr lang="pl-PL" sz="1800" dirty="0">
                <a:latin typeface="Century Gothic" panose="020B0502020202020204" pitchFamily="34" charset="0"/>
              </a:rPr>
              <a:t>(</a:t>
            </a:r>
            <a:r>
              <a:rPr lang="pl-PL" sz="1800" dirty="0" err="1">
                <a:latin typeface="Century Gothic" panose="020B0502020202020204" pitchFamily="34" charset="0"/>
              </a:rPr>
              <a:t>Simester</a:t>
            </a:r>
            <a:r>
              <a:rPr lang="pl-PL" sz="1800" dirty="0">
                <a:latin typeface="Century Gothic" panose="020B0502020202020204" pitchFamily="34" charset="0"/>
              </a:rPr>
              <a:t> and </a:t>
            </a:r>
            <a:r>
              <a:rPr lang="pl-PL" sz="1800" dirty="0" err="1">
                <a:latin typeface="Century Gothic" panose="020B0502020202020204" pitchFamily="34" charset="0"/>
              </a:rPr>
              <a:t>Sullivan’s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Criminal</a:t>
            </a:r>
            <a:r>
              <a:rPr lang="pl-PL" sz="1800" dirty="0">
                <a:latin typeface="Century Gothic" panose="020B0502020202020204" pitchFamily="34" charset="0"/>
              </a:rPr>
              <a:t> Law)</a:t>
            </a: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negligence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two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types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negligence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ordinary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negligence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gross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negligence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gross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negligence</a:t>
            </a:r>
            <a:r>
              <a:rPr lang="pl-PL" sz="2600" dirty="0">
                <a:latin typeface="Century Gothic" panose="020B0502020202020204" pitchFamily="34" charset="0"/>
              </a:rPr>
              <a:t> – the </a:t>
            </a:r>
            <a:r>
              <a:rPr lang="pl-PL" sz="2600" dirty="0" err="1">
                <a:latin typeface="Century Gothic" panose="020B0502020202020204" pitchFamily="34" charset="0"/>
              </a:rPr>
              <a:t>defendant’s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merely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fails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meet</a:t>
            </a:r>
            <a:r>
              <a:rPr lang="pl-PL" sz="2600" dirty="0">
                <a:latin typeface="Century Gothic" panose="020B0502020202020204" pitchFamily="34" charset="0"/>
              </a:rPr>
              <a:t> the standard set by the </a:t>
            </a:r>
            <a:r>
              <a:rPr lang="pl-PL" sz="2600" dirty="0" err="1">
                <a:latin typeface="Century Gothic" panose="020B0502020202020204" pitchFamily="34" charset="0"/>
              </a:rPr>
              <a:t>reasonable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man</a:t>
            </a:r>
            <a:r>
              <a:rPr lang="pl-PL" sz="2600" dirty="0">
                <a:latin typeface="Century Gothic" panose="020B0502020202020204" pitchFamily="34" charset="0"/>
              </a:rPr>
              <a:t> test, but </a:t>
            </a:r>
            <a:r>
              <a:rPr lang="pl-PL" sz="2600" dirty="0" err="1">
                <a:latin typeface="Century Gothic" panose="020B0502020202020204" pitchFamily="34" charset="0"/>
              </a:rPr>
              <a:t>falls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short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that</a:t>
            </a:r>
            <a:r>
              <a:rPr lang="pl-PL" sz="2600" dirty="0">
                <a:latin typeface="Century Gothic" panose="020B0502020202020204" pitchFamily="34" charset="0"/>
              </a:rPr>
              <a:t> standard by a </a:t>
            </a:r>
            <a:r>
              <a:rPr lang="pl-PL" sz="2600" dirty="0" err="1">
                <a:latin typeface="Century Gothic" panose="020B0502020202020204" pitchFamily="34" charset="0"/>
              </a:rPr>
              <a:t>considerable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margin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„not </a:t>
            </a:r>
            <a:r>
              <a:rPr lang="pl-PL" sz="2200" dirty="0" err="1">
                <a:latin typeface="Century Gothic" panose="020B0502020202020204" pitchFamily="34" charset="0"/>
              </a:rPr>
              <a:t>merely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unreasonable</a:t>
            </a:r>
            <a:r>
              <a:rPr lang="pl-PL" sz="2200" dirty="0">
                <a:latin typeface="Century Gothic" panose="020B0502020202020204" pitchFamily="34" charset="0"/>
              </a:rPr>
              <a:t>, but </a:t>
            </a:r>
            <a:r>
              <a:rPr lang="pl-PL" sz="2200" dirty="0" err="1">
                <a:latin typeface="Century Gothic" panose="020B0502020202020204" pitchFamily="34" charset="0"/>
              </a:rPr>
              <a:t>very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unreasonable</a:t>
            </a:r>
            <a:r>
              <a:rPr lang="pl-PL" sz="2200" dirty="0">
                <a:latin typeface="Century Gothic" panose="020B0502020202020204" pitchFamily="34" charset="0"/>
              </a:rPr>
              <a:t>”</a:t>
            </a: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unintentionality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reasonable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man</a:t>
            </a:r>
            <a:r>
              <a:rPr lang="pl-PL" sz="2600" dirty="0">
                <a:latin typeface="Century Gothic" panose="020B0502020202020204" pitchFamily="34" charset="0"/>
              </a:rPr>
              <a:t> standard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includes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circumstances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specific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case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does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include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characteristics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abnormal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defendants</a:t>
            </a:r>
            <a:r>
              <a:rPr lang="pl-PL" sz="2200" dirty="0">
                <a:latin typeface="Century Gothic" panose="020B0502020202020204" pitchFamily="34" charset="0"/>
              </a:rPr>
              <a:t>?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the </a:t>
            </a:r>
            <a:r>
              <a:rPr lang="pl-PL" sz="2200" dirty="0" err="1">
                <a:latin typeface="Century Gothic" panose="020B0502020202020204" pitchFamily="34" charset="0"/>
              </a:rPr>
              <a:t>reasonable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man</a:t>
            </a:r>
            <a:r>
              <a:rPr lang="pl-PL" sz="2200" dirty="0">
                <a:latin typeface="Century Gothic" panose="020B0502020202020204" pitchFamily="34" charset="0"/>
              </a:rPr>
              <a:t> test </a:t>
            </a:r>
            <a:r>
              <a:rPr lang="pl-PL" sz="2200" dirty="0" err="1">
                <a:latin typeface="Century Gothic" panose="020B0502020202020204" pitchFamily="34" charset="0"/>
              </a:rPr>
              <a:t>should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subjective</a:t>
            </a:r>
            <a:r>
              <a:rPr lang="pl-PL" sz="2200" dirty="0">
                <a:latin typeface="Century Gothic" panose="020B0502020202020204" pitchFamily="34" charset="0"/>
              </a:rPr>
              <a:t> to the </a:t>
            </a:r>
            <a:r>
              <a:rPr lang="pl-PL" sz="2200" dirty="0" err="1">
                <a:latin typeface="Century Gothic" panose="020B0502020202020204" pitchFamily="34" charset="0"/>
              </a:rPr>
              <a:t>extent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defendant’s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shorcomings</a:t>
            </a:r>
            <a:r>
              <a:rPr lang="pl-PL" sz="2200" dirty="0">
                <a:latin typeface="Century Gothic" panose="020B0502020202020204" pitchFamily="34" charset="0"/>
              </a:rPr>
              <a:t> do not </a:t>
            </a:r>
            <a:r>
              <a:rPr lang="pl-PL" sz="2200" dirty="0" err="1">
                <a:latin typeface="Century Gothic" panose="020B0502020202020204" pitchFamily="34" charset="0"/>
              </a:rPr>
              <a:t>disclose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fault</a:t>
            </a:r>
            <a:endParaRPr lang="pl-PL" sz="22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unintentionality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statutory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definition</a:t>
            </a:r>
            <a:r>
              <a:rPr lang="pl-PL" sz="2600" dirty="0">
                <a:latin typeface="Century Gothic" panose="020B0502020202020204" pitchFamily="34" charset="0"/>
              </a:rPr>
              <a:t> – art. 9 par. 2 CC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does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define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unintentionality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unintentionally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committed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prohibited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r>
              <a:rPr lang="pl-PL" sz="2200" dirty="0">
                <a:latin typeface="Century Gothic" panose="020B0502020202020204" pitchFamily="34" charset="0"/>
              </a:rPr>
              <a:t> / </a:t>
            </a:r>
            <a:r>
              <a:rPr lang="pl-PL" sz="2200" dirty="0" err="1">
                <a:latin typeface="Century Gothic" panose="020B0502020202020204" pitchFamily="34" charset="0"/>
              </a:rPr>
              <a:t>unintentionally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realised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reus</a:t>
            </a:r>
            <a:r>
              <a:rPr lang="pl-PL" sz="2200" dirty="0"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2D8A7F6-1A9B-47B7-B70B-EDA8EB805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749" y="3968320"/>
            <a:ext cx="9124501" cy="173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unintentionality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)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unintentionality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unintentionally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committed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prohibited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pl-PL" sz="2200" dirty="0" err="1">
                <a:latin typeface="Century Gothic" panose="020B0502020202020204" pitchFamily="34" charset="0"/>
              </a:rPr>
              <a:t>absence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intention</a:t>
            </a:r>
            <a:endParaRPr lang="pl-PL" sz="2200" dirty="0">
              <a:latin typeface="Century Gothic" panose="020B0502020202020204" pitchFamily="34" charset="0"/>
            </a:endParaRPr>
          </a:p>
          <a:p>
            <a:pPr marL="914400" lvl="1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pl-PL" sz="2200" dirty="0" err="1">
                <a:latin typeface="Century Gothic" panose="020B0502020202020204" pitchFamily="34" charset="0"/>
              </a:rPr>
              <a:t>failiure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exercise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caution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required</a:t>
            </a:r>
            <a:r>
              <a:rPr lang="pl-PL" sz="2200" dirty="0">
                <a:latin typeface="Century Gothic" panose="020B0502020202020204" pitchFamily="34" charset="0"/>
              </a:rPr>
              <a:t> in </a:t>
            </a:r>
            <a:r>
              <a:rPr lang="pl-PL" sz="2200" dirty="0" err="1">
                <a:latin typeface="Century Gothic" panose="020B0502020202020204" pitchFamily="34" charset="0"/>
              </a:rPr>
              <a:t>specific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circumstances</a:t>
            </a:r>
            <a:endParaRPr lang="pl-PL" sz="2200" dirty="0">
              <a:latin typeface="Century Gothic" panose="020B0502020202020204" pitchFamily="34" charset="0"/>
            </a:endParaRPr>
          </a:p>
          <a:p>
            <a:pPr marL="914400" lvl="1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pl-PL" sz="2200" dirty="0" err="1">
                <a:latin typeface="Century Gothic" panose="020B0502020202020204" pitchFamily="34" charset="0"/>
              </a:rPr>
              <a:t>causal</a:t>
            </a:r>
            <a:r>
              <a:rPr lang="pl-PL" sz="2200" dirty="0">
                <a:latin typeface="Century Gothic" panose="020B0502020202020204" pitchFamily="34" charset="0"/>
              </a:rPr>
              <a:t> link </a:t>
            </a:r>
            <a:r>
              <a:rPr lang="pl-PL" sz="2200" dirty="0" err="1">
                <a:latin typeface="Century Gothic" panose="020B0502020202020204" pitchFamily="34" charset="0"/>
              </a:rPr>
              <a:t>between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failing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exercise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caution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committing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prohibited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fulfilling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reus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marL="914400" lvl="1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pl-PL" sz="2200" dirty="0" err="1">
                <a:latin typeface="Century Gothic" panose="020B0502020202020204" pitchFamily="34" charset="0"/>
              </a:rPr>
              <a:t>foreseeing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foreseeability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commiting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prohibited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foreseeing</a:t>
            </a:r>
            <a:r>
              <a:rPr lang="pl-PL" sz="1800" dirty="0">
                <a:latin typeface="Century Gothic" panose="020B0502020202020204" pitchFamily="34" charset="0"/>
              </a:rPr>
              <a:t> – </a:t>
            </a:r>
            <a:r>
              <a:rPr lang="pl-PL" sz="1800" dirty="0" err="1">
                <a:latin typeface="Century Gothic" panose="020B0502020202020204" pitchFamily="34" charset="0"/>
              </a:rPr>
              <a:t>recklessness</a:t>
            </a:r>
            <a:r>
              <a:rPr lang="pl-PL" sz="1800" dirty="0">
                <a:latin typeface="Century Gothic" panose="020B0502020202020204" pitchFamily="34" charset="0"/>
              </a:rPr>
              <a:t> (</a:t>
            </a:r>
            <a:r>
              <a:rPr lang="pl-PL" sz="1800" dirty="0" err="1">
                <a:latin typeface="Century Gothic" panose="020B0502020202020204" pitchFamily="34" charset="0"/>
              </a:rPr>
              <a:t>unintentionality</a:t>
            </a:r>
            <a:r>
              <a:rPr lang="pl-PL" sz="1800" dirty="0">
                <a:latin typeface="Century Gothic" panose="020B0502020202020204" pitchFamily="34" charset="0"/>
              </a:rPr>
              <a:t> with </a:t>
            </a:r>
            <a:r>
              <a:rPr lang="pl-PL" sz="1800" dirty="0" err="1">
                <a:latin typeface="Century Gothic" panose="020B0502020202020204" pitchFamily="34" charset="0"/>
              </a:rPr>
              <a:t>awareness</a:t>
            </a:r>
            <a:r>
              <a:rPr lang="pl-PL" sz="1800" dirty="0">
                <a:latin typeface="Century Gothic" panose="020B0502020202020204" pitchFamily="34" charset="0"/>
              </a:rPr>
              <a:t>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foreseeability</a:t>
            </a:r>
            <a:r>
              <a:rPr lang="pl-PL" sz="1800" dirty="0">
                <a:latin typeface="Century Gothic" panose="020B0502020202020204" pitchFamily="34" charset="0"/>
              </a:rPr>
              <a:t> – </a:t>
            </a:r>
            <a:r>
              <a:rPr lang="pl-PL" sz="1800" dirty="0" err="1">
                <a:latin typeface="Century Gothic" panose="020B0502020202020204" pitchFamily="34" charset="0"/>
              </a:rPr>
              <a:t>negligence</a:t>
            </a:r>
            <a:r>
              <a:rPr lang="pl-PL" sz="1800" dirty="0">
                <a:latin typeface="Century Gothic" panose="020B0502020202020204" pitchFamily="34" charset="0"/>
              </a:rPr>
              <a:t> (</a:t>
            </a:r>
            <a:r>
              <a:rPr lang="pl-PL" sz="1800" dirty="0" err="1">
                <a:latin typeface="Century Gothic" panose="020B0502020202020204" pitchFamily="34" charset="0"/>
              </a:rPr>
              <a:t>unintentionality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without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awareness</a:t>
            </a:r>
            <a:r>
              <a:rPr lang="pl-PL" sz="18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0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strict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liability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liability</a:t>
            </a:r>
            <a:r>
              <a:rPr lang="pl-PL" sz="2600" dirty="0">
                <a:latin typeface="Century Gothic" panose="020B0502020202020204" pitchFamily="34" charset="0"/>
              </a:rPr>
              <a:t> for </a:t>
            </a:r>
            <a:r>
              <a:rPr lang="pl-PL" sz="2600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unaccompanied</a:t>
            </a:r>
            <a:r>
              <a:rPr lang="pl-PL" sz="2600" dirty="0">
                <a:latin typeface="Century Gothic" panose="020B0502020202020204" pitchFamily="34" charset="0"/>
              </a:rPr>
              <a:t> by </a:t>
            </a:r>
            <a:r>
              <a:rPr lang="pl-PL" sz="2600" dirty="0" err="1">
                <a:latin typeface="Century Gothic" panose="020B0502020202020204" pitchFamily="34" charset="0"/>
              </a:rPr>
              <a:t>fault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an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offence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might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defined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so</a:t>
            </a:r>
            <a:r>
              <a:rPr lang="pl-PL" sz="2200" dirty="0">
                <a:latin typeface="Century Gothic" panose="020B0502020202020204" pitchFamily="34" charset="0"/>
              </a:rPr>
              <a:t> as to </a:t>
            </a:r>
            <a:r>
              <a:rPr lang="pl-PL" sz="2200" dirty="0" err="1">
                <a:latin typeface="Century Gothic" panose="020B0502020202020204" pitchFamily="34" charset="0"/>
              </a:rPr>
              <a:t>require</a:t>
            </a:r>
            <a:r>
              <a:rPr lang="pl-PL" sz="2200" dirty="0">
                <a:latin typeface="Century Gothic" panose="020B0502020202020204" pitchFamily="34" charset="0"/>
              </a:rPr>
              <a:t> one </a:t>
            </a:r>
            <a:r>
              <a:rPr lang="pl-PL" sz="2200" dirty="0" err="1">
                <a:latin typeface="Century Gothic" panose="020B0502020202020204" pitchFamily="34" charset="0"/>
              </a:rPr>
              <a:t>type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fault</a:t>
            </a:r>
            <a:r>
              <a:rPr lang="pl-PL" sz="2200" dirty="0">
                <a:latin typeface="Century Gothic" panose="020B0502020202020204" pitchFamily="34" charset="0"/>
              </a:rPr>
              <a:t> as to one element, </a:t>
            </a:r>
            <a:r>
              <a:rPr lang="pl-PL" sz="2200" dirty="0" err="1">
                <a:latin typeface="Century Gothic" panose="020B0502020202020204" pitchFamily="34" charset="0"/>
              </a:rPr>
              <a:t>another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type</a:t>
            </a:r>
            <a:r>
              <a:rPr lang="pl-PL" sz="2200" dirty="0">
                <a:latin typeface="Century Gothic" panose="020B0502020202020204" pitchFamily="34" charset="0"/>
              </a:rPr>
              <a:t> as to </a:t>
            </a:r>
            <a:r>
              <a:rPr lang="pl-PL" sz="2200" dirty="0" err="1">
                <a:latin typeface="Century Gothic" panose="020B0502020202020204" pitchFamily="34" charset="0"/>
              </a:rPr>
              <a:t>another</a:t>
            </a:r>
            <a:r>
              <a:rPr lang="pl-PL" sz="2200" dirty="0">
                <a:latin typeface="Century Gothic" panose="020B0502020202020204" pitchFamily="34" charset="0"/>
              </a:rPr>
              <a:t> element and no </a:t>
            </a:r>
            <a:r>
              <a:rPr lang="pl-PL" sz="2200" dirty="0" err="1">
                <a:latin typeface="Century Gothic" panose="020B0502020202020204" pitchFamily="34" charset="0"/>
              </a:rPr>
              <a:t>fault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all</a:t>
            </a:r>
            <a:r>
              <a:rPr lang="pl-PL" sz="2200" dirty="0">
                <a:latin typeface="Century Gothic" panose="020B0502020202020204" pitchFamily="34" charset="0"/>
              </a:rPr>
              <a:t> as to a third element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strict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liability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imposed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when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there’s</a:t>
            </a:r>
            <a:r>
              <a:rPr lang="pl-PL" sz="2200" dirty="0">
                <a:latin typeface="Century Gothic" panose="020B0502020202020204" pitchFamily="34" charset="0"/>
              </a:rPr>
              <a:t> no </a:t>
            </a:r>
            <a:r>
              <a:rPr lang="pl-PL" sz="2200" dirty="0" err="1">
                <a:latin typeface="Century Gothic" panose="020B0502020202020204" pitchFamily="34" charset="0"/>
              </a:rPr>
              <a:t>requirement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fault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all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elements</a:t>
            </a: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0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strict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liability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concerns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only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statutory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occurs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when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statute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omits</a:t>
            </a:r>
            <a:r>
              <a:rPr lang="pl-PL" sz="2200" dirty="0">
                <a:latin typeface="Century Gothic" panose="020B0502020202020204" pitchFamily="34" charset="0"/>
              </a:rPr>
              <a:t> from the </a:t>
            </a:r>
            <a:r>
              <a:rPr lang="pl-PL" sz="2200" dirty="0" err="1">
                <a:latin typeface="Century Gothic" panose="020B0502020202020204" pitchFamily="34" charset="0"/>
              </a:rPr>
              <a:t>wording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any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language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indicating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that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fault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is</a:t>
            </a:r>
            <a:r>
              <a:rPr lang="pl-PL" sz="2200" dirty="0">
                <a:latin typeface="Century Gothic" panose="020B0502020202020204" pitchFamily="34" charset="0"/>
              </a:rPr>
              <a:t> a </a:t>
            </a:r>
            <a:r>
              <a:rPr lang="pl-PL" sz="2200" dirty="0" err="1">
                <a:latin typeface="Century Gothic" panose="020B0502020202020204" pitchFamily="34" charset="0"/>
              </a:rPr>
              <a:t>necessary</a:t>
            </a:r>
            <a:r>
              <a:rPr lang="pl-PL" sz="2200" dirty="0">
                <a:latin typeface="Century Gothic" panose="020B0502020202020204" pitchFamily="34" charset="0"/>
              </a:rPr>
              <a:t> ingredient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some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courts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deal</a:t>
            </a:r>
            <a:r>
              <a:rPr lang="pl-PL" sz="2200" dirty="0">
                <a:latin typeface="Century Gothic" panose="020B0502020202020204" pitchFamily="34" charset="0"/>
              </a:rPr>
              <a:t> with the </a:t>
            </a:r>
            <a:r>
              <a:rPr lang="pl-PL" sz="2200" dirty="0" err="1">
                <a:latin typeface="Century Gothic" panose="020B0502020202020204" pitchFamily="34" charset="0"/>
              </a:rPr>
              <a:t>statute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just</a:t>
            </a:r>
            <a:r>
              <a:rPr lang="pl-PL" sz="2200" dirty="0">
                <a:latin typeface="Century Gothic" panose="020B0502020202020204" pitchFamily="34" charset="0"/>
              </a:rPr>
              <a:t> as </a:t>
            </a:r>
            <a:r>
              <a:rPr lang="pl-PL" sz="2200" dirty="0" err="1">
                <a:latin typeface="Century Gothic" panose="020B0502020202020204" pitchFamily="34" charset="0"/>
              </a:rPr>
              <a:t>if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words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fault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were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written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therein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while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shifting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burden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evidence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though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fault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required</a:t>
            </a:r>
            <a:r>
              <a:rPr lang="pl-PL" sz="1800" dirty="0">
                <a:latin typeface="Century Gothic" panose="020B0502020202020204" pitchFamily="34" charset="0"/>
              </a:rPr>
              <a:t>, </a:t>
            </a:r>
            <a:r>
              <a:rPr lang="pl-PL" sz="1800" dirty="0" err="1">
                <a:latin typeface="Century Gothic" panose="020B0502020202020204" pitchFamily="34" charset="0"/>
              </a:rPr>
              <a:t>it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need</a:t>
            </a:r>
            <a:r>
              <a:rPr lang="pl-PL" sz="1800" dirty="0">
                <a:latin typeface="Century Gothic" panose="020B0502020202020204" pitchFamily="34" charset="0"/>
              </a:rPr>
              <a:t> not be </a:t>
            </a:r>
            <a:r>
              <a:rPr lang="pl-PL" sz="1800" dirty="0" err="1">
                <a:latin typeface="Century Gothic" panose="020B0502020202020204" pitchFamily="34" charset="0"/>
              </a:rPr>
              <a:t>alleged</a:t>
            </a:r>
            <a:r>
              <a:rPr lang="pl-PL" sz="1800" dirty="0">
                <a:latin typeface="Century Gothic" panose="020B0502020202020204" pitchFamily="34" charset="0"/>
              </a:rPr>
              <a:t> by the </a:t>
            </a:r>
            <a:r>
              <a:rPr lang="pl-PL" sz="1800" dirty="0" err="1">
                <a:latin typeface="Century Gothic" panose="020B0502020202020204" pitchFamily="34" charset="0"/>
              </a:rPr>
              <a:t>prosecutuon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or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proved</a:t>
            </a:r>
            <a:r>
              <a:rPr lang="pl-PL" sz="1800" dirty="0">
                <a:latin typeface="Century Gothic" panose="020B0502020202020204" pitchFamily="34" charset="0"/>
              </a:rPr>
              <a:t> in </a:t>
            </a:r>
            <a:r>
              <a:rPr lang="pl-PL" sz="1800" dirty="0" err="1">
                <a:latin typeface="Century Gothic" panose="020B0502020202020204" pitchFamily="34" charset="0"/>
              </a:rPr>
              <a:t>its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presentation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at</a:t>
            </a:r>
            <a:r>
              <a:rPr lang="pl-PL" sz="1800" dirty="0">
                <a:latin typeface="Century Gothic" panose="020B0502020202020204" pitchFamily="34" charset="0"/>
              </a:rPr>
              <a:t> the </a:t>
            </a:r>
            <a:r>
              <a:rPr lang="pl-PL" sz="1800" dirty="0" err="1">
                <a:latin typeface="Century Gothic" panose="020B0502020202020204" pitchFamily="34" charset="0"/>
              </a:rPr>
              <a:t>trial</a:t>
            </a:r>
            <a:r>
              <a:rPr lang="pl-PL" sz="1800" dirty="0">
                <a:latin typeface="Century Gothic" panose="020B0502020202020204" pitchFamily="34" charset="0"/>
              </a:rPr>
              <a:t>; </a:t>
            </a:r>
            <a:r>
              <a:rPr lang="pl-PL" sz="1800" dirty="0" err="1">
                <a:latin typeface="Century Gothic" panose="020B0502020202020204" pitchFamily="34" charset="0"/>
              </a:rPr>
              <a:t>rather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up</a:t>
            </a:r>
            <a:r>
              <a:rPr lang="pl-PL" sz="1800" dirty="0">
                <a:latin typeface="Century Gothic" panose="020B0502020202020204" pitchFamily="34" charset="0"/>
              </a:rPr>
              <a:t> to the </a:t>
            </a:r>
            <a:r>
              <a:rPr lang="pl-PL" sz="1800" dirty="0" err="1">
                <a:latin typeface="Century Gothic" panose="020B0502020202020204" pitchFamily="34" charset="0"/>
              </a:rPr>
              <a:t>defendant</a:t>
            </a:r>
            <a:r>
              <a:rPr lang="pl-PL" sz="1800" dirty="0">
                <a:latin typeface="Century Gothic" panose="020B0502020202020204" pitchFamily="34" charset="0"/>
              </a:rPr>
              <a:t> to </a:t>
            </a:r>
            <a:r>
              <a:rPr lang="pl-PL" sz="1800" dirty="0" err="1">
                <a:latin typeface="Century Gothic" panose="020B0502020202020204" pitchFamily="34" charset="0"/>
              </a:rPr>
              <a:t>put</a:t>
            </a:r>
            <a:r>
              <a:rPr lang="pl-PL" sz="1800" dirty="0">
                <a:latin typeface="Century Gothic" panose="020B0502020202020204" pitchFamily="34" charset="0"/>
              </a:rPr>
              <a:t> in a </a:t>
            </a:r>
            <a:r>
              <a:rPr lang="pl-PL" sz="1800" dirty="0" err="1">
                <a:latin typeface="Century Gothic" panose="020B0502020202020204" pitchFamily="34" charset="0"/>
              </a:rPr>
              <a:t>evidence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his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lack</a:t>
            </a:r>
            <a:r>
              <a:rPr lang="pl-PL" sz="1800" dirty="0">
                <a:latin typeface="Century Gothic" panose="020B0502020202020204" pitchFamily="34" charset="0"/>
              </a:rPr>
              <a:t> of </a:t>
            </a:r>
            <a:r>
              <a:rPr lang="pl-PL" sz="1800" dirty="0" err="1">
                <a:latin typeface="Century Gothic" panose="020B0502020202020204" pitchFamily="34" charset="0"/>
              </a:rPr>
              <a:t>fault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during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his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presentation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at</a:t>
            </a:r>
            <a:r>
              <a:rPr lang="pl-PL" sz="1800" dirty="0">
                <a:latin typeface="Century Gothic" panose="020B0502020202020204" pitchFamily="34" charset="0"/>
              </a:rPr>
              <a:t> the </a:t>
            </a:r>
            <a:r>
              <a:rPr lang="pl-PL" sz="1800" dirty="0" err="1">
                <a:latin typeface="Century Gothic" panose="020B0502020202020204" pitchFamily="34" charset="0"/>
              </a:rPr>
              <a:t>trial</a:t>
            </a:r>
            <a:endParaRPr lang="pl-PL" sz="1800" dirty="0">
              <a:latin typeface="Century Gothic" panose="020B0502020202020204" pitchFamily="34" charset="0"/>
            </a:endParaRPr>
          </a:p>
          <a:p>
            <a:pPr marL="914400" lvl="2" indent="0" algn="r">
              <a:lnSpc>
                <a:spcPct val="100000"/>
              </a:lnSpc>
              <a:buNone/>
            </a:pPr>
            <a:r>
              <a:rPr lang="pl-PL" sz="1400" dirty="0">
                <a:latin typeface="Century Gothic" panose="020B0502020202020204" pitchFamily="34" charset="0"/>
              </a:rPr>
              <a:t>(Wayne R. </a:t>
            </a:r>
            <a:r>
              <a:rPr lang="pl-PL" sz="1400" dirty="0" err="1">
                <a:latin typeface="Century Gothic" panose="020B0502020202020204" pitchFamily="34" charset="0"/>
              </a:rPr>
              <a:t>LaFave</a:t>
            </a:r>
            <a:r>
              <a:rPr lang="pl-PL" sz="1400" dirty="0">
                <a:latin typeface="Century Gothic" panose="020B0502020202020204" pitchFamily="34" charset="0"/>
              </a:rPr>
              <a:t>, </a:t>
            </a:r>
            <a:r>
              <a:rPr lang="pl-PL" sz="1400" dirty="0" err="1">
                <a:latin typeface="Century Gothic" panose="020B0502020202020204" pitchFamily="34" charset="0"/>
              </a:rPr>
              <a:t>Principles</a:t>
            </a:r>
            <a:r>
              <a:rPr lang="pl-PL" sz="1400" dirty="0">
                <a:latin typeface="Century Gothic" panose="020B0502020202020204" pitchFamily="34" charset="0"/>
              </a:rPr>
              <a:t> of </a:t>
            </a:r>
            <a:r>
              <a:rPr lang="pl-PL" sz="1400" dirty="0" err="1">
                <a:latin typeface="Century Gothic" panose="020B0502020202020204" pitchFamily="34" charset="0"/>
              </a:rPr>
              <a:t>Criminal</a:t>
            </a:r>
            <a:r>
              <a:rPr lang="pl-PL" sz="1400" dirty="0">
                <a:latin typeface="Century Gothic" panose="020B0502020202020204" pitchFamily="34" charset="0"/>
              </a:rPr>
              <a:t> Law)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mens rea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strict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liability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impossible</a:t>
            </a:r>
            <a:r>
              <a:rPr lang="pl-PL" sz="2600" dirty="0">
                <a:latin typeface="Century Gothic" panose="020B0502020202020204" pitchFamily="34" charset="0"/>
              </a:rPr>
              <a:t> (and, </a:t>
            </a:r>
            <a:r>
              <a:rPr lang="pl-PL" sz="2600" dirty="0" err="1">
                <a:latin typeface="Century Gothic" panose="020B0502020202020204" pitchFamily="34" charset="0"/>
              </a:rPr>
              <a:t>frankly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unimaginable</a:t>
            </a:r>
            <a:r>
              <a:rPr lang="pl-PL" sz="2600" dirty="0">
                <a:latin typeface="Century Gothic" panose="020B0502020202020204" pitchFamily="34" charset="0"/>
              </a:rPr>
              <a:t>) in </a:t>
            </a:r>
            <a:r>
              <a:rPr lang="pl-PL" sz="2600" dirty="0" err="1"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reasonable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foreseeability</a:t>
            </a:r>
            <a:r>
              <a:rPr lang="pl-PL" sz="2600" dirty="0">
                <a:latin typeface="Century Gothic" panose="020B0502020202020204" pitchFamily="34" charset="0"/>
              </a:rPr>
              <a:t> as sine qua non element of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liability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concerns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also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unintended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consequences</a:t>
            </a:r>
            <a:r>
              <a:rPr lang="pl-PL" sz="2600" dirty="0">
                <a:latin typeface="Century Gothic" panose="020B0502020202020204" pitchFamily="34" charset="0"/>
              </a:rPr>
              <a:t> (art. 9 par. 3 CC)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possibility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partially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intentional</a:t>
            </a:r>
            <a:r>
              <a:rPr lang="pl-PL" sz="2200" dirty="0">
                <a:latin typeface="Century Gothic" panose="020B0502020202020204" pitchFamily="34" charset="0"/>
              </a:rPr>
              <a:t>, </a:t>
            </a:r>
            <a:r>
              <a:rPr lang="pl-PL" sz="2200" dirty="0" err="1">
                <a:latin typeface="Century Gothic" panose="020B0502020202020204" pitchFamily="34" charset="0"/>
              </a:rPr>
              <a:t>partially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unintentional</a:t>
            </a:r>
            <a:r>
              <a:rPr lang="pl-PL" sz="2200" dirty="0">
                <a:latin typeface="Century Gothic" panose="020B0502020202020204" pitchFamily="34" charset="0"/>
              </a:rPr>
              <a:t> (as to </a:t>
            </a:r>
            <a:r>
              <a:rPr lang="pl-PL" sz="2200" dirty="0" err="1">
                <a:latin typeface="Century Gothic" panose="020B0502020202020204" pitchFamily="34" charset="0"/>
              </a:rPr>
              <a:t>consequence</a:t>
            </a:r>
            <a:r>
              <a:rPr lang="pl-PL" sz="2200">
                <a:latin typeface="Century Gothic" panose="020B0502020202020204" pitchFamily="34" charset="0"/>
              </a:rPr>
              <a:t>) </a:t>
            </a:r>
            <a:r>
              <a:rPr lang="pl-PL" sz="2200" dirty="0" err="1">
                <a:latin typeface="Century Gothic" panose="020B0502020202020204" pitchFamily="34" charset="0"/>
              </a:rPr>
              <a:t>criminal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so-called</a:t>
            </a:r>
            <a:r>
              <a:rPr lang="pl-PL" sz="2200" dirty="0">
                <a:latin typeface="Century Gothic" panose="020B0502020202020204" pitchFamily="34" charset="0"/>
              </a:rPr>
              <a:t> „</a:t>
            </a:r>
            <a:r>
              <a:rPr lang="pl-PL" sz="2200" dirty="0" err="1">
                <a:latin typeface="Century Gothic" panose="020B0502020202020204" pitchFamily="34" charset="0"/>
              </a:rPr>
              <a:t>combined</a:t>
            </a:r>
            <a:r>
              <a:rPr lang="pl-PL" sz="2200" dirty="0">
                <a:latin typeface="Century Gothic" panose="020B0502020202020204" pitchFamily="34" charset="0"/>
              </a:rPr>
              <a:t> mens </a:t>
            </a:r>
            <a:r>
              <a:rPr lang="pl-PL" sz="2200" dirty="0" err="1">
                <a:latin typeface="Century Gothic" panose="020B0502020202020204" pitchFamily="34" charset="0"/>
              </a:rPr>
              <a:t>rea</a:t>
            </a:r>
            <a:r>
              <a:rPr lang="pl-PL" sz="2200" dirty="0">
                <a:latin typeface="Century Gothic" panose="020B0502020202020204" pitchFamily="34" charset="0"/>
              </a:rPr>
              <a:t>”)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B2F790A-7CC3-4481-B73C-2EA2490FB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849" y="5152959"/>
            <a:ext cx="9078301" cy="11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0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/>
          <p:cNvSpPr/>
          <p:nvPr/>
        </p:nvSpPr>
        <p:spPr>
          <a:xfrm>
            <a:off x="771525" y="2864490"/>
            <a:ext cx="6910135" cy="2847120"/>
          </a:xfrm>
          <a:prstGeom prst="rect">
            <a:avLst/>
          </a:prstGeom>
          <a:solidFill>
            <a:srgbClr val="96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1539618" y="724364"/>
            <a:ext cx="6910135" cy="2503199"/>
          </a:xfrm>
          <a:prstGeom prst="rect">
            <a:avLst/>
          </a:prstGeom>
          <a:solidFill>
            <a:srgbClr val="00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447584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53" y="0"/>
            <a:ext cx="3740727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051429" y="1089976"/>
            <a:ext cx="6184710" cy="1715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Thank</a:t>
            </a:r>
            <a:r>
              <a:rPr lang="pl-PL" sz="4800" kern="150" dirty="0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you</a:t>
            </a:r>
            <a:r>
              <a:rPr lang="pl-PL" sz="4800" kern="150" dirty="0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for </a:t>
            </a: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your</a:t>
            </a:r>
            <a:r>
              <a:rPr lang="pl-PL" sz="4800" kern="150" dirty="0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attention</a:t>
            </a:r>
            <a:endParaRPr lang="pl-PL" sz="4800" kern="150" dirty="0">
              <a:solidFill>
                <a:schemeClr val="bg1"/>
              </a:solidFill>
              <a:latin typeface="Century Gothic" panose="020B0502020202020204" pitchFamily="34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BD838F9-0E27-4BD6-BB0B-1EB75A601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089" y="0"/>
            <a:ext cx="3135510" cy="144872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DBD9352-B3C4-4015-9FD5-F814265FAD8D}"/>
              </a:ext>
            </a:extLst>
          </p:cNvPr>
          <p:cNvSpPr txBox="1"/>
          <p:nvPr/>
        </p:nvSpPr>
        <p:spPr>
          <a:xfrm>
            <a:off x="1276090" y="3170994"/>
            <a:ext cx="6405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pPr algn="just"/>
            <a:endParaRPr lang="pl-PL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systems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law)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contemporary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definition</a:t>
            </a:r>
            <a:r>
              <a:rPr lang="pl-PL" sz="2600" dirty="0">
                <a:latin typeface="Century Gothic" panose="020B0502020202020204" pitchFamily="34" charset="0"/>
              </a:rPr>
              <a:t> by A. Zoll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human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omission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unlawfulness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punishability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social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harm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higher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minimal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2600" dirty="0" err="1">
                <a:latin typeface="Century Gothic" panose="020B0502020202020204" pitchFamily="34" charset="0"/>
              </a:rPr>
              <a:t>guilt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culpability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7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basic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offence</a:t>
            </a:r>
            <a:endParaRPr lang="pl-PL" sz="22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contemporary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definition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by A. Zoll</a:t>
            </a:r>
            <a:endParaRPr lang="pl-PL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latin typeface="Century Gothic" panose="020B0502020202020204" pitchFamily="34" charset="0"/>
              </a:rPr>
              <a:t>In </a:t>
            </a:r>
            <a:r>
              <a:rPr lang="pl-PL" sz="2600" dirty="0" err="1">
                <a:latin typeface="Century Gothic" panose="020B0502020202020204" pitchFamily="34" charset="0"/>
              </a:rPr>
              <a:t>this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concept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b="1" dirty="0">
                <a:latin typeface="Century Gothic" panose="020B0502020202020204" pitchFamily="34" charset="0"/>
              </a:rPr>
              <a:t>a </a:t>
            </a:r>
            <a:r>
              <a:rPr lang="pl-PL" sz="2600" b="1" dirty="0" err="1">
                <a:latin typeface="Century Gothic" panose="020B0502020202020204" pitchFamily="34" charset="0"/>
              </a:rPr>
              <a:t>natural</a:t>
            </a:r>
            <a:r>
              <a:rPr lang="pl-PL" sz="2600" b="1" dirty="0">
                <a:latin typeface="Century Gothic" panose="020B0502020202020204" pitchFamily="34" charset="0"/>
              </a:rPr>
              <a:t> </a:t>
            </a:r>
            <a:r>
              <a:rPr lang="pl-PL" sz="2600" b="1" dirty="0" err="1">
                <a:latin typeface="Century Gothic" panose="020B0502020202020204" pitchFamily="34" charset="0"/>
              </a:rPr>
              <a:t>person’s</a:t>
            </a:r>
            <a:r>
              <a:rPr lang="pl-PL" sz="2600" b="1" dirty="0">
                <a:latin typeface="Century Gothic" panose="020B0502020202020204" pitchFamily="34" charset="0"/>
              </a:rPr>
              <a:t> </a:t>
            </a:r>
            <a:r>
              <a:rPr lang="pl-PL" sz="2600" b="1" dirty="0" err="1">
                <a:latin typeface="Century Gothic" panose="020B0502020202020204" pitchFamily="34" charset="0"/>
              </a:rPr>
              <a:t>conduct</a:t>
            </a:r>
            <a:r>
              <a:rPr lang="pl-PL" sz="2600" b="1" i="1" dirty="0">
                <a:latin typeface="Century Gothic" panose="020B0502020202020204" pitchFamily="34" charset="0"/>
              </a:rPr>
              <a:t> </a:t>
            </a:r>
            <a:r>
              <a:rPr lang="pl-PL" sz="2600" dirty="0">
                <a:latin typeface="Century Gothic" panose="020B0502020202020204" pitchFamily="34" charset="0"/>
              </a:rPr>
              <a:t>(</a:t>
            </a:r>
            <a:r>
              <a:rPr lang="pl-PL" sz="2600" dirty="0" err="1">
                <a:latin typeface="Century Gothic" panose="020B0502020202020204" pitchFamily="34" charset="0"/>
              </a:rPr>
              <a:t>act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omission</a:t>
            </a:r>
            <a:r>
              <a:rPr lang="pl-PL" sz="2600" dirty="0">
                <a:latin typeface="Century Gothic" panose="020B0502020202020204" pitchFamily="34" charset="0"/>
              </a:rPr>
              <a:t>), </a:t>
            </a:r>
            <a:r>
              <a:rPr lang="pl-PL" sz="2600" dirty="0" err="1">
                <a:latin typeface="Century Gothic" panose="020B0502020202020204" pitchFamily="34" charset="0"/>
              </a:rPr>
              <a:t>which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b="1" dirty="0" err="1">
                <a:latin typeface="Century Gothic" panose="020B0502020202020204" pitchFamily="34" charset="0"/>
              </a:rPr>
              <a:t>unlawful</a:t>
            </a:r>
            <a:r>
              <a:rPr lang="pl-PL" sz="2600" dirty="0">
                <a:latin typeface="Century Gothic" panose="020B0502020202020204" pitchFamily="34" charset="0"/>
              </a:rPr>
              <a:t> (in </a:t>
            </a:r>
            <a:r>
              <a:rPr lang="pl-PL" sz="2600" dirty="0" err="1">
                <a:latin typeface="Century Gothic" panose="020B0502020202020204" pitchFamily="34" charset="0"/>
              </a:rPr>
              <a:t>violation</a:t>
            </a:r>
            <a:r>
              <a:rPr lang="pl-PL" sz="2600" dirty="0">
                <a:latin typeface="Century Gothic" panose="020B0502020202020204" pitchFamily="34" charset="0"/>
              </a:rPr>
              <a:t> with law), </a:t>
            </a:r>
            <a:r>
              <a:rPr lang="pl-PL" sz="2600" b="1" dirty="0" err="1">
                <a:latin typeface="Century Gothic" panose="020B0502020202020204" pitchFamily="34" charset="0"/>
              </a:rPr>
              <a:t>punishable</a:t>
            </a:r>
            <a:r>
              <a:rPr lang="pl-PL" sz="2600" dirty="0">
                <a:latin typeface="Century Gothic" panose="020B0502020202020204" pitchFamily="34" charset="0"/>
              </a:rPr>
              <a:t> by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law, </a:t>
            </a:r>
            <a:r>
              <a:rPr lang="pl-PL" sz="2600" dirty="0" err="1">
                <a:latin typeface="Century Gothic" panose="020B0502020202020204" pitchFamily="34" charset="0"/>
              </a:rPr>
              <a:t>which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causes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b="1" dirty="0" err="1">
                <a:latin typeface="Century Gothic" panose="020B0502020202020204" pitchFamily="34" charset="0"/>
              </a:rPr>
              <a:t>social</a:t>
            </a:r>
            <a:r>
              <a:rPr lang="pl-PL" sz="2600" b="1" dirty="0">
                <a:latin typeface="Century Gothic" panose="020B0502020202020204" pitchFamily="34" charset="0"/>
              </a:rPr>
              <a:t> </a:t>
            </a:r>
            <a:r>
              <a:rPr lang="pl-PL" sz="2600" b="1" dirty="0" err="1">
                <a:latin typeface="Century Gothic" panose="020B0502020202020204" pitchFamily="34" charset="0"/>
              </a:rPr>
              <a:t>harm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higher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minimal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if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b="1" dirty="0" err="1">
                <a:latin typeface="Century Gothic" panose="020B0502020202020204" pitchFamily="34" charset="0"/>
              </a:rPr>
              <a:t>guilt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might</a:t>
            </a:r>
            <a:r>
              <a:rPr lang="pl-PL" sz="2600" dirty="0"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latin typeface="Century Gothic" panose="020B0502020202020204" pitchFamily="34" charset="0"/>
              </a:rPr>
              <a:t>attributed</a:t>
            </a:r>
            <a:r>
              <a:rPr lang="pl-PL" sz="2600" dirty="0">
                <a:latin typeface="Century Gothic" panose="020B0502020202020204" pitchFamily="34" charset="0"/>
              </a:rPr>
              <a:t> to the </a:t>
            </a:r>
            <a:r>
              <a:rPr lang="pl-PL" sz="2600" dirty="0" err="1">
                <a:latin typeface="Century Gothic" panose="020B0502020202020204" pitchFamily="34" charset="0"/>
              </a:rPr>
              <a:t>offender</a:t>
            </a:r>
            <a:r>
              <a:rPr lang="pl-PL" sz="26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1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one of </a:t>
            </a:r>
            <a:r>
              <a:rPr lang="pl-PL" sz="2600" dirty="0" err="1">
                <a:latin typeface="Century Gothic" panose="020B0502020202020204" pitchFamily="34" charset="0"/>
              </a:rPr>
              <a:t>constituent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elements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external</a:t>
            </a:r>
            <a:r>
              <a:rPr lang="pl-PL" sz="2600" dirty="0">
                <a:latin typeface="Century Gothic" panose="020B0502020202020204" pitchFamily="34" charset="0"/>
              </a:rPr>
              <a:t> event </a:t>
            </a:r>
            <a:r>
              <a:rPr lang="pl-PL" sz="2600" dirty="0" err="1">
                <a:latin typeface="Century Gothic" panose="020B0502020202020204" pitchFamily="34" charset="0"/>
              </a:rPr>
              <a:t>prohibited</a:t>
            </a:r>
            <a:r>
              <a:rPr lang="pl-PL" sz="2600" dirty="0">
                <a:latin typeface="Century Gothic" panose="020B0502020202020204" pitchFamily="34" charset="0"/>
              </a:rPr>
              <a:t> by law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material</a:t>
            </a:r>
            <a:r>
              <a:rPr lang="pl-PL" sz="2600" dirty="0">
                <a:latin typeface="Century Gothic" panose="020B0502020202020204" pitchFamily="34" charset="0"/>
              </a:rPr>
              <a:t> / </a:t>
            </a:r>
            <a:r>
              <a:rPr lang="pl-PL" sz="2600" dirty="0" err="1">
                <a:latin typeface="Century Gothic" panose="020B0502020202020204" pitchFamily="34" charset="0"/>
              </a:rPr>
              <a:t>physical</a:t>
            </a:r>
            <a:r>
              <a:rPr lang="pl-PL" sz="2600" dirty="0">
                <a:latin typeface="Century Gothic" panose="020B0502020202020204" pitchFamily="34" charset="0"/>
              </a:rPr>
              <a:t> / </a:t>
            </a:r>
            <a:r>
              <a:rPr lang="pl-PL" sz="2600" dirty="0" err="1">
                <a:latin typeface="Century Gothic" panose="020B0502020202020204" pitchFamily="34" charset="0"/>
              </a:rPr>
              <a:t>objective</a:t>
            </a:r>
            <a:r>
              <a:rPr lang="pl-PL" sz="2600" dirty="0">
                <a:latin typeface="Century Gothic" panose="020B0502020202020204" pitchFamily="34" charset="0"/>
              </a:rPr>
              <a:t> element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does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refer</a:t>
            </a:r>
            <a:r>
              <a:rPr lang="pl-PL" sz="2600" dirty="0">
                <a:latin typeface="Century Gothic" panose="020B0502020202020204" pitchFamily="34" charset="0"/>
              </a:rPr>
              <a:t> to the </a:t>
            </a:r>
            <a:r>
              <a:rPr lang="pl-PL" sz="2600" dirty="0" err="1">
                <a:latin typeface="Century Gothic" panose="020B0502020202020204" pitchFamily="34" charset="0"/>
              </a:rPr>
              <a:t>defendant’s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mental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state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9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in </a:t>
            </a:r>
            <a:r>
              <a:rPr lang="pl-PL" sz="2600" dirty="0" err="1">
                <a:latin typeface="Century Gothic" panose="020B0502020202020204" pitchFamily="34" charset="0"/>
              </a:rPr>
              <a:t>common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circumstances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consequences</a:t>
            </a:r>
            <a:endParaRPr lang="pl-PL" sz="2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in </a:t>
            </a:r>
            <a:r>
              <a:rPr lang="pl-PL" sz="2600" dirty="0" err="1">
                <a:latin typeface="Century Gothic" panose="020B0502020202020204" pitchFamily="34" charset="0"/>
              </a:rPr>
              <a:t>continental</a:t>
            </a:r>
            <a:r>
              <a:rPr lang="pl-PL" sz="2600" dirty="0">
                <a:latin typeface="Century Gothic" panose="020B0502020202020204" pitchFamily="34" charset="0"/>
              </a:rPr>
              <a:t> (</a:t>
            </a:r>
            <a:r>
              <a:rPr lang="pl-PL" sz="2600" dirty="0" err="1">
                <a:latin typeface="Century Gothic" panose="020B0502020202020204" pitchFamily="34" charset="0"/>
              </a:rPr>
              <a:t>Polish</a:t>
            </a:r>
            <a:r>
              <a:rPr lang="pl-PL" sz="2600" dirty="0"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mandatory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circumstances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optional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causality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consequences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outcome</a:t>
            </a:r>
            <a:r>
              <a:rPr lang="pl-PL" sz="2200" dirty="0">
                <a:latin typeface="Century Gothic" panose="020B0502020202020204" pitchFamily="34" charset="0"/>
              </a:rPr>
              <a:t>) - </a:t>
            </a:r>
            <a:r>
              <a:rPr lang="pl-PL" sz="2200" dirty="0" err="1">
                <a:latin typeface="Century Gothic" panose="020B0502020202020204" pitchFamily="34" charset="0"/>
              </a:rPr>
              <a:t>optional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err="1">
                <a:latin typeface="Century Gothic" panose="020B0502020202020204" pitchFamily="34" charset="0"/>
              </a:rPr>
              <a:t>Lecture</a:t>
            </a:r>
            <a:r>
              <a:rPr lang="pl-PL" sz="3600" dirty="0">
                <a:latin typeface="Century Gothic" panose="020B0502020202020204" pitchFamily="34" charset="0"/>
              </a:rPr>
              <a:t> V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ingredients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actus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reus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conduct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result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crimes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actus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reus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consists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only</a:t>
            </a:r>
            <a:r>
              <a:rPr lang="pl-PL" sz="2200" dirty="0">
                <a:latin typeface="Century Gothic" panose="020B0502020202020204" pitchFamily="34" charset="0"/>
              </a:rPr>
              <a:t> of </a:t>
            </a:r>
            <a:r>
              <a:rPr lang="pl-PL" sz="2200" dirty="0" err="1">
                <a:latin typeface="Century Gothic" panose="020B0502020202020204" pitchFamily="34" charset="0"/>
              </a:rPr>
              <a:t>behaviour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result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– </a:t>
            </a:r>
            <a:r>
              <a:rPr lang="pl-PL" sz="2200" dirty="0" err="1">
                <a:latin typeface="Century Gothic" panose="020B0502020202020204" pitchFamily="34" charset="0"/>
              </a:rPr>
              <a:t>cannot</a:t>
            </a:r>
            <a:r>
              <a:rPr lang="pl-PL" sz="2200" dirty="0">
                <a:latin typeface="Century Gothic" panose="020B0502020202020204" pitchFamily="34" charset="0"/>
              </a:rPr>
              <a:t> be </a:t>
            </a:r>
            <a:r>
              <a:rPr lang="pl-PL" sz="2200" dirty="0" err="1">
                <a:latin typeface="Century Gothic" panose="020B0502020202020204" pitchFamily="34" charset="0"/>
              </a:rPr>
              <a:t>committed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unless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defendant’s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actions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cause</a:t>
            </a:r>
            <a:r>
              <a:rPr lang="pl-PL" sz="2200" dirty="0">
                <a:latin typeface="Century Gothic" panose="020B0502020202020204" pitchFamily="34" charset="0"/>
              </a:rPr>
              <a:t> the </a:t>
            </a:r>
            <a:r>
              <a:rPr lang="pl-PL" sz="2200" dirty="0" err="1">
                <a:latin typeface="Century Gothic" panose="020B0502020202020204" pitchFamily="34" charset="0"/>
              </a:rPr>
              <a:t>specified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result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or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consequence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actually</a:t>
            </a:r>
            <a:r>
              <a:rPr lang="pl-PL" sz="2200" dirty="0">
                <a:latin typeface="Century Gothic" panose="020B0502020202020204" pitchFamily="34" charset="0"/>
              </a:rPr>
              <a:t> to </a:t>
            </a:r>
            <a:r>
              <a:rPr lang="pl-PL" sz="2200" dirty="0" err="1">
                <a:latin typeface="Century Gothic" panose="020B0502020202020204" pitchFamily="34" charset="0"/>
              </a:rPr>
              <a:t>occur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conduct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= </a:t>
            </a:r>
            <a:r>
              <a:rPr lang="pl-PL" sz="2200" dirty="0" err="1">
                <a:latin typeface="Century Gothic" panose="020B0502020202020204" pitchFamily="34" charset="0"/>
              </a:rPr>
              <a:t>formal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= no </a:t>
            </a:r>
            <a:r>
              <a:rPr lang="pl-PL" sz="2200" dirty="0" err="1">
                <a:latin typeface="Century Gothic" panose="020B0502020202020204" pitchFamily="34" charset="0"/>
              </a:rPr>
              <a:t>consequence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required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result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= </a:t>
            </a:r>
            <a:r>
              <a:rPr lang="pl-PL" sz="2200" dirty="0" err="1">
                <a:latin typeface="Century Gothic" panose="020B0502020202020204" pitchFamily="34" charset="0"/>
              </a:rPr>
              <a:t>material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crimes</a:t>
            </a:r>
            <a:r>
              <a:rPr lang="pl-PL" sz="2200" dirty="0">
                <a:latin typeface="Century Gothic" panose="020B0502020202020204" pitchFamily="34" charset="0"/>
              </a:rPr>
              <a:t> = </a:t>
            </a:r>
            <a:r>
              <a:rPr lang="pl-PL" sz="2200" dirty="0" err="1">
                <a:latin typeface="Century Gothic" panose="020B0502020202020204" pitchFamily="34" charset="0"/>
              </a:rPr>
              <a:t>consequence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required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6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11155</TotalTime>
  <Words>2746</Words>
  <Application>Microsoft Office PowerPoint</Application>
  <PresentationFormat>Panoramiczny</PresentationFormat>
  <Paragraphs>394</Paragraphs>
  <Slides>49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Century Gothic</vt:lpstr>
      <vt:lpstr>Motyw pakietu Office</vt:lpstr>
      <vt:lpstr>Prezentacja programu PowerPoint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Lecture V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Draus</dc:creator>
  <cp:lastModifiedBy>Konrad Lipiński</cp:lastModifiedBy>
  <cp:revision>749</cp:revision>
  <dcterms:created xsi:type="dcterms:W3CDTF">2018-10-22T06:25:53Z</dcterms:created>
  <dcterms:modified xsi:type="dcterms:W3CDTF">2020-12-10T21:48:21Z</dcterms:modified>
</cp:coreProperties>
</file>