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310" r:id="rId2"/>
    <p:sldId id="367" r:id="rId3"/>
    <p:sldId id="375" r:id="rId4"/>
    <p:sldId id="386" r:id="rId5"/>
    <p:sldId id="392" r:id="rId6"/>
    <p:sldId id="396" r:id="rId7"/>
    <p:sldId id="464" r:id="rId8"/>
    <p:sldId id="465" r:id="rId9"/>
    <p:sldId id="466" r:id="rId10"/>
    <p:sldId id="479" r:id="rId11"/>
    <p:sldId id="488" r:id="rId12"/>
    <p:sldId id="497" r:id="rId13"/>
    <p:sldId id="501" r:id="rId14"/>
    <p:sldId id="504" r:id="rId15"/>
    <p:sldId id="505" r:id="rId16"/>
    <p:sldId id="506" r:id="rId17"/>
    <p:sldId id="507" r:id="rId18"/>
    <p:sldId id="518" r:id="rId19"/>
    <p:sldId id="508" r:id="rId20"/>
    <p:sldId id="509" r:id="rId21"/>
    <p:sldId id="511" r:id="rId22"/>
    <p:sldId id="512" r:id="rId23"/>
    <p:sldId id="513" r:id="rId24"/>
    <p:sldId id="514" r:id="rId25"/>
    <p:sldId id="515" r:id="rId26"/>
    <p:sldId id="516" r:id="rId27"/>
    <p:sldId id="517" r:id="rId28"/>
    <p:sldId id="519" r:id="rId29"/>
    <p:sldId id="520" r:id="rId30"/>
    <p:sldId id="521" r:id="rId31"/>
    <p:sldId id="522" r:id="rId32"/>
    <p:sldId id="523" r:id="rId33"/>
    <p:sldId id="524" r:id="rId34"/>
    <p:sldId id="525" r:id="rId35"/>
    <p:sldId id="526" r:id="rId36"/>
    <p:sldId id="527" r:id="rId37"/>
    <p:sldId id="528" r:id="rId38"/>
    <p:sldId id="529" r:id="rId39"/>
    <p:sldId id="530" r:id="rId40"/>
    <p:sldId id="531" r:id="rId41"/>
    <p:sldId id="532" r:id="rId42"/>
    <p:sldId id="533" r:id="rId43"/>
    <p:sldId id="534" r:id="rId44"/>
    <p:sldId id="535" r:id="rId45"/>
    <p:sldId id="536" r:id="rId46"/>
    <p:sldId id="537" r:id="rId47"/>
    <p:sldId id="538" r:id="rId48"/>
    <p:sldId id="539" r:id="rId49"/>
    <p:sldId id="540" r:id="rId50"/>
    <p:sldId id="541" r:id="rId51"/>
    <p:sldId id="543" r:id="rId52"/>
    <p:sldId id="544" r:id="rId53"/>
    <p:sldId id="545" r:id="rId54"/>
    <p:sldId id="546" r:id="rId55"/>
    <p:sldId id="547" r:id="rId56"/>
    <p:sldId id="326" r:id="rId5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7BD1"/>
    <a:srgbClr val="E68054"/>
    <a:srgbClr val="00A2AD"/>
    <a:srgbClr val="DCE4E7"/>
    <a:srgbClr val="96C3C9"/>
    <a:srgbClr val="1D62A5"/>
    <a:srgbClr val="014656"/>
    <a:srgbClr val="1D6EA5"/>
    <a:srgbClr val="447584"/>
    <a:srgbClr val="696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00" autoAdjust="0"/>
    <p:restoredTop sz="93837" autoAdjust="0"/>
  </p:normalViewPr>
  <p:slideViewPr>
    <p:cSldViewPr snapToGrid="0">
      <p:cViewPr varScale="1">
        <p:scale>
          <a:sx n="48" d="100"/>
          <a:sy n="48" d="100"/>
        </p:scale>
        <p:origin x="64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AFCD5-BAB8-44AE-8DA3-39CCA1E70B16}" type="datetimeFigureOut">
              <a:rPr lang="pl-PL" smtClean="0"/>
              <a:t>05.01.2021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067DF-108C-4D85-8905-FF28D22F6F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4010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067DF-108C-4D85-8905-FF28D22F6F44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2465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05.01.2021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057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05.01.2021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945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05.01.2021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016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05.01.2021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302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05.01.2021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8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05.01.2021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823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05.01.2021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218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05.01.2021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558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05.01.2021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985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05.01.2021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97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05.01.2021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383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4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4E58C-751E-4F02-A8DE-1FA936D79869}" type="datetimeFigureOut">
              <a:rPr lang="pl-PL" smtClean="0"/>
              <a:t>05.01.2021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4914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634336"/>
            <a:ext cx="12193057" cy="8126672"/>
          </a:xfrm>
          <a:prstGeom prst="rect">
            <a:avLst/>
          </a:prstGeom>
        </p:spPr>
      </p:pic>
      <p:sp>
        <p:nvSpPr>
          <p:cNvPr id="9" name="Prostokąt 8"/>
          <p:cNvSpPr>
            <a:spLocks noChangeAspect="1"/>
          </p:cNvSpPr>
          <p:nvPr/>
        </p:nvSpPr>
        <p:spPr>
          <a:xfrm>
            <a:off x="-127491" y="-1187408"/>
            <a:ext cx="1558727" cy="2475659"/>
          </a:xfrm>
          <a:prstGeom prst="rect">
            <a:avLst/>
          </a:prstGeom>
          <a:solidFill>
            <a:srgbClr val="44758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>
            <a:spLocks noChangeAspect="1"/>
          </p:cNvSpPr>
          <p:nvPr/>
        </p:nvSpPr>
        <p:spPr>
          <a:xfrm>
            <a:off x="1431237" y="-1181382"/>
            <a:ext cx="2880000" cy="2469633"/>
          </a:xfrm>
          <a:prstGeom prst="rect">
            <a:avLst/>
          </a:prstGeom>
          <a:solidFill>
            <a:srgbClr val="96C3C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/>
          <p:cNvSpPr>
            <a:spLocks noChangeAspect="1"/>
          </p:cNvSpPr>
          <p:nvPr/>
        </p:nvSpPr>
        <p:spPr>
          <a:xfrm>
            <a:off x="-127491" y="1282225"/>
            <a:ext cx="1558728" cy="2880000"/>
          </a:xfrm>
          <a:prstGeom prst="rect">
            <a:avLst/>
          </a:prstGeom>
          <a:solidFill>
            <a:srgbClr val="E6805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/>
          <p:cNvSpPr>
            <a:spLocks noChangeAspect="1"/>
          </p:cNvSpPr>
          <p:nvPr/>
        </p:nvSpPr>
        <p:spPr>
          <a:xfrm>
            <a:off x="711236" y="568250"/>
            <a:ext cx="5384764" cy="6924086"/>
          </a:xfrm>
          <a:prstGeom prst="rect">
            <a:avLst/>
          </a:prstGeom>
          <a:solidFill>
            <a:srgbClr val="DCE4E7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690" y="630885"/>
            <a:ext cx="3690710" cy="1705252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A844DF5F-B1D0-46EF-BEB7-0E1A3A4FD2E2}"/>
              </a:ext>
            </a:extLst>
          </p:cNvPr>
          <p:cNvSpPr txBox="1"/>
          <p:nvPr/>
        </p:nvSpPr>
        <p:spPr>
          <a:xfrm>
            <a:off x="927117" y="2142057"/>
            <a:ext cx="4953001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Introduction</a:t>
            </a:r>
            <a:r>
              <a:rPr lang="pl-PL" sz="4000" dirty="0">
                <a:solidFill>
                  <a:schemeClr val="accent1"/>
                </a:solidFill>
                <a:latin typeface="Century Gothic" panose="020B0502020202020204" pitchFamily="34" charset="0"/>
              </a:rPr>
              <a:t> to </a:t>
            </a:r>
            <a:r>
              <a:rPr lang="pl-PL" sz="40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Criminal</a:t>
            </a:r>
            <a:r>
              <a:rPr lang="pl-PL" sz="4000" dirty="0">
                <a:solidFill>
                  <a:schemeClr val="accent1"/>
                </a:solidFill>
                <a:latin typeface="Century Gothic" panose="020B0502020202020204" pitchFamily="34" charset="0"/>
              </a:rPr>
              <a:t> Law</a:t>
            </a:r>
          </a:p>
          <a:p>
            <a:endParaRPr lang="pl-PL" sz="3400" dirty="0">
              <a:solidFill>
                <a:srgbClr val="1D6EA5"/>
              </a:solidFill>
              <a:latin typeface="Century Gothic" panose="020B0502020202020204" pitchFamily="34" charset="0"/>
            </a:endParaRPr>
          </a:p>
          <a:p>
            <a:endParaRPr lang="pl-PL" sz="2800" dirty="0">
              <a:solidFill>
                <a:srgbClr val="1D6EA5"/>
              </a:solidFill>
              <a:latin typeface="Century Gothic" panose="020B0502020202020204" pitchFamily="34" charset="0"/>
            </a:endParaRPr>
          </a:p>
          <a:p>
            <a:r>
              <a:rPr lang="pl-PL" sz="2800" dirty="0">
                <a:solidFill>
                  <a:srgbClr val="E68054"/>
                </a:solidFill>
                <a:latin typeface="Century Gothic" panose="020B0502020202020204" pitchFamily="34" charset="0"/>
              </a:rPr>
              <a:t>Dr Konrad Lipiński</a:t>
            </a:r>
          </a:p>
          <a:p>
            <a:r>
              <a:rPr lang="pl-PL" sz="2800" dirty="0" err="1">
                <a:solidFill>
                  <a:srgbClr val="E68054"/>
                </a:solidFill>
                <a:latin typeface="Century Gothic" panose="020B0502020202020204" pitchFamily="34" charset="0"/>
              </a:rPr>
              <a:t>assistant</a:t>
            </a:r>
            <a:r>
              <a:rPr lang="pl-PL" sz="2800" dirty="0">
                <a:solidFill>
                  <a:srgbClr val="E68054"/>
                </a:solidFill>
                <a:latin typeface="Century Gothic" panose="020B0502020202020204" pitchFamily="34" charset="0"/>
              </a:rPr>
              <a:t> </a:t>
            </a:r>
            <a:r>
              <a:rPr lang="pl-PL" sz="2800" dirty="0" err="1">
                <a:solidFill>
                  <a:srgbClr val="E68054"/>
                </a:solidFill>
                <a:latin typeface="Century Gothic" panose="020B0502020202020204" pitchFamily="34" charset="0"/>
              </a:rPr>
              <a:t>professor</a:t>
            </a:r>
            <a:endParaRPr lang="pl-PL" sz="2800" dirty="0">
              <a:solidFill>
                <a:srgbClr val="E68054"/>
              </a:solidFill>
              <a:latin typeface="Century Gothic" panose="020B0502020202020204" pitchFamily="34" charset="0"/>
            </a:endParaRPr>
          </a:p>
          <a:p>
            <a:r>
              <a:rPr lang="pl-PL" dirty="0" err="1">
                <a:latin typeface="Century Gothic" panose="020B0502020202020204" pitchFamily="34" charset="0"/>
              </a:rPr>
              <a:t>Department</a:t>
            </a:r>
            <a:r>
              <a:rPr lang="pl-PL" dirty="0">
                <a:latin typeface="Century Gothic" panose="020B0502020202020204" pitchFamily="34" charset="0"/>
              </a:rPr>
              <a:t> of </a:t>
            </a:r>
            <a:r>
              <a:rPr lang="pl-PL" dirty="0" err="1">
                <a:latin typeface="Century Gothic" panose="020B0502020202020204" pitchFamily="34" charset="0"/>
              </a:rPr>
              <a:t>Criminal</a:t>
            </a:r>
            <a:r>
              <a:rPr lang="pl-PL" dirty="0">
                <a:latin typeface="Century Gothic" panose="020B0502020202020204" pitchFamily="34" charset="0"/>
              </a:rPr>
              <a:t> Law</a:t>
            </a:r>
          </a:p>
          <a:p>
            <a:endParaRPr lang="pl-PL" sz="3400" dirty="0">
              <a:solidFill>
                <a:srgbClr val="1D6EA5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44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the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actus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reus</a:t>
            </a: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ingredients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actus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reus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voluntariness</a:t>
            </a:r>
            <a:r>
              <a:rPr lang="pl-PL" sz="2600" dirty="0">
                <a:latin typeface="Century Gothic" panose="020B0502020202020204" pitchFamily="34" charset="0"/>
              </a:rPr>
              <a:t> as </a:t>
            </a:r>
            <a:r>
              <a:rPr lang="pl-PL" sz="2600" dirty="0" err="1">
                <a:latin typeface="Century Gothic" panose="020B0502020202020204" pitchFamily="34" charset="0"/>
              </a:rPr>
              <a:t>mandatory</a:t>
            </a:r>
            <a:r>
              <a:rPr lang="pl-PL" sz="2600" dirty="0">
                <a:latin typeface="Century Gothic" panose="020B0502020202020204" pitchFamily="34" charset="0"/>
              </a:rPr>
              <a:t> element of </a:t>
            </a:r>
            <a:r>
              <a:rPr lang="pl-PL" sz="2600" dirty="0" err="1">
                <a:latin typeface="Century Gothic" panose="020B0502020202020204" pitchFamily="34" charset="0"/>
              </a:rPr>
              <a:t>an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act</a:t>
            </a:r>
            <a:endParaRPr lang="pl-PL" sz="26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common</a:t>
            </a:r>
            <a:r>
              <a:rPr lang="pl-PL" sz="2200" dirty="0">
                <a:latin typeface="Century Gothic" panose="020B0502020202020204" pitchFamily="34" charset="0"/>
              </a:rPr>
              <a:t> law =&gt; </a:t>
            </a:r>
            <a:r>
              <a:rPr lang="pl-PL" sz="2200" dirty="0" err="1">
                <a:latin typeface="Century Gothic" panose="020B0502020202020204" pitchFamily="34" charset="0"/>
              </a:rPr>
              <a:t>defence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involuntariness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continental</a:t>
            </a:r>
            <a:r>
              <a:rPr lang="pl-PL" sz="2200" dirty="0">
                <a:latin typeface="Century Gothic" panose="020B0502020202020204" pitchFamily="34" charset="0"/>
              </a:rPr>
              <a:t> (</a:t>
            </a:r>
            <a:r>
              <a:rPr lang="pl-PL" sz="2200" dirty="0" err="1">
                <a:latin typeface="Century Gothic" panose="020B0502020202020204" pitchFamily="34" charset="0"/>
              </a:rPr>
              <a:t>Polish</a:t>
            </a:r>
            <a:r>
              <a:rPr lang="pl-PL" sz="2200" dirty="0">
                <a:latin typeface="Century Gothic" panose="020B0502020202020204" pitchFamily="34" charset="0"/>
              </a:rPr>
              <a:t>) law =&gt; </a:t>
            </a:r>
            <a:r>
              <a:rPr lang="pl-PL" sz="2200" dirty="0" err="1">
                <a:latin typeface="Century Gothic" panose="020B0502020202020204" pitchFamily="34" charset="0"/>
              </a:rPr>
              <a:t>involuntary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behaviour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is</a:t>
            </a:r>
            <a:r>
              <a:rPr lang="pl-PL" sz="2200" dirty="0">
                <a:latin typeface="Century Gothic" panose="020B0502020202020204" pitchFamily="34" charset="0"/>
              </a:rPr>
              <a:t> not </a:t>
            </a:r>
            <a:r>
              <a:rPr lang="pl-PL" sz="2200" dirty="0" err="1">
                <a:latin typeface="Century Gothic" panose="020B0502020202020204" pitchFamily="34" charset="0"/>
              </a:rPr>
              <a:t>an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act</a:t>
            </a:r>
            <a:r>
              <a:rPr lang="pl-PL" sz="2200" dirty="0">
                <a:latin typeface="Century Gothic" panose="020B0502020202020204" pitchFamily="34" charset="0"/>
              </a:rPr>
              <a:t>, </a:t>
            </a:r>
            <a:r>
              <a:rPr lang="pl-PL" sz="2200" dirty="0" err="1">
                <a:latin typeface="Century Gothic" panose="020B0502020202020204" pitchFamily="34" charset="0"/>
              </a:rPr>
              <a:t>thus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it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can’t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constitute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actus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reus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an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act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needs</a:t>
            </a:r>
            <a:r>
              <a:rPr lang="pl-PL" sz="1800" dirty="0">
                <a:latin typeface="Century Gothic" panose="020B0502020202020204" pitchFamily="34" charset="0"/>
              </a:rPr>
              <a:t> to be </a:t>
            </a:r>
            <a:r>
              <a:rPr lang="pl-PL" sz="1800" dirty="0" err="1">
                <a:latin typeface="Century Gothic" panose="020B0502020202020204" pitchFamily="34" charset="0"/>
              </a:rPr>
              <a:t>psychologically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controlled</a:t>
            </a:r>
            <a:endParaRPr lang="pl-PL" sz="1800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an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act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needs</a:t>
            </a:r>
            <a:r>
              <a:rPr lang="pl-PL" sz="1800" dirty="0">
                <a:latin typeface="Century Gothic" panose="020B0502020202020204" pitchFamily="34" charset="0"/>
              </a:rPr>
              <a:t> to be </a:t>
            </a:r>
            <a:r>
              <a:rPr lang="pl-PL" sz="1800" dirty="0" err="1">
                <a:latin typeface="Century Gothic" panose="020B0502020202020204" pitchFamily="34" charset="0"/>
              </a:rPr>
              <a:t>socially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significant</a:t>
            </a:r>
            <a:endParaRPr lang="pl-PL" sz="18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28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the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actus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reus</a:t>
            </a: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ingredients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actus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reus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voluntariness</a:t>
            </a:r>
            <a:r>
              <a:rPr lang="pl-PL" sz="2600" dirty="0">
                <a:latin typeface="Century Gothic" panose="020B0502020202020204" pitchFamily="34" charset="0"/>
              </a:rPr>
              <a:t> as </a:t>
            </a:r>
            <a:r>
              <a:rPr lang="pl-PL" sz="2600" dirty="0" err="1">
                <a:latin typeface="Century Gothic" panose="020B0502020202020204" pitchFamily="34" charset="0"/>
              </a:rPr>
              <a:t>mandatory</a:t>
            </a:r>
            <a:r>
              <a:rPr lang="pl-PL" sz="2600" dirty="0">
                <a:latin typeface="Century Gothic" panose="020B0502020202020204" pitchFamily="34" charset="0"/>
              </a:rPr>
              <a:t> element of </a:t>
            </a:r>
            <a:r>
              <a:rPr lang="pl-PL" sz="2600" dirty="0" err="1">
                <a:latin typeface="Century Gothic" panose="020B0502020202020204" pitchFamily="34" charset="0"/>
              </a:rPr>
              <a:t>an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act</a:t>
            </a:r>
            <a:endParaRPr lang="pl-PL" sz="26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loss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physical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control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reflex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movements</a:t>
            </a:r>
            <a:endParaRPr lang="pl-PL" sz="1800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muscular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convulsions</a:t>
            </a:r>
            <a:endParaRPr lang="pl-PL" sz="1800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spasms</a:t>
            </a:r>
            <a:endParaRPr lang="pl-PL" sz="18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impaired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consciousness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automatism</a:t>
            </a:r>
            <a:r>
              <a:rPr lang="pl-PL" sz="1800" dirty="0">
                <a:latin typeface="Century Gothic" panose="020B0502020202020204" pitchFamily="34" charset="0"/>
              </a:rPr>
              <a:t> – </a:t>
            </a:r>
            <a:r>
              <a:rPr lang="pl-PL" sz="1800" dirty="0" err="1">
                <a:latin typeface="Century Gothic" panose="020B0502020202020204" pitchFamily="34" charset="0"/>
              </a:rPr>
              <a:t>unconscious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or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semi-conscious</a:t>
            </a:r>
            <a:endParaRPr lang="pl-PL" sz="1800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lack</a:t>
            </a:r>
            <a:r>
              <a:rPr lang="pl-PL" sz="1800" dirty="0">
                <a:latin typeface="Century Gothic" panose="020B0502020202020204" pitchFamily="34" charset="0"/>
              </a:rPr>
              <a:t> of </a:t>
            </a:r>
            <a:r>
              <a:rPr lang="pl-PL" sz="1800" dirty="0" err="1">
                <a:latin typeface="Century Gothic" panose="020B0502020202020204" pitchFamily="34" charset="0"/>
              </a:rPr>
              <a:t>conscious</a:t>
            </a:r>
            <a:r>
              <a:rPr lang="pl-PL" sz="1800" dirty="0">
                <a:latin typeface="Century Gothic" panose="020B0502020202020204" pitchFamily="34" charset="0"/>
              </a:rPr>
              <a:t>, </a:t>
            </a:r>
            <a:r>
              <a:rPr lang="pl-PL" sz="1800" dirty="0" err="1">
                <a:latin typeface="Century Gothic" panose="020B0502020202020204" pitchFamily="34" charset="0"/>
              </a:rPr>
              <a:t>reasoning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control</a:t>
            </a:r>
            <a:r>
              <a:rPr lang="pl-PL" sz="1800" dirty="0">
                <a:latin typeface="Century Gothic" panose="020B0502020202020204" pitchFamily="34" charset="0"/>
              </a:rPr>
              <a:t> of the </a:t>
            </a:r>
            <a:r>
              <a:rPr lang="pl-PL" sz="1800" dirty="0" err="1">
                <a:latin typeface="Century Gothic" panose="020B0502020202020204" pitchFamily="34" charset="0"/>
              </a:rPr>
              <a:t>mind</a:t>
            </a:r>
            <a:endParaRPr lang="pl-PL" sz="1800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sleepwalking</a:t>
            </a:r>
            <a:endParaRPr lang="pl-PL" sz="1800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hypnotism</a:t>
            </a:r>
            <a:endParaRPr lang="pl-PL" sz="1800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concussion</a:t>
            </a:r>
            <a:endParaRPr lang="pl-PL" sz="1800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advanced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hypoglycaemia</a:t>
            </a:r>
            <a:endParaRPr lang="pl-PL" sz="18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31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mens rea</a:t>
            </a:r>
          </a:p>
          <a:p>
            <a:pPr algn="just">
              <a:lnSpc>
                <a:spcPct val="100000"/>
              </a:lnSpc>
            </a:pPr>
            <a:r>
              <a:rPr lang="en-US" sz="2600" dirty="0">
                <a:latin typeface="Century Gothic" panose="020B0502020202020204" pitchFamily="34" charset="0"/>
              </a:rPr>
              <a:t>part of the offence referring to the defendant’s mental state</a:t>
            </a:r>
            <a:endParaRPr lang="pl-PL" sz="26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moral</a:t>
            </a:r>
            <a:r>
              <a:rPr lang="pl-PL" sz="2600" dirty="0">
                <a:latin typeface="Century Gothic" panose="020B0502020202020204" pitchFamily="34" charset="0"/>
              </a:rPr>
              <a:t> / </a:t>
            </a:r>
            <a:r>
              <a:rPr lang="pl-PL" sz="2600" dirty="0" err="1">
                <a:latin typeface="Century Gothic" panose="020B0502020202020204" pitchFamily="34" charset="0"/>
              </a:rPr>
              <a:t>mental</a:t>
            </a:r>
            <a:r>
              <a:rPr lang="pl-PL" sz="2600" dirty="0">
                <a:latin typeface="Century Gothic" panose="020B0502020202020204" pitchFamily="34" charset="0"/>
              </a:rPr>
              <a:t> element of </a:t>
            </a:r>
            <a:r>
              <a:rPr lang="pl-PL" sz="2600" dirty="0" err="1"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offence</a:t>
            </a:r>
            <a:endParaRPr lang="en-US" sz="26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n-US" sz="2600" dirty="0">
                <a:latin typeface="Century Gothic" panose="020B0502020202020204" pitchFamily="34" charset="0"/>
              </a:rPr>
              <a:t>requirement of „guilty mind”</a:t>
            </a:r>
          </a:p>
          <a:p>
            <a:pPr algn="just">
              <a:lnSpc>
                <a:spcPct val="100000"/>
              </a:lnSpc>
            </a:pPr>
            <a:r>
              <a:rPr lang="en-US" sz="2600" dirty="0">
                <a:latin typeface="Century Gothic" panose="020B0502020202020204" pitchFamily="34" charset="0"/>
              </a:rPr>
              <a:t>substantial differences between common law and continental (Polish) law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73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mens rea</a:t>
            </a:r>
          </a:p>
          <a:p>
            <a:pPr algn="just">
              <a:lnSpc>
                <a:spcPct val="100000"/>
              </a:lnSpc>
            </a:pPr>
            <a:r>
              <a:rPr lang="en-US" sz="2600" dirty="0">
                <a:latin typeface="Century Gothic" panose="020B0502020202020204" pitchFamily="34" charset="0"/>
              </a:rPr>
              <a:t>substantial differences between common law and continental (Polish) law</a:t>
            </a:r>
          </a:p>
          <a:p>
            <a:pPr lvl="1" algn="just">
              <a:lnSpc>
                <a:spcPct val="100000"/>
              </a:lnSpc>
            </a:pPr>
            <a:r>
              <a:rPr lang="en-US" sz="2200" dirty="0">
                <a:latin typeface="Century Gothic" panose="020B0502020202020204" pitchFamily="34" charset="0"/>
              </a:rPr>
              <a:t>common law:</a:t>
            </a:r>
            <a:r>
              <a:rPr lang="pl-PL" sz="2200" dirty="0">
                <a:latin typeface="Century Gothic" panose="020B0502020202020204" pitchFamily="34" charset="0"/>
              </a:rPr>
              <a:t> mens </a:t>
            </a:r>
            <a:r>
              <a:rPr lang="pl-PL" sz="2200" dirty="0" err="1">
                <a:latin typeface="Century Gothic" panose="020B0502020202020204" pitchFamily="34" charset="0"/>
              </a:rPr>
              <a:t>rea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includes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guilt</a:t>
            </a:r>
            <a:r>
              <a:rPr lang="pl-PL" sz="2200" dirty="0">
                <a:latin typeface="Century Gothic" panose="020B0502020202020204" pitchFamily="34" charset="0"/>
              </a:rPr>
              <a:t> (</a:t>
            </a:r>
            <a:r>
              <a:rPr lang="pl-PL" sz="2200" dirty="0" err="1">
                <a:latin typeface="Century Gothic" panose="020B0502020202020204" pitchFamily="34" charset="0"/>
              </a:rPr>
              <a:t>moral</a:t>
            </a:r>
            <a:r>
              <a:rPr lang="pl-PL" sz="2200" dirty="0">
                <a:latin typeface="Century Gothic" panose="020B0502020202020204" pitchFamily="34" charset="0"/>
              </a:rPr>
              <a:t> element)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continental</a:t>
            </a:r>
            <a:r>
              <a:rPr lang="pl-PL" sz="2200" dirty="0">
                <a:latin typeface="Century Gothic" panose="020B0502020202020204" pitchFamily="34" charset="0"/>
              </a:rPr>
              <a:t> (</a:t>
            </a:r>
            <a:r>
              <a:rPr lang="pl-PL" sz="2200" dirty="0" err="1">
                <a:latin typeface="Century Gothic" panose="020B0502020202020204" pitchFamily="34" charset="0"/>
              </a:rPr>
              <a:t>Polish</a:t>
            </a:r>
            <a:r>
              <a:rPr lang="pl-PL" sz="2200" dirty="0">
                <a:latin typeface="Century Gothic" panose="020B0502020202020204" pitchFamily="34" charset="0"/>
              </a:rPr>
              <a:t>) law: </a:t>
            </a:r>
            <a:r>
              <a:rPr lang="pl-PL" sz="2200" dirty="0" err="1">
                <a:latin typeface="Century Gothic" panose="020B0502020202020204" pitchFamily="34" charset="0"/>
              </a:rPr>
              <a:t>guilt</a:t>
            </a:r>
            <a:r>
              <a:rPr lang="pl-PL" sz="2200" dirty="0">
                <a:latin typeface="Century Gothic" panose="020B0502020202020204" pitchFamily="34" charset="0"/>
              </a:rPr>
              <a:t> (</a:t>
            </a:r>
            <a:r>
              <a:rPr lang="pl-PL" sz="2200" dirty="0" err="1">
                <a:latin typeface="Century Gothic" panose="020B0502020202020204" pitchFamily="34" charset="0"/>
              </a:rPr>
              <a:t>culpability</a:t>
            </a:r>
            <a:r>
              <a:rPr lang="pl-PL" sz="2200" dirty="0">
                <a:latin typeface="Century Gothic" panose="020B0502020202020204" pitchFamily="34" charset="0"/>
              </a:rPr>
              <a:t>) and </a:t>
            </a:r>
            <a:r>
              <a:rPr lang="pl-PL" sz="2200" dirty="0" err="1">
                <a:latin typeface="Century Gothic" panose="020B0502020202020204" pitchFamily="34" charset="0"/>
              </a:rPr>
              <a:t>intentionality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are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separated</a:t>
            </a:r>
            <a:endParaRPr lang="pl-PL" sz="22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815B91B6-4BEF-4134-B76F-50F4DC414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204625"/>
            <a:ext cx="5670287" cy="1634386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948E9858-8C55-42D7-9C5D-1FCA0E2067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5375" y="3872522"/>
            <a:ext cx="5238262" cy="244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85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mens rea</a:t>
            </a: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possible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mens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rea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states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common</a:t>
            </a:r>
            <a:r>
              <a:rPr lang="pl-PL" sz="2600" dirty="0">
                <a:latin typeface="Century Gothic" panose="020B0502020202020204" pitchFamily="34" charset="0"/>
              </a:rPr>
              <a:t> law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1900" dirty="0" err="1">
                <a:latin typeface="Century Gothic" panose="020B0502020202020204" pitchFamily="34" charset="0"/>
              </a:rPr>
              <a:t>purpose</a:t>
            </a:r>
            <a:endParaRPr lang="pl-PL" sz="19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1900" b="1" dirty="0" err="1">
                <a:latin typeface="Century Gothic" panose="020B0502020202020204" pitchFamily="34" charset="0"/>
              </a:rPr>
              <a:t>intention</a:t>
            </a:r>
            <a:endParaRPr lang="pl-PL" sz="1900" b="1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1900" b="1" dirty="0" err="1">
                <a:latin typeface="Century Gothic" panose="020B0502020202020204" pitchFamily="34" charset="0"/>
              </a:rPr>
              <a:t>recklessness</a:t>
            </a:r>
            <a:endParaRPr lang="pl-PL" sz="1900" b="1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1900" dirty="0" err="1">
                <a:latin typeface="Century Gothic" panose="020B0502020202020204" pitchFamily="34" charset="0"/>
              </a:rPr>
              <a:t>wilfulness</a:t>
            </a:r>
            <a:endParaRPr lang="pl-PL" sz="19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1900" dirty="0" err="1">
                <a:latin typeface="Century Gothic" panose="020B0502020202020204" pitchFamily="34" charset="0"/>
              </a:rPr>
              <a:t>knowledge</a:t>
            </a:r>
            <a:endParaRPr lang="pl-PL" sz="19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1900" dirty="0" err="1">
                <a:latin typeface="Century Gothic" panose="020B0502020202020204" pitchFamily="34" charset="0"/>
              </a:rPr>
              <a:t>belief</a:t>
            </a:r>
            <a:endParaRPr lang="pl-PL" sz="19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1900" dirty="0" err="1">
                <a:latin typeface="Century Gothic" panose="020B0502020202020204" pitchFamily="34" charset="0"/>
              </a:rPr>
              <a:t>suspiction</a:t>
            </a:r>
            <a:endParaRPr lang="pl-PL" sz="19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1900" dirty="0" err="1">
                <a:latin typeface="Century Gothic" panose="020B0502020202020204" pitchFamily="34" charset="0"/>
              </a:rPr>
              <a:t>reasonable</a:t>
            </a:r>
            <a:r>
              <a:rPr lang="pl-PL" sz="1900" dirty="0">
                <a:latin typeface="Century Gothic" panose="020B0502020202020204" pitchFamily="34" charset="0"/>
              </a:rPr>
              <a:t> </a:t>
            </a:r>
            <a:r>
              <a:rPr lang="pl-PL" sz="1900" dirty="0" err="1">
                <a:latin typeface="Century Gothic" panose="020B0502020202020204" pitchFamily="34" charset="0"/>
              </a:rPr>
              <a:t>cause</a:t>
            </a:r>
            <a:r>
              <a:rPr lang="pl-PL" sz="1900" dirty="0">
                <a:latin typeface="Century Gothic" panose="020B0502020202020204" pitchFamily="34" charset="0"/>
              </a:rPr>
              <a:t> to </a:t>
            </a:r>
            <a:r>
              <a:rPr lang="pl-PL" sz="1900" dirty="0" err="1">
                <a:latin typeface="Century Gothic" panose="020B0502020202020204" pitchFamily="34" charset="0"/>
              </a:rPr>
              <a:t>believe</a:t>
            </a:r>
            <a:endParaRPr lang="pl-PL" sz="19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1900" dirty="0" err="1">
                <a:latin typeface="Century Gothic" panose="020B0502020202020204" pitchFamily="34" charset="0"/>
              </a:rPr>
              <a:t>maliciousnes</a:t>
            </a:r>
            <a:endParaRPr lang="pl-PL" sz="19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1900" dirty="0" err="1">
                <a:latin typeface="Century Gothic" panose="020B0502020202020204" pitchFamily="34" charset="0"/>
              </a:rPr>
              <a:t>fraudulence</a:t>
            </a:r>
            <a:endParaRPr lang="pl-PL" sz="19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1900" dirty="0" err="1">
                <a:latin typeface="Century Gothic" panose="020B0502020202020204" pitchFamily="34" charset="0"/>
              </a:rPr>
              <a:t>dishonesty</a:t>
            </a:r>
            <a:endParaRPr lang="pl-PL" sz="19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1900" dirty="0" err="1">
                <a:latin typeface="Century Gothic" panose="020B0502020202020204" pitchFamily="34" charset="0"/>
              </a:rPr>
              <a:t>corruptness</a:t>
            </a:r>
            <a:endParaRPr lang="pl-PL" sz="19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1900" b="1" dirty="0" err="1">
                <a:latin typeface="Century Gothic" panose="020B0502020202020204" pitchFamily="34" charset="0"/>
              </a:rPr>
              <a:t>neglicence</a:t>
            </a:r>
            <a:endParaRPr lang="pl-PL" sz="1900" b="1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08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mens rea</a:t>
            </a: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possible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mens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rea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states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continental</a:t>
            </a:r>
            <a:r>
              <a:rPr lang="pl-PL" sz="2600" dirty="0"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latin typeface="Century Gothic" panose="020B0502020202020204" pitchFamily="34" charset="0"/>
              </a:rPr>
              <a:t>Polish</a:t>
            </a:r>
            <a:r>
              <a:rPr lang="pl-PL" sz="2600" dirty="0">
                <a:latin typeface="Century Gothic" panose="020B0502020202020204" pitchFamily="34" charset="0"/>
              </a:rPr>
              <a:t>) law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dirty="0" err="1">
                <a:latin typeface="Century Gothic" panose="020B0502020202020204" pitchFamily="34" charset="0"/>
              </a:rPr>
              <a:t>intention</a:t>
            </a:r>
            <a:endParaRPr lang="pl-PL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r>
              <a:rPr lang="pl-PL" dirty="0" err="1">
                <a:latin typeface="Century Gothic" panose="020B0502020202020204" pitchFamily="34" charset="0"/>
              </a:rPr>
              <a:t>direct</a:t>
            </a:r>
            <a:r>
              <a:rPr lang="pl-PL" dirty="0">
                <a:latin typeface="Century Gothic" panose="020B0502020202020204" pitchFamily="34" charset="0"/>
              </a:rPr>
              <a:t> </a:t>
            </a:r>
            <a:r>
              <a:rPr lang="pl-PL" dirty="0" err="1">
                <a:latin typeface="Century Gothic" panose="020B0502020202020204" pitchFamily="34" charset="0"/>
              </a:rPr>
              <a:t>intention</a:t>
            </a:r>
            <a:endParaRPr lang="pl-PL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r>
              <a:rPr lang="pl-PL" dirty="0" err="1">
                <a:latin typeface="Century Gothic" panose="020B0502020202020204" pitchFamily="34" charset="0"/>
              </a:rPr>
              <a:t>oblique</a:t>
            </a:r>
            <a:r>
              <a:rPr lang="pl-PL" dirty="0">
                <a:latin typeface="Century Gothic" panose="020B0502020202020204" pitchFamily="34" charset="0"/>
              </a:rPr>
              <a:t> </a:t>
            </a:r>
            <a:r>
              <a:rPr lang="pl-PL" dirty="0" err="1">
                <a:latin typeface="Century Gothic" panose="020B0502020202020204" pitchFamily="34" charset="0"/>
              </a:rPr>
              <a:t>intention</a:t>
            </a:r>
            <a:endParaRPr lang="pl-PL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dirty="0" err="1">
                <a:latin typeface="Century Gothic" panose="020B0502020202020204" pitchFamily="34" charset="0"/>
              </a:rPr>
              <a:t>unintentionality</a:t>
            </a:r>
            <a:endParaRPr lang="pl-PL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r>
              <a:rPr lang="pl-PL" dirty="0" err="1">
                <a:latin typeface="Century Gothic" panose="020B0502020202020204" pitchFamily="34" charset="0"/>
              </a:rPr>
              <a:t>recklessness</a:t>
            </a:r>
            <a:r>
              <a:rPr lang="pl-PL" dirty="0">
                <a:latin typeface="Century Gothic" panose="020B0502020202020204" pitchFamily="34" charset="0"/>
              </a:rPr>
              <a:t> (</a:t>
            </a:r>
            <a:r>
              <a:rPr lang="pl-PL" dirty="0" err="1">
                <a:latin typeface="Century Gothic" panose="020B0502020202020204" pitchFamily="34" charset="0"/>
              </a:rPr>
              <a:t>aware</a:t>
            </a:r>
            <a:r>
              <a:rPr lang="pl-PL" dirty="0">
                <a:latin typeface="Century Gothic" panose="020B0502020202020204" pitchFamily="34" charset="0"/>
              </a:rPr>
              <a:t> </a:t>
            </a:r>
            <a:r>
              <a:rPr lang="pl-PL" dirty="0" err="1">
                <a:latin typeface="Century Gothic" panose="020B0502020202020204" pitchFamily="34" charset="0"/>
              </a:rPr>
              <a:t>unintentionality</a:t>
            </a:r>
            <a:r>
              <a:rPr lang="pl-PL" dirty="0">
                <a:latin typeface="Century Gothic" panose="020B0502020202020204" pitchFamily="34" charset="0"/>
              </a:rPr>
              <a:t>)</a:t>
            </a:r>
          </a:p>
          <a:p>
            <a:pPr lvl="2" algn="just">
              <a:lnSpc>
                <a:spcPct val="100000"/>
              </a:lnSpc>
            </a:pPr>
            <a:r>
              <a:rPr lang="pl-PL" dirty="0" err="1">
                <a:latin typeface="Century Gothic" panose="020B0502020202020204" pitchFamily="34" charset="0"/>
              </a:rPr>
              <a:t>negligence</a:t>
            </a:r>
            <a:r>
              <a:rPr lang="pl-PL" dirty="0">
                <a:latin typeface="Century Gothic" panose="020B0502020202020204" pitchFamily="34" charset="0"/>
              </a:rPr>
              <a:t> (</a:t>
            </a:r>
            <a:r>
              <a:rPr lang="pl-PL" dirty="0" err="1">
                <a:latin typeface="Century Gothic" panose="020B0502020202020204" pitchFamily="34" charset="0"/>
              </a:rPr>
              <a:t>unaware</a:t>
            </a:r>
            <a:r>
              <a:rPr lang="pl-PL" dirty="0">
                <a:latin typeface="Century Gothic" panose="020B0502020202020204" pitchFamily="34" charset="0"/>
              </a:rPr>
              <a:t> </a:t>
            </a:r>
            <a:r>
              <a:rPr lang="pl-PL" dirty="0" err="1">
                <a:latin typeface="Century Gothic" panose="020B0502020202020204" pitchFamily="34" charset="0"/>
              </a:rPr>
              <a:t>unintentionality</a:t>
            </a:r>
            <a:r>
              <a:rPr lang="pl-PL" dirty="0">
                <a:latin typeface="Century Gothic" panose="020B0502020202020204" pitchFamily="34" charset="0"/>
              </a:rPr>
              <a:t>)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36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scope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of the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lecture</a:t>
            </a: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grounds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impunity</a:t>
            </a:r>
            <a:r>
              <a:rPr lang="pl-PL" sz="2600" dirty="0">
                <a:latin typeface="Century Gothic" panose="020B0502020202020204" pitchFamily="34" charset="0"/>
              </a:rPr>
              <a:t> / </a:t>
            </a:r>
            <a:r>
              <a:rPr lang="pl-PL" sz="2600" dirty="0" err="1">
                <a:latin typeface="Century Gothic" panose="020B0502020202020204" pitchFamily="34" charset="0"/>
              </a:rPr>
              <a:t>defences</a:t>
            </a:r>
            <a:endParaRPr lang="pl-PL" sz="26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dirty="0" err="1">
                <a:latin typeface="Century Gothic" panose="020B0502020202020204" pitchFamily="34" charset="0"/>
              </a:rPr>
              <a:t>justification</a:t>
            </a:r>
            <a:endParaRPr lang="pl-PL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dirty="0" err="1">
                <a:latin typeface="Century Gothic" panose="020B0502020202020204" pitchFamily="34" charset="0"/>
              </a:rPr>
              <a:t>excuse</a:t>
            </a:r>
            <a:endParaRPr lang="pl-PL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04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defences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–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common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law</a:t>
            </a: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basic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distinction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between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offences</a:t>
            </a:r>
            <a:r>
              <a:rPr lang="pl-PL" sz="2600" dirty="0">
                <a:latin typeface="Century Gothic" panose="020B0502020202020204" pitchFamily="34" charset="0"/>
              </a:rPr>
              <a:t> and </a:t>
            </a:r>
            <a:r>
              <a:rPr lang="pl-PL" sz="2600" dirty="0" err="1">
                <a:latin typeface="Century Gothic" panose="020B0502020202020204" pitchFamily="34" charset="0"/>
              </a:rPr>
              <a:t>defences</a:t>
            </a:r>
            <a:endParaRPr lang="pl-PL" sz="26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conduct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which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is</a:t>
            </a:r>
            <a:r>
              <a:rPr lang="pl-PL" sz="2600" dirty="0">
                <a:latin typeface="Century Gothic" panose="020B0502020202020204" pitchFamily="34" charset="0"/>
              </a:rPr>
              <a:t> prima facie </a:t>
            </a:r>
            <a:r>
              <a:rPr lang="pl-PL" sz="2600" dirty="0" err="1">
                <a:latin typeface="Century Gothic" panose="020B0502020202020204" pitchFamily="34" charset="0"/>
              </a:rPr>
              <a:t>an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offence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will</a:t>
            </a:r>
            <a:r>
              <a:rPr lang="pl-PL" sz="2600" dirty="0">
                <a:latin typeface="Century Gothic" panose="020B0502020202020204" pitchFamily="34" charset="0"/>
              </a:rPr>
              <a:t> not </a:t>
            </a:r>
            <a:r>
              <a:rPr lang="pl-PL" sz="2600" dirty="0" err="1">
                <a:latin typeface="Century Gothic" panose="020B0502020202020204" pitchFamily="34" charset="0"/>
              </a:rPr>
              <a:t>lead</a:t>
            </a:r>
            <a:r>
              <a:rPr lang="pl-PL" sz="2600" dirty="0">
                <a:latin typeface="Century Gothic" panose="020B0502020202020204" pitchFamily="34" charset="0"/>
              </a:rPr>
              <a:t> to a </a:t>
            </a:r>
            <a:r>
              <a:rPr lang="pl-PL" sz="2600" dirty="0" err="1">
                <a:latin typeface="Century Gothic" panose="020B0502020202020204" pitchFamily="34" charset="0"/>
              </a:rPr>
              <a:t>conviction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if</a:t>
            </a:r>
            <a:r>
              <a:rPr lang="pl-PL" sz="2600" dirty="0">
                <a:latin typeface="Century Gothic" panose="020B0502020202020204" pitchFamily="34" charset="0"/>
              </a:rPr>
              <a:t> the </a:t>
            </a:r>
            <a:r>
              <a:rPr lang="pl-PL" sz="2600" dirty="0" err="1">
                <a:latin typeface="Century Gothic" panose="020B0502020202020204" pitchFamily="34" charset="0"/>
              </a:rPr>
              <a:t>defendant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has</a:t>
            </a:r>
            <a:r>
              <a:rPr lang="pl-PL" sz="2600" dirty="0">
                <a:latin typeface="Century Gothic" panose="020B0502020202020204" pitchFamily="34" charset="0"/>
              </a:rPr>
              <a:t> a </a:t>
            </a:r>
            <a:r>
              <a:rPr lang="pl-PL" sz="2600" dirty="0" err="1">
                <a:latin typeface="Century Gothic" panose="020B0502020202020204" pitchFamily="34" charset="0"/>
              </a:rPr>
              <a:t>further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defence</a:t>
            </a:r>
            <a:endParaRPr lang="pl-PL" sz="26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defences</a:t>
            </a:r>
            <a:r>
              <a:rPr lang="pl-PL" sz="2600" dirty="0">
                <a:latin typeface="Century Gothic" panose="020B0502020202020204" pitchFamily="34" charset="0"/>
              </a:rPr>
              <a:t>: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explanations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why</a:t>
            </a:r>
            <a:r>
              <a:rPr lang="pl-PL" sz="2200" dirty="0">
                <a:latin typeface="Century Gothic" panose="020B0502020202020204" pitchFamily="34" charset="0"/>
              </a:rPr>
              <a:t>, </a:t>
            </a:r>
            <a:r>
              <a:rPr lang="pl-PL" sz="2200" dirty="0" err="1">
                <a:latin typeface="Century Gothic" panose="020B0502020202020204" pitchFamily="34" charset="0"/>
              </a:rPr>
              <a:t>despite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appearances</a:t>
            </a:r>
            <a:r>
              <a:rPr lang="pl-PL" sz="2200" dirty="0">
                <a:latin typeface="Century Gothic" panose="020B0502020202020204" pitchFamily="34" charset="0"/>
              </a:rPr>
              <a:t>, the </a:t>
            </a:r>
            <a:r>
              <a:rPr lang="pl-PL" sz="2200" dirty="0" err="1">
                <a:latin typeface="Century Gothic" panose="020B0502020202020204" pitchFamily="34" charset="0"/>
              </a:rPr>
              <a:t>defendant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has</a:t>
            </a:r>
            <a:r>
              <a:rPr lang="pl-PL" sz="2200" dirty="0">
                <a:latin typeface="Century Gothic" panose="020B0502020202020204" pitchFamily="34" charset="0"/>
              </a:rPr>
              <a:t> not </a:t>
            </a:r>
            <a:r>
              <a:rPr lang="pl-PL" sz="2200" dirty="0" err="1">
                <a:latin typeface="Century Gothic" panose="020B0502020202020204" pitchFamily="34" charset="0"/>
              </a:rPr>
              <a:t>committed</a:t>
            </a:r>
            <a:r>
              <a:rPr lang="pl-PL" sz="2200" dirty="0">
                <a:latin typeface="Century Gothic" panose="020B0502020202020204" pitchFamily="34" charset="0"/>
              </a:rPr>
              <a:t> a </a:t>
            </a:r>
            <a:r>
              <a:rPr lang="pl-PL" sz="2200" dirty="0" err="1">
                <a:latin typeface="Century Gothic" panose="020B0502020202020204" pitchFamily="34" charset="0"/>
              </a:rPr>
              <a:t>crime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1800" dirty="0">
                <a:latin typeface="Century Gothic" panose="020B0502020202020204" pitchFamily="34" charset="0"/>
              </a:rPr>
              <a:t>(</a:t>
            </a:r>
            <a:r>
              <a:rPr lang="pl-PL" sz="1800" dirty="0" err="1">
                <a:latin typeface="Century Gothic" panose="020B0502020202020204" pitchFamily="34" charset="0"/>
              </a:rPr>
              <a:t>Simester</a:t>
            </a:r>
            <a:r>
              <a:rPr lang="pl-PL" sz="1800" dirty="0">
                <a:latin typeface="Century Gothic" panose="020B0502020202020204" pitchFamily="34" charset="0"/>
              </a:rPr>
              <a:t> and </a:t>
            </a:r>
            <a:r>
              <a:rPr lang="pl-PL" sz="1800" dirty="0" err="1">
                <a:latin typeface="Century Gothic" panose="020B0502020202020204" pitchFamily="34" charset="0"/>
              </a:rPr>
              <a:t>Sullivan’s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Criminal</a:t>
            </a:r>
            <a:r>
              <a:rPr lang="pl-PL" sz="1800" dirty="0">
                <a:latin typeface="Century Gothic" panose="020B0502020202020204" pitchFamily="34" charset="0"/>
              </a:rPr>
              <a:t> Law)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any</a:t>
            </a:r>
            <a:r>
              <a:rPr lang="pl-PL" sz="2200" dirty="0">
                <a:latin typeface="Century Gothic" panose="020B0502020202020204" pitchFamily="34" charset="0"/>
              </a:rPr>
              <a:t> set of </a:t>
            </a:r>
            <a:r>
              <a:rPr lang="pl-PL" sz="2200" dirty="0" err="1">
                <a:latin typeface="Century Gothic" panose="020B0502020202020204" pitchFamily="34" charset="0"/>
              </a:rPr>
              <a:t>identifiable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conditions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or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circumstances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that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may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prevent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conviction</a:t>
            </a:r>
            <a:r>
              <a:rPr lang="pl-PL" sz="2200" dirty="0">
                <a:latin typeface="Century Gothic" panose="020B0502020202020204" pitchFamily="34" charset="0"/>
              </a:rPr>
              <a:t> for </a:t>
            </a:r>
            <a:r>
              <a:rPr lang="pl-PL" sz="2200" dirty="0" err="1">
                <a:latin typeface="Century Gothic" panose="020B0502020202020204" pitchFamily="34" charset="0"/>
              </a:rPr>
              <a:t>an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offence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1800" dirty="0">
                <a:latin typeface="Century Gothic" panose="020B0502020202020204" pitchFamily="34" charset="0"/>
              </a:rPr>
              <a:t>(W. R. </a:t>
            </a:r>
            <a:r>
              <a:rPr lang="pl-PL" sz="1800" dirty="0" err="1">
                <a:latin typeface="Century Gothic" panose="020B0502020202020204" pitchFamily="34" charset="0"/>
              </a:rPr>
              <a:t>LaFave</a:t>
            </a:r>
            <a:r>
              <a:rPr lang="pl-PL" sz="1800" dirty="0">
                <a:latin typeface="Century Gothic" panose="020B0502020202020204" pitchFamily="34" charset="0"/>
              </a:rPr>
              <a:t>, </a:t>
            </a:r>
            <a:r>
              <a:rPr lang="pl-PL" sz="1800" dirty="0" err="1">
                <a:latin typeface="Century Gothic" panose="020B0502020202020204" pitchFamily="34" charset="0"/>
              </a:rPr>
              <a:t>Principles</a:t>
            </a:r>
            <a:r>
              <a:rPr lang="pl-PL" sz="1800" dirty="0">
                <a:latin typeface="Century Gothic" panose="020B0502020202020204" pitchFamily="34" charset="0"/>
              </a:rPr>
              <a:t> of </a:t>
            </a:r>
            <a:r>
              <a:rPr lang="pl-PL" sz="1800" dirty="0" err="1">
                <a:latin typeface="Century Gothic" panose="020B0502020202020204" pitchFamily="34" charset="0"/>
              </a:rPr>
              <a:t>Criminal</a:t>
            </a:r>
            <a:r>
              <a:rPr lang="pl-PL" sz="1800" dirty="0">
                <a:latin typeface="Century Gothic" panose="020B0502020202020204" pitchFamily="34" charset="0"/>
              </a:rPr>
              <a:t> Law)</a:t>
            </a:r>
            <a:endParaRPr lang="pl-PL" sz="22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52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defences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–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common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law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latin typeface="Century Gothic" panose="020B0502020202020204" pitchFamily="34" charset="0"/>
              </a:rPr>
              <a:t>categories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defences</a:t>
            </a:r>
            <a:r>
              <a:rPr lang="pl-PL" sz="2600" dirty="0">
                <a:latin typeface="Century Gothic" panose="020B0502020202020204" pitchFamily="34" charset="0"/>
              </a:rPr>
              <a:t> by </a:t>
            </a:r>
            <a:r>
              <a:rPr lang="pl-PL" sz="2600" dirty="0" err="1">
                <a:latin typeface="Century Gothic" panose="020B0502020202020204" pitchFamily="34" charset="0"/>
              </a:rPr>
              <a:t>Professor</a:t>
            </a:r>
            <a:r>
              <a:rPr lang="pl-PL" sz="2600" dirty="0">
                <a:latin typeface="Century Gothic" panose="020B0502020202020204" pitchFamily="34" charset="0"/>
              </a:rPr>
              <a:t> Paul Robinson: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arenR"/>
            </a:pPr>
            <a:r>
              <a:rPr lang="pl-PL" sz="2600" dirty="0" err="1">
                <a:latin typeface="Century Gothic" panose="020B0502020202020204" pitchFamily="34" charset="0"/>
              </a:rPr>
              <a:t>failure</a:t>
            </a:r>
            <a:r>
              <a:rPr lang="pl-PL" sz="2600" dirty="0">
                <a:latin typeface="Century Gothic" panose="020B0502020202020204" pitchFamily="34" charset="0"/>
              </a:rPr>
              <a:t> of proof </a:t>
            </a:r>
            <a:r>
              <a:rPr lang="pl-PL" sz="2600" dirty="0" err="1">
                <a:latin typeface="Century Gothic" panose="020B0502020202020204" pitchFamily="34" charset="0"/>
              </a:rPr>
              <a:t>defences</a:t>
            </a:r>
            <a:endParaRPr lang="pl-PL" sz="2600" dirty="0">
              <a:latin typeface="Century Gothic" panose="020B0502020202020204" pitchFamily="34" charset="0"/>
            </a:endParaRPr>
          </a:p>
          <a:p>
            <a:pPr marL="457200" indent="-457200" algn="just">
              <a:lnSpc>
                <a:spcPct val="100000"/>
              </a:lnSpc>
              <a:buFont typeface="+mj-lt"/>
              <a:buAutoNum type="arabicParenR"/>
            </a:pPr>
            <a:r>
              <a:rPr lang="pl-PL" sz="2600" dirty="0" err="1">
                <a:latin typeface="Century Gothic" panose="020B0502020202020204" pitchFamily="34" charset="0"/>
              </a:rPr>
              <a:t>offense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modification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defences</a:t>
            </a:r>
            <a:endParaRPr lang="pl-PL" sz="2600" dirty="0">
              <a:latin typeface="Century Gothic" panose="020B0502020202020204" pitchFamily="34" charset="0"/>
            </a:endParaRPr>
          </a:p>
          <a:p>
            <a:pPr marL="457200" indent="-457200" algn="just">
              <a:lnSpc>
                <a:spcPct val="100000"/>
              </a:lnSpc>
              <a:buFont typeface="+mj-lt"/>
              <a:buAutoNum type="arabicParenR"/>
            </a:pPr>
            <a:r>
              <a:rPr lang="pl-PL" sz="2600" dirty="0" err="1">
                <a:latin typeface="Century Gothic" panose="020B0502020202020204" pitchFamily="34" charset="0"/>
              </a:rPr>
              <a:t>justifications</a:t>
            </a:r>
            <a:endParaRPr lang="pl-PL" sz="2600" dirty="0">
              <a:latin typeface="Century Gothic" panose="020B0502020202020204" pitchFamily="34" charset="0"/>
            </a:endParaRPr>
          </a:p>
          <a:p>
            <a:pPr marL="457200" indent="-457200" algn="just">
              <a:lnSpc>
                <a:spcPct val="100000"/>
              </a:lnSpc>
              <a:buFont typeface="+mj-lt"/>
              <a:buAutoNum type="arabicParenR"/>
            </a:pPr>
            <a:r>
              <a:rPr lang="pl-PL" sz="2600" dirty="0" err="1">
                <a:latin typeface="Century Gothic" panose="020B0502020202020204" pitchFamily="34" charset="0"/>
              </a:rPr>
              <a:t>excuses</a:t>
            </a:r>
            <a:endParaRPr lang="pl-PL" sz="2600" dirty="0">
              <a:latin typeface="Century Gothic" panose="020B0502020202020204" pitchFamily="34" charset="0"/>
            </a:endParaRPr>
          </a:p>
          <a:p>
            <a:pPr marL="457200" indent="-457200" algn="just">
              <a:lnSpc>
                <a:spcPct val="100000"/>
              </a:lnSpc>
              <a:buFont typeface="+mj-lt"/>
              <a:buAutoNum type="arabicParenR"/>
            </a:pPr>
            <a:r>
              <a:rPr lang="pl-PL" sz="2600" dirty="0" err="1">
                <a:latin typeface="Century Gothic" panose="020B0502020202020204" pitchFamily="34" charset="0"/>
              </a:rPr>
              <a:t>nonexculpatory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defences</a:t>
            </a:r>
            <a:endParaRPr lang="pl-PL" sz="22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05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defences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–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common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law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two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groups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defences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failure</a:t>
            </a:r>
            <a:r>
              <a:rPr lang="pl-PL" sz="2600" dirty="0">
                <a:latin typeface="Century Gothic" panose="020B0502020202020204" pitchFamily="34" charset="0"/>
              </a:rPr>
              <a:t> of proof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not </a:t>
            </a:r>
            <a:r>
              <a:rPr lang="pl-PL" sz="2200" dirty="0" err="1">
                <a:latin typeface="Century Gothic" panose="020B0502020202020204" pitchFamily="34" charset="0"/>
              </a:rPr>
              <a:t>defences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strictly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speaking</a:t>
            </a:r>
            <a:r>
              <a:rPr lang="pl-PL" sz="2200" dirty="0">
                <a:latin typeface="Century Gothic" panose="020B0502020202020204" pitchFamily="34" charset="0"/>
              </a:rPr>
              <a:t> – </a:t>
            </a:r>
            <a:r>
              <a:rPr lang="pl-PL" sz="2200" dirty="0" err="1">
                <a:latin typeface="Century Gothic" panose="020B0502020202020204" pitchFamily="34" charset="0"/>
              </a:rPr>
              <a:t>denials</a:t>
            </a:r>
            <a:r>
              <a:rPr lang="pl-PL" sz="2200" dirty="0">
                <a:latin typeface="Century Gothic" panose="020B0502020202020204" pitchFamily="34" charset="0"/>
              </a:rPr>
              <a:t> of proof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their</a:t>
            </a:r>
            <a:r>
              <a:rPr lang="pl-PL" sz="2200" dirty="0">
                <a:latin typeface="Century Gothic" panose="020B0502020202020204" pitchFamily="34" charset="0"/>
              </a:rPr>
              <a:t> role </a:t>
            </a:r>
            <a:r>
              <a:rPr lang="pl-PL" sz="2200" dirty="0" err="1">
                <a:latin typeface="Century Gothic" panose="020B0502020202020204" pitchFamily="34" charset="0"/>
              </a:rPr>
              <a:t>is</a:t>
            </a:r>
            <a:r>
              <a:rPr lang="pl-PL" sz="2200" dirty="0">
                <a:latin typeface="Century Gothic" panose="020B0502020202020204" pitchFamily="34" charset="0"/>
              </a:rPr>
              <a:t> to </a:t>
            </a:r>
            <a:r>
              <a:rPr lang="pl-PL" sz="2200" dirty="0" err="1">
                <a:latin typeface="Century Gothic" panose="020B0502020202020204" pitchFamily="34" charset="0"/>
              </a:rPr>
              <a:t>deny</a:t>
            </a:r>
            <a:r>
              <a:rPr lang="pl-PL" sz="2200" dirty="0">
                <a:latin typeface="Century Gothic" panose="020B0502020202020204" pitchFamily="34" charset="0"/>
              </a:rPr>
              <a:t> mens </a:t>
            </a:r>
            <a:r>
              <a:rPr lang="pl-PL" sz="2200" dirty="0" err="1">
                <a:latin typeface="Century Gothic" panose="020B0502020202020204" pitchFamily="34" charset="0"/>
              </a:rPr>
              <a:t>rea</a:t>
            </a:r>
            <a:endParaRPr lang="pl-PL" sz="22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substantive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defences</a:t>
            </a:r>
            <a:endParaRPr lang="pl-PL" sz="26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grounds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impunity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they</a:t>
            </a:r>
            <a:r>
              <a:rPr lang="pl-PL" sz="2200" dirty="0">
                <a:latin typeface="Century Gothic" panose="020B0502020202020204" pitchFamily="34" charset="0"/>
              </a:rPr>
              <a:t> do not </a:t>
            </a:r>
            <a:r>
              <a:rPr lang="pl-PL" sz="2200" dirty="0" err="1">
                <a:latin typeface="Century Gothic" panose="020B0502020202020204" pitchFamily="34" charset="0"/>
              </a:rPr>
              <a:t>deny</a:t>
            </a:r>
            <a:r>
              <a:rPr lang="pl-PL" sz="2200" dirty="0">
                <a:latin typeface="Century Gothic" panose="020B0502020202020204" pitchFamily="34" charset="0"/>
              </a:rPr>
              <a:t> mens </a:t>
            </a:r>
            <a:r>
              <a:rPr lang="pl-PL" sz="2200" dirty="0" err="1">
                <a:latin typeface="Century Gothic" panose="020B0502020202020204" pitchFamily="34" charset="0"/>
              </a:rPr>
              <a:t>rea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they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justify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defendant’s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acts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or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excuse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him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endParaRPr lang="pl-PL" sz="22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endParaRPr lang="pl-PL" sz="22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86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previously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on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Introduction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to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Law:</a:t>
            </a: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definition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act</a:t>
            </a:r>
            <a:endParaRPr lang="pl-PL" sz="26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principles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latin typeface="Century Gothic" panose="020B0502020202020204" pitchFamily="34" charset="0"/>
              </a:rPr>
              <a:t> law</a:t>
            </a: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basic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elements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offence</a:t>
            </a:r>
            <a:endParaRPr lang="pl-PL" sz="2600" dirty="0"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in </a:t>
            </a:r>
            <a:r>
              <a:rPr lang="pl-PL" sz="2200" dirty="0" err="1">
                <a:latin typeface="Century Gothic" panose="020B0502020202020204" pitchFamily="34" charset="0"/>
              </a:rPr>
              <a:t>common</a:t>
            </a:r>
            <a:r>
              <a:rPr lang="pl-PL" sz="2200" dirty="0">
                <a:latin typeface="Century Gothic" panose="020B0502020202020204" pitchFamily="34" charset="0"/>
              </a:rPr>
              <a:t> law</a:t>
            </a:r>
          </a:p>
          <a:p>
            <a:pPr lvl="1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in </a:t>
            </a:r>
            <a:r>
              <a:rPr lang="pl-PL" sz="2200" dirty="0" err="1">
                <a:latin typeface="Century Gothic" panose="020B0502020202020204" pitchFamily="34" charset="0"/>
              </a:rPr>
              <a:t>continental</a:t>
            </a:r>
            <a:r>
              <a:rPr lang="pl-PL" sz="2200" dirty="0">
                <a:latin typeface="Century Gothic" panose="020B0502020202020204" pitchFamily="34" charset="0"/>
              </a:rPr>
              <a:t> (</a:t>
            </a:r>
            <a:r>
              <a:rPr lang="pl-PL" sz="2200" dirty="0" err="1">
                <a:latin typeface="Century Gothic" panose="020B0502020202020204" pitchFamily="34" charset="0"/>
              </a:rPr>
              <a:t>Polish</a:t>
            </a:r>
            <a:r>
              <a:rPr lang="pl-PL" sz="2200" dirty="0">
                <a:latin typeface="Century Gothic" panose="020B0502020202020204" pitchFamily="34" charset="0"/>
              </a:rPr>
              <a:t>) law</a:t>
            </a: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actus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reus</a:t>
            </a:r>
            <a:endParaRPr lang="pl-PL" sz="26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mens </a:t>
            </a:r>
            <a:r>
              <a:rPr lang="pl-PL" sz="2600" dirty="0" err="1">
                <a:latin typeface="Century Gothic" panose="020B0502020202020204" pitchFamily="34" charset="0"/>
              </a:rPr>
              <a:t>rea</a:t>
            </a:r>
            <a:endParaRPr lang="pl-PL" sz="26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56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defences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–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common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law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substantive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defences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justification</a:t>
            </a:r>
            <a:endParaRPr lang="pl-PL" sz="26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acquittal</a:t>
            </a:r>
            <a:r>
              <a:rPr lang="pl-PL" sz="2200" dirty="0">
                <a:latin typeface="Century Gothic" panose="020B0502020202020204" pitchFamily="34" charset="0"/>
              </a:rPr>
              <a:t> on the </a:t>
            </a:r>
            <a:r>
              <a:rPr lang="pl-PL" sz="2200" dirty="0" err="1">
                <a:latin typeface="Century Gothic" panose="020B0502020202020204" pitchFamily="34" charset="0"/>
              </a:rPr>
              <a:t>grounds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justification</a:t>
            </a:r>
            <a:r>
              <a:rPr lang="pl-PL" sz="2200" dirty="0">
                <a:latin typeface="Century Gothic" panose="020B0502020202020204" pitchFamily="34" charset="0"/>
              </a:rPr>
              <a:t> – </a:t>
            </a:r>
            <a:r>
              <a:rPr lang="pl-PL" sz="2200" dirty="0" err="1">
                <a:latin typeface="Century Gothic" panose="020B0502020202020204" pitchFamily="34" charset="0"/>
              </a:rPr>
              <a:t>defendant’s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act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is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lawful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defines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conduct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otherwise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criminal</a:t>
            </a:r>
            <a:r>
              <a:rPr lang="pl-PL" sz="2200" dirty="0">
                <a:latin typeface="Century Gothic" panose="020B0502020202020204" pitchFamily="34" charset="0"/>
              </a:rPr>
              <a:t>, </a:t>
            </a:r>
            <a:r>
              <a:rPr lang="pl-PL" sz="2200" dirty="0" err="1">
                <a:latin typeface="Century Gothic" panose="020B0502020202020204" pitchFamily="34" charset="0"/>
              </a:rPr>
              <a:t>which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under</a:t>
            </a:r>
            <a:r>
              <a:rPr lang="pl-PL" sz="2200" dirty="0">
                <a:latin typeface="Century Gothic" panose="020B0502020202020204" pitchFamily="34" charset="0"/>
              </a:rPr>
              <a:t> the </a:t>
            </a:r>
            <a:r>
              <a:rPr lang="pl-PL" sz="2200" dirty="0" err="1">
                <a:latin typeface="Century Gothic" panose="020B0502020202020204" pitchFamily="34" charset="0"/>
              </a:rPr>
              <a:t>circumstances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is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socially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acceptable</a:t>
            </a:r>
            <a:r>
              <a:rPr lang="pl-PL" sz="2200" dirty="0">
                <a:latin typeface="Century Gothic" panose="020B0502020202020204" pitchFamily="34" charset="0"/>
              </a:rPr>
              <a:t> and </a:t>
            </a:r>
            <a:r>
              <a:rPr lang="pl-PL" sz="2200" dirty="0" err="1">
                <a:latin typeface="Century Gothic" panose="020B0502020202020204" pitchFamily="34" charset="0"/>
              </a:rPr>
              <a:t>which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deserves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neither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criminal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liability</a:t>
            </a:r>
            <a:r>
              <a:rPr lang="pl-PL" sz="2200" dirty="0">
                <a:latin typeface="Century Gothic" panose="020B0502020202020204" pitchFamily="34" charset="0"/>
              </a:rPr>
              <a:t> nor </a:t>
            </a:r>
            <a:r>
              <a:rPr lang="pl-PL" sz="2200" dirty="0" err="1">
                <a:latin typeface="Century Gothic" panose="020B0502020202020204" pitchFamily="34" charset="0"/>
              </a:rPr>
              <a:t>even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censure</a:t>
            </a:r>
            <a:endParaRPr lang="pl-PL" sz="22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excuse</a:t>
            </a:r>
            <a:endParaRPr lang="pl-PL" sz="26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acquittal</a:t>
            </a:r>
            <a:r>
              <a:rPr lang="pl-PL" sz="2200" dirty="0">
                <a:latin typeface="Century Gothic" panose="020B0502020202020204" pitchFamily="34" charset="0"/>
              </a:rPr>
              <a:t> on the </a:t>
            </a:r>
            <a:r>
              <a:rPr lang="pl-PL" sz="2200" dirty="0" err="1">
                <a:latin typeface="Century Gothic" panose="020B0502020202020204" pitchFamily="34" charset="0"/>
              </a:rPr>
              <a:t>grounds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excuse</a:t>
            </a:r>
            <a:r>
              <a:rPr lang="pl-PL" sz="2200" dirty="0">
                <a:latin typeface="Century Gothic" panose="020B0502020202020204" pitchFamily="34" charset="0"/>
              </a:rPr>
              <a:t> – </a:t>
            </a:r>
            <a:r>
              <a:rPr lang="pl-PL" sz="2200" dirty="0" err="1">
                <a:latin typeface="Century Gothic" panose="020B0502020202020204" pitchFamily="34" charset="0"/>
              </a:rPr>
              <a:t>defendant’s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act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remain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an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intrusion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upon’s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victim’s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legally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protected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interests</a:t>
            </a:r>
            <a:r>
              <a:rPr lang="pl-PL" sz="2200" dirty="0">
                <a:latin typeface="Century Gothic" panose="020B0502020202020204" pitchFamily="34" charset="0"/>
              </a:rPr>
              <a:t>, but he </a:t>
            </a:r>
            <a:r>
              <a:rPr lang="pl-PL" sz="2200" dirty="0" err="1">
                <a:latin typeface="Century Gothic" panose="020B0502020202020204" pitchFamily="34" charset="0"/>
              </a:rPr>
              <a:t>is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excused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because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his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conduct</a:t>
            </a:r>
            <a:r>
              <a:rPr lang="pl-PL" sz="2200" dirty="0">
                <a:latin typeface="Century Gothic" panose="020B0502020202020204" pitchFamily="34" charset="0"/>
              </a:rPr>
              <a:t> was </a:t>
            </a:r>
            <a:r>
              <a:rPr lang="pl-PL" sz="2200" dirty="0" err="1">
                <a:latin typeface="Century Gothic" panose="020B0502020202020204" pitchFamily="34" charset="0"/>
              </a:rPr>
              <a:t>insufficiently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culpable</a:t>
            </a:r>
            <a:r>
              <a:rPr lang="pl-PL" sz="2200" dirty="0">
                <a:latin typeface="Century Gothic" panose="020B0502020202020204" pitchFamily="34" charset="0"/>
              </a:rPr>
              <a:t> for a </a:t>
            </a:r>
            <a:r>
              <a:rPr lang="pl-PL" sz="2200" dirty="0" err="1">
                <a:latin typeface="Century Gothic" panose="020B0502020202020204" pitchFamily="34" charset="0"/>
              </a:rPr>
              <a:t>conviction</a:t>
            </a:r>
            <a:endParaRPr lang="pl-PL" sz="22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„</a:t>
            </a:r>
            <a:r>
              <a:rPr lang="pl-PL" sz="2600" dirty="0" err="1">
                <a:latin typeface="Century Gothic" panose="020B0502020202020204" pitchFamily="34" charset="0"/>
              </a:rPr>
              <a:t>an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actor’s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i="1" dirty="0" err="1">
                <a:latin typeface="Century Gothic" panose="020B0502020202020204" pitchFamily="34" charset="0"/>
              </a:rPr>
              <a:t>conduct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is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justified</a:t>
            </a:r>
            <a:r>
              <a:rPr lang="pl-PL" sz="2600" dirty="0">
                <a:latin typeface="Century Gothic" panose="020B0502020202020204" pitchFamily="34" charset="0"/>
              </a:rPr>
              <a:t>; </a:t>
            </a:r>
            <a:r>
              <a:rPr lang="pl-PL" sz="2600" dirty="0" err="1">
                <a:latin typeface="Century Gothic" panose="020B0502020202020204" pitchFamily="34" charset="0"/>
              </a:rPr>
              <a:t>an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i="1" dirty="0" err="1">
                <a:latin typeface="Century Gothic" panose="020B0502020202020204" pitchFamily="34" charset="0"/>
              </a:rPr>
              <a:t>actor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is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excused</a:t>
            </a:r>
            <a:r>
              <a:rPr lang="pl-PL" sz="2600" dirty="0">
                <a:latin typeface="Century Gothic" panose="020B0502020202020204" pitchFamily="34" charset="0"/>
              </a:rPr>
              <a:t>” (Robinson)</a:t>
            </a:r>
          </a:p>
          <a:p>
            <a:pPr lvl="1" algn="just">
              <a:lnSpc>
                <a:spcPct val="100000"/>
              </a:lnSpc>
            </a:pPr>
            <a:endParaRPr lang="pl-PL" sz="22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endParaRPr lang="pl-PL" sz="22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57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defences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–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continental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Polish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) law</a:t>
            </a:r>
            <a:endParaRPr lang="pl-PL" sz="2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grounds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impunity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they</a:t>
            </a:r>
            <a:r>
              <a:rPr lang="pl-PL" sz="2200" dirty="0">
                <a:latin typeface="Century Gothic" panose="020B0502020202020204" pitchFamily="34" charset="0"/>
              </a:rPr>
              <a:t> do not </a:t>
            </a:r>
            <a:r>
              <a:rPr lang="pl-PL" sz="2200" dirty="0" err="1">
                <a:latin typeface="Century Gothic" panose="020B0502020202020204" pitchFamily="34" charset="0"/>
              </a:rPr>
              <a:t>deny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actus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reus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they</a:t>
            </a:r>
            <a:r>
              <a:rPr lang="pl-PL" sz="2200" dirty="0">
                <a:latin typeface="Century Gothic" panose="020B0502020202020204" pitchFamily="34" charset="0"/>
              </a:rPr>
              <a:t> do </a:t>
            </a:r>
            <a:r>
              <a:rPr lang="pl-PL" sz="2200" dirty="0" err="1">
                <a:latin typeface="Century Gothic" panose="020B0502020202020204" pitchFamily="34" charset="0"/>
              </a:rPr>
              <a:t>deny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other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elements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criminal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offence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their</a:t>
            </a:r>
            <a:r>
              <a:rPr lang="pl-PL" sz="2200" dirty="0">
                <a:latin typeface="Century Gothic" panose="020B0502020202020204" pitchFamily="34" charset="0"/>
              </a:rPr>
              <a:t> role </a:t>
            </a:r>
            <a:r>
              <a:rPr lang="pl-PL" sz="2200" dirty="0" err="1">
                <a:latin typeface="Century Gothic" panose="020B0502020202020204" pitchFamily="34" charset="0"/>
              </a:rPr>
              <a:t>is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basically</a:t>
            </a:r>
            <a:r>
              <a:rPr lang="pl-PL" sz="2200" dirty="0">
                <a:latin typeface="Century Gothic" panose="020B0502020202020204" pitchFamily="34" charset="0"/>
              </a:rPr>
              <a:t> the same as in </a:t>
            </a:r>
            <a:r>
              <a:rPr lang="pl-PL" sz="2200" dirty="0" err="1">
                <a:latin typeface="Century Gothic" panose="020B0502020202020204" pitchFamily="34" charset="0"/>
              </a:rPr>
              <a:t>common</a:t>
            </a:r>
            <a:r>
              <a:rPr lang="pl-PL" sz="2200" dirty="0">
                <a:latin typeface="Century Gothic" panose="020B0502020202020204" pitchFamily="34" charset="0"/>
              </a:rPr>
              <a:t> law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pl-PL" sz="2600" dirty="0" err="1">
                <a:latin typeface="Century Gothic" panose="020B0502020202020204" pitchFamily="34" charset="0"/>
              </a:rPr>
              <a:t>human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conduct</a:t>
            </a:r>
            <a:r>
              <a:rPr lang="pl-PL" sz="2600" dirty="0"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latin typeface="Century Gothic" panose="020B0502020202020204" pitchFamily="34" charset="0"/>
              </a:rPr>
              <a:t>act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or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omission</a:t>
            </a:r>
            <a:r>
              <a:rPr lang="pl-PL" sz="2600" dirty="0">
                <a:latin typeface="Century Gothic" panose="020B0502020202020204" pitchFamily="34" charset="0"/>
              </a:rPr>
              <a:t>)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pl-PL" sz="2600" dirty="0" err="1">
                <a:latin typeface="Century Gothic" panose="020B0502020202020204" pitchFamily="34" charset="0"/>
              </a:rPr>
              <a:t>unlawfulness</a:t>
            </a:r>
            <a:r>
              <a:rPr lang="pl-PL" sz="2600" dirty="0">
                <a:latin typeface="Century Gothic" panose="020B0502020202020204" pitchFamily="34" charset="0"/>
              </a:rPr>
              <a:t> =&gt;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justification</a:t>
            </a: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pl-PL" sz="2600" dirty="0" err="1">
                <a:latin typeface="Century Gothic" panose="020B0502020202020204" pitchFamily="34" charset="0"/>
              </a:rPr>
              <a:t>punishability</a:t>
            </a:r>
            <a:endParaRPr lang="pl-PL" sz="2600" dirty="0">
              <a:latin typeface="Century Gothic" panose="020B0502020202020204" pitchFamily="34" charset="0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pl-PL" sz="2600" dirty="0" err="1">
                <a:latin typeface="Century Gothic" panose="020B0502020202020204" pitchFamily="34" charset="0"/>
              </a:rPr>
              <a:t>social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harm</a:t>
            </a:r>
            <a:r>
              <a:rPr lang="pl-PL" sz="2600" dirty="0"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latin typeface="Century Gothic" panose="020B0502020202020204" pitchFamily="34" charset="0"/>
              </a:rPr>
              <a:t>higher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than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minimal</a:t>
            </a:r>
            <a:r>
              <a:rPr lang="pl-PL" sz="2600" dirty="0">
                <a:latin typeface="Century Gothic" panose="020B0502020202020204" pitchFamily="34" charset="0"/>
              </a:rPr>
              <a:t>)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pl-PL" sz="2600" dirty="0" err="1">
                <a:latin typeface="Century Gothic" panose="020B0502020202020204" pitchFamily="34" charset="0"/>
              </a:rPr>
              <a:t>guilt</a:t>
            </a:r>
            <a:r>
              <a:rPr lang="pl-PL" sz="2600" dirty="0"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latin typeface="Century Gothic" panose="020B0502020202020204" pitchFamily="34" charset="0"/>
              </a:rPr>
              <a:t>culpability</a:t>
            </a:r>
            <a:r>
              <a:rPr lang="pl-PL" sz="2600" dirty="0">
                <a:latin typeface="Century Gothic" panose="020B0502020202020204" pitchFamily="34" charset="0"/>
              </a:rPr>
              <a:t>) =&gt;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excuse</a:t>
            </a: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endParaRPr lang="pl-PL" dirty="0">
              <a:latin typeface="Century Gothic" panose="020B0502020202020204" pitchFamily="34" charset="0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endParaRPr lang="pl-PL" sz="260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endParaRPr lang="pl-PL" sz="26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1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defences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–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common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law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mistake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mistake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fact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ignorance</a:t>
            </a:r>
            <a:r>
              <a:rPr lang="pl-PL" sz="2200" dirty="0">
                <a:latin typeface="Century Gothic" panose="020B0502020202020204" pitchFamily="34" charset="0"/>
              </a:rPr>
              <a:t> and </a:t>
            </a:r>
            <a:r>
              <a:rPr lang="pl-PL" sz="2200" dirty="0" err="1">
                <a:latin typeface="Century Gothic" panose="020B0502020202020204" pitchFamily="34" charset="0"/>
              </a:rPr>
              <a:t>mistake</a:t>
            </a:r>
            <a:r>
              <a:rPr lang="pl-PL" sz="2200" dirty="0">
                <a:latin typeface="Century Gothic" panose="020B0502020202020204" pitchFamily="34" charset="0"/>
              </a:rPr>
              <a:t> of law</a:t>
            </a: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is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it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failure</a:t>
            </a:r>
            <a:r>
              <a:rPr lang="pl-PL" sz="2600" dirty="0">
                <a:latin typeface="Century Gothic" panose="020B0502020202020204" pitchFamily="34" charset="0"/>
              </a:rPr>
              <a:t> of proof </a:t>
            </a:r>
            <a:r>
              <a:rPr lang="pl-PL" sz="2600" dirty="0" err="1">
                <a:latin typeface="Century Gothic" panose="020B0502020202020204" pitchFamily="34" charset="0"/>
              </a:rPr>
              <a:t>or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substantive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defence</a:t>
            </a:r>
            <a:r>
              <a:rPr lang="pl-PL" sz="2600" dirty="0">
                <a:latin typeface="Century Gothic" panose="020B0502020202020204" pitchFamily="34" charset="0"/>
              </a:rPr>
              <a:t>?</a:t>
            </a:r>
          </a:p>
          <a:p>
            <a:pPr lvl="1" algn="just">
              <a:lnSpc>
                <a:spcPct val="100000"/>
              </a:lnSpc>
            </a:pPr>
            <a:endParaRPr lang="pl-PL" sz="22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endParaRPr lang="pl-PL" sz="22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52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defences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–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common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law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mistake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a </a:t>
            </a:r>
            <a:r>
              <a:rPr lang="pl-PL" sz="2600" dirty="0" err="1">
                <a:latin typeface="Century Gothic" panose="020B0502020202020204" pitchFamily="34" charset="0"/>
              </a:rPr>
              <a:t>mistake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fact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negates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intention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or</a:t>
            </a:r>
            <a:r>
              <a:rPr lang="pl-PL" sz="2600" dirty="0">
                <a:latin typeface="Century Gothic" panose="020B0502020202020204" pitchFamily="34" charset="0"/>
              </a:rPr>
              <a:t> foresight (House of </a:t>
            </a:r>
            <a:r>
              <a:rPr lang="pl-PL" sz="2600" dirty="0" err="1">
                <a:latin typeface="Century Gothic" panose="020B0502020202020204" pitchFamily="34" charset="0"/>
              </a:rPr>
              <a:t>Lords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decision</a:t>
            </a:r>
            <a:r>
              <a:rPr lang="pl-PL" sz="2600" dirty="0">
                <a:latin typeface="Century Gothic" panose="020B0502020202020204" pitchFamily="34" charset="0"/>
              </a:rPr>
              <a:t> in Morgan, 1976)</a:t>
            </a: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thus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it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denies</a:t>
            </a:r>
            <a:r>
              <a:rPr lang="pl-PL" sz="2600" dirty="0">
                <a:latin typeface="Century Gothic" panose="020B0502020202020204" pitchFamily="34" charset="0"/>
              </a:rPr>
              <a:t> mens </a:t>
            </a:r>
            <a:r>
              <a:rPr lang="pl-PL" sz="2600" dirty="0" err="1">
                <a:latin typeface="Century Gothic" panose="020B0502020202020204" pitchFamily="34" charset="0"/>
              </a:rPr>
              <a:t>rea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when</a:t>
            </a:r>
            <a:r>
              <a:rPr lang="pl-PL" sz="2600" dirty="0">
                <a:latin typeface="Century Gothic" panose="020B0502020202020204" pitchFamily="34" charset="0"/>
              </a:rPr>
              <a:t> the </a:t>
            </a:r>
            <a:r>
              <a:rPr lang="pl-PL" sz="2600" dirty="0" err="1">
                <a:latin typeface="Century Gothic" panose="020B0502020202020204" pitchFamily="34" charset="0"/>
              </a:rPr>
              <a:t>actor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needs</a:t>
            </a:r>
            <a:r>
              <a:rPr lang="pl-PL" sz="2600" dirty="0">
                <a:latin typeface="Century Gothic" panose="020B0502020202020204" pitchFamily="34" charset="0"/>
              </a:rPr>
              <a:t> to </a:t>
            </a:r>
            <a:r>
              <a:rPr lang="pl-PL" sz="2600" dirty="0" err="1">
                <a:latin typeface="Century Gothic" panose="020B0502020202020204" pitchFamily="34" charset="0"/>
              </a:rPr>
              <a:t>act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knowingly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or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intentionally</a:t>
            </a:r>
            <a:endParaRPr lang="pl-PL" sz="26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on the </a:t>
            </a:r>
            <a:r>
              <a:rPr lang="pl-PL" sz="2600" dirty="0" err="1">
                <a:latin typeface="Century Gothic" panose="020B0502020202020204" pitchFamily="34" charset="0"/>
              </a:rPr>
              <a:t>other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hand</a:t>
            </a:r>
            <a:r>
              <a:rPr lang="pl-PL" sz="2600" dirty="0">
                <a:latin typeface="Century Gothic" panose="020B0502020202020204" pitchFamily="34" charset="0"/>
              </a:rPr>
              <a:t>, </a:t>
            </a:r>
            <a:r>
              <a:rPr lang="pl-PL" sz="2600" dirty="0" err="1">
                <a:latin typeface="Century Gothic" panose="020B0502020202020204" pitchFamily="34" charset="0"/>
              </a:rPr>
              <a:t>if</a:t>
            </a:r>
            <a:r>
              <a:rPr lang="pl-PL" sz="2600" dirty="0">
                <a:latin typeface="Century Gothic" panose="020B0502020202020204" pitchFamily="34" charset="0"/>
              </a:rPr>
              <a:t> the mens </a:t>
            </a:r>
            <a:r>
              <a:rPr lang="pl-PL" sz="2600" dirty="0" err="1">
                <a:latin typeface="Century Gothic" panose="020B0502020202020204" pitchFamily="34" charset="0"/>
              </a:rPr>
              <a:t>rea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required</a:t>
            </a:r>
            <a:r>
              <a:rPr lang="pl-PL" sz="2600" dirty="0">
                <a:latin typeface="Century Gothic" panose="020B0502020202020204" pitchFamily="34" charset="0"/>
              </a:rPr>
              <a:t> for a </a:t>
            </a:r>
            <a:r>
              <a:rPr lang="pl-PL" sz="2600" dirty="0" err="1">
                <a:latin typeface="Century Gothic" panose="020B0502020202020204" pitchFamily="34" charset="0"/>
              </a:rPr>
              <a:t>particular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offence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does</a:t>
            </a:r>
            <a:r>
              <a:rPr lang="pl-PL" sz="2600" dirty="0">
                <a:latin typeface="Century Gothic" panose="020B0502020202020204" pitchFamily="34" charset="0"/>
              </a:rPr>
              <a:t> not </a:t>
            </a:r>
            <a:r>
              <a:rPr lang="pl-PL" sz="2600" dirty="0" err="1">
                <a:latin typeface="Century Gothic" panose="020B0502020202020204" pitchFamily="34" charset="0"/>
              </a:rPr>
              <a:t>correspond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or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embrace</a:t>
            </a:r>
            <a:r>
              <a:rPr lang="pl-PL" sz="2600" dirty="0">
                <a:latin typeface="Century Gothic" panose="020B0502020202020204" pitchFamily="34" charset="0"/>
              </a:rPr>
              <a:t> the </a:t>
            </a:r>
            <a:r>
              <a:rPr lang="pl-PL" sz="2600" dirty="0" err="1">
                <a:latin typeface="Century Gothic" panose="020B0502020202020204" pitchFamily="34" charset="0"/>
              </a:rPr>
              <a:t>entirety</a:t>
            </a:r>
            <a:r>
              <a:rPr lang="pl-PL" sz="2600" dirty="0">
                <a:latin typeface="Century Gothic" panose="020B0502020202020204" pitchFamily="34" charset="0"/>
              </a:rPr>
              <a:t> of the </a:t>
            </a:r>
            <a:r>
              <a:rPr lang="pl-PL" sz="2600" dirty="0" err="1">
                <a:latin typeface="Century Gothic" panose="020B0502020202020204" pitchFamily="34" charset="0"/>
              </a:rPr>
              <a:t>actus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reus</a:t>
            </a:r>
            <a:r>
              <a:rPr lang="pl-PL" sz="2600" dirty="0">
                <a:latin typeface="Century Gothic" panose="020B0502020202020204" pitchFamily="34" charset="0"/>
              </a:rPr>
              <a:t>, a </a:t>
            </a:r>
            <a:r>
              <a:rPr lang="pl-PL" sz="2600" dirty="0" err="1">
                <a:latin typeface="Century Gothic" panose="020B0502020202020204" pitchFamily="34" charset="0"/>
              </a:rPr>
              <a:t>mistake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may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turn</a:t>
            </a:r>
            <a:r>
              <a:rPr lang="pl-PL" sz="2600" dirty="0">
                <a:latin typeface="Century Gothic" panose="020B0502020202020204" pitchFamily="34" charset="0"/>
              </a:rPr>
              <a:t> out to be </a:t>
            </a:r>
            <a:r>
              <a:rPr lang="pl-PL" sz="2600" dirty="0" err="1">
                <a:latin typeface="Century Gothic" panose="020B0502020202020204" pitchFamily="34" charset="0"/>
              </a:rPr>
              <a:t>immaterial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endParaRPr lang="pl-PL" sz="22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29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defences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–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common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law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mistake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as for </a:t>
            </a:r>
            <a:r>
              <a:rPr lang="pl-PL" sz="2600" dirty="0" err="1">
                <a:latin typeface="Century Gothic" panose="020B0502020202020204" pitchFamily="34" charset="0"/>
              </a:rPr>
              <a:t>existence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circumstances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constituting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legally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adequate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duress</a:t>
            </a:r>
            <a:r>
              <a:rPr lang="pl-PL" sz="2600" dirty="0">
                <a:latin typeface="Century Gothic" panose="020B0502020202020204" pitchFamily="34" charset="0"/>
              </a:rPr>
              <a:t> – </a:t>
            </a:r>
            <a:r>
              <a:rPr lang="pl-PL" sz="2600" dirty="0" err="1">
                <a:latin typeface="Century Gothic" panose="020B0502020202020204" pitchFamily="34" charset="0"/>
              </a:rPr>
              <a:t>mistake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must</a:t>
            </a:r>
            <a:r>
              <a:rPr lang="pl-PL" sz="2600" dirty="0">
                <a:latin typeface="Century Gothic" panose="020B0502020202020204" pitchFamily="34" charset="0"/>
              </a:rPr>
              <a:t> be </a:t>
            </a:r>
            <a:r>
              <a:rPr lang="pl-PL" sz="2600" dirty="0" err="1">
                <a:latin typeface="Century Gothic" panose="020B0502020202020204" pitchFamily="34" charset="0"/>
              </a:rPr>
              <a:t>based</a:t>
            </a:r>
            <a:r>
              <a:rPr lang="pl-PL" sz="2600" dirty="0">
                <a:latin typeface="Century Gothic" panose="020B0502020202020204" pitchFamily="34" charset="0"/>
              </a:rPr>
              <a:t> on </a:t>
            </a:r>
            <a:r>
              <a:rPr lang="pl-PL" sz="2600" dirty="0" err="1">
                <a:latin typeface="Century Gothic" panose="020B0502020202020204" pitchFamily="34" charset="0"/>
              </a:rPr>
              <a:t>reasonable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grounds</a:t>
            </a:r>
            <a:r>
              <a:rPr lang="pl-PL" sz="2600" dirty="0">
                <a:latin typeface="Century Gothic" panose="020B0502020202020204" pitchFamily="34" charset="0"/>
              </a:rPr>
              <a:t> to </a:t>
            </a:r>
            <a:r>
              <a:rPr lang="pl-PL" sz="2600" dirty="0" err="1">
                <a:latin typeface="Century Gothic" panose="020B0502020202020204" pitchFamily="34" charset="0"/>
              </a:rPr>
              <a:t>constitute</a:t>
            </a:r>
            <a:r>
              <a:rPr lang="pl-PL" sz="2600" dirty="0">
                <a:latin typeface="Century Gothic" panose="020B0502020202020204" pitchFamily="34" charset="0"/>
              </a:rPr>
              <a:t> a </a:t>
            </a:r>
            <a:r>
              <a:rPr lang="pl-PL" sz="2600" dirty="0" err="1">
                <a:latin typeface="Century Gothic" panose="020B0502020202020204" pitchFamily="34" charset="0"/>
              </a:rPr>
              <a:t>defence</a:t>
            </a:r>
            <a:r>
              <a:rPr lang="pl-PL" sz="2600" dirty="0">
                <a:latin typeface="Century Gothic" panose="020B0502020202020204" pitchFamily="34" charset="0"/>
              </a:rPr>
              <a:t> (Court of </a:t>
            </a:r>
            <a:r>
              <a:rPr lang="pl-PL" sz="2600" dirty="0" err="1">
                <a:latin typeface="Century Gothic" panose="020B0502020202020204" pitchFamily="34" charset="0"/>
              </a:rPr>
              <a:t>Appeal</a:t>
            </a:r>
            <a:r>
              <a:rPr lang="pl-PL" sz="2600" dirty="0">
                <a:latin typeface="Century Gothic" panose="020B0502020202020204" pitchFamily="34" charset="0"/>
              </a:rPr>
              <a:t>, Graham, 1982)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„English law </a:t>
            </a:r>
            <a:r>
              <a:rPr lang="pl-PL" sz="2600" dirty="0" err="1">
                <a:latin typeface="Century Gothic" panose="020B0502020202020204" pitchFamily="34" charset="0"/>
              </a:rPr>
              <a:t>lacks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any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general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theory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exculpation</a:t>
            </a:r>
            <a:r>
              <a:rPr lang="pl-PL" sz="2600" dirty="0">
                <a:latin typeface="Century Gothic" panose="020B0502020202020204" pitchFamily="34" charset="0"/>
              </a:rPr>
              <a:t> to </a:t>
            </a:r>
            <a:r>
              <a:rPr lang="pl-PL" sz="2600" dirty="0" err="1">
                <a:latin typeface="Century Gothic" panose="020B0502020202020204" pitchFamily="34" charset="0"/>
              </a:rPr>
              <a:t>guide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decision-making</a:t>
            </a:r>
            <a:r>
              <a:rPr lang="pl-PL" sz="2600" dirty="0">
                <a:latin typeface="Century Gothic" panose="020B0502020202020204" pitchFamily="34" charset="0"/>
              </a:rPr>
              <a:t> on the </a:t>
            </a:r>
            <a:r>
              <a:rPr lang="pl-PL" sz="2600" dirty="0" err="1">
                <a:latin typeface="Century Gothic" panose="020B0502020202020204" pitchFamily="34" charset="0"/>
              </a:rPr>
              <a:t>nature</a:t>
            </a:r>
            <a:r>
              <a:rPr lang="pl-PL" sz="2600" dirty="0">
                <a:latin typeface="Century Gothic" panose="020B0502020202020204" pitchFamily="34" charset="0"/>
              </a:rPr>
              <a:t> and </a:t>
            </a:r>
            <a:r>
              <a:rPr lang="pl-PL" sz="2600" dirty="0" err="1">
                <a:latin typeface="Century Gothic" panose="020B0502020202020204" pitchFamily="34" charset="0"/>
              </a:rPr>
              <a:t>range</a:t>
            </a:r>
            <a:r>
              <a:rPr lang="pl-PL" sz="2600" dirty="0">
                <a:latin typeface="Century Gothic" panose="020B0502020202020204" pitchFamily="34" charset="0"/>
              </a:rPr>
              <a:t> of the </a:t>
            </a:r>
            <a:r>
              <a:rPr lang="pl-PL" sz="2600" dirty="0" err="1">
                <a:latin typeface="Century Gothic" panose="020B0502020202020204" pitchFamily="34" charset="0"/>
              </a:rPr>
              <a:t>defence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mistake</a:t>
            </a:r>
            <a:r>
              <a:rPr lang="pl-PL" sz="2600" dirty="0">
                <a:latin typeface="Century Gothic" panose="020B0502020202020204" pitchFamily="34" charset="0"/>
              </a:rPr>
              <a:t>. A </a:t>
            </a:r>
            <a:r>
              <a:rPr lang="pl-PL" sz="2600" dirty="0" err="1">
                <a:latin typeface="Century Gothic" panose="020B0502020202020204" pitchFamily="34" charset="0"/>
              </a:rPr>
              <a:t>settled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theory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could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only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come</a:t>
            </a:r>
            <a:r>
              <a:rPr lang="pl-PL" sz="2600" dirty="0">
                <a:latin typeface="Century Gothic" panose="020B0502020202020204" pitchFamily="34" charset="0"/>
              </a:rPr>
              <a:t> by </a:t>
            </a:r>
            <a:r>
              <a:rPr lang="pl-PL" sz="2600" dirty="0" err="1">
                <a:latin typeface="Century Gothic" panose="020B0502020202020204" pitchFamily="34" charset="0"/>
              </a:rPr>
              <a:t>way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code</a:t>
            </a:r>
            <a:r>
              <a:rPr lang="pl-PL" sz="2600" dirty="0">
                <a:latin typeface="Century Gothic" panose="020B0502020202020204" pitchFamily="34" charset="0"/>
              </a:rPr>
              <a:t>, a </a:t>
            </a:r>
            <a:r>
              <a:rPr lang="pl-PL" sz="2600" dirty="0" err="1">
                <a:latin typeface="Century Gothic" panose="020B0502020202020204" pitchFamily="34" charset="0"/>
              </a:rPr>
              <a:t>remote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prospect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indeed</a:t>
            </a:r>
            <a:r>
              <a:rPr lang="pl-PL" sz="2600" dirty="0">
                <a:latin typeface="Century Gothic" panose="020B0502020202020204" pitchFamily="34" charset="0"/>
              </a:rPr>
              <a:t>” </a:t>
            </a:r>
            <a:r>
              <a:rPr lang="pl-PL" sz="2000" dirty="0">
                <a:latin typeface="Century Gothic" panose="020B0502020202020204" pitchFamily="34" charset="0"/>
              </a:rPr>
              <a:t>(</a:t>
            </a:r>
            <a:r>
              <a:rPr lang="pl-PL" sz="2000" dirty="0" err="1">
                <a:latin typeface="Century Gothic" panose="020B0502020202020204" pitchFamily="34" charset="0"/>
              </a:rPr>
              <a:t>Simester</a:t>
            </a:r>
            <a:r>
              <a:rPr lang="pl-PL" sz="2000" dirty="0">
                <a:latin typeface="Century Gothic" panose="020B0502020202020204" pitchFamily="34" charset="0"/>
              </a:rPr>
              <a:t> and </a:t>
            </a:r>
            <a:r>
              <a:rPr lang="pl-PL" sz="2000" dirty="0" err="1">
                <a:latin typeface="Century Gothic" panose="020B0502020202020204" pitchFamily="34" charset="0"/>
              </a:rPr>
              <a:t>Sullivan’s</a:t>
            </a:r>
            <a:r>
              <a:rPr lang="pl-PL" sz="2000" dirty="0">
                <a:latin typeface="Century Gothic" panose="020B0502020202020204" pitchFamily="34" charset="0"/>
              </a:rPr>
              <a:t> </a:t>
            </a:r>
            <a:r>
              <a:rPr lang="pl-PL" sz="2000" dirty="0" err="1">
                <a:latin typeface="Century Gothic" panose="020B0502020202020204" pitchFamily="34" charset="0"/>
              </a:rPr>
              <a:t>Criminal</a:t>
            </a:r>
            <a:r>
              <a:rPr lang="pl-PL" sz="2000" dirty="0">
                <a:latin typeface="Century Gothic" panose="020B0502020202020204" pitchFamily="34" charset="0"/>
              </a:rPr>
              <a:t> Law)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it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is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unclear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whether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mistake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needs</a:t>
            </a:r>
            <a:r>
              <a:rPr lang="pl-PL" sz="2200" dirty="0">
                <a:latin typeface="Century Gothic" panose="020B0502020202020204" pitchFamily="34" charset="0"/>
              </a:rPr>
              <a:t> to be </a:t>
            </a:r>
            <a:r>
              <a:rPr lang="pl-PL" sz="2200" i="1" dirty="0" err="1">
                <a:latin typeface="Century Gothic" panose="020B0502020202020204" pitchFamily="34" charset="0"/>
              </a:rPr>
              <a:t>genuine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or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i="1" dirty="0" err="1">
                <a:latin typeface="Century Gothic" panose="020B0502020202020204" pitchFamily="34" charset="0"/>
              </a:rPr>
              <a:t>reasonable</a:t>
            </a:r>
            <a:r>
              <a:rPr lang="pl-PL" sz="2200" dirty="0">
                <a:latin typeface="Century Gothic" panose="020B0502020202020204" pitchFamily="34" charset="0"/>
              </a:rPr>
              <a:t> to </a:t>
            </a:r>
            <a:r>
              <a:rPr lang="pl-PL" sz="2200" dirty="0" err="1">
                <a:latin typeface="Century Gothic" panose="020B0502020202020204" pitchFamily="34" charset="0"/>
              </a:rPr>
              <a:t>constitute</a:t>
            </a:r>
            <a:r>
              <a:rPr lang="pl-PL" sz="2200" dirty="0">
                <a:latin typeface="Century Gothic" panose="020B0502020202020204" pitchFamily="34" charset="0"/>
              </a:rPr>
              <a:t> a </a:t>
            </a:r>
            <a:r>
              <a:rPr lang="pl-PL" sz="2200" dirty="0" err="1">
                <a:latin typeface="Century Gothic" panose="020B0502020202020204" pitchFamily="34" charset="0"/>
              </a:rPr>
              <a:t>defence</a:t>
            </a:r>
            <a:endParaRPr lang="pl-PL" sz="22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21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defences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–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common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law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mistake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of law</a:t>
            </a: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general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rule</a:t>
            </a:r>
            <a:r>
              <a:rPr lang="pl-PL" sz="2600" dirty="0">
                <a:latin typeface="Century Gothic" panose="020B0502020202020204" pitchFamily="34" charset="0"/>
              </a:rPr>
              <a:t>: </a:t>
            </a:r>
            <a:r>
              <a:rPr lang="pl-PL" sz="2600" dirty="0" err="1">
                <a:latin typeface="Century Gothic" panose="020B0502020202020204" pitchFamily="34" charset="0"/>
              </a:rPr>
              <a:t>ignorance</a:t>
            </a:r>
            <a:r>
              <a:rPr lang="pl-PL" sz="2600" dirty="0">
                <a:latin typeface="Century Gothic" panose="020B0502020202020204" pitchFamily="34" charset="0"/>
              </a:rPr>
              <a:t> of law </a:t>
            </a:r>
            <a:r>
              <a:rPr lang="pl-PL" sz="2600" dirty="0" err="1">
                <a:latin typeface="Century Gothic" panose="020B0502020202020204" pitchFamily="34" charset="0"/>
              </a:rPr>
              <a:t>is</a:t>
            </a:r>
            <a:r>
              <a:rPr lang="pl-PL" sz="2600" dirty="0">
                <a:latin typeface="Century Gothic" panose="020B0502020202020204" pitchFamily="34" charset="0"/>
              </a:rPr>
              <a:t> no </a:t>
            </a:r>
            <a:r>
              <a:rPr lang="pl-PL" sz="2600" dirty="0" err="1">
                <a:latin typeface="Century Gothic" panose="020B0502020202020204" pitchFamily="34" charset="0"/>
              </a:rPr>
              <a:t>excuse</a:t>
            </a:r>
            <a:r>
              <a:rPr lang="pl-PL" sz="2600" dirty="0">
                <a:latin typeface="Century Gothic" panose="020B0502020202020204" pitchFamily="34" charset="0"/>
              </a:rPr>
              <a:t> = </a:t>
            </a:r>
            <a:r>
              <a:rPr lang="pl-PL" sz="2600" i="1" dirty="0" err="1">
                <a:latin typeface="Century Gothic" panose="020B0502020202020204" pitchFamily="34" charset="0"/>
              </a:rPr>
              <a:t>ignorantia</a:t>
            </a:r>
            <a:r>
              <a:rPr lang="pl-PL" sz="2600" i="1" dirty="0">
                <a:latin typeface="Century Gothic" panose="020B0502020202020204" pitchFamily="34" charset="0"/>
              </a:rPr>
              <a:t> iuris </a:t>
            </a:r>
            <a:r>
              <a:rPr lang="pl-PL" sz="2600" i="1" dirty="0" err="1">
                <a:latin typeface="Century Gothic" panose="020B0502020202020204" pitchFamily="34" charset="0"/>
              </a:rPr>
              <a:t>nocet</a:t>
            </a:r>
            <a:endParaRPr lang="pl-PL" sz="2600" i="1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however</a:t>
            </a:r>
            <a:r>
              <a:rPr lang="pl-PL" sz="2600" dirty="0">
                <a:latin typeface="Century Gothic" panose="020B0502020202020204" pitchFamily="34" charset="0"/>
              </a:rPr>
              <a:t>, </a:t>
            </a:r>
            <a:r>
              <a:rPr lang="pl-PL" sz="2600" dirty="0" err="1">
                <a:latin typeface="Century Gothic" panose="020B0502020202020204" pitchFamily="34" charset="0"/>
              </a:rPr>
              <a:t>statutes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may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make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explicit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reference</a:t>
            </a:r>
            <a:r>
              <a:rPr lang="pl-PL" sz="2600" dirty="0">
                <a:latin typeface="Century Gothic" panose="020B0502020202020204" pitchFamily="34" charset="0"/>
              </a:rPr>
              <a:t> to the </a:t>
            </a:r>
            <a:r>
              <a:rPr lang="pl-PL" sz="2600" dirty="0" err="1">
                <a:latin typeface="Century Gothic" panose="020B0502020202020204" pitchFamily="34" charset="0"/>
              </a:rPr>
              <a:t>defendant’s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legal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knowledge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or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beliefs</a:t>
            </a:r>
            <a:endParaRPr lang="pl-PL" sz="26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alternatively</a:t>
            </a:r>
            <a:r>
              <a:rPr lang="pl-PL" sz="2600" dirty="0">
                <a:latin typeface="Century Gothic" panose="020B0502020202020204" pitchFamily="34" charset="0"/>
              </a:rPr>
              <a:t>, a </a:t>
            </a:r>
            <a:r>
              <a:rPr lang="pl-PL" sz="2600" dirty="0" err="1">
                <a:latin typeface="Century Gothic" panose="020B0502020202020204" pitchFamily="34" charset="0"/>
              </a:rPr>
              <a:t>court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may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conclude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that</a:t>
            </a:r>
            <a:r>
              <a:rPr lang="pl-PL" sz="2600" dirty="0">
                <a:latin typeface="Century Gothic" panose="020B0502020202020204" pitchFamily="34" charset="0"/>
              </a:rPr>
              <a:t> the mens </a:t>
            </a:r>
            <a:r>
              <a:rPr lang="pl-PL" sz="2600" dirty="0" err="1">
                <a:latin typeface="Century Gothic" panose="020B0502020202020204" pitchFamily="34" charset="0"/>
              </a:rPr>
              <a:t>rea</a:t>
            </a:r>
            <a:r>
              <a:rPr lang="pl-PL" sz="2600" dirty="0">
                <a:latin typeface="Century Gothic" panose="020B0502020202020204" pitchFamily="34" charset="0"/>
              </a:rPr>
              <a:t> for a </a:t>
            </a:r>
            <a:r>
              <a:rPr lang="pl-PL" sz="2600" dirty="0" err="1">
                <a:latin typeface="Century Gothic" panose="020B0502020202020204" pitchFamily="34" charset="0"/>
              </a:rPr>
              <a:t>particular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offence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is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negated</a:t>
            </a:r>
            <a:r>
              <a:rPr lang="pl-PL" sz="2600" dirty="0">
                <a:latin typeface="Century Gothic" panose="020B0502020202020204" pitchFamily="34" charset="0"/>
              </a:rPr>
              <a:t> by a </a:t>
            </a:r>
            <a:r>
              <a:rPr lang="pl-PL" sz="2600" dirty="0" err="1">
                <a:latin typeface="Century Gothic" panose="020B0502020202020204" pitchFamily="34" charset="0"/>
              </a:rPr>
              <a:t>mistake</a:t>
            </a:r>
            <a:r>
              <a:rPr lang="pl-PL" sz="2600" dirty="0">
                <a:latin typeface="Century Gothic" panose="020B0502020202020204" pitchFamily="34" charset="0"/>
              </a:rPr>
              <a:t> of law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72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grounds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impunity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–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continental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Polish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law)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mistake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fact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the </a:t>
            </a:r>
            <a:r>
              <a:rPr lang="pl-PL" sz="2600" dirty="0" err="1">
                <a:latin typeface="Century Gothic" panose="020B0502020202020204" pitchFamily="34" charset="0"/>
              </a:rPr>
              <a:t>perpetrator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needs</a:t>
            </a:r>
            <a:r>
              <a:rPr lang="pl-PL" sz="2600" dirty="0">
                <a:latin typeface="Century Gothic" panose="020B0502020202020204" pitchFamily="34" charset="0"/>
              </a:rPr>
              <a:t> to be </a:t>
            </a:r>
            <a:r>
              <a:rPr lang="pl-PL" sz="2600" dirty="0" err="1">
                <a:latin typeface="Century Gothic" panose="020B0502020202020204" pitchFamily="34" charset="0"/>
              </a:rPr>
              <a:t>aware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i="1" dirty="0" err="1">
                <a:latin typeface="Century Gothic" panose="020B0502020202020204" pitchFamily="34" charset="0"/>
              </a:rPr>
              <a:t>every</a:t>
            </a:r>
            <a:r>
              <a:rPr lang="pl-PL" sz="2600" i="1" dirty="0">
                <a:latin typeface="Century Gothic" panose="020B0502020202020204" pitchFamily="34" charset="0"/>
              </a:rPr>
              <a:t> element </a:t>
            </a:r>
            <a:r>
              <a:rPr lang="pl-PL" sz="2600" dirty="0">
                <a:latin typeface="Century Gothic" panose="020B0502020202020204" pitchFamily="34" charset="0"/>
              </a:rPr>
              <a:t>of </a:t>
            </a:r>
            <a:r>
              <a:rPr lang="pl-PL" sz="2600" dirty="0" err="1">
                <a:latin typeface="Century Gothic" panose="020B0502020202020204" pitchFamily="34" charset="0"/>
              </a:rPr>
              <a:t>actus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reus</a:t>
            </a:r>
            <a:r>
              <a:rPr lang="pl-PL" sz="2600" dirty="0">
                <a:latin typeface="Century Gothic" panose="020B0502020202020204" pitchFamily="34" charset="0"/>
              </a:rPr>
              <a:t> to </a:t>
            </a:r>
            <a:r>
              <a:rPr lang="pl-PL" sz="2600" dirty="0" err="1">
                <a:latin typeface="Century Gothic" panose="020B0502020202020204" pitchFamily="34" charset="0"/>
              </a:rPr>
              <a:t>commit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i="1" dirty="0" err="1">
                <a:latin typeface="Century Gothic" panose="020B0502020202020204" pitchFamily="34" charset="0"/>
              </a:rPr>
              <a:t>intentional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offence</a:t>
            </a:r>
            <a:endParaRPr lang="pl-PL" sz="26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mistake</a:t>
            </a:r>
            <a:r>
              <a:rPr lang="pl-PL" sz="2200" dirty="0">
                <a:latin typeface="Century Gothic" panose="020B0502020202020204" pitchFamily="34" charset="0"/>
              </a:rPr>
              <a:t> = </a:t>
            </a:r>
            <a:r>
              <a:rPr lang="pl-PL" sz="2200" dirty="0" err="1">
                <a:latin typeface="Century Gothic" panose="020B0502020202020204" pitchFamily="34" charset="0"/>
              </a:rPr>
              <a:t>lack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awareness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or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misbelief</a:t>
            </a:r>
            <a:endParaRPr lang="pl-PL" sz="22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thus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mistake</a:t>
            </a:r>
            <a:r>
              <a:rPr lang="pl-PL" sz="2600" dirty="0">
                <a:latin typeface="Century Gothic" panose="020B0502020202020204" pitchFamily="34" charset="0"/>
              </a:rPr>
              <a:t> – </a:t>
            </a:r>
            <a:r>
              <a:rPr lang="pl-PL" sz="2600" dirty="0" err="1">
                <a:latin typeface="Century Gothic" panose="020B0502020202020204" pitchFamily="34" charset="0"/>
              </a:rPr>
              <a:t>even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unreasonable</a:t>
            </a:r>
            <a:r>
              <a:rPr lang="pl-PL" sz="2600" dirty="0">
                <a:latin typeface="Century Gothic" panose="020B0502020202020204" pitchFamily="34" charset="0"/>
              </a:rPr>
              <a:t> – </a:t>
            </a:r>
            <a:r>
              <a:rPr lang="pl-PL" sz="2600" dirty="0" err="1">
                <a:latin typeface="Century Gothic" panose="020B0502020202020204" pitchFamily="34" charset="0"/>
              </a:rPr>
              <a:t>negates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intention</a:t>
            </a:r>
            <a:endParaRPr lang="pl-PL" sz="26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however</a:t>
            </a:r>
            <a:r>
              <a:rPr lang="pl-PL" sz="2600" dirty="0">
                <a:latin typeface="Century Gothic" panose="020B0502020202020204" pitchFamily="34" charset="0"/>
              </a:rPr>
              <a:t>, </a:t>
            </a:r>
            <a:r>
              <a:rPr lang="pl-PL" sz="2600" dirty="0" err="1">
                <a:latin typeface="Century Gothic" panose="020B0502020202020204" pitchFamily="34" charset="0"/>
              </a:rPr>
              <a:t>liability</a:t>
            </a:r>
            <a:r>
              <a:rPr lang="pl-PL" sz="2600" dirty="0">
                <a:latin typeface="Century Gothic" panose="020B0502020202020204" pitchFamily="34" charset="0"/>
              </a:rPr>
              <a:t> for </a:t>
            </a:r>
            <a:r>
              <a:rPr lang="pl-PL" sz="2600" dirty="0" err="1">
                <a:latin typeface="Century Gothic" panose="020B0502020202020204" pitchFamily="34" charset="0"/>
              </a:rPr>
              <a:t>unintentional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offence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is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still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possible</a:t>
            </a:r>
            <a:r>
              <a:rPr lang="pl-PL" sz="2600" dirty="0"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latin typeface="Century Gothic" panose="020B0502020202020204" pitchFamily="34" charset="0"/>
              </a:rPr>
              <a:t>if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there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is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such</a:t>
            </a:r>
            <a:r>
              <a:rPr lang="pl-PL" sz="2600" dirty="0">
                <a:latin typeface="Century Gothic" panose="020B0502020202020204" pitchFamily="34" charset="0"/>
              </a:rPr>
              <a:t>)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a </a:t>
            </a:r>
            <a:r>
              <a:rPr lang="pl-PL" sz="2600" i="1" dirty="0" err="1">
                <a:latin typeface="Century Gothic" panose="020B0502020202020204" pitchFamily="34" charset="0"/>
              </a:rPr>
              <a:t>justified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mistake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negates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guilt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every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offence</a:t>
            </a:r>
            <a:r>
              <a:rPr lang="pl-PL" sz="2600" dirty="0">
                <a:latin typeface="Century Gothic" panose="020B0502020202020204" pitchFamily="34" charset="0"/>
              </a:rPr>
              <a:t> – </a:t>
            </a:r>
            <a:r>
              <a:rPr lang="pl-PL" sz="2600" dirty="0" err="1">
                <a:latin typeface="Century Gothic" panose="020B0502020202020204" pitchFamily="34" charset="0"/>
              </a:rPr>
              <a:t>even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unintentional</a:t>
            </a:r>
            <a:r>
              <a:rPr lang="pl-PL" sz="2600" dirty="0">
                <a:latin typeface="Century Gothic" panose="020B0502020202020204" pitchFamily="34" charset="0"/>
              </a:rPr>
              <a:t> (art. 28 par. 1 CC)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justified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mistake</a:t>
            </a:r>
            <a:r>
              <a:rPr lang="pl-PL" sz="2200" dirty="0">
                <a:latin typeface="Century Gothic" panose="020B0502020202020204" pitchFamily="34" charset="0"/>
              </a:rPr>
              <a:t> = </a:t>
            </a:r>
            <a:r>
              <a:rPr lang="pl-PL" sz="2200" dirty="0" err="1">
                <a:latin typeface="Century Gothic" panose="020B0502020202020204" pitchFamily="34" charset="0"/>
              </a:rPr>
              <a:t>reasonable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mistake</a:t>
            </a:r>
            <a:endParaRPr lang="pl-PL" sz="22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pl-PL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pl-PL" sz="26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pl-PL" sz="26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69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grounds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impunity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–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continental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Polish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law)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mistake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of law</a:t>
            </a:r>
          </a:p>
          <a:p>
            <a:pPr algn="just">
              <a:lnSpc>
                <a:spcPct val="100000"/>
              </a:lnSpc>
            </a:pPr>
            <a:r>
              <a:rPr lang="pl-PL" sz="2600" i="1" dirty="0" err="1">
                <a:latin typeface="Century Gothic" panose="020B0502020202020204" pitchFamily="34" charset="0"/>
              </a:rPr>
              <a:t>ignorantia</a:t>
            </a:r>
            <a:r>
              <a:rPr lang="pl-PL" sz="2600" i="1" dirty="0">
                <a:latin typeface="Century Gothic" panose="020B0502020202020204" pitchFamily="34" charset="0"/>
              </a:rPr>
              <a:t> iuris </a:t>
            </a:r>
            <a:r>
              <a:rPr lang="pl-PL" sz="2600" i="1" dirty="0" err="1">
                <a:latin typeface="Century Gothic" panose="020B0502020202020204" pitchFamily="34" charset="0"/>
              </a:rPr>
              <a:t>nocet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is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still</a:t>
            </a:r>
            <a:r>
              <a:rPr lang="pl-PL" sz="2600" dirty="0">
                <a:latin typeface="Century Gothic" panose="020B0502020202020204" pitchFamily="34" charset="0"/>
              </a:rPr>
              <a:t> the </a:t>
            </a:r>
            <a:r>
              <a:rPr lang="pl-PL" sz="2600" dirty="0" err="1">
                <a:latin typeface="Century Gothic" panose="020B0502020202020204" pitchFamily="34" charset="0"/>
              </a:rPr>
              <a:t>main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rule</a:t>
            </a:r>
            <a:endParaRPr lang="pl-PL" sz="26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however</a:t>
            </a:r>
            <a:r>
              <a:rPr lang="pl-PL" sz="2600" dirty="0">
                <a:latin typeface="Century Gothic" panose="020B0502020202020204" pitchFamily="34" charset="0"/>
              </a:rPr>
              <a:t>, a </a:t>
            </a:r>
            <a:r>
              <a:rPr lang="pl-PL" sz="2600" i="1" dirty="0" err="1">
                <a:latin typeface="Century Gothic" panose="020B0502020202020204" pitchFamily="34" charset="0"/>
              </a:rPr>
              <a:t>justified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mistake</a:t>
            </a:r>
            <a:r>
              <a:rPr lang="pl-PL" sz="2600" dirty="0">
                <a:latin typeface="Century Gothic" panose="020B0502020202020204" pitchFamily="34" charset="0"/>
              </a:rPr>
              <a:t> of law (of </a:t>
            </a:r>
            <a:r>
              <a:rPr lang="pl-PL" sz="2600" dirty="0" err="1">
                <a:latin typeface="Century Gothic" panose="020B0502020202020204" pitchFamily="34" charset="0"/>
              </a:rPr>
              <a:t>unlawfulness</a:t>
            </a:r>
            <a:r>
              <a:rPr lang="pl-PL" sz="2600" dirty="0">
                <a:latin typeface="Century Gothic" panose="020B0502020202020204" pitchFamily="34" charset="0"/>
              </a:rPr>
              <a:t> of the </a:t>
            </a:r>
            <a:r>
              <a:rPr lang="pl-PL" sz="2600" dirty="0" err="1">
                <a:latin typeface="Century Gothic" panose="020B0502020202020204" pitchFamily="34" charset="0"/>
              </a:rPr>
              <a:t>act</a:t>
            </a:r>
            <a:r>
              <a:rPr lang="pl-PL" sz="2600" dirty="0">
                <a:latin typeface="Century Gothic" panose="020B0502020202020204" pitchFamily="34" charset="0"/>
              </a:rPr>
              <a:t>) </a:t>
            </a:r>
            <a:r>
              <a:rPr lang="pl-PL" sz="2600" dirty="0" err="1">
                <a:latin typeface="Century Gothic" panose="020B0502020202020204" pitchFamily="34" charset="0"/>
              </a:rPr>
              <a:t>negates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guilt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every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offence</a:t>
            </a:r>
            <a:endParaRPr lang="pl-PL" sz="26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justified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mistake</a:t>
            </a:r>
            <a:r>
              <a:rPr lang="pl-PL" sz="2200" dirty="0">
                <a:latin typeface="Century Gothic" panose="020B0502020202020204" pitchFamily="34" charset="0"/>
              </a:rPr>
              <a:t> = </a:t>
            </a:r>
            <a:r>
              <a:rPr lang="pl-PL" sz="2200" dirty="0" err="1">
                <a:latin typeface="Century Gothic" panose="020B0502020202020204" pitchFamily="34" charset="0"/>
              </a:rPr>
              <a:t>reasonable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mistake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unjustified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mistake</a:t>
            </a:r>
            <a:r>
              <a:rPr lang="pl-PL" sz="2200" dirty="0">
                <a:latin typeface="Century Gothic" panose="020B0502020202020204" pitchFamily="34" charset="0"/>
              </a:rPr>
              <a:t> = a </a:t>
            </a:r>
            <a:r>
              <a:rPr lang="pl-PL" sz="2200" dirty="0" err="1">
                <a:latin typeface="Century Gothic" panose="020B0502020202020204" pitchFamily="34" charset="0"/>
              </a:rPr>
              <a:t>mistake</a:t>
            </a:r>
            <a:r>
              <a:rPr lang="pl-PL" sz="2200" dirty="0">
                <a:latin typeface="Century Gothic" panose="020B0502020202020204" pitchFamily="34" charset="0"/>
              </a:rPr>
              <a:t>, </a:t>
            </a:r>
            <a:r>
              <a:rPr lang="pl-PL" sz="2200" dirty="0" err="1">
                <a:latin typeface="Century Gothic" panose="020B0502020202020204" pitchFamily="34" charset="0"/>
              </a:rPr>
              <a:t>that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should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have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been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avoided</a:t>
            </a:r>
            <a:endParaRPr lang="pl-PL" sz="22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art. 30 CC</a:t>
            </a:r>
          </a:p>
          <a:p>
            <a:pPr algn="just">
              <a:lnSpc>
                <a:spcPct val="100000"/>
              </a:lnSpc>
            </a:pPr>
            <a:endParaRPr lang="pl-PL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pl-PL" sz="26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pl-PL" sz="26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BA6DAEE8-4DFA-44A4-81F3-2B6D3FF92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399" y="5096236"/>
            <a:ext cx="9055201" cy="155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94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grounds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impunity</a:t>
            </a: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insanity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the </a:t>
            </a:r>
            <a:r>
              <a:rPr lang="pl-PL" sz="2600" dirty="0" err="1">
                <a:latin typeface="Century Gothic" panose="020B0502020202020204" pitchFamily="34" charset="0"/>
              </a:rPr>
              <a:t>rules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latin typeface="Century Gothic" panose="020B0502020202020204" pitchFamily="34" charset="0"/>
              </a:rPr>
              <a:t> law </a:t>
            </a:r>
            <a:r>
              <a:rPr lang="pl-PL" sz="2600" dirty="0" err="1">
                <a:latin typeface="Century Gothic" panose="020B0502020202020204" pitchFamily="34" charset="0"/>
              </a:rPr>
              <a:t>are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addressed</a:t>
            </a:r>
            <a:r>
              <a:rPr lang="pl-PL" sz="2600" dirty="0">
                <a:latin typeface="Century Gothic" panose="020B0502020202020204" pitchFamily="34" charset="0"/>
              </a:rPr>
              <a:t> to </a:t>
            </a:r>
            <a:r>
              <a:rPr lang="pl-PL" sz="2600" dirty="0" err="1">
                <a:latin typeface="Century Gothic" panose="020B0502020202020204" pitchFamily="34" charset="0"/>
              </a:rPr>
              <a:t>rational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persons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who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have</a:t>
            </a:r>
            <a:r>
              <a:rPr lang="pl-PL" sz="2600" dirty="0">
                <a:latin typeface="Century Gothic" panose="020B0502020202020204" pitchFamily="34" charset="0"/>
              </a:rPr>
              <a:t> the </a:t>
            </a:r>
            <a:r>
              <a:rPr lang="pl-PL" sz="2600" dirty="0" err="1">
                <a:latin typeface="Century Gothic" panose="020B0502020202020204" pitchFamily="34" charset="0"/>
              </a:rPr>
              <a:t>capacity</a:t>
            </a:r>
            <a:r>
              <a:rPr lang="pl-PL" sz="2600" dirty="0">
                <a:latin typeface="Century Gothic" panose="020B0502020202020204" pitchFamily="34" charset="0"/>
              </a:rPr>
              <a:t> to </a:t>
            </a:r>
            <a:r>
              <a:rPr lang="pl-PL" sz="2600" dirty="0" err="1">
                <a:latin typeface="Century Gothic" panose="020B0502020202020204" pitchFamily="34" charset="0"/>
              </a:rPr>
              <a:t>understand</a:t>
            </a:r>
            <a:r>
              <a:rPr lang="pl-PL" sz="2600" dirty="0">
                <a:latin typeface="Century Gothic" panose="020B0502020202020204" pitchFamily="34" charset="0"/>
              </a:rPr>
              <a:t> and </a:t>
            </a:r>
            <a:r>
              <a:rPr lang="pl-PL" sz="2600" dirty="0" err="1">
                <a:latin typeface="Century Gothic" panose="020B0502020202020204" pitchFamily="34" charset="0"/>
              </a:rPr>
              <a:t>comply</a:t>
            </a:r>
            <a:r>
              <a:rPr lang="pl-PL" sz="2600" dirty="0">
                <a:latin typeface="Century Gothic" panose="020B0502020202020204" pitchFamily="34" charset="0"/>
              </a:rPr>
              <a:t> with the </a:t>
            </a:r>
            <a:r>
              <a:rPr lang="pl-PL" sz="2600" dirty="0" err="1">
                <a:latin typeface="Century Gothic" panose="020B0502020202020204" pitchFamily="34" charset="0"/>
              </a:rPr>
              <a:t>rules</a:t>
            </a:r>
            <a:r>
              <a:rPr lang="pl-PL" sz="2600" dirty="0">
                <a:latin typeface="Century Gothic" panose="020B0502020202020204" pitchFamily="34" charset="0"/>
              </a:rPr>
              <a:t>. </a:t>
            </a:r>
            <a:r>
              <a:rPr lang="pl-PL" sz="2600" dirty="0" err="1">
                <a:latin typeface="Century Gothic" panose="020B0502020202020204" pitchFamily="34" charset="0"/>
              </a:rPr>
              <a:t>Persons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lacking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such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capacity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may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need</a:t>
            </a:r>
            <a:r>
              <a:rPr lang="pl-PL" sz="2600" dirty="0">
                <a:latin typeface="Century Gothic" panose="020B0502020202020204" pitchFamily="34" charset="0"/>
              </a:rPr>
              <a:t> to be </a:t>
            </a:r>
            <a:r>
              <a:rPr lang="pl-PL" sz="2600" dirty="0" err="1">
                <a:latin typeface="Century Gothic" panose="020B0502020202020204" pitchFamily="34" charset="0"/>
              </a:rPr>
              <a:t>restrained</a:t>
            </a:r>
            <a:r>
              <a:rPr lang="pl-PL" sz="2600" dirty="0">
                <a:latin typeface="Century Gothic" panose="020B0502020202020204" pitchFamily="34" charset="0"/>
              </a:rPr>
              <a:t> and </a:t>
            </a:r>
            <a:r>
              <a:rPr lang="pl-PL" sz="2600" dirty="0" err="1">
                <a:latin typeface="Century Gothic" panose="020B0502020202020204" pitchFamily="34" charset="0"/>
              </a:rPr>
              <a:t>confined</a:t>
            </a:r>
            <a:r>
              <a:rPr lang="pl-PL" sz="2600" dirty="0">
                <a:latin typeface="Century Gothic" panose="020B0502020202020204" pitchFamily="34" charset="0"/>
              </a:rPr>
              <a:t> but </a:t>
            </a:r>
            <a:r>
              <a:rPr lang="pl-PL" sz="2600" dirty="0" err="1">
                <a:latin typeface="Century Gothic" panose="020B0502020202020204" pitchFamily="34" charset="0"/>
              </a:rPr>
              <a:t>they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should</a:t>
            </a:r>
            <a:r>
              <a:rPr lang="pl-PL" sz="2600" dirty="0">
                <a:latin typeface="Century Gothic" panose="020B0502020202020204" pitchFamily="34" charset="0"/>
              </a:rPr>
              <a:t> not be </a:t>
            </a:r>
            <a:r>
              <a:rPr lang="pl-PL" sz="2600" dirty="0" err="1">
                <a:latin typeface="Century Gothic" panose="020B0502020202020204" pitchFamily="34" charset="0"/>
              </a:rPr>
              <a:t>designated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criminals</a:t>
            </a:r>
            <a:endParaRPr lang="pl-PL" sz="26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insanity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plea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does</a:t>
            </a:r>
            <a:r>
              <a:rPr lang="pl-PL" sz="2600" dirty="0">
                <a:latin typeface="Century Gothic" panose="020B0502020202020204" pitchFamily="34" charset="0"/>
              </a:rPr>
              <a:t> not </a:t>
            </a:r>
            <a:r>
              <a:rPr lang="pl-PL" sz="2600" dirty="0" err="1">
                <a:latin typeface="Century Gothic" panose="020B0502020202020204" pitchFamily="34" charset="0"/>
              </a:rPr>
              <a:t>result</a:t>
            </a:r>
            <a:r>
              <a:rPr lang="pl-PL" sz="2600" dirty="0">
                <a:latin typeface="Century Gothic" panose="020B0502020202020204" pitchFamily="34" charset="0"/>
              </a:rPr>
              <a:t> in </a:t>
            </a:r>
            <a:r>
              <a:rPr lang="pl-PL" sz="2600" dirty="0" err="1">
                <a:latin typeface="Century Gothic" panose="020B0502020202020204" pitchFamily="34" charset="0"/>
              </a:rPr>
              <a:t>an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unqualified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acquittal</a:t>
            </a:r>
            <a:endParaRPr lang="pl-PL" sz="26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common</a:t>
            </a:r>
            <a:r>
              <a:rPr lang="pl-PL" sz="2200" dirty="0">
                <a:latin typeface="Century Gothic" panose="020B0502020202020204" pitchFamily="34" charset="0"/>
              </a:rPr>
              <a:t> law: </a:t>
            </a:r>
            <a:r>
              <a:rPr lang="pl-PL" sz="2200" dirty="0" err="1">
                <a:latin typeface="Century Gothic" panose="020B0502020202020204" pitchFamily="34" charset="0"/>
              </a:rPr>
              <a:t>verdict</a:t>
            </a:r>
            <a:r>
              <a:rPr lang="pl-PL" sz="2200" dirty="0">
                <a:latin typeface="Century Gothic" panose="020B0502020202020204" pitchFamily="34" charset="0"/>
              </a:rPr>
              <a:t> of „not </a:t>
            </a:r>
            <a:r>
              <a:rPr lang="pl-PL" sz="2200" dirty="0" err="1">
                <a:latin typeface="Century Gothic" panose="020B0502020202020204" pitchFamily="34" charset="0"/>
              </a:rPr>
              <a:t>guilty</a:t>
            </a:r>
            <a:r>
              <a:rPr lang="pl-PL" sz="2200" dirty="0">
                <a:latin typeface="Century Gothic" panose="020B0502020202020204" pitchFamily="34" charset="0"/>
              </a:rPr>
              <a:t> by </a:t>
            </a:r>
            <a:r>
              <a:rPr lang="pl-PL" sz="2200" dirty="0" err="1">
                <a:latin typeface="Century Gothic" panose="020B0502020202020204" pitchFamily="34" charset="0"/>
              </a:rPr>
              <a:t>reason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insanity</a:t>
            </a:r>
            <a:r>
              <a:rPr lang="pl-PL" sz="2200" dirty="0">
                <a:latin typeface="Century Gothic" panose="020B0502020202020204" pitchFamily="34" charset="0"/>
              </a:rPr>
              <a:t>”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Polish</a:t>
            </a:r>
            <a:r>
              <a:rPr lang="pl-PL" sz="2200" dirty="0">
                <a:latin typeface="Century Gothic" panose="020B0502020202020204" pitchFamily="34" charset="0"/>
              </a:rPr>
              <a:t> law: </a:t>
            </a:r>
            <a:r>
              <a:rPr lang="pl-PL" sz="2200" dirty="0" err="1">
                <a:latin typeface="Century Gothic" panose="020B0502020202020204" pitchFamily="34" charset="0"/>
              </a:rPr>
              <a:t>discontinuance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criminal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proceedings</a:t>
            </a:r>
            <a:endParaRPr lang="pl-PL" sz="26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pl-PL" sz="26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35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defences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–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common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law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insanity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M’Naghten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rules</a:t>
            </a:r>
            <a:endParaRPr lang="pl-PL" sz="26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there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is</a:t>
            </a:r>
            <a:r>
              <a:rPr lang="pl-PL" sz="2200" dirty="0">
                <a:latin typeface="Century Gothic" panose="020B0502020202020204" pitchFamily="34" charset="0"/>
              </a:rPr>
              <a:t> a </a:t>
            </a:r>
            <a:r>
              <a:rPr lang="pl-PL" sz="2200" dirty="0" err="1">
                <a:latin typeface="Century Gothic" panose="020B0502020202020204" pitchFamily="34" charset="0"/>
              </a:rPr>
              <a:t>rebuttable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presumption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that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everyone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is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sane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proof of </a:t>
            </a:r>
            <a:r>
              <a:rPr lang="pl-PL" sz="2200" dirty="0" err="1">
                <a:latin typeface="Century Gothic" panose="020B0502020202020204" pitchFamily="34" charset="0"/>
              </a:rPr>
              <a:t>insanity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requires</a:t>
            </a:r>
            <a:r>
              <a:rPr lang="pl-PL" sz="2200" dirty="0">
                <a:latin typeface="Century Gothic" panose="020B0502020202020204" pitchFamily="34" charset="0"/>
              </a:rPr>
              <a:t> proof of a </a:t>
            </a:r>
            <a:r>
              <a:rPr lang="pl-PL" sz="2200" dirty="0" err="1">
                <a:latin typeface="Century Gothic" panose="020B0502020202020204" pitchFamily="34" charset="0"/>
              </a:rPr>
              <a:t>defect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reason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the </a:t>
            </a:r>
            <a:r>
              <a:rPr lang="pl-PL" sz="2200" dirty="0" err="1">
                <a:latin typeface="Century Gothic" panose="020B0502020202020204" pitchFamily="34" charset="0"/>
              </a:rPr>
              <a:t>defect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reason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must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emanate</a:t>
            </a:r>
            <a:r>
              <a:rPr lang="pl-PL" sz="2200" dirty="0">
                <a:latin typeface="Century Gothic" panose="020B0502020202020204" pitchFamily="34" charset="0"/>
              </a:rPr>
              <a:t> from a </a:t>
            </a:r>
            <a:r>
              <a:rPr lang="pl-PL" sz="2200" dirty="0" err="1">
                <a:latin typeface="Century Gothic" panose="020B0502020202020204" pitchFamily="34" charset="0"/>
              </a:rPr>
              <a:t>disease</a:t>
            </a:r>
            <a:r>
              <a:rPr lang="pl-PL" sz="2200" dirty="0">
                <a:latin typeface="Century Gothic" panose="020B0502020202020204" pitchFamily="34" charset="0"/>
              </a:rPr>
              <a:t> of the </a:t>
            </a:r>
            <a:r>
              <a:rPr lang="pl-PL" sz="2200" dirty="0" err="1">
                <a:latin typeface="Century Gothic" panose="020B0502020202020204" pitchFamily="34" charset="0"/>
              </a:rPr>
              <a:t>mind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it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must</a:t>
            </a:r>
            <a:r>
              <a:rPr lang="pl-PL" sz="2200" dirty="0">
                <a:latin typeface="Century Gothic" panose="020B0502020202020204" pitchFamily="34" charset="0"/>
              </a:rPr>
              <a:t> be </a:t>
            </a:r>
            <a:r>
              <a:rPr lang="pl-PL" sz="2200" dirty="0" err="1">
                <a:latin typeface="Century Gothic" panose="020B0502020202020204" pitchFamily="34" charset="0"/>
              </a:rPr>
              <a:t>proved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that</a:t>
            </a:r>
            <a:r>
              <a:rPr lang="pl-PL" sz="2200" dirty="0">
                <a:latin typeface="Century Gothic" panose="020B0502020202020204" pitchFamily="34" charset="0"/>
              </a:rPr>
              <a:t> the </a:t>
            </a:r>
            <a:r>
              <a:rPr lang="pl-PL" sz="2200" dirty="0" err="1">
                <a:latin typeface="Century Gothic" panose="020B0502020202020204" pitchFamily="34" charset="0"/>
              </a:rPr>
              <a:t>defect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reason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either</a:t>
            </a:r>
            <a:r>
              <a:rPr lang="pl-PL" sz="2200" dirty="0">
                <a:latin typeface="Century Gothic" panose="020B0502020202020204" pitchFamily="34" charset="0"/>
              </a:rPr>
              <a:t>:</a:t>
            </a:r>
          </a:p>
          <a:p>
            <a:pPr lvl="2" algn="just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caused</a:t>
            </a:r>
            <a:r>
              <a:rPr lang="pl-PL" sz="1800" dirty="0">
                <a:latin typeface="Century Gothic" panose="020B0502020202020204" pitchFamily="34" charset="0"/>
              </a:rPr>
              <a:t> the </a:t>
            </a:r>
            <a:r>
              <a:rPr lang="pl-PL" sz="1800" dirty="0" err="1">
                <a:latin typeface="Century Gothic" panose="020B0502020202020204" pitchFamily="34" charset="0"/>
              </a:rPr>
              <a:t>defendant</a:t>
            </a:r>
            <a:r>
              <a:rPr lang="pl-PL" sz="1800" dirty="0">
                <a:latin typeface="Century Gothic" panose="020B0502020202020204" pitchFamily="34" charset="0"/>
              </a:rPr>
              <a:t> to be </a:t>
            </a:r>
            <a:r>
              <a:rPr lang="pl-PL" sz="1800" dirty="0" err="1">
                <a:latin typeface="Century Gothic" panose="020B0502020202020204" pitchFamily="34" charset="0"/>
              </a:rPr>
              <a:t>unaware</a:t>
            </a:r>
            <a:r>
              <a:rPr lang="pl-PL" sz="1800" dirty="0">
                <a:latin typeface="Century Gothic" panose="020B0502020202020204" pitchFamily="34" charset="0"/>
              </a:rPr>
              <a:t> of the </a:t>
            </a:r>
            <a:r>
              <a:rPr lang="pl-PL" sz="1800" dirty="0" err="1">
                <a:latin typeface="Century Gothic" panose="020B0502020202020204" pitchFamily="34" charset="0"/>
              </a:rPr>
              <a:t>nature</a:t>
            </a:r>
            <a:r>
              <a:rPr lang="pl-PL" sz="1800" dirty="0">
                <a:latin typeface="Century Gothic" panose="020B0502020202020204" pitchFamily="34" charset="0"/>
              </a:rPr>
              <a:t> and </a:t>
            </a:r>
            <a:r>
              <a:rPr lang="pl-PL" sz="1800" dirty="0" err="1">
                <a:latin typeface="Century Gothic" panose="020B0502020202020204" pitchFamily="34" charset="0"/>
              </a:rPr>
              <a:t>quality</a:t>
            </a:r>
            <a:r>
              <a:rPr lang="pl-PL" sz="1800" dirty="0">
                <a:latin typeface="Century Gothic" panose="020B0502020202020204" pitchFamily="34" charset="0"/>
              </a:rPr>
              <a:t> of </a:t>
            </a:r>
            <a:r>
              <a:rPr lang="pl-PL" sz="1800" dirty="0" err="1">
                <a:latin typeface="Century Gothic" panose="020B0502020202020204" pitchFamily="34" charset="0"/>
              </a:rPr>
              <a:t>his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act</a:t>
            </a:r>
            <a:r>
              <a:rPr lang="pl-PL" sz="1800" dirty="0">
                <a:latin typeface="Century Gothic" panose="020B0502020202020204" pitchFamily="34" charset="0"/>
              </a:rPr>
              <a:t>, </a:t>
            </a:r>
            <a:r>
              <a:rPr lang="pl-PL" sz="1800" dirty="0" err="1">
                <a:latin typeface="Century Gothic" panose="020B0502020202020204" pitchFamily="34" charset="0"/>
              </a:rPr>
              <a:t>or</a:t>
            </a:r>
            <a:endParaRPr lang="pl-PL" sz="1800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caused</a:t>
            </a:r>
            <a:r>
              <a:rPr lang="pl-PL" sz="1800" dirty="0">
                <a:latin typeface="Century Gothic" panose="020B0502020202020204" pitchFamily="34" charset="0"/>
              </a:rPr>
              <a:t> the </a:t>
            </a:r>
            <a:r>
              <a:rPr lang="pl-PL" sz="1800" dirty="0" err="1">
                <a:latin typeface="Century Gothic" panose="020B0502020202020204" pitchFamily="34" charset="0"/>
              </a:rPr>
              <a:t>defendant</a:t>
            </a:r>
            <a:r>
              <a:rPr lang="pl-PL" sz="1800" dirty="0">
                <a:latin typeface="Century Gothic" panose="020B0502020202020204" pitchFamily="34" charset="0"/>
              </a:rPr>
              <a:t> not to </a:t>
            </a:r>
            <a:r>
              <a:rPr lang="pl-PL" sz="1800" dirty="0" err="1">
                <a:latin typeface="Century Gothic" panose="020B0502020202020204" pitchFamily="34" charset="0"/>
              </a:rPr>
              <a:t>know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that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his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act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is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wrong</a:t>
            </a:r>
            <a:endParaRPr lang="pl-PL" sz="18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28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reminder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: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common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law and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continental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law</a:t>
            </a:r>
          </a:p>
          <a:p>
            <a:pPr marL="0" indent="0">
              <a:lnSpc>
                <a:spcPct val="100000"/>
              </a:lnSpc>
              <a:buNone/>
            </a:pP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13051089-C0E6-4F8D-9ACE-11EEF5A810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033332"/>
              </p:ext>
            </p:extLst>
          </p:nvPr>
        </p:nvGraphicFramePr>
        <p:xfrm>
          <a:off x="1318418" y="2413184"/>
          <a:ext cx="9555164" cy="37333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7582">
                  <a:extLst>
                    <a:ext uri="{9D8B030D-6E8A-4147-A177-3AD203B41FA5}">
                      <a16:colId xmlns:a16="http://schemas.microsoft.com/office/drawing/2014/main" val="2809360231"/>
                    </a:ext>
                  </a:extLst>
                </a:gridCol>
                <a:gridCol w="4777582">
                  <a:extLst>
                    <a:ext uri="{9D8B030D-6E8A-4147-A177-3AD203B41FA5}">
                      <a16:colId xmlns:a16="http://schemas.microsoft.com/office/drawing/2014/main" val="423936633"/>
                    </a:ext>
                  </a:extLst>
                </a:gridCol>
              </a:tblGrid>
              <a:tr h="715857">
                <a:tc>
                  <a:txBody>
                    <a:bodyPr/>
                    <a:lstStyle/>
                    <a:p>
                      <a:r>
                        <a:rPr lang="pl-PL" sz="2400" dirty="0" err="1"/>
                        <a:t>Common</a:t>
                      </a:r>
                      <a:r>
                        <a:rPr lang="pl-PL" sz="2400" dirty="0"/>
                        <a:t> law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/>
                        <a:t>Continental law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5440826"/>
                  </a:ext>
                </a:extLst>
              </a:tr>
              <a:tr h="2326536">
                <a:tc>
                  <a:txBody>
                    <a:bodyPr/>
                    <a:lstStyle/>
                    <a:p>
                      <a:r>
                        <a:rPr lang="pl-PL" sz="2400" dirty="0" err="1"/>
                        <a:t>case</a:t>
                      </a:r>
                      <a:r>
                        <a:rPr lang="pl-PL" sz="2400" dirty="0"/>
                        <a:t> law, </a:t>
                      </a:r>
                      <a:r>
                        <a:rPr lang="pl-PL" sz="2400" dirty="0" err="1"/>
                        <a:t>developed</a:t>
                      </a:r>
                      <a:r>
                        <a:rPr lang="pl-PL" sz="2400" dirty="0"/>
                        <a:t> </a:t>
                      </a:r>
                      <a:r>
                        <a:rPr lang="pl-PL" sz="2400" dirty="0" err="1"/>
                        <a:t>mostly</a:t>
                      </a:r>
                      <a:r>
                        <a:rPr lang="pl-PL" sz="2400" dirty="0"/>
                        <a:t> in </a:t>
                      </a:r>
                      <a:r>
                        <a:rPr lang="pl-PL" sz="2400" dirty="0" err="1"/>
                        <a:t>judgments</a:t>
                      </a:r>
                      <a:endParaRPr lang="pl-PL" sz="2400" dirty="0"/>
                    </a:p>
                    <a:p>
                      <a:r>
                        <a:rPr lang="pl-PL" sz="2400" dirty="0"/>
                        <a:t>the law </a:t>
                      </a:r>
                      <a:r>
                        <a:rPr lang="pl-PL" sz="2400" dirty="0" err="1"/>
                        <a:t>comes</a:t>
                      </a:r>
                      <a:r>
                        <a:rPr lang="pl-PL" sz="2400" dirty="0"/>
                        <a:t> from </a:t>
                      </a:r>
                      <a:r>
                        <a:rPr lang="pl-PL" sz="2400" dirty="0" err="1"/>
                        <a:t>courts</a:t>
                      </a:r>
                      <a:endParaRPr lang="pl-PL" sz="2400" dirty="0"/>
                    </a:p>
                    <a:p>
                      <a:r>
                        <a:rPr lang="pl-PL" sz="2400" dirty="0" err="1"/>
                        <a:t>developed</a:t>
                      </a:r>
                      <a:r>
                        <a:rPr lang="pl-PL" sz="2400" dirty="0"/>
                        <a:t> from </a:t>
                      </a:r>
                      <a:r>
                        <a:rPr lang="pl-PL" sz="2400" dirty="0" err="1"/>
                        <a:t>case</a:t>
                      </a:r>
                      <a:r>
                        <a:rPr lang="pl-PL" sz="2400" dirty="0"/>
                        <a:t> to </a:t>
                      </a:r>
                      <a:r>
                        <a:rPr lang="pl-PL" sz="2400" dirty="0" err="1"/>
                        <a:t>case</a:t>
                      </a:r>
                      <a:r>
                        <a:rPr lang="pl-PL" sz="2400" dirty="0"/>
                        <a:t>, as the </a:t>
                      </a:r>
                      <a:r>
                        <a:rPr lang="pl-PL" sz="2400" dirty="0" err="1"/>
                        <a:t>opportunity</a:t>
                      </a:r>
                      <a:r>
                        <a:rPr lang="pl-PL" sz="2400" dirty="0"/>
                        <a:t> (and </a:t>
                      </a:r>
                      <a:r>
                        <a:rPr lang="pl-PL" sz="2400" dirty="0" err="1"/>
                        <a:t>need</a:t>
                      </a:r>
                      <a:r>
                        <a:rPr lang="pl-PL" sz="2400" dirty="0"/>
                        <a:t>) </a:t>
                      </a:r>
                      <a:r>
                        <a:rPr lang="pl-PL" sz="2400" dirty="0" err="1"/>
                        <a:t>occurs</a:t>
                      </a:r>
                      <a:endParaRPr lang="pl-PL" sz="2400" dirty="0"/>
                    </a:p>
                    <a:p>
                      <a:r>
                        <a:rPr lang="pl-PL" sz="2400" dirty="0" err="1"/>
                        <a:t>judges</a:t>
                      </a:r>
                      <a:r>
                        <a:rPr lang="pl-PL" sz="2400" dirty="0"/>
                        <a:t> </a:t>
                      </a:r>
                      <a:r>
                        <a:rPr lang="pl-PL" sz="2400" dirty="0" err="1"/>
                        <a:t>are</a:t>
                      </a:r>
                      <a:r>
                        <a:rPr lang="pl-PL" sz="2400" dirty="0"/>
                        <a:t> the </a:t>
                      </a:r>
                      <a:r>
                        <a:rPr lang="pl-PL" sz="2400" dirty="0" err="1"/>
                        <a:t>great</a:t>
                      </a:r>
                      <a:r>
                        <a:rPr lang="pl-PL" sz="2400" dirty="0"/>
                        <a:t> </a:t>
                      </a:r>
                      <a:r>
                        <a:rPr lang="pl-PL" sz="2400" dirty="0" err="1"/>
                        <a:t>jurists</a:t>
                      </a:r>
                      <a:endParaRPr lang="pl-PL" sz="2400" dirty="0"/>
                    </a:p>
                    <a:p>
                      <a:r>
                        <a:rPr lang="pl-PL" sz="2400" dirty="0" err="1"/>
                        <a:t>focused</a:t>
                      </a:r>
                      <a:r>
                        <a:rPr lang="pl-PL" sz="2400" dirty="0"/>
                        <a:t> on </a:t>
                      </a:r>
                      <a:r>
                        <a:rPr lang="pl-PL" sz="2400" dirty="0" err="1"/>
                        <a:t>practical</a:t>
                      </a:r>
                      <a:r>
                        <a:rPr lang="pl-PL" sz="2400" dirty="0"/>
                        <a:t> </a:t>
                      </a:r>
                      <a:r>
                        <a:rPr lang="pl-PL" sz="2400" dirty="0" err="1"/>
                        <a:t>elements</a:t>
                      </a:r>
                      <a:r>
                        <a:rPr lang="pl-PL" sz="2400" dirty="0"/>
                        <a:t> (law in </a:t>
                      </a:r>
                      <a:r>
                        <a:rPr lang="pl-PL" sz="2400" dirty="0" err="1"/>
                        <a:t>action</a:t>
                      </a:r>
                      <a:r>
                        <a:rPr lang="pl-PL" sz="2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 err="1"/>
                        <a:t>legal</a:t>
                      </a:r>
                      <a:r>
                        <a:rPr lang="pl-PL" sz="2400" dirty="0"/>
                        <a:t> </a:t>
                      </a:r>
                      <a:r>
                        <a:rPr lang="pl-PL" sz="2400" dirty="0" err="1"/>
                        <a:t>norms</a:t>
                      </a:r>
                      <a:endParaRPr lang="pl-PL" sz="2400" dirty="0"/>
                    </a:p>
                    <a:p>
                      <a:r>
                        <a:rPr lang="pl-PL" sz="2400" dirty="0"/>
                        <a:t>the law </a:t>
                      </a:r>
                      <a:r>
                        <a:rPr lang="pl-PL" sz="2400" dirty="0" err="1"/>
                        <a:t>comes</a:t>
                      </a:r>
                      <a:r>
                        <a:rPr lang="pl-PL" sz="2400" dirty="0"/>
                        <a:t> from </a:t>
                      </a:r>
                      <a:r>
                        <a:rPr lang="pl-PL" sz="2400" dirty="0" err="1"/>
                        <a:t>statutes</a:t>
                      </a:r>
                      <a:r>
                        <a:rPr lang="pl-PL" sz="2400" dirty="0"/>
                        <a:t> (</a:t>
                      </a:r>
                      <a:r>
                        <a:rPr lang="pl-PL" sz="2400" dirty="0" err="1"/>
                        <a:t>acts</a:t>
                      </a:r>
                      <a:r>
                        <a:rPr lang="pl-PL" sz="2400" dirty="0"/>
                        <a:t> of </a:t>
                      </a:r>
                      <a:r>
                        <a:rPr lang="pl-PL" sz="2400" dirty="0" err="1"/>
                        <a:t>parliament</a:t>
                      </a:r>
                      <a:r>
                        <a:rPr lang="pl-PL" sz="2400" dirty="0"/>
                        <a:t>)</a:t>
                      </a:r>
                    </a:p>
                    <a:p>
                      <a:r>
                        <a:rPr lang="pl-PL" sz="2400" dirty="0" err="1"/>
                        <a:t>complete</a:t>
                      </a:r>
                      <a:r>
                        <a:rPr lang="pl-PL" sz="2400" dirty="0"/>
                        <a:t> system</a:t>
                      </a:r>
                    </a:p>
                    <a:p>
                      <a:r>
                        <a:rPr lang="pl-PL" sz="2400" dirty="0" err="1"/>
                        <a:t>professors</a:t>
                      </a:r>
                      <a:r>
                        <a:rPr lang="pl-PL" sz="2400" dirty="0"/>
                        <a:t> </a:t>
                      </a:r>
                      <a:r>
                        <a:rPr lang="pl-PL" sz="2400" dirty="0" err="1"/>
                        <a:t>are</a:t>
                      </a:r>
                      <a:r>
                        <a:rPr lang="pl-PL" sz="2400" dirty="0"/>
                        <a:t> the </a:t>
                      </a:r>
                      <a:r>
                        <a:rPr lang="pl-PL" sz="2400" dirty="0" err="1"/>
                        <a:t>great</a:t>
                      </a:r>
                      <a:r>
                        <a:rPr lang="pl-PL" sz="2400" dirty="0"/>
                        <a:t> </a:t>
                      </a:r>
                      <a:r>
                        <a:rPr lang="pl-PL" sz="2400" dirty="0" err="1"/>
                        <a:t>jurists</a:t>
                      </a:r>
                      <a:endParaRPr lang="pl-PL" sz="2400" dirty="0"/>
                    </a:p>
                    <a:p>
                      <a:r>
                        <a:rPr lang="pl-PL" sz="2400" dirty="0" err="1"/>
                        <a:t>focused</a:t>
                      </a:r>
                      <a:r>
                        <a:rPr lang="pl-PL" sz="2400" dirty="0"/>
                        <a:t> on </a:t>
                      </a:r>
                      <a:r>
                        <a:rPr lang="pl-PL" sz="2400" dirty="0" err="1"/>
                        <a:t>theoretical</a:t>
                      </a:r>
                      <a:r>
                        <a:rPr lang="pl-PL" sz="2400" dirty="0"/>
                        <a:t> </a:t>
                      </a:r>
                      <a:r>
                        <a:rPr lang="pl-PL" sz="2400" dirty="0" err="1"/>
                        <a:t>constructions</a:t>
                      </a:r>
                      <a:r>
                        <a:rPr lang="pl-PL" sz="2400" dirty="0"/>
                        <a:t> and </a:t>
                      </a:r>
                      <a:r>
                        <a:rPr lang="pl-PL" sz="2400" dirty="0" err="1"/>
                        <a:t>abstract</a:t>
                      </a:r>
                      <a:r>
                        <a:rPr lang="pl-PL" sz="2400" dirty="0"/>
                        <a:t> </a:t>
                      </a:r>
                      <a:r>
                        <a:rPr lang="pl-PL" sz="2400" dirty="0" err="1"/>
                        <a:t>thinking</a:t>
                      </a:r>
                      <a:r>
                        <a:rPr lang="pl-PL" sz="2400" dirty="0"/>
                        <a:t> of law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83206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258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defences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–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common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law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insanity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the </a:t>
            </a:r>
            <a:r>
              <a:rPr lang="pl-PL" sz="2600" dirty="0" err="1">
                <a:latin typeface="Century Gothic" panose="020B0502020202020204" pitchFamily="34" charset="0"/>
              </a:rPr>
              <a:t>defect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reason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may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arise</a:t>
            </a:r>
            <a:r>
              <a:rPr lang="pl-PL" sz="2600" dirty="0">
                <a:latin typeface="Century Gothic" panose="020B0502020202020204" pitchFamily="34" charset="0"/>
              </a:rPr>
              <a:t> for a </a:t>
            </a:r>
            <a:r>
              <a:rPr lang="pl-PL" sz="2600" dirty="0" err="1">
                <a:latin typeface="Century Gothic" panose="020B0502020202020204" pitchFamily="34" charset="0"/>
              </a:rPr>
              <a:t>brief</a:t>
            </a:r>
            <a:r>
              <a:rPr lang="pl-PL" sz="2600" dirty="0">
                <a:latin typeface="Century Gothic" panose="020B0502020202020204" pitchFamily="34" charset="0"/>
              </a:rPr>
              <a:t> period of </a:t>
            </a:r>
            <a:r>
              <a:rPr lang="pl-PL" sz="2600" dirty="0" err="1">
                <a:latin typeface="Century Gothic" panose="020B0502020202020204" pitchFamily="34" charset="0"/>
              </a:rPr>
              <a:t>time</a:t>
            </a:r>
            <a:r>
              <a:rPr lang="pl-PL" sz="2600" dirty="0">
                <a:latin typeface="Century Gothic" panose="020B0502020202020204" pitchFamily="34" charset="0"/>
              </a:rPr>
              <a:t> and </a:t>
            </a:r>
            <a:r>
              <a:rPr lang="pl-PL" sz="2600" dirty="0" err="1">
                <a:latin typeface="Century Gothic" panose="020B0502020202020204" pitchFamily="34" charset="0"/>
              </a:rPr>
              <a:t>need</a:t>
            </a:r>
            <a:r>
              <a:rPr lang="pl-PL" sz="2600" dirty="0">
                <a:latin typeface="Century Gothic" panose="020B0502020202020204" pitchFamily="34" charset="0"/>
              </a:rPr>
              <a:t> not </a:t>
            </a:r>
            <a:r>
              <a:rPr lang="pl-PL" sz="2600" dirty="0" err="1">
                <a:latin typeface="Century Gothic" panose="020B0502020202020204" pitchFamily="34" charset="0"/>
              </a:rPr>
              <a:t>constitute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aspect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defendant’s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character</a:t>
            </a:r>
            <a:endParaRPr lang="pl-PL" sz="26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the </a:t>
            </a:r>
            <a:r>
              <a:rPr lang="pl-PL" sz="2600" dirty="0" err="1">
                <a:latin typeface="Century Gothic" panose="020B0502020202020204" pitchFamily="34" charset="0"/>
              </a:rPr>
              <a:t>outset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that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what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constitutes</a:t>
            </a:r>
            <a:r>
              <a:rPr lang="pl-PL" sz="2600" dirty="0">
                <a:latin typeface="Century Gothic" panose="020B0502020202020204" pitchFamily="34" charset="0"/>
              </a:rPr>
              <a:t> a </a:t>
            </a:r>
            <a:r>
              <a:rPr lang="pl-PL" sz="2600" dirty="0" err="1">
                <a:latin typeface="Century Gothic" panose="020B0502020202020204" pitchFamily="34" charset="0"/>
              </a:rPr>
              <a:t>disease</a:t>
            </a:r>
            <a:r>
              <a:rPr lang="pl-PL" sz="2600" dirty="0">
                <a:latin typeface="Century Gothic" panose="020B0502020202020204" pitchFamily="34" charset="0"/>
              </a:rPr>
              <a:t> of the </a:t>
            </a:r>
            <a:r>
              <a:rPr lang="pl-PL" sz="2600" dirty="0" err="1">
                <a:latin typeface="Century Gothic" panose="020B0502020202020204" pitchFamily="34" charset="0"/>
              </a:rPr>
              <a:t>mind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within</a:t>
            </a:r>
            <a:r>
              <a:rPr lang="pl-PL" sz="2600" dirty="0">
                <a:latin typeface="Century Gothic" panose="020B0502020202020204" pitchFamily="34" charset="0"/>
              </a:rPr>
              <a:t> the </a:t>
            </a:r>
            <a:r>
              <a:rPr lang="pl-PL" sz="2600" dirty="0" err="1">
                <a:latin typeface="Century Gothic" panose="020B0502020202020204" pitchFamily="34" charset="0"/>
              </a:rPr>
              <a:t>scope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M’Naghten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rules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is</a:t>
            </a:r>
            <a:r>
              <a:rPr lang="pl-PL" sz="2600" dirty="0">
                <a:latin typeface="Century Gothic" panose="020B0502020202020204" pitchFamily="34" charset="0"/>
              </a:rPr>
              <a:t> a </a:t>
            </a:r>
            <a:r>
              <a:rPr lang="pl-PL" sz="2600" dirty="0" err="1">
                <a:latin typeface="Century Gothic" panose="020B0502020202020204" pitchFamily="34" charset="0"/>
              </a:rPr>
              <a:t>legal</a:t>
            </a:r>
            <a:r>
              <a:rPr lang="pl-PL" sz="2600" dirty="0">
                <a:latin typeface="Century Gothic" panose="020B0502020202020204" pitchFamily="34" charset="0"/>
              </a:rPr>
              <a:t>, not a </a:t>
            </a:r>
            <a:r>
              <a:rPr lang="pl-PL" sz="2600" dirty="0" err="1">
                <a:latin typeface="Century Gothic" panose="020B0502020202020204" pitchFamily="34" charset="0"/>
              </a:rPr>
              <a:t>medical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question</a:t>
            </a:r>
            <a:endParaRPr lang="pl-PL" sz="26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dirty="0" err="1">
                <a:latin typeface="Century Gothic" panose="020B0502020202020204" pitchFamily="34" charset="0"/>
              </a:rPr>
              <a:t>however</a:t>
            </a:r>
            <a:r>
              <a:rPr lang="pl-PL" dirty="0">
                <a:latin typeface="Century Gothic" panose="020B0502020202020204" pitchFamily="34" charset="0"/>
              </a:rPr>
              <a:t>, </a:t>
            </a:r>
            <a:r>
              <a:rPr lang="pl-PL" dirty="0" err="1">
                <a:latin typeface="Century Gothic" panose="020B0502020202020204" pitchFamily="34" charset="0"/>
              </a:rPr>
              <a:t>disease</a:t>
            </a:r>
            <a:r>
              <a:rPr lang="pl-PL" dirty="0">
                <a:latin typeface="Century Gothic" panose="020B0502020202020204" pitchFamily="34" charset="0"/>
              </a:rPr>
              <a:t> of the </a:t>
            </a:r>
            <a:r>
              <a:rPr lang="pl-PL" dirty="0" err="1">
                <a:latin typeface="Century Gothic" panose="020B0502020202020204" pitchFamily="34" charset="0"/>
              </a:rPr>
              <a:t>mind</a:t>
            </a:r>
            <a:r>
              <a:rPr lang="pl-PL" dirty="0">
                <a:latin typeface="Century Gothic" panose="020B0502020202020204" pitchFamily="34" charset="0"/>
              </a:rPr>
              <a:t> </a:t>
            </a:r>
            <a:r>
              <a:rPr lang="pl-PL" dirty="0" err="1">
                <a:latin typeface="Century Gothic" panose="020B0502020202020204" pitchFamily="34" charset="0"/>
              </a:rPr>
              <a:t>requires</a:t>
            </a:r>
            <a:r>
              <a:rPr lang="pl-PL" dirty="0">
                <a:latin typeface="Century Gothic" panose="020B0502020202020204" pitchFamily="34" charset="0"/>
              </a:rPr>
              <a:t> </a:t>
            </a:r>
            <a:r>
              <a:rPr lang="pl-PL" dirty="0" err="1">
                <a:latin typeface="Century Gothic" panose="020B0502020202020204" pitchFamily="34" charset="0"/>
              </a:rPr>
              <a:t>evidence</a:t>
            </a:r>
            <a:r>
              <a:rPr lang="pl-PL" dirty="0">
                <a:latin typeface="Century Gothic" panose="020B0502020202020204" pitchFamily="34" charset="0"/>
              </a:rPr>
              <a:t> to be </a:t>
            </a:r>
            <a:r>
              <a:rPr lang="pl-PL" dirty="0" err="1">
                <a:latin typeface="Century Gothic" panose="020B0502020202020204" pitchFamily="34" charset="0"/>
              </a:rPr>
              <a:t>given</a:t>
            </a:r>
            <a:r>
              <a:rPr lang="pl-PL" dirty="0">
                <a:latin typeface="Century Gothic" panose="020B0502020202020204" pitchFamily="34" charset="0"/>
              </a:rPr>
              <a:t> by </a:t>
            </a:r>
            <a:r>
              <a:rPr lang="pl-PL" dirty="0" err="1">
                <a:latin typeface="Century Gothic" panose="020B0502020202020204" pitchFamily="34" charset="0"/>
              </a:rPr>
              <a:t>two</a:t>
            </a:r>
            <a:r>
              <a:rPr lang="pl-PL" dirty="0">
                <a:latin typeface="Century Gothic" panose="020B0502020202020204" pitchFamily="34" charset="0"/>
              </a:rPr>
              <a:t> </a:t>
            </a:r>
            <a:r>
              <a:rPr lang="pl-PL" dirty="0" err="1">
                <a:latin typeface="Century Gothic" panose="020B0502020202020204" pitchFamily="34" charset="0"/>
              </a:rPr>
              <a:t>or</a:t>
            </a:r>
            <a:r>
              <a:rPr lang="pl-PL" dirty="0">
                <a:latin typeface="Century Gothic" panose="020B0502020202020204" pitchFamily="34" charset="0"/>
              </a:rPr>
              <a:t> </a:t>
            </a:r>
            <a:r>
              <a:rPr lang="pl-PL" dirty="0" err="1">
                <a:latin typeface="Century Gothic" panose="020B0502020202020204" pitchFamily="34" charset="0"/>
              </a:rPr>
              <a:t>more</a:t>
            </a:r>
            <a:r>
              <a:rPr lang="pl-PL" dirty="0">
                <a:latin typeface="Century Gothic" panose="020B0502020202020204" pitchFamily="34" charset="0"/>
              </a:rPr>
              <a:t> </a:t>
            </a:r>
            <a:r>
              <a:rPr lang="pl-PL" dirty="0" err="1">
                <a:latin typeface="Century Gothic" panose="020B0502020202020204" pitchFamily="34" charset="0"/>
              </a:rPr>
              <a:t>medical</a:t>
            </a:r>
            <a:r>
              <a:rPr lang="pl-PL" dirty="0">
                <a:latin typeface="Century Gothic" panose="020B0502020202020204" pitchFamily="34" charset="0"/>
              </a:rPr>
              <a:t> </a:t>
            </a:r>
            <a:r>
              <a:rPr lang="pl-PL" dirty="0" err="1">
                <a:latin typeface="Century Gothic" panose="020B0502020202020204" pitchFamily="34" charset="0"/>
              </a:rPr>
              <a:t>practicioners</a:t>
            </a:r>
            <a:endParaRPr lang="pl-PL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the </a:t>
            </a:r>
            <a:r>
              <a:rPr lang="pl-PL" sz="2600" dirty="0" err="1">
                <a:latin typeface="Century Gothic" panose="020B0502020202020204" pitchFamily="34" charset="0"/>
              </a:rPr>
              <a:t>condition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must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arise</a:t>
            </a:r>
            <a:r>
              <a:rPr lang="pl-PL" sz="2600" dirty="0">
                <a:latin typeface="Century Gothic" panose="020B0502020202020204" pitchFamily="34" charset="0"/>
              </a:rPr>
              <a:t> from </a:t>
            </a:r>
            <a:r>
              <a:rPr lang="pl-PL" sz="2600" dirty="0" err="1">
                <a:latin typeface="Century Gothic" panose="020B0502020202020204" pitchFamily="34" charset="0"/>
              </a:rPr>
              <a:t>some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factor</a:t>
            </a:r>
            <a:r>
              <a:rPr lang="pl-PL" sz="2600" dirty="0">
                <a:latin typeface="Century Gothic" panose="020B0502020202020204" pitchFamily="34" charset="0"/>
              </a:rPr>
              <a:t> „</a:t>
            </a:r>
            <a:r>
              <a:rPr lang="pl-PL" sz="2600" dirty="0" err="1">
                <a:latin typeface="Century Gothic" panose="020B0502020202020204" pitchFamily="34" charset="0"/>
              </a:rPr>
              <a:t>internal</a:t>
            </a:r>
            <a:r>
              <a:rPr lang="pl-PL" sz="2600" dirty="0">
                <a:latin typeface="Century Gothic" panose="020B0502020202020204" pitchFamily="34" charset="0"/>
              </a:rPr>
              <a:t>” to the </a:t>
            </a:r>
            <a:r>
              <a:rPr lang="pl-PL" sz="2600" dirty="0" err="1">
                <a:latin typeface="Century Gothic" panose="020B0502020202020204" pitchFamily="34" charset="0"/>
              </a:rPr>
              <a:t>defendant</a:t>
            </a:r>
            <a:endParaRPr lang="pl-PL" sz="26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63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grounds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impunity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–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continental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Polish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) law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insanity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excludes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culpability</a:t>
            </a:r>
            <a:endParaRPr lang="pl-PL" sz="26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art. 31 CC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CC940012-8B15-4DBC-969D-690774E10B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6615" y="3097855"/>
            <a:ext cx="6578770" cy="355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59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grounds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impunity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–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continental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Polish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) law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insanity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causes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insanity</a:t>
            </a:r>
            <a:r>
              <a:rPr lang="pl-PL" sz="2600" dirty="0">
                <a:latin typeface="Century Gothic" panose="020B0502020202020204" pitchFamily="34" charset="0"/>
              </a:rPr>
              <a:t>:</a:t>
            </a:r>
          </a:p>
          <a:p>
            <a:pPr marL="514350" indent="-514350" algn="just">
              <a:lnSpc>
                <a:spcPct val="100000"/>
              </a:lnSpc>
              <a:buFont typeface="+mj-lt"/>
              <a:buAutoNum type="arabicParenR"/>
            </a:pPr>
            <a:r>
              <a:rPr lang="pl-PL" sz="2600" dirty="0" err="1">
                <a:latin typeface="Century Gothic" panose="020B0502020202020204" pitchFamily="34" charset="0"/>
              </a:rPr>
              <a:t>mental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illness</a:t>
            </a:r>
            <a:endParaRPr lang="pl-PL" sz="2600" dirty="0">
              <a:latin typeface="Century Gothic" panose="020B0502020202020204" pitchFamily="34" charset="0"/>
            </a:endParaRPr>
          </a:p>
          <a:p>
            <a:pPr marL="514350" indent="-514350" algn="just">
              <a:lnSpc>
                <a:spcPct val="100000"/>
              </a:lnSpc>
              <a:buFont typeface="+mj-lt"/>
              <a:buAutoNum type="arabicParenR"/>
            </a:pPr>
            <a:r>
              <a:rPr lang="pl-PL" sz="2600" dirty="0" err="1">
                <a:latin typeface="Century Gothic" panose="020B0502020202020204" pitchFamily="34" charset="0"/>
              </a:rPr>
              <a:t>mental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dificiency</a:t>
            </a:r>
            <a:r>
              <a:rPr lang="pl-PL" sz="2600" dirty="0"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latin typeface="Century Gothic" panose="020B0502020202020204" pitchFamily="34" charset="0"/>
              </a:rPr>
              <a:t>impairment</a:t>
            </a:r>
            <a:r>
              <a:rPr lang="pl-PL" sz="2600" dirty="0">
                <a:latin typeface="Century Gothic" panose="020B0502020202020204" pitchFamily="34" charset="0"/>
              </a:rPr>
              <a:t>)</a:t>
            </a:r>
          </a:p>
          <a:p>
            <a:pPr marL="514350" indent="-514350" algn="just">
              <a:lnSpc>
                <a:spcPct val="100000"/>
              </a:lnSpc>
              <a:buFont typeface="+mj-lt"/>
              <a:buAutoNum type="arabicParenR"/>
            </a:pPr>
            <a:r>
              <a:rPr lang="pl-PL" sz="2600" dirty="0" err="1">
                <a:latin typeface="Century Gothic" panose="020B0502020202020204" pitchFamily="34" charset="0"/>
              </a:rPr>
              <a:t>other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mental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disturbance</a:t>
            </a:r>
            <a:endParaRPr lang="pl-PL" sz="26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73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grounds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impunity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–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continental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Polish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) law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insanity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results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insanity</a:t>
            </a:r>
            <a:r>
              <a:rPr lang="pl-PL" sz="2600" dirty="0">
                <a:latin typeface="Century Gothic" panose="020B0502020202020204" pitchFamily="34" charset="0"/>
              </a:rPr>
              <a:t>: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i</a:t>
            </a:r>
            <a:r>
              <a:rPr lang="en-US" sz="2200" dirty="0" err="1">
                <a:latin typeface="Century Gothic" panose="020B0502020202020204" pitchFamily="34" charset="0"/>
              </a:rPr>
              <a:t>ncapability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en-US" sz="2200" dirty="0">
                <a:latin typeface="Century Gothic" panose="020B0502020202020204" pitchFamily="34" charset="0"/>
              </a:rPr>
              <a:t>of </a:t>
            </a:r>
            <a:r>
              <a:rPr lang="en-US" sz="2200" dirty="0" err="1">
                <a:latin typeface="Century Gothic" panose="020B0502020202020204" pitchFamily="34" charset="0"/>
              </a:rPr>
              <a:t>recognising</a:t>
            </a:r>
            <a:r>
              <a:rPr lang="en-US" sz="2200" dirty="0">
                <a:latin typeface="Century Gothic" panose="020B0502020202020204" pitchFamily="34" charset="0"/>
              </a:rPr>
              <a:t> the significance of one’s actions</a:t>
            </a:r>
            <a:r>
              <a:rPr lang="pl-PL" sz="2200" dirty="0">
                <a:latin typeface="Century Gothic" panose="020B0502020202020204" pitchFamily="34" charset="0"/>
              </a:rPr>
              <a:t>,</a:t>
            </a:r>
            <a:r>
              <a:rPr lang="en-US" sz="2200" dirty="0">
                <a:latin typeface="Century Gothic" panose="020B0502020202020204" pitchFamily="34" charset="0"/>
              </a:rPr>
              <a:t> or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en-US" sz="2200" dirty="0">
                <a:latin typeface="Century Gothic" panose="020B0502020202020204" pitchFamily="34" charset="0"/>
              </a:rPr>
              <a:t>incapability of controlling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en-US" sz="2200" dirty="0">
                <a:latin typeface="Century Gothic" panose="020B0502020202020204" pitchFamily="34" charset="0"/>
              </a:rPr>
              <a:t>one’s actions</a:t>
            </a:r>
            <a:endParaRPr lang="pl-PL" sz="2200" dirty="0">
              <a:latin typeface="Century Gothic" panose="020B0502020202020204" pitchFamily="34" charset="0"/>
            </a:endParaRPr>
          </a:p>
          <a:p>
            <a:pPr marL="457200" lvl="1" indent="0" algn="just">
              <a:lnSpc>
                <a:spcPct val="100000"/>
              </a:lnSpc>
              <a:buNone/>
            </a:pPr>
            <a:r>
              <a:rPr lang="pl-PL" sz="2200" dirty="0">
                <a:latin typeface="Century Gothic" panose="020B0502020202020204" pitchFamily="34" charset="0"/>
              </a:rPr>
              <a:t>…</a:t>
            </a:r>
            <a:r>
              <a:rPr lang="pl-PL" sz="2200" dirty="0" err="1">
                <a:latin typeface="Century Gothic" panose="020B0502020202020204" pitchFamily="34" charset="0"/>
              </a:rPr>
              <a:t>at</a:t>
            </a:r>
            <a:r>
              <a:rPr lang="pl-PL" sz="2200" dirty="0">
                <a:latin typeface="Century Gothic" panose="020B0502020202020204" pitchFamily="34" charset="0"/>
              </a:rPr>
              <a:t> the </a:t>
            </a:r>
            <a:r>
              <a:rPr lang="pl-PL" sz="2200" dirty="0" err="1">
                <a:latin typeface="Century Gothic" panose="020B0502020202020204" pitchFamily="34" charset="0"/>
              </a:rPr>
              <a:t>time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commitment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an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offence</a:t>
            </a:r>
            <a:endParaRPr lang="pl-PL" sz="22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18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defences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–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common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law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duress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latin typeface="Century Gothic" panose="020B0502020202020204" pitchFamily="34" charset="0"/>
              </a:rPr>
              <a:t>elements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duress</a:t>
            </a:r>
            <a:r>
              <a:rPr lang="pl-PL" sz="2600" dirty="0">
                <a:latin typeface="Century Gothic" panose="020B0502020202020204" pitchFamily="34" charset="0"/>
              </a:rPr>
              <a:t>:</a:t>
            </a: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unlawful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threat</a:t>
            </a:r>
            <a:endParaRPr lang="pl-PL" sz="26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which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causes</a:t>
            </a:r>
            <a:r>
              <a:rPr lang="pl-PL" sz="2200" dirty="0">
                <a:latin typeface="Century Gothic" panose="020B0502020202020204" pitchFamily="34" charset="0"/>
              </a:rPr>
              <a:t> the </a:t>
            </a:r>
            <a:r>
              <a:rPr lang="pl-PL" sz="2200" dirty="0" err="1">
                <a:latin typeface="Century Gothic" panose="020B0502020202020204" pitchFamily="34" charset="0"/>
              </a:rPr>
              <a:t>defendant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reasonably</a:t>
            </a:r>
            <a:r>
              <a:rPr lang="pl-PL" sz="2200" dirty="0">
                <a:latin typeface="Century Gothic" panose="020B0502020202020204" pitchFamily="34" charset="0"/>
              </a:rPr>
              <a:t> to </a:t>
            </a:r>
            <a:r>
              <a:rPr lang="pl-PL" sz="2200" dirty="0" err="1">
                <a:latin typeface="Century Gothic" panose="020B0502020202020204" pitchFamily="34" charset="0"/>
              </a:rPr>
              <a:t>believe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that</a:t>
            </a:r>
            <a:r>
              <a:rPr lang="pl-PL" sz="2200" dirty="0">
                <a:latin typeface="Century Gothic" panose="020B0502020202020204" pitchFamily="34" charset="0"/>
              </a:rPr>
              <a:t> the </a:t>
            </a:r>
            <a:r>
              <a:rPr lang="pl-PL" sz="2200" dirty="0" err="1">
                <a:latin typeface="Century Gothic" panose="020B0502020202020204" pitchFamily="34" charset="0"/>
              </a:rPr>
              <a:t>only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way</a:t>
            </a:r>
            <a:r>
              <a:rPr lang="pl-PL" sz="2200" dirty="0">
                <a:latin typeface="Century Gothic" panose="020B0502020202020204" pitchFamily="34" charset="0"/>
              </a:rPr>
              <a:t> to </a:t>
            </a:r>
            <a:r>
              <a:rPr lang="pl-PL" sz="2200" dirty="0" err="1">
                <a:latin typeface="Century Gothic" panose="020B0502020202020204" pitchFamily="34" charset="0"/>
              </a:rPr>
              <a:t>avoid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imminent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death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or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serious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bodily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injury</a:t>
            </a:r>
            <a:r>
              <a:rPr lang="pl-PL" sz="2200" dirty="0">
                <a:latin typeface="Century Gothic" panose="020B0502020202020204" pitchFamily="34" charset="0"/>
              </a:rPr>
              <a:t> to </a:t>
            </a:r>
            <a:r>
              <a:rPr lang="pl-PL" sz="2200" dirty="0" err="1">
                <a:latin typeface="Century Gothic" panose="020B0502020202020204" pitchFamily="34" charset="0"/>
              </a:rPr>
              <a:t>himself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or</a:t>
            </a:r>
            <a:r>
              <a:rPr lang="pl-PL" sz="2200" dirty="0">
                <a:latin typeface="Century Gothic" panose="020B0502020202020204" pitchFamily="34" charset="0"/>
              </a:rPr>
              <a:t> to </a:t>
            </a:r>
            <a:r>
              <a:rPr lang="pl-PL" sz="2200" dirty="0" err="1">
                <a:latin typeface="Century Gothic" panose="020B0502020202020204" pitchFamily="34" charset="0"/>
              </a:rPr>
              <a:t>another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is</a:t>
            </a:r>
            <a:r>
              <a:rPr lang="pl-PL" sz="2200" dirty="0">
                <a:latin typeface="Century Gothic" panose="020B0502020202020204" pitchFamily="34" charset="0"/>
              </a:rPr>
              <a:t> to </a:t>
            </a:r>
            <a:r>
              <a:rPr lang="pl-PL" sz="2200" dirty="0" err="1">
                <a:latin typeface="Century Gothic" panose="020B0502020202020204" pitchFamily="34" charset="0"/>
              </a:rPr>
              <a:t>engage</a:t>
            </a:r>
            <a:r>
              <a:rPr lang="pl-PL" sz="2200" dirty="0">
                <a:latin typeface="Century Gothic" panose="020B0502020202020204" pitchFamily="34" charset="0"/>
              </a:rPr>
              <a:t>  in </a:t>
            </a:r>
            <a:r>
              <a:rPr lang="pl-PL" sz="2200" dirty="0" err="1">
                <a:latin typeface="Century Gothic" panose="020B0502020202020204" pitchFamily="34" charset="0"/>
              </a:rPr>
              <a:t>conduct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which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violates</a:t>
            </a:r>
            <a:r>
              <a:rPr lang="pl-PL" sz="2200" dirty="0">
                <a:latin typeface="Century Gothic" panose="020B0502020202020204" pitchFamily="34" charset="0"/>
              </a:rPr>
              <a:t> the </a:t>
            </a:r>
            <a:r>
              <a:rPr lang="pl-PL" sz="2200" dirty="0" err="1">
                <a:latin typeface="Century Gothic" panose="020B0502020202020204" pitchFamily="34" charset="0"/>
              </a:rPr>
              <a:t>literal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terms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criminal</a:t>
            </a:r>
            <a:r>
              <a:rPr lang="pl-PL" sz="2200" dirty="0">
                <a:latin typeface="Century Gothic" panose="020B0502020202020204" pitchFamily="34" charset="0"/>
              </a:rPr>
              <a:t> law, and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which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causes</a:t>
            </a:r>
            <a:r>
              <a:rPr lang="pl-PL" sz="2200" dirty="0">
                <a:latin typeface="Century Gothic" panose="020B0502020202020204" pitchFamily="34" charset="0"/>
              </a:rPr>
              <a:t> the </a:t>
            </a:r>
            <a:r>
              <a:rPr lang="pl-PL" sz="2200" dirty="0" err="1">
                <a:latin typeface="Century Gothic" panose="020B0502020202020204" pitchFamily="34" charset="0"/>
              </a:rPr>
              <a:t>defendant</a:t>
            </a:r>
            <a:r>
              <a:rPr lang="pl-PL" sz="2200" dirty="0">
                <a:latin typeface="Century Gothic" panose="020B0502020202020204" pitchFamily="34" charset="0"/>
              </a:rPr>
              <a:t> to </a:t>
            </a:r>
            <a:r>
              <a:rPr lang="pl-PL" sz="2200" dirty="0" err="1">
                <a:latin typeface="Century Gothic" panose="020B0502020202020204" pitchFamily="34" charset="0"/>
              </a:rPr>
              <a:t>engage</a:t>
            </a:r>
            <a:r>
              <a:rPr lang="pl-PL" sz="2200" dirty="0">
                <a:latin typeface="Century Gothic" panose="020B0502020202020204" pitchFamily="34" charset="0"/>
              </a:rPr>
              <a:t> in </a:t>
            </a:r>
            <a:r>
              <a:rPr lang="pl-PL" sz="2200" dirty="0" err="1">
                <a:latin typeface="Century Gothic" panose="020B0502020202020204" pitchFamily="34" charset="0"/>
              </a:rPr>
              <a:t>that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conduct</a:t>
            </a:r>
            <a:r>
              <a:rPr lang="pl-PL" sz="2200" dirty="0">
                <a:latin typeface="Century Gothic" panose="020B0502020202020204" pitchFamily="34" charset="0"/>
              </a:rPr>
              <a:t>,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latin typeface="Century Gothic" panose="020B0502020202020204" pitchFamily="34" charset="0"/>
              </a:rPr>
              <a:t>…</a:t>
            </a:r>
            <a:r>
              <a:rPr lang="pl-PL" sz="2600" dirty="0" err="1">
                <a:latin typeface="Century Gothic" panose="020B0502020202020204" pitchFamily="34" charset="0"/>
              </a:rPr>
              <a:t>gives</a:t>
            </a:r>
            <a:r>
              <a:rPr lang="pl-PL" sz="2600" dirty="0">
                <a:latin typeface="Century Gothic" panose="020B0502020202020204" pitchFamily="34" charset="0"/>
              </a:rPr>
              <a:t> the </a:t>
            </a:r>
            <a:r>
              <a:rPr lang="pl-PL" sz="2600" dirty="0" err="1">
                <a:latin typeface="Century Gothic" panose="020B0502020202020204" pitchFamily="34" charset="0"/>
              </a:rPr>
              <a:t>defendant</a:t>
            </a:r>
            <a:r>
              <a:rPr lang="pl-PL" sz="2600" dirty="0">
                <a:latin typeface="Century Gothic" panose="020B0502020202020204" pitchFamily="34" charset="0"/>
              </a:rPr>
              <a:t> the </a:t>
            </a:r>
            <a:r>
              <a:rPr lang="pl-PL" sz="2600" dirty="0" err="1">
                <a:latin typeface="Century Gothic" panose="020B0502020202020204" pitchFamily="34" charset="0"/>
              </a:rPr>
              <a:t>defence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duress</a:t>
            </a:r>
            <a:r>
              <a:rPr lang="pl-PL" sz="2600" dirty="0">
                <a:latin typeface="Century Gothic" panose="020B0502020202020204" pitchFamily="34" charset="0"/>
              </a:rPr>
              <a:t> to the </a:t>
            </a:r>
            <a:r>
              <a:rPr lang="pl-PL" sz="2600" dirty="0" err="1">
                <a:latin typeface="Century Gothic" panose="020B0502020202020204" pitchFamily="34" charset="0"/>
              </a:rPr>
              <a:t>crime</a:t>
            </a:r>
            <a:r>
              <a:rPr lang="pl-PL" sz="2600" dirty="0">
                <a:latin typeface="Century Gothic" panose="020B0502020202020204" pitchFamily="34" charset="0"/>
              </a:rPr>
              <a:t> in </a:t>
            </a:r>
            <a:r>
              <a:rPr lang="pl-PL" sz="2600" dirty="0" err="1">
                <a:latin typeface="Century Gothic" panose="020B0502020202020204" pitchFamily="34" charset="0"/>
              </a:rPr>
              <a:t>question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unless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that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crime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consists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intentionally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killing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innocent</a:t>
            </a:r>
            <a:r>
              <a:rPr lang="pl-PL" sz="2600" dirty="0">
                <a:latin typeface="Century Gothic" panose="020B0502020202020204" pitchFamily="34" charset="0"/>
              </a:rPr>
              <a:t> third person</a:t>
            </a:r>
          </a:p>
          <a:p>
            <a:pPr marL="0" indent="0" algn="r">
              <a:lnSpc>
                <a:spcPct val="100000"/>
              </a:lnSpc>
              <a:buNone/>
            </a:pPr>
            <a:r>
              <a:rPr lang="pl-PL" sz="1600" dirty="0">
                <a:latin typeface="Century Gothic" panose="020B0502020202020204" pitchFamily="34" charset="0"/>
              </a:rPr>
              <a:t>(W. R. </a:t>
            </a:r>
            <a:r>
              <a:rPr lang="pl-PL" sz="1600" dirty="0" err="1">
                <a:latin typeface="Century Gothic" panose="020B0502020202020204" pitchFamily="34" charset="0"/>
              </a:rPr>
              <a:t>LaFave</a:t>
            </a:r>
            <a:r>
              <a:rPr lang="pl-PL" sz="1600" dirty="0">
                <a:latin typeface="Century Gothic" panose="020B0502020202020204" pitchFamily="34" charset="0"/>
              </a:rPr>
              <a:t>, </a:t>
            </a:r>
            <a:r>
              <a:rPr lang="pl-PL" sz="1600" dirty="0" err="1">
                <a:latin typeface="Century Gothic" panose="020B0502020202020204" pitchFamily="34" charset="0"/>
              </a:rPr>
              <a:t>Principles</a:t>
            </a:r>
            <a:r>
              <a:rPr lang="pl-PL" sz="1600" dirty="0">
                <a:latin typeface="Century Gothic" panose="020B0502020202020204" pitchFamily="34" charset="0"/>
              </a:rPr>
              <a:t> of </a:t>
            </a:r>
            <a:r>
              <a:rPr lang="pl-PL" sz="1600" dirty="0" err="1">
                <a:latin typeface="Century Gothic" panose="020B0502020202020204" pitchFamily="34" charset="0"/>
              </a:rPr>
              <a:t>Criminal</a:t>
            </a:r>
            <a:r>
              <a:rPr lang="pl-PL" sz="1600" dirty="0">
                <a:latin typeface="Century Gothic" panose="020B0502020202020204" pitchFamily="34" charset="0"/>
              </a:rPr>
              <a:t> Law)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6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defences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–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common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law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duress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excuse</a:t>
            </a:r>
            <a:endParaRPr lang="pl-PL" sz="26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= </a:t>
            </a:r>
            <a:r>
              <a:rPr lang="pl-PL" sz="2600" dirty="0" err="1">
                <a:latin typeface="Century Gothic" panose="020B0502020202020204" pitchFamily="34" charset="0"/>
              </a:rPr>
              <a:t>compulsion</a:t>
            </a:r>
            <a:r>
              <a:rPr lang="pl-PL" sz="2600" dirty="0">
                <a:latin typeface="Century Gothic" panose="020B0502020202020204" pitchFamily="34" charset="0"/>
              </a:rPr>
              <a:t> / </a:t>
            </a:r>
            <a:r>
              <a:rPr lang="pl-PL" sz="2600" dirty="0" err="1">
                <a:latin typeface="Century Gothic" panose="020B0502020202020204" pitchFamily="34" charset="0"/>
              </a:rPr>
              <a:t>coercion</a:t>
            </a:r>
            <a:endParaRPr lang="pl-PL" sz="26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the </a:t>
            </a:r>
            <a:r>
              <a:rPr lang="pl-PL" sz="2600" dirty="0" err="1">
                <a:latin typeface="Century Gothic" panose="020B0502020202020204" pitchFamily="34" charset="0"/>
              </a:rPr>
              <a:t>defendant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ought</a:t>
            </a:r>
            <a:r>
              <a:rPr lang="pl-PL" sz="2600" dirty="0">
                <a:latin typeface="Century Gothic" panose="020B0502020202020204" pitchFamily="34" charset="0"/>
              </a:rPr>
              <a:t> to be </a:t>
            </a:r>
            <a:r>
              <a:rPr lang="pl-PL" sz="2600" dirty="0" err="1">
                <a:latin typeface="Century Gothic" panose="020B0502020202020204" pitchFamily="34" charset="0"/>
              </a:rPr>
              <a:t>excused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when</a:t>
            </a:r>
            <a:r>
              <a:rPr lang="pl-PL" sz="2600" dirty="0">
                <a:latin typeface="Century Gothic" panose="020B0502020202020204" pitchFamily="34" charset="0"/>
              </a:rPr>
              <a:t> „he </a:t>
            </a:r>
            <a:r>
              <a:rPr lang="pl-PL" sz="2600" dirty="0" err="1">
                <a:latin typeface="Century Gothic" panose="020B0502020202020204" pitchFamily="34" charset="0"/>
              </a:rPr>
              <a:t>is</a:t>
            </a:r>
            <a:r>
              <a:rPr lang="pl-PL" sz="2600" dirty="0">
                <a:latin typeface="Century Gothic" panose="020B0502020202020204" pitchFamily="34" charset="0"/>
              </a:rPr>
              <a:t> a </a:t>
            </a:r>
            <a:r>
              <a:rPr lang="pl-PL" sz="2600" dirty="0" err="1">
                <a:latin typeface="Century Gothic" panose="020B0502020202020204" pitchFamily="34" charset="0"/>
              </a:rPr>
              <a:t>victim</a:t>
            </a:r>
            <a:r>
              <a:rPr lang="pl-PL" sz="2600" dirty="0">
                <a:latin typeface="Century Gothic" panose="020B0502020202020204" pitchFamily="34" charset="0"/>
              </a:rPr>
              <a:t> of a </a:t>
            </a:r>
            <a:r>
              <a:rPr lang="pl-PL" sz="2600" dirty="0" err="1">
                <a:latin typeface="Century Gothic" panose="020B0502020202020204" pitchFamily="34" charset="0"/>
              </a:rPr>
              <a:t>threat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that</a:t>
            </a:r>
            <a:r>
              <a:rPr lang="pl-PL" sz="2600" dirty="0">
                <a:latin typeface="Century Gothic" panose="020B0502020202020204" pitchFamily="34" charset="0"/>
              </a:rPr>
              <a:t> a person of </a:t>
            </a:r>
            <a:r>
              <a:rPr lang="pl-PL" sz="2600" dirty="0" err="1">
                <a:latin typeface="Century Gothic" panose="020B0502020202020204" pitchFamily="34" charset="0"/>
              </a:rPr>
              <a:t>reasonable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moral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strength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could</a:t>
            </a:r>
            <a:r>
              <a:rPr lang="pl-PL" sz="2600" dirty="0">
                <a:latin typeface="Century Gothic" panose="020B0502020202020204" pitchFamily="34" charset="0"/>
              </a:rPr>
              <a:t> not </a:t>
            </a:r>
            <a:r>
              <a:rPr lang="pl-PL" sz="2600" dirty="0" err="1">
                <a:latin typeface="Century Gothic" panose="020B0502020202020204" pitchFamily="34" charset="0"/>
              </a:rPr>
              <a:t>fairly</a:t>
            </a:r>
            <a:r>
              <a:rPr lang="pl-PL" sz="2600" dirty="0">
                <a:latin typeface="Century Gothic" panose="020B0502020202020204" pitchFamily="34" charset="0"/>
              </a:rPr>
              <a:t> be </a:t>
            </a:r>
            <a:r>
              <a:rPr lang="pl-PL" sz="2600" dirty="0" err="1">
                <a:latin typeface="Century Gothic" panose="020B0502020202020204" pitchFamily="34" charset="0"/>
              </a:rPr>
              <a:t>expected</a:t>
            </a:r>
            <a:r>
              <a:rPr lang="pl-PL" sz="2600" dirty="0">
                <a:latin typeface="Century Gothic" panose="020B0502020202020204" pitchFamily="34" charset="0"/>
              </a:rPr>
              <a:t> to </a:t>
            </a:r>
            <a:r>
              <a:rPr lang="pl-PL" sz="2600" dirty="0" err="1">
                <a:latin typeface="Century Gothic" panose="020B0502020202020204" pitchFamily="34" charset="0"/>
              </a:rPr>
              <a:t>resist</a:t>
            </a:r>
            <a:r>
              <a:rPr lang="pl-PL" sz="2600" dirty="0">
                <a:latin typeface="Century Gothic" panose="020B0502020202020204" pitchFamily="34" charset="0"/>
              </a:rPr>
              <a:t>”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a </a:t>
            </a:r>
            <a:r>
              <a:rPr lang="pl-PL" sz="2600" dirty="0" err="1">
                <a:latin typeface="Century Gothic" panose="020B0502020202020204" pitchFamily="34" charset="0"/>
              </a:rPr>
              <a:t>threat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operating</a:t>
            </a:r>
            <a:r>
              <a:rPr lang="pl-PL" sz="2600" dirty="0">
                <a:latin typeface="Century Gothic" panose="020B0502020202020204" pitchFamily="34" charset="0"/>
              </a:rPr>
              <a:t> upon the </a:t>
            </a:r>
            <a:r>
              <a:rPr lang="pl-PL" sz="2600" dirty="0" err="1">
                <a:latin typeface="Century Gothic" panose="020B0502020202020204" pitchFamily="34" charset="0"/>
              </a:rPr>
              <a:t>defendant’s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mind</a:t>
            </a:r>
            <a:r>
              <a:rPr lang="pl-PL" sz="2600" dirty="0">
                <a:latin typeface="Century Gothic" panose="020B0502020202020204" pitchFamily="34" charset="0"/>
              </a:rPr>
              <a:t>, </a:t>
            </a:r>
            <a:r>
              <a:rPr lang="pl-PL" sz="2600" dirty="0" err="1">
                <a:latin typeface="Century Gothic" panose="020B0502020202020204" pitchFamily="34" charset="0"/>
              </a:rPr>
              <a:t>rather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than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pressure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operating</a:t>
            </a:r>
            <a:r>
              <a:rPr lang="pl-PL" sz="2600" dirty="0">
                <a:latin typeface="Century Gothic" panose="020B0502020202020204" pitchFamily="34" charset="0"/>
              </a:rPr>
              <a:t> upon </a:t>
            </a:r>
            <a:r>
              <a:rPr lang="pl-PL" sz="2600" dirty="0" err="1">
                <a:latin typeface="Century Gothic" panose="020B0502020202020204" pitchFamily="34" charset="0"/>
              </a:rPr>
              <a:t>his</a:t>
            </a:r>
            <a:r>
              <a:rPr lang="pl-PL" sz="2600" dirty="0">
                <a:latin typeface="Century Gothic" panose="020B0502020202020204" pitchFamily="34" charset="0"/>
              </a:rPr>
              <a:t> body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the </a:t>
            </a:r>
            <a:r>
              <a:rPr lang="pl-PL" sz="2600" dirty="0" err="1">
                <a:latin typeface="Century Gothic" panose="020B0502020202020204" pitchFamily="34" charset="0"/>
              </a:rPr>
              <a:t>defendant</a:t>
            </a:r>
            <a:endParaRPr lang="pl-PL" sz="26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loses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his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mental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capacity</a:t>
            </a:r>
            <a:r>
              <a:rPr lang="pl-PL" sz="2200" dirty="0">
                <a:latin typeface="Century Gothic" panose="020B0502020202020204" pitchFamily="34" charset="0"/>
              </a:rPr>
              <a:t> to </a:t>
            </a:r>
            <a:r>
              <a:rPr lang="pl-PL" sz="2200" dirty="0" err="1">
                <a:latin typeface="Century Gothic" panose="020B0502020202020204" pitchFamily="34" charset="0"/>
              </a:rPr>
              <a:t>commit</a:t>
            </a:r>
            <a:r>
              <a:rPr lang="pl-PL" sz="2200" dirty="0">
                <a:latin typeface="Century Gothic" panose="020B0502020202020204" pitchFamily="34" charset="0"/>
              </a:rPr>
              <a:t> the </a:t>
            </a:r>
            <a:r>
              <a:rPr lang="pl-PL" sz="2200" dirty="0" err="1">
                <a:latin typeface="Century Gothic" panose="020B0502020202020204" pitchFamily="34" charset="0"/>
              </a:rPr>
              <a:t>crime</a:t>
            </a:r>
            <a:r>
              <a:rPr lang="pl-PL" sz="2200" dirty="0">
                <a:latin typeface="Century Gothic" panose="020B0502020202020204" pitchFamily="34" charset="0"/>
              </a:rPr>
              <a:t> in </a:t>
            </a:r>
            <a:r>
              <a:rPr lang="pl-PL" sz="2200" dirty="0" err="1">
                <a:latin typeface="Century Gothic" panose="020B0502020202020204" pitchFamily="34" charset="0"/>
              </a:rPr>
              <a:t>question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lacks</a:t>
            </a:r>
            <a:r>
              <a:rPr lang="pl-PL" sz="2200" dirty="0">
                <a:latin typeface="Century Gothic" panose="020B0502020202020204" pitchFamily="34" charset="0"/>
              </a:rPr>
              <a:t> a fair </a:t>
            </a:r>
            <a:r>
              <a:rPr lang="pl-PL" sz="2200" dirty="0" err="1">
                <a:latin typeface="Century Gothic" panose="020B0502020202020204" pitchFamily="34" charset="0"/>
              </a:rPr>
              <a:t>opportunity</a:t>
            </a:r>
            <a:r>
              <a:rPr lang="pl-PL" sz="2200" dirty="0">
                <a:latin typeface="Century Gothic" panose="020B0502020202020204" pitchFamily="34" charset="0"/>
              </a:rPr>
              <a:t> to </a:t>
            </a:r>
            <a:r>
              <a:rPr lang="pl-PL" sz="2200" dirty="0" err="1">
                <a:latin typeface="Century Gothic" panose="020B0502020202020204" pitchFamily="34" charset="0"/>
              </a:rPr>
              <a:t>avoid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acting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unlawfully</a:t>
            </a:r>
            <a:endParaRPr lang="pl-PL" sz="2200" dirty="0"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l-PL" sz="26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66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defences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–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common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law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duress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cannot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excuse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intentional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killing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an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innocent</a:t>
            </a:r>
            <a:r>
              <a:rPr lang="pl-PL" sz="2600" dirty="0">
                <a:latin typeface="Century Gothic" panose="020B0502020202020204" pitchFamily="34" charset="0"/>
              </a:rPr>
              <a:t> third person</a:t>
            </a: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must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consist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threatening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conduct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which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produces</a:t>
            </a:r>
            <a:r>
              <a:rPr lang="pl-PL" sz="2600" dirty="0">
                <a:latin typeface="Century Gothic" panose="020B0502020202020204" pitchFamily="34" charset="0"/>
              </a:rPr>
              <a:t> in the </a:t>
            </a:r>
            <a:r>
              <a:rPr lang="pl-PL" sz="2600" dirty="0" err="1">
                <a:latin typeface="Century Gothic" panose="020B0502020202020204" pitchFamily="34" charset="0"/>
              </a:rPr>
              <a:t>defendant</a:t>
            </a:r>
            <a:r>
              <a:rPr lang="pl-PL" sz="2600" dirty="0">
                <a:latin typeface="Century Gothic" panose="020B0502020202020204" pitchFamily="34" charset="0"/>
              </a:rPr>
              <a:t>:</a:t>
            </a:r>
          </a:p>
          <a:p>
            <a:pPr lvl="1" algn="just">
              <a:lnSpc>
                <a:spcPct val="100000"/>
              </a:lnSpc>
            </a:pPr>
            <a:r>
              <a:rPr lang="pl-PL" dirty="0">
                <a:latin typeface="Century Gothic" panose="020B0502020202020204" pitchFamily="34" charset="0"/>
              </a:rPr>
              <a:t>a </a:t>
            </a:r>
            <a:r>
              <a:rPr lang="pl-PL" dirty="0" err="1">
                <a:latin typeface="Century Gothic" panose="020B0502020202020204" pitchFamily="34" charset="0"/>
              </a:rPr>
              <a:t>reasonable</a:t>
            </a:r>
            <a:r>
              <a:rPr lang="pl-PL" dirty="0">
                <a:latin typeface="Century Gothic" panose="020B0502020202020204" pitchFamily="34" charset="0"/>
              </a:rPr>
              <a:t> </a:t>
            </a:r>
            <a:r>
              <a:rPr lang="pl-PL" dirty="0" err="1">
                <a:latin typeface="Century Gothic" panose="020B0502020202020204" pitchFamily="34" charset="0"/>
              </a:rPr>
              <a:t>fear</a:t>
            </a:r>
            <a:r>
              <a:rPr lang="pl-PL" dirty="0">
                <a:latin typeface="Century Gothic" panose="020B0502020202020204" pitchFamily="34" charset="0"/>
              </a:rPr>
              <a:t> of…</a:t>
            </a:r>
          </a:p>
          <a:p>
            <a:pPr lvl="1" algn="just">
              <a:lnSpc>
                <a:spcPct val="100000"/>
              </a:lnSpc>
            </a:pPr>
            <a:r>
              <a:rPr lang="pl-PL" dirty="0">
                <a:latin typeface="Century Gothic" panose="020B0502020202020204" pitchFamily="34" charset="0"/>
              </a:rPr>
              <a:t>…immediate (</a:t>
            </a:r>
            <a:r>
              <a:rPr lang="pl-PL" dirty="0" err="1">
                <a:latin typeface="Century Gothic" panose="020B0502020202020204" pitchFamily="34" charset="0"/>
              </a:rPr>
              <a:t>imminent</a:t>
            </a:r>
            <a:r>
              <a:rPr lang="pl-PL" dirty="0">
                <a:latin typeface="Century Gothic" panose="020B0502020202020204" pitchFamily="34" charset="0"/>
              </a:rPr>
              <a:t>, instant)…</a:t>
            </a:r>
          </a:p>
          <a:p>
            <a:pPr lvl="1" algn="just">
              <a:lnSpc>
                <a:spcPct val="100000"/>
              </a:lnSpc>
            </a:pPr>
            <a:r>
              <a:rPr lang="pl-PL" dirty="0">
                <a:latin typeface="Century Gothic" panose="020B0502020202020204" pitchFamily="34" charset="0"/>
              </a:rPr>
              <a:t>…</a:t>
            </a:r>
            <a:r>
              <a:rPr lang="pl-PL" dirty="0" err="1">
                <a:latin typeface="Century Gothic" panose="020B0502020202020204" pitchFamily="34" charset="0"/>
              </a:rPr>
              <a:t>death</a:t>
            </a:r>
            <a:r>
              <a:rPr lang="pl-PL" dirty="0">
                <a:latin typeface="Century Gothic" panose="020B0502020202020204" pitchFamily="34" charset="0"/>
              </a:rPr>
              <a:t> </a:t>
            </a:r>
            <a:r>
              <a:rPr lang="pl-PL" dirty="0" err="1">
                <a:latin typeface="Century Gothic" panose="020B0502020202020204" pitchFamily="34" charset="0"/>
              </a:rPr>
              <a:t>or</a:t>
            </a:r>
            <a:r>
              <a:rPr lang="pl-PL" dirty="0">
                <a:latin typeface="Century Gothic" panose="020B0502020202020204" pitchFamily="34" charset="0"/>
              </a:rPr>
              <a:t> </a:t>
            </a:r>
            <a:r>
              <a:rPr lang="pl-PL" dirty="0" err="1">
                <a:latin typeface="Century Gothic" panose="020B0502020202020204" pitchFamily="34" charset="0"/>
              </a:rPr>
              <a:t>serious</a:t>
            </a:r>
            <a:r>
              <a:rPr lang="pl-PL" dirty="0">
                <a:latin typeface="Century Gothic" panose="020B0502020202020204" pitchFamily="34" charset="0"/>
              </a:rPr>
              <a:t> </a:t>
            </a:r>
            <a:r>
              <a:rPr lang="pl-PL" dirty="0" err="1">
                <a:latin typeface="Century Gothic" panose="020B0502020202020204" pitchFamily="34" charset="0"/>
              </a:rPr>
              <a:t>bodily</a:t>
            </a:r>
            <a:r>
              <a:rPr lang="pl-PL" dirty="0">
                <a:latin typeface="Century Gothic" panose="020B0502020202020204" pitchFamily="34" charset="0"/>
              </a:rPr>
              <a:t> </a:t>
            </a:r>
            <a:r>
              <a:rPr lang="pl-PL" dirty="0" err="1">
                <a:latin typeface="Century Gothic" panose="020B0502020202020204" pitchFamily="34" charset="0"/>
              </a:rPr>
              <a:t>harm</a:t>
            </a:r>
            <a:endParaRPr lang="pl-PL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the </a:t>
            </a:r>
            <a:r>
              <a:rPr lang="pl-PL" sz="2600" dirty="0" err="1">
                <a:latin typeface="Century Gothic" panose="020B0502020202020204" pitchFamily="34" charset="0"/>
              </a:rPr>
              <a:t>danger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need</a:t>
            </a:r>
            <a:r>
              <a:rPr lang="pl-PL" sz="2600" dirty="0">
                <a:latin typeface="Century Gothic" panose="020B0502020202020204" pitchFamily="34" charset="0"/>
              </a:rPr>
              <a:t> not be real – the </a:t>
            </a:r>
            <a:r>
              <a:rPr lang="pl-PL" sz="2600" dirty="0" err="1">
                <a:latin typeface="Century Gothic" panose="020B0502020202020204" pitchFamily="34" charset="0"/>
              </a:rPr>
              <a:t>defendant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needs</a:t>
            </a:r>
            <a:r>
              <a:rPr lang="pl-PL" sz="2600" dirty="0">
                <a:latin typeface="Century Gothic" panose="020B0502020202020204" pitchFamily="34" charset="0"/>
              </a:rPr>
              <a:t> to </a:t>
            </a:r>
            <a:r>
              <a:rPr lang="pl-PL" sz="2600" dirty="0" err="1">
                <a:latin typeface="Century Gothic" panose="020B0502020202020204" pitchFamily="34" charset="0"/>
              </a:rPr>
              <a:t>reasonably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believe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it</a:t>
            </a:r>
            <a:endParaRPr lang="pl-PL" sz="26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the </a:t>
            </a:r>
            <a:r>
              <a:rPr lang="pl-PL" sz="2600" dirty="0" err="1">
                <a:latin typeface="Century Gothic" panose="020B0502020202020204" pitchFamily="34" charset="0"/>
              </a:rPr>
              <a:t>threatened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harm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need</a:t>
            </a:r>
            <a:r>
              <a:rPr lang="pl-PL" sz="2600" dirty="0">
                <a:latin typeface="Century Gothic" panose="020B0502020202020204" pitchFamily="34" charset="0"/>
              </a:rPr>
              <a:t> not be </a:t>
            </a:r>
            <a:r>
              <a:rPr lang="pl-PL" sz="2600" dirty="0" err="1">
                <a:latin typeface="Century Gothic" panose="020B0502020202020204" pitchFamily="34" charset="0"/>
              </a:rPr>
              <a:t>directed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at</a:t>
            </a:r>
            <a:r>
              <a:rPr lang="pl-PL" sz="2600" dirty="0">
                <a:latin typeface="Century Gothic" panose="020B0502020202020204" pitchFamily="34" charset="0"/>
              </a:rPr>
              <a:t> the </a:t>
            </a:r>
            <a:r>
              <a:rPr lang="pl-PL" sz="2600" dirty="0" err="1">
                <a:latin typeface="Century Gothic" panose="020B0502020202020204" pitchFamily="34" charset="0"/>
              </a:rPr>
              <a:t>defendant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himself</a:t>
            </a:r>
            <a:endParaRPr lang="pl-PL" sz="2600" dirty="0"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l-PL" sz="26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86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defences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–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common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law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necessity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pressure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natural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physical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forces</a:t>
            </a:r>
            <a:endParaRPr lang="pl-PL" sz="26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choice of </a:t>
            </a:r>
            <a:r>
              <a:rPr lang="pl-PL" sz="2600" dirty="0" err="1">
                <a:latin typeface="Century Gothic" panose="020B0502020202020204" pitchFamily="34" charset="0"/>
              </a:rPr>
              <a:t>two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evils</a:t>
            </a:r>
            <a:r>
              <a:rPr lang="pl-PL" sz="2600" dirty="0">
                <a:latin typeface="Century Gothic" panose="020B0502020202020204" pitchFamily="34" charset="0"/>
              </a:rPr>
              <a:t>: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violating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literal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terms</a:t>
            </a:r>
            <a:r>
              <a:rPr lang="pl-PL" sz="2200" dirty="0">
                <a:latin typeface="Century Gothic" panose="020B0502020202020204" pitchFamily="34" charset="0"/>
              </a:rPr>
              <a:t> of the </a:t>
            </a:r>
            <a:r>
              <a:rPr lang="pl-PL" sz="2200" dirty="0" err="1">
                <a:latin typeface="Century Gothic" panose="020B0502020202020204" pitchFamily="34" charset="0"/>
              </a:rPr>
              <a:t>criminal</a:t>
            </a:r>
            <a:r>
              <a:rPr lang="pl-PL" sz="2200" dirty="0">
                <a:latin typeface="Century Gothic" panose="020B0502020202020204" pitchFamily="34" charset="0"/>
              </a:rPr>
              <a:t> law and </a:t>
            </a:r>
            <a:r>
              <a:rPr lang="pl-PL" sz="2200" dirty="0" err="1">
                <a:latin typeface="Century Gothic" panose="020B0502020202020204" pitchFamily="34" charset="0"/>
              </a:rPr>
              <a:t>producing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harmful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result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complying</a:t>
            </a:r>
            <a:r>
              <a:rPr lang="pl-PL" sz="2200" dirty="0">
                <a:latin typeface="Century Gothic" panose="020B0502020202020204" pitchFamily="34" charset="0"/>
              </a:rPr>
              <a:t> with </a:t>
            </a:r>
            <a:r>
              <a:rPr lang="pl-PL" sz="2200" dirty="0" err="1">
                <a:latin typeface="Century Gothic" panose="020B0502020202020204" pitchFamily="34" charset="0"/>
              </a:rPr>
              <a:t>criminal</a:t>
            </a:r>
            <a:r>
              <a:rPr lang="pl-PL" sz="2200" dirty="0">
                <a:latin typeface="Century Gothic" panose="020B0502020202020204" pitchFamily="34" charset="0"/>
              </a:rPr>
              <a:t> law and </a:t>
            </a:r>
            <a:r>
              <a:rPr lang="pl-PL" sz="2200" dirty="0" err="1">
                <a:latin typeface="Century Gothic" panose="020B0502020202020204" pitchFamily="34" charset="0"/>
              </a:rPr>
              <a:t>producing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greater</a:t>
            </a:r>
            <a:r>
              <a:rPr lang="pl-PL" sz="2200" dirty="0">
                <a:latin typeface="Century Gothic" panose="020B0502020202020204" pitchFamily="34" charset="0"/>
              </a:rPr>
              <a:t> / </a:t>
            </a:r>
            <a:r>
              <a:rPr lang="pl-PL" sz="2200" dirty="0" err="1">
                <a:latin typeface="Century Gothic" panose="020B0502020202020204" pitchFamily="34" charset="0"/>
              </a:rPr>
              <a:t>equal</a:t>
            </a:r>
            <a:r>
              <a:rPr lang="pl-PL" sz="2200" dirty="0">
                <a:latin typeface="Century Gothic" panose="020B0502020202020204" pitchFamily="34" charset="0"/>
              </a:rPr>
              <a:t> / </a:t>
            </a:r>
            <a:r>
              <a:rPr lang="pl-PL" sz="2200" dirty="0" err="1">
                <a:latin typeface="Century Gothic" panose="020B0502020202020204" pitchFamily="34" charset="0"/>
              </a:rPr>
              <a:t>lesser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amount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harm</a:t>
            </a:r>
            <a:endParaRPr lang="pl-PL" sz="22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if</a:t>
            </a:r>
            <a:r>
              <a:rPr lang="pl-PL" sz="2600" dirty="0">
                <a:latin typeface="Century Gothic" panose="020B0502020202020204" pitchFamily="34" charset="0"/>
              </a:rPr>
              <a:t> the </a:t>
            </a:r>
            <a:r>
              <a:rPr lang="pl-PL" sz="2600" dirty="0" err="1">
                <a:latin typeface="Century Gothic" panose="020B0502020202020204" pitchFamily="34" charset="0"/>
              </a:rPr>
              <a:t>harm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which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will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result</a:t>
            </a:r>
            <a:r>
              <a:rPr lang="pl-PL" sz="2600" dirty="0">
                <a:latin typeface="Century Gothic" panose="020B0502020202020204" pitchFamily="34" charset="0"/>
              </a:rPr>
              <a:t> from </a:t>
            </a:r>
            <a:r>
              <a:rPr lang="pl-PL" sz="2600" dirty="0" err="1">
                <a:latin typeface="Century Gothic" panose="020B0502020202020204" pitchFamily="34" charset="0"/>
              </a:rPr>
              <a:t>compliance</a:t>
            </a:r>
            <a:r>
              <a:rPr lang="pl-PL" sz="2600" dirty="0">
                <a:latin typeface="Century Gothic" panose="020B0502020202020204" pitchFamily="34" charset="0"/>
              </a:rPr>
              <a:t> with the law </a:t>
            </a:r>
            <a:r>
              <a:rPr lang="pl-PL" sz="2600" dirty="0" err="1">
                <a:latin typeface="Century Gothic" panose="020B0502020202020204" pitchFamily="34" charset="0"/>
              </a:rPr>
              <a:t>is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greater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than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that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which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will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result</a:t>
            </a:r>
            <a:r>
              <a:rPr lang="pl-PL" sz="2600" dirty="0">
                <a:latin typeface="Century Gothic" panose="020B0502020202020204" pitchFamily="34" charset="0"/>
              </a:rPr>
              <a:t> from </a:t>
            </a:r>
            <a:r>
              <a:rPr lang="pl-PL" sz="2600" dirty="0" err="1">
                <a:latin typeface="Century Gothic" panose="020B0502020202020204" pitchFamily="34" charset="0"/>
              </a:rPr>
              <a:t>violation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it</a:t>
            </a:r>
            <a:r>
              <a:rPr lang="pl-PL" sz="2600" dirty="0">
                <a:latin typeface="Century Gothic" panose="020B0502020202020204" pitchFamily="34" charset="0"/>
              </a:rPr>
              <a:t> =&gt; </a:t>
            </a:r>
            <a:r>
              <a:rPr lang="pl-PL" sz="2600" dirty="0" err="1">
                <a:latin typeface="Century Gothic" panose="020B0502020202020204" pitchFamily="34" charset="0"/>
              </a:rPr>
              <a:t>justification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violating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latin typeface="Century Gothic" panose="020B0502020202020204" pitchFamily="34" charset="0"/>
              </a:rPr>
              <a:t> law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l-PL" sz="26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23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defences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–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common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law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necessity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justification</a:t>
            </a:r>
            <a:endParaRPr lang="pl-PL" sz="26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traditional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view</a:t>
            </a:r>
            <a:r>
              <a:rPr lang="pl-PL" sz="2600" dirty="0">
                <a:latin typeface="Century Gothic" panose="020B0502020202020204" pitchFamily="34" charset="0"/>
              </a:rPr>
              <a:t>: </a:t>
            </a:r>
            <a:r>
              <a:rPr lang="pl-PL" sz="2600" dirty="0" err="1">
                <a:latin typeface="Century Gothic" panose="020B0502020202020204" pitchFamily="34" charset="0"/>
              </a:rPr>
              <a:t>pressure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must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come</a:t>
            </a:r>
            <a:r>
              <a:rPr lang="pl-PL" sz="2600" dirty="0">
                <a:latin typeface="Century Gothic" panose="020B0502020202020204" pitchFamily="34" charset="0"/>
              </a:rPr>
              <a:t> from the </a:t>
            </a:r>
            <a:r>
              <a:rPr lang="pl-PL" sz="2600" dirty="0" err="1">
                <a:latin typeface="Century Gothic" panose="020B0502020202020204" pitchFamily="34" charset="0"/>
              </a:rPr>
              <a:t>physical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forces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nature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rather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than</a:t>
            </a:r>
            <a:r>
              <a:rPr lang="pl-PL" sz="2600" dirty="0">
                <a:latin typeface="Century Gothic" panose="020B0502020202020204" pitchFamily="34" charset="0"/>
              </a:rPr>
              <a:t> from </a:t>
            </a:r>
            <a:r>
              <a:rPr lang="pl-PL" sz="2600" dirty="0" err="1">
                <a:latin typeface="Century Gothic" panose="020B0502020202020204" pitchFamily="34" charset="0"/>
              </a:rPr>
              <a:t>other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human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beings</a:t>
            </a:r>
            <a:endParaRPr lang="pl-PL" sz="26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the </a:t>
            </a:r>
            <a:r>
              <a:rPr lang="pl-PL" sz="2600" dirty="0" err="1">
                <a:latin typeface="Century Gothic" panose="020B0502020202020204" pitchFamily="34" charset="0"/>
              </a:rPr>
              <a:t>pressure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must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operate</a:t>
            </a:r>
            <a:r>
              <a:rPr lang="pl-PL" sz="2600" dirty="0">
                <a:latin typeface="Century Gothic" panose="020B0502020202020204" pitchFamily="34" charset="0"/>
              </a:rPr>
              <a:t> upon the </a:t>
            </a:r>
            <a:r>
              <a:rPr lang="pl-PL" sz="2600" dirty="0" err="1">
                <a:latin typeface="Century Gothic" panose="020B0502020202020204" pitchFamily="34" charset="0"/>
              </a:rPr>
              <a:t>mind</a:t>
            </a:r>
            <a:r>
              <a:rPr lang="pl-PL" sz="2600" dirty="0">
                <a:latin typeface="Century Gothic" panose="020B0502020202020204" pitchFamily="34" charset="0"/>
              </a:rPr>
              <a:t> of the </a:t>
            </a:r>
            <a:r>
              <a:rPr lang="pl-PL" sz="2600" dirty="0" err="1">
                <a:latin typeface="Century Gothic" panose="020B0502020202020204" pitchFamily="34" charset="0"/>
              </a:rPr>
              <a:t>defendant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rather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than</a:t>
            </a:r>
            <a:r>
              <a:rPr lang="pl-PL" sz="2600" dirty="0">
                <a:latin typeface="Century Gothic" panose="020B0502020202020204" pitchFamily="34" charset="0"/>
              </a:rPr>
              <a:t> upon </a:t>
            </a:r>
            <a:r>
              <a:rPr lang="pl-PL" sz="2600" dirty="0" err="1">
                <a:latin typeface="Century Gothic" panose="020B0502020202020204" pitchFamily="34" charset="0"/>
              </a:rPr>
              <a:t>his</a:t>
            </a:r>
            <a:r>
              <a:rPr lang="pl-PL" sz="2600" dirty="0">
                <a:latin typeface="Century Gothic" panose="020B0502020202020204" pitchFamily="34" charset="0"/>
              </a:rPr>
              <a:t> body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the law </a:t>
            </a:r>
            <a:r>
              <a:rPr lang="pl-PL" sz="2600" dirty="0" err="1">
                <a:latin typeface="Century Gothic" panose="020B0502020202020204" pitchFamily="34" charset="0"/>
              </a:rPr>
              <a:t>ought</a:t>
            </a:r>
            <a:r>
              <a:rPr lang="pl-PL" sz="2600" dirty="0">
                <a:latin typeface="Century Gothic" panose="020B0502020202020204" pitchFamily="34" charset="0"/>
              </a:rPr>
              <a:t> to </a:t>
            </a:r>
            <a:r>
              <a:rPr lang="pl-PL" sz="2600" dirty="0" err="1">
                <a:latin typeface="Century Gothic" panose="020B0502020202020204" pitchFamily="34" charset="0"/>
              </a:rPr>
              <a:t>promote</a:t>
            </a:r>
            <a:r>
              <a:rPr lang="pl-PL" sz="2600" dirty="0">
                <a:latin typeface="Century Gothic" panose="020B0502020202020204" pitchFamily="34" charset="0"/>
              </a:rPr>
              <a:t> the </a:t>
            </a:r>
            <a:r>
              <a:rPr lang="pl-PL" sz="2600" dirty="0" err="1">
                <a:latin typeface="Century Gothic" panose="020B0502020202020204" pitchFamily="34" charset="0"/>
              </a:rPr>
              <a:t>achievement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higher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values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at</a:t>
            </a:r>
            <a:r>
              <a:rPr lang="pl-PL" sz="2600" dirty="0">
                <a:latin typeface="Century Gothic" panose="020B0502020202020204" pitchFamily="34" charset="0"/>
              </a:rPr>
              <a:t> the </a:t>
            </a:r>
            <a:r>
              <a:rPr lang="pl-PL" sz="2600" dirty="0" err="1">
                <a:latin typeface="Century Gothic" panose="020B0502020202020204" pitchFamily="34" charset="0"/>
              </a:rPr>
              <a:t>expense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lesser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values</a:t>
            </a:r>
            <a:endParaRPr lang="pl-PL" sz="26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when</a:t>
            </a:r>
            <a:r>
              <a:rPr lang="pl-PL" sz="2600" dirty="0">
                <a:latin typeface="Century Gothic" panose="020B0502020202020204" pitchFamily="34" charset="0"/>
              </a:rPr>
              <a:t> the </a:t>
            </a:r>
            <a:r>
              <a:rPr lang="pl-PL" sz="2600" dirty="0" err="1">
                <a:latin typeface="Century Gothic" panose="020B0502020202020204" pitchFamily="34" charset="0"/>
              </a:rPr>
              <a:t>pressure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circumstances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presents</a:t>
            </a:r>
            <a:r>
              <a:rPr lang="pl-PL" sz="2600" dirty="0">
                <a:latin typeface="Century Gothic" panose="020B0502020202020204" pitchFamily="34" charset="0"/>
              </a:rPr>
              <a:t> one with a choice of </a:t>
            </a:r>
            <a:r>
              <a:rPr lang="pl-PL" sz="2600" dirty="0" err="1">
                <a:latin typeface="Century Gothic" panose="020B0502020202020204" pitchFamily="34" charset="0"/>
              </a:rPr>
              <a:t>evils</a:t>
            </a:r>
            <a:r>
              <a:rPr lang="pl-PL" sz="2600" dirty="0">
                <a:latin typeface="Century Gothic" panose="020B0502020202020204" pitchFamily="34" charset="0"/>
              </a:rPr>
              <a:t>, the law </a:t>
            </a:r>
            <a:r>
              <a:rPr lang="pl-PL" sz="2600" dirty="0" err="1">
                <a:latin typeface="Century Gothic" panose="020B0502020202020204" pitchFamily="34" charset="0"/>
              </a:rPr>
              <a:t>prefers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that</a:t>
            </a:r>
            <a:r>
              <a:rPr lang="pl-PL" sz="2600" dirty="0">
                <a:latin typeface="Century Gothic" panose="020B0502020202020204" pitchFamily="34" charset="0"/>
              </a:rPr>
              <a:t> he </a:t>
            </a:r>
            <a:r>
              <a:rPr lang="pl-PL" sz="2600" dirty="0" err="1">
                <a:latin typeface="Century Gothic" panose="020B0502020202020204" pitchFamily="34" charset="0"/>
              </a:rPr>
              <a:t>avoid</a:t>
            </a:r>
            <a:r>
              <a:rPr lang="pl-PL" sz="2600" dirty="0">
                <a:latin typeface="Century Gothic" panose="020B0502020202020204" pitchFamily="34" charset="0"/>
              </a:rPr>
              <a:t> the </a:t>
            </a:r>
            <a:r>
              <a:rPr lang="pl-PL" sz="2600" dirty="0" err="1">
                <a:latin typeface="Century Gothic" panose="020B0502020202020204" pitchFamily="34" charset="0"/>
              </a:rPr>
              <a:t>greater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evil</a:t>
            </a:r>
            <a:r>
              <a:rPr lang="pl-PL" sz="2600" dirty="0">
                <a:latin typeface="Century Gothic" panose="020B0502020202020204" pitchFamily="34" charset="0"/>
              </a:rPr>
              <a:t> by </a:t>
            </a:r>
            <a:r>
              <a:rPr lang="pl-PL" sz="2600" dirty="0" err="1">
                <a:latin typeface="Century Gothic" panose="020B0502020202020204" pitchFamily="34" charset="0"/>
              </a:rPr>
              <a:t>bringing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about</a:t>
            </a:r>
            <a:r>
              <a:rPr lang="pl-PL" sz="2600" dirty="0">
                <a:latin typeface="Century Gothic" panose="020B0502020202020204" pitchFamily="34" charset="0"/>
              </a:rPr>
              <a:t> the </a:t>
            </a:r>
            <a:r>
              <a:rPr lang="pl-PL" sz="2600" dirty="0" err="1">
                <a:latin typeface="Century Gothic" panose="020B0502020202020204" pitchFamily="34" charset="0"/>
              </a:rPr>
              <a:t>lesser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evil</a:t>
            </a:r>
            <a:endParaRPr lang="pl-PL" sz="2600" dirty="0"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l-PL" sz="26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90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defences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–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common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law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necessity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requirements</a:t>
            </a:r>
            <a:endParaRPr lang="pl-PL" sz="26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the </a:t>
            </a:r>
            <a:r>
              <a:rPr lang="pl-PL" sz="2200" dirty="0" err="1">
                <a:latin typeface="Century Gothic" panose="020B0502020202020204" pitchFamily="34" charset="0"/>
              </a:rPr>
              <a:t>harm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avoided</a:t>
            </a:r>
            <a:r>
              <a:rPr lang="pl-PL" sz="2200" dirty="0">
                <a:latin typeface="Century Gothic" panose="020B0502020202020204" pitchFamily="34" charset="0"/>
              </a:rPr>
              <a:t>:</a:t>
            </a: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not </a:t>
            </a:r>
            <a:r>
              <a:rPr lang="pl-PL" sz="1800" dirty="0" err="1">
                <a:latin typeface="Century Gothic" panose="020B0502020202020204" pitchFamily="34" charset="0"/>
              </a:rPr>
              <a:t>necessarily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physical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harm</a:t>
            </a:r>
            <a:endParaRPr lang="pl-PL" sz="1800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it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may</a:t>
            </a:r>
            <a:r>
              <a:rPr lang="pl-PL" sz="1800" dirty="0">
                <a:latin typeface="Century Gothic" panose="020B0502020202020204" pitchFamily="34" charset="0"/>
              </a:rPr>
              <a:t> be </a:t>
            </a:r>
            <a:r>
              <a:rPr lang="pl-PL" sz="1800" dirty="0" err="1">
                <a:latin typeface="Century Gothic" panose="020B0502020202020204" pitchFamily="34" charset="0"/>
              </a:rPr>
              <a:t>harm</a:t>
            </a:r>
            <a:r>
              <a:rPr lang="pl-PL" sz="1800" dirty="0">
                <a:latin typeface="Century Gothic" panose="020B0502020202020204" pitchFamily="34" charset="0"/>
              </a:rPr>
              <a:t> to the </a:t>
            </a:r>
            <a:r>
              <a:rPr lang="pl-PL" sz="1800" dirty="0" err="1">
                <a:latin typeface="Century Gothic" panose="020B0502020202020204" pitchFamily="34" charset="0"/>
              </a:rPr>
              <a:t>defendant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himself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or</a:t>
            </a:r>
            <a:r>
              <a:rPr lang="pl-PL" sz="1800" dirty="0">
                <a:latin typeface="Century Gothic" panose="020B0502020202020204" pitchFamily="34" charset="0"/>
              </a:rPr>
              <a:t> to </a:t>
            </a:r>
            <a:r>
              <a:rPr lang="pl-PL" sz="1800" dirty="0" err="1">
                <a:latin typeface="Century Gothic" panose="020B0502020202020204" pitchFamily="34" charset="0"/>
              </a:rPr>
              <a:t>others</a:t>
            </a:r>
            <a:endParaRPr lang="pl-PL" sz="18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the </a:t>
            </a:r>
            <a:r>
              <a:rPr lang="pl-PL" sz="2200" dirty="0" err="1">
                <a:latin typeface="Century Gothic" panose="020B0502020202020204" pitchFamily="34" charset="0"/>
              </a:rPr>
              <a:t>harm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done</a:t>
            </a:r>
            <a:r>
              <a:rPr lang="pl-PL" sz="2200" dirty="0">
                <a:latin typeface="Century Gothic" panose="020B0502020202020204" pitchFamily="34" charset="0"/>
              </a:rPr>
              <a:t>:</a:t>
            </a: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not </a:t>
            </a:r>
            <a:r>
              <a:rPr lang="pl-PL" sz="1800" dirty="0" err="1">
                <a:latin typeface="Century Gothic" panose="020B0502020202020204" pitchFamily="34" charset="0"/>
              </a:rPr>
              <a:t>limited</a:t>
            </a:r>
            <a:r>
              <a:rPr lang="pl-PL" sz="1800" dirty="0">
                <a:latin typeface="Century Gothic" panose="020B0502020202020204" pitchFamily="34" charset="0"/>
              </a:rPr>
              <a:t> to </a:t>
            </a:r>
            <a:r>
              <a:rPr lang="pl-PL" sz="1800" dirty="0" err="1">
                <a:latin typeface="Century Gothic" panose="020B0502020202020204" pitchFamily="34" charset="0"/>
              </a:rPr>
              <a:t>any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particular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type</a:t>
            </a:r>
            <a:r>
              <a:rPr lang="pl-PL" sz="1800" dirty="0">
                <a:latin typeface="Century Gothic" panose="020B0502020202020204" pitchFamily="34" charset="0"/>
              </a:rPr>
              <a:t> of </a:t>
            </a:r>
            <a:r>
              <a:rPr lang="pl-PL" sz="1800" dirty="0" err="1">
                <a:latin typeface="Century Gothic" panose="020B0502020202020204" pitchFamily="34" charset="0"/>
              </a:rPr>
              <a:t>harm</a:t>
            </a:r>
            <a:endParaRPr lang="pl-PL" sz="18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intention</a:t>
            </a:r>
            <a:r>
              <a:rPr lang="pl-PL" sz="2200" dirty="0">
                <a:latin typeface="Century Gothic" panose="020B0502020202020204" pitchFamily="34" charset="0"/>
              </a:rPr>
              <a:t> to </a:t>
            </a:r>
            <a:r>
              <a:rPr lang="pl-PL" sz="2200" dirty="0" err="1">
                <a:latin typeface="Century Gothic" panose="020B0502020202020204" pitchFamily="34" charset="0"/>
              </a:rPr>
              <a:t>avoid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harm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relative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value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harm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avoided</a:t>
            </a:r>
            <a:r>
              <a:rPr lang="pl-PL" sz="2200" dirty="0">
                <a:latin typeface="Century Gothic" panose="020B0502020202020204" pitchFamily="34" charset="0"/>
              </a:rPr>
              <a:t> and </a:t>
            </a:r>
            <a:r>
              <a:rPr lang="pl-PL" sz="2200" dirty="0" err="1">
                <a:latin typeface="Century Gothic" panose="020B0502020202020204" pitchFamily="34" charset="0"/>
              </a:rPr>
              <a:t>harm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done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harm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avoided</a:t>
            </a:r>
            <a:r>
              <a:rPr lang="pl-PL" sz="1800" dirty="0">
                <a:latin typeface="Century Gothic" panose="020B0502020202020204" pitchFamily="34" charset="0"/>
              </a:rPr>
              <a:t> &gt; </a:t>
            </a:r>
            <a:r>
              <a:rPr lang="pl-PL" sz="1800" dirty="0" err="1">
                <a:latin typeface="Century Gothic" panose="020B0502020202020204" pitchFamily="34" charset="0"/>
              </a:rPr>
              <a:t>harm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done</a:t>
            </a:r>
            <a:endParaRPr lang="pl-PL" sz="18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imminence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disaster</a:t>
            </a:r>
            <a:endParaRPr lang="pl-PL" sz="2200" dirty="0"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l-PL" sz="26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12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basic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elements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offence</a:t>
            </a:r>
            <a:endParaRPr lang="pl-PL" sz="2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common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law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systems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actus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reus</a:t>
            </a:r>
            <a:endParaRPr lang="pl-PL" sz="26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mens </a:t>
            </a:r>
            <a:r>
              <a:rPr lang="pl-PL" sz="2600" dirty="0" err="1">
                <a:latin typeface="Century Gothic" panose="020B0502020202020204" pitchFamily="34" charset="0"/>
              </a:rPr>
              <a:t>rea</a:t>
            </a:r>
            <a:endParaRPr lang="pl-PL" sz="26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(</a:t>
            </a:r>
            <a:r>
              <a:rPr lang="pl-PL" sz="2600" dirty="0" err="1">
                <a:latin typeface="Century Gothic" panose="020B0502020202020204" pitchFamily="34" charset="0"/>
              </a:rPr>
              <a:t>lack</a:t>
            </a:r>
            <a:r>
              <a:rPr lang="pl-PL" sz="2600" dirty="0">
                <a:latin typeface="Century Gothic" panose="020B0502020202020204" pitchFamily="34" charset="0"/>
              </a:rPr>
              <a:t> of) </a:t>
            </a:r>
            <a:r>
              <a:rPr lang="pl-PL" sz="2600" dirty="0" err="1">
                <a:latin typeface="Century Gothic" panose="020B0502020202020204" pitchFamily="34" charset="0"/>
              </a:rPr>
              <a:t>defences</a:t>
            </a:r>
            <a:endParaRPr lang="pl-PL" sz="22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actus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reus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+ mens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rea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= prima facie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offence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33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grounds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impunity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–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continental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Polish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) law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necessity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includes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duress</a:t>
            </a:r>
            <a:endParaRPr lang="pl-PL" sz="26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depending</a:t>
            </a:r>
            <a:r>
              <a:rPr lang="pl-PL" sz="2600" dirty="0">
                <a:latin typeface="Century Gothic" panose="020B0502020202020204" pitchFamily="34" charset="0"/>
              </a:rPr>
              <a:t> on </a:t>
            </a:r>
            <a:r>
              <a:rPr lang="pl-PL" sz="2600" dirty="0" err="1">
                <a:latin typeface="Century Gothic" panose="020B0502020202020204" pitchFamily="34" charset="0"/>
              </a:rPr>
              <a:t>relative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value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harm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done</a:t>
            </a:r>
            <a:r>
              <a:rPr lang="pl-PL" sz="2600" dirty="0">
                <a:latin typeface="Century Gothic" panose="020B0502020202020204" pitchFamily="34" charset="0"/>
              </a:rPr>
              <a:t> and </a:t>
            </a:r>
            <a:r>
              <a:rPr lang="pl-PL" sz="2600" dirty="0" err="1">
                <a:latin typeface="Century Gothic" panose="020B0502020202020204" pitchFamily="34" charset="0"/>
              </a:rPr>
              <a:t>harm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avoided</a:t>
            </a:r>
            <a:r>
              <a:rPr lang="pl-PL" sz="2600" dirty="0">
                <a:latin typeface="Century Gothic" panose="020B0502020202020204" pitchFamily="34" charset="0"/>
              </a:rPr>
              <a:t>, </a:t>
            </a:r>
            <a:r>
              <a:rPr lang="pl-PL" sz="2600" dirty="0" err="1">
                <a:latin typeface="Century Gothic" panose="020B0502020202020204" pitchFamily="34" charset="0"/>
              </a:rPr>
              <a:t>it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may</a:t>
            </a:r>
            <a:r>
              <a:rPr lang="pl-PL" sz="2600" dirty="0">
                <a:latin typeface="Century Gothic" panose="020B0502020202020204" pitchFamily="34" charset="0"/>
              </a:rPr>
              <a:t>: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negate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unlawfulness</a:t>
            </a:r>
            <a:r>
              <a:rPr lang="pl-PL" sz="2200" dirty="0">
                <a:latin typeface="Century Gothic" panose="020B0502020202020204" pitchFamily="34" charset="0"/>
              </a:rPr>
              <a:t> =&gt; </a:t>
            </a:r>
            <a:r>
              <a:rPr lang="pl-PL" sz="2200" dirty="0" err="1">
                <a:latin typeface="Century Gothic" panose="020B0502020202020204" pitchFamily="34" charset="0"/>
              </a:rPr>
              <a:t>justification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negate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culpability</a:t>
            </a:r>
            <a:r>
              <a:rPr lang="pl-PL" sz="2200" dirty="0">
                <a:latin typeface="Century Gothic" panose="020B0502020202020204" pitchFamily="34" charset="0"/>
              </a:rPr>
              <a:t> =&gt; </a:t>
            </a:r>
            <a:r>
              <a:rPr lang="pl-PL" sz="2200" dirty="0" err="1">
                <a:latin typeface="Century Gothic" panose="020B0502020202020204" pitchFamily="34" charset="0"/>
              </a:rPr>
              <a:t>excuse</a:t>
            </a:r>
            <a:endParaRPr lang="pl-PL" sz="2200" dirty="0"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l-PL" sz="26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35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grounds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impunity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–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continental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Polish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) law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necessity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art. 26 CC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par. 1 - </a:t>
            </a:r>
            <a:r>
              <a:rPr lang="pl-PL" sz="2200" dirty="0" err="1">
                <a:latin typeface="Century Gothic" panose="020B0502020202020204" pitchFamily="34" charset="0"/>
              </a:rPr>
              <a:t>negates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unlawfulness</a:t>
            </a:r>
            <a:r>
              <a:rPr lang="pl-PL" sz="2200" dirty="0">
                <a:latin typeface="Century Gothic" panose="020B0502020202020204" pitchFamily="34" charset="0"/>
              </a:rPr>
              <a:t> =&gt; </a:t>
            </a:r>
            <a:r>
              <a:rPr lang="pl-PL" sz="2200" dirty="0" err="1">
                <a:latin typeface="Century Gothic" panose="020B0502020202020204" pitchFamily="34" charset="0"/>
              </a:rPr>
              <a:t>justification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par. 2 - </a:t>
            </a:r>
            <a:r>
              <a:rPr lang="pl-PL" sz="2200" dirty="0" err="1">
                <a:latin typeface="Century Gothic" panose="020B0502020202020204" pitchFamily="34" charset="0"/>
              </a:rPr>
              <a:t>negates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culpability</a:t>
            </a:r>
            <a:r>
              <a:rPr lang="pl-PL" sz="2200" dirty="0">
                <a:latin typeface="Century Gothic" panose="020B0502020202020204" pitchFamily="34" charset="0"/>
              </a:rPr>
              <a:t> =&gt; </a:t>
            </a:r>
            <a:r>
              <a:rPr lang="pl-PL" sz="2200" dirty="0" err="1">
                <a:latin typeface="Century Gothic" panose="020B0502020202020204" pitchFamily="34" charset="0"/>
              </a:rPr>
              <a:t>excuse</a:t>
            </a:r>
            <a:endParaRPr lang="pl-PL" sz="2200" dirty="0"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l-PL" sz="26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737B9614-2360-4FD6-9432-C7465976A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0138" y="3747202"/>
            <a:ext cx="8211724" cy="288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74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grounds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impunity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–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continental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Polish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) law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necessity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the </a:t>
            </a:r>
            <a:r>
              <a:rPr lang="pl-PL" sz="2600" dirty="0" err="1">
                <a:latin typeface="Century Gothic" panose="020B0502020202020204" pitchFamily="34" charset="0"/>
              </a:rPr>
              <a:t>danger</a:t>
            </a:r>
            <a:endParaRPr lang="pl-PL" sz="26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en-US" sz="2200" dirty="0">
                <a:latin typeface="Century Gothic" panose="020B0502020202020204" pitchFamily="34" charset="0"/>
              </a:rPr>
              <a:t>can result from any source </a:t>
            </a:r>
            <a:r>
              <a:rPr lang="pl-PL" sz="2200" dirty="0">
                <a:latin typeface="Century Gothic" panose="020B0502020202020204" pitchFamily="34" charset="0"/>
              </a:rPr>
              <a:t>(</a:t>
            </a:r>
            <a:r>
              <a:rPr lang="pl-PL" sz="2200" dirty="0" err="1">
                <a:latin typeface="Century Gothic" panose="020B0502020202020204" pitchFamily="34" charset="0"/>
              </a:rPr>
              <a:t>human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action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or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other</a:t>
            </a:r>
            <a:r>
              <a:rPr lang="pl-PL" sz="2200" dirty="0">
                <a:latin typeface="Century Gothic" panose="020B0502020202020204" pitchFamily="34" charset="0"/>
              </a:rPr>
              <a:t>)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needs</a:t>
            </a:r>
            <a:r>
              <a:rPr lang="pl-PL" sz="2200" dirty="0">
                <a:latin typeface="Century Gothic" panose="020B0502020202020204" pitchFamily="34" charset="0"/>
              </a:rPr>
              <a:t> to be real (</a:t>
            </a:r>
            <a:r>
              <a:rPr lang="pl-PL" sz="2200" dirty="0" err="1">
                <a:latin typeface="Century Gothic" panose="020B0502020202020204" pitchFamily="34" charset="0"/>
              </a:rPr>
              <a:t>objectively</a:t>
            </a:r>
            <a:r>
              <a:rPr lang="pl-PL" sz="2200" dirty="0">
                <a:latin typeface="Century Gothic" panose="020B0502020202020204" pitchFamily="34" charset="0"/>
              </a:rPr>
              <a:t>)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needs</a:t>
            </a:r>
            <a:r>
              <a:rPr lang="pl-PL" sz="2200" dirty="0">
                <a:latin typeface="Century Gothic" panose="020B0502020202020204" pitchFamily="34" charset="0"/>
              </a:rPr>
              <a:t> to be immediate</a:t>
            </a: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principle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subsidiarity</a:t>
            </a:r>
            <a:endParaRPr lang="pl-PL" sz="26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en-US" sz="2200" dirty="0">
                <a:latin typeface="Century Gothic" panose="020B0502020202020204" pitchFamily="34" charset="0"/>
              </a:rPr>
              <a:t>only the prevention of a danger that could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en-US" sz="2200" dirty="0">
                <a:latin typeface="Century Gothic" panose="020B0502020202020204" pitchFamily="34" charset="0"/>
              </a:rPr>
              <a:t>not be avoided by any other means will be considered as justifiable</a:t>
            </a:r>
            <a:r>
              <a:rPr lang="pl-PL" sz="2200" dirty="0">
                <a:latin typeface="Century Gothic" panose="020B0502020202020204" pitchFamily="34" charset="0"/>
              </a:rPr>
              <a:t> (</a:t>
            </a:r>
            <a:r>
              <a:rPr lang="pl-PL" sz="2200" dirty="0" err="1">
                <a:latin typeface="Century Gothic" panose="020B0502020202020204" pitchFamily="34" charset="0"/>
              </a:rPr>
              <a:t>excusable</a:t>
            </a:r>
            <a:r>
              <a:rPr lang="pl-PL" sz="2200" dirty="0">
                <a:latin typeface="Century Gothic" panose="020B0502020202020204" pitchFamily="34" charset="0"/>
              </a:rPr>
              <a:t>)</a:t>
            </a: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principle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proportionality</a:t>
            </a:r>
            <a:endParaRPr lang="pl-PL" sz="26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concerns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relative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value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harm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avoided</a:t>
            </a:r>
            <a:r>
              <a:rPr lang="pl-PL" sz="2200" dirty="0">
                <a:latin typeface="Century Gothic" panose="020B0502020202020204" pitchFamily="34" charset="0"/>
              </a:rPr>
              <a:t> and </a:t>
            </a:r>
            <a:r>
              <a:rPr lang="pl-PL" sz="2200" dirty="0" err="1">
                <a:latin typeface="Century Gothic" panose="020B0502020202020204" pitchFamily="34" charset="0"/>
              </a:rPr>
              <a:t>harm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done</a:t>
            </a:r>
            <a:endParaRPr lang="pl-PL" sz="22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pl-PL" sz="2200" dirty="0"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l-PL" sz="26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27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grounds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impunity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–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continental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Polish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) law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necessity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principle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proportionality</a:t>
            </a:r>
            <a:endParaRPr lang="pl-PL" sz="26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harm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avoided</a:t>
            </a:r>
            <a:r>
              <a:rPr lang="pl-PL" sz="2200" dirty="0">
                <a:latin typeface="Century Gothic" panose="020B0502020202020204" pitchFamily="34" charset="0"/>
              </a:rPr>
              <a:t> &gt; </a:t>
            </a:r>
            <a:r>
              <a:rPr lang="pl-PL" sz="2200" dirty="0" err="1">
                <a:latin typeface="Century Gothic" panose="020B0502020202020204" pitchFamily="34" charset="0"/>
              </a:rPr>
              <a:t>harm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done</a:t>
            </a:r>
            <a:r>
              <a:rPr lang="pl-PL" sz="2200" dirty="0">
                <a:latin typeface="Century Gothic" panose="020B0502020202020204" pitchFamily="34" charset="0"/>
              </a:rPr>
              <a:t> =&gt; </a:t>
            </a:r>
            <a:r>
              <a:rPr lang="pl-PL" sz="2200" dirty="0" err="1">
                <a:latin typeface="Century Gothic" panose="020B0502020202020204" pitchFamily="34" charset="0"/>
              </a:rPr>
              <a:t>justification</a:t>
            </a:r>
            <a:r>
              <a:rPr lang="pl-PL" sz="2200" dirty="0">
                <a:latin typeface="Century Gothic" panose="020B0502020202020204" pitchFamily="34" charset="0"/>
              </a:rPr>
              <a:t> (art. 26 par. 1 CC)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harm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avoided</a:t>
            </a:r>
            <a:r>
              <a:rPr lang="pl-PL" sz="2200" dirty="0">
                <a:latin typeface="Century Gothic" panose="020B0502020202020204" pitchFamily="34" charset="0"/>
              </a:rPr>
              <a:t> = </a:t>
            </a:r>
            <a:r>
              <a:rPr lang="pl-PL" sz="2200" dirty="0" err="1">
                <a:latin typeface="Century Gothic" panose="020B0502020202020204" pitchFamily="34" charset="0"/>
              </a:rPr>
              <a:t>harm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done</a:t>
            </a:r>
            <a:r>
              <a:rPr lang="pl-PL" sz="2200" dirty="0">
                <a:latin typeface="Century Gothic" panose="020B0502020202020204" pitchFamily="34" charset="0"/>
              </a:rPr>
              <a:t> =&gt; </a:t>
            </a:r>
            <a:r>
              <a:rPr lang="pl-PL" sz="2200" dirty="0" err="1">
                <a:latin typeface="Century Gothic" panose="020B0502020202020204" pitchFamily="34" charset="0"/>
              </a:rPr>
              <a:t>excuse</a:t>
            </a:r>
            <a:r>
              <a:rPr lang="pl-PL" sz="2200" dirty="0">
                <a:latin typeface="Century Gothic" panose="020B0502020202020204" pitchFamily="34" charset="0"/>
              </a:rPr>
              <a:t> (art. 26 par. 2 CC)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harm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avoided</a:t>
            </a:r>
            <a:r>
              <a:rPr lang="pl-PL" sz="2200" dirty="0">
                <a:latin typeface="Century Gothic" panose="020B0502020202020204" pitchFamily="34" charset="0"/>
              </a:rPr>
              <a:t> &lt; </a:t>
            </a:r>
            <a:r>
              <a:rPr lang="pl-PL" sz="2200" dirty="0" err="1">
                <a:latin typeface="Century Gothic" panose="020B0502020202020204" pitchFamily="34" charset="0"/>
              </a:rPr>
              <a:t>harm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done</a:t>
            </a:r>
            <a:r>
              <a:rPr lang="pl-PL" sz="2200" dirty="0">
                <a:latin typeface="Century Gothic" panose="020B0502020202020204" pitchFamily="34" charset="0"/>
              </a:rPr>
              <a:t> =&gt; </a:t>
            </a:r>
            <a:r>
              <a:rPr lang="pl-PL" sz="2200" dirty="0" err="1">
                <a:latin typeface="Century Gothic" panose="020B0502020202020204" pitchFamily="34" charset="0"/>
              </a:rPr>
              <a:t>excuse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b="1" dirty="0" err="1">
                <a:latin typeface="Century Gothic" panose="020B0502020202020204" pitchFamily="34" charset="0"/>
              </a:rPr>
              <a:t>only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if</a:t>
            </a:r>
            <a:r>
              <a:rPr lang="pl-PL" sz="2200" dirty="0">
                <a:latin typeface="Century Gothic" panose="020B0502020202020204" pitchFamily="34" charset="0"/>
              </a:rPr>
              <a:t> the </a:t>
            </a:r>
            <a:r>
              <a:rPr lang="pl-PL" sz="2200" dirty="0" err="1">
                <a:latin typeface="Century Gothic" panose="020B0502020202020204" pitchFamily="34" charset="0"/>
              </a:rPr>
              <a:t>disproportion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is</a:t>
            </a:r>
            <a:r>
              <a:rPr lang="pl-PL" sz="2200" dirty="0">
                <a:latin typeface="Century Gothic" panose="020B0502020202020204" pitchFamily="34" charset="0"/>
              </a:rPr>
              <a:t> not </a:t>
            </a:r>
            <a:r>
              <a:rPr lang="pl-PL" sz="2200" dirty="0" err="1">
                <a:latin typeface="Century Gothic" panose="020B0502020202020204" pitchFamily="34" charset="0"/>
              </a:rPr>
              <a:t>obvious</a:t>
            </a:r>
            <a:r>
              <a:rPr lang="pl-PL" sz="2200" dirty="0">
                <a:latin typeface="Century Gothic" panose="020B0502020202020204" pitchFamily="34" charset="0"/>
              </a:rPr>
              <a:t> (art. 26 par. 2 CC)</a:t>
            </a:r>
            <a:endParaRPr lang="pl-PL" sz="26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pl-PL" sz="2200" dirty="0"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l-PL" sz="26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62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grounds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impunity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–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continental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Polish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) law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necessity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necessity</a:t>
            </a:r>
            <a:r>
              <a:rPr lang="pl-PL" sz="2600" dirty="0">
                <a:latin typeface="Century Gothic" panose="020B0502020202020204" pitchFamily="34" charset="0"/>
              </a:rPr>
              <a:t> as </a:t>
            </a:r>
            <a:r>
              <a:rPr lang="pl-PL" sz="2600" dirty="0" err="1">
                <a:latin typeface="Century Gothic" panose="020B0502020202020204" pitchFamily="34" charset="0"/>
              </a:rPr>
              <a:t>justification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is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founded</a:t>
            </a:r>
            <a:r>
              <a:rPr lang="pl-PL" sz="2600" dirty="0">
                <a:latin typeface="Century Gothic" panose="020B0502020202020204" pitchFamily="34" charset="0"/>
              </a:rPr>
              <a:t> on </a:t>
            </a:r>
            <a:r>
              <a:rPr lang="pl-PL" sz="2600" dirty="0" err="1">
                <a:latin typeface="Century Gothic" panose="020B0502020202020204" pitchFamily="34" charset="0"/>
              </a:rPr>
              <a:t>objective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value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legal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intrests</a:t>
            </a:r>
            <a:r>
              <a:rPr lang="pl-PL" sz="2600" dirty="0"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latin typeface="Century Gothic" panose="020B0502020202020204" pitchFamily="34" charset="0"/>
              </a:rPr>
              <a:t>protected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outweighs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sacrificed</a:t>
            </a:r>
            <a:r>
              <a:rPr lang="pl-PL" sz="2600" dirty="0">
                <a:latin typeface="Century Gothic" panose="020B0502020202020204" pitchFamily="34" charset="0"/>
              </a:rPr>
              <a:t>)</a:t>
            </a: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necessity</a:t>
            </a:r>
            <a:r>
              <a:rPr lang="pl-PL" sz="2600" dirty="0">
                <a:latin typeface="Century Gothic" panose="020B0502020202020204" pitchFamily="34" charset="0"/>
              </a:rPr>
              <a:t> as </a:t>
            </a:r>
            <a:r>
              <a:rPr lang="pl-PL" sz="2600" dirty="0" err="1">
                <a:latin typeface="Century Gothic" panose="020B0502020202020204" pitchFamily="34" charset="0"/>
              </a:rPr>
              <a:t>excuse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is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founded</a:t>
            </a:r>
            <a:r>
              <a:rPr lang="pl-PL" sz="2600" dirty="0">
                <a:latin typeface="Century Gothic" panose="020B0502020202020204" pitchFamily="34" charset="0"/>
              </a:rPr>
              <a:t> on „</a:t>
            </a:r>
            <a:r>
              <a:rPr lang="pl-PL" sz="2600" dirty="0" err="1">
                <a:latin typeface="Century Gothic" panose="020B0502020202020204" pitchFamily="34" charset="0"/>
              </a:rPr>
              <a:t>abnormal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motivational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situatuon</a:t>
            </a:r>
            <a:r>
              <a:rPr lang="pl-PL" sz="2600" dirty="0">
                <a:latin typeface="Century Gothic" panose="020B0502020202020204" pitchFamily="34" charset="0"/>
              </a:rPr>
              <a:t>”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the </a:t>
            </a:r>
            <a:r>
              <a:rPr lang="pl-PL" sz="2200" dirty="0" err="1">
                <a:latin typeface="Century Gothic" panose="020B0502020202020204" pitchFamily="34" charset="0"/>
              </a:rPr>
              <a:t>defendant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lacks</a:t>
            </a:r>
            <a:r>
              <a:rPr lang="pl-PL" sz="2200" dirty="0">
                <a:latin typeface="Century Gothic" panose="020B0502020202020204" pitchFamily="34" charset="0"/>
              </a:rPr>
              <a:t> a fair </a:t>
            </a:r>
            <a:r>
              <a:rPr lang="pl-PL" sz="2200" dirty="0" err="1">
                <a:latin typeface="Century Gothic" panose="020B0502020202020204" pitchFamily="34" charset="0"/>
              </a:rPr>
              <a:t>opportunity</a:t>
            </a:r>
            <a:r>
              <a:rPr lang="pl-PL" sz="2200" dirty="0">
                <a:latin typeface="Century Gothic" panose="020B0502020202020204" pitchFamily="34" charset="0"/>
              </a:rPr>
              <a:t> to </a:t>
            </a:r>
            <a:r>
              <a:rPr lang="pl-PL" sz="2200" dirty="0" err="1">
                <a:latin typeface="Century Gothic" panose="020B0502020202020204" pitchFamily="34" charset="0"/>
              </a:rPr>
              <a:t>avoid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acting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unlawfully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thus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his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culpability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needs</a:t>
            </a:r>
            <a:r>
              <a:rPr lang="pl-PL" sz="2200" dirty="0">
                <a:latin typeface="Century Gothic" panose="020B0502020202020204" pitchFamily="34" charset="0"/>
              </a:rPr>
              <a:t> to be </a:t>
            </a:r>
            <a:r>
              <a:rPr lang="pl-PL" sz="2200" dirty="0" err="1">
                <a:latin typeface="Century Gothic" panose="020B0502020202020204" pitchFamily="34" charset="0"/>
              </a:rPr>
              <a:t>excluded</a:t>
            </a:r>
            <a:endParaRPr lang="pl-PL" sz="22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pl-PL" sz="26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pl-PL" sz="2200" dirty="0"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l-PL" sz="26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30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defences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–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common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law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self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defence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one </a:t>
            </a:r>
            <a:r>
              <a:rPr lang="pl-PL" sz="2600" dirty="0" err="1">
                <a:latin typeface="Century Gothic" panose="020B0502020202020204" pitchFamily="34" charset="0"/>
              </a:rPr>
              <a:t>who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is</a:t>
            </a:r>
            <a:r>
              <a:rPr lang="pl-PL" sz="2600" dirty="0">
                <a:latin typeface="Century Gothic" panose="020B0502020202020204" pitchFamily="34" charset="0"/>
              </a:rPr>
              <a:t> not the </a:t>
            </a:r>
            <a:r>
              <a:rPr lang="pl-PL" sz="2600" dirty="0" err="1">
                <a:latin typeface="Century Gothic" panose="020B0502020202020204" pitchFamily="34" charset="0"/>
              </a:rPr>
              <a:t>aggressor</a:t>
            </a:r>
            <a:r>
              <a:rPr lang="pl-PL" sz="2600" dirty="0">
                <a:latin typeface="Century Gothic" panose="020B0502020202020204" pitchFamily="34" charset="0"/>
              </a:rPr>
              <a:t> in </a:t>
            </a:r>
            <a:r>
              <a:rPr lang="pl-PL" sz="2600" dirty="0" err="1">
                <a:latin typeface="Century Gothic" panose="020B0502020202020204" pitchFamily="34" charset="0"/>
              </a:rPr>
              <a:t>an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encounter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is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justified</a:t>
            </a:r>
            <a:r>
              <a:rPr lang="pl-PL" sz="2600" dirty="0">
                <a:latin typeface="Century Gothic" panose="020B0502020202020204" pitchFamily="34" charset="0"/>
              </a:rPr>
              <a:t> in </a:t>
            </a:r>
            <a:r>
              <a:rPr lang="pl-PL" sz="2600" dirty="0" err="1">
                <a:latin typeface="Century Gothic" panose="020B0502020202020204" pitchFamily="34" charset="0"/>
              </a:rPr>
              <a:t>using</a:t>
            </a:r>
            <a:r>
              <a:rPr lang="pl-PL" sz="2600" dirty="0">
                <a:latin typeface="Century Gothic" panose="020B0502020202020204" pitchFamily="34" charset="0"/>
              </a:rPr>
              <a:t> a </a:t>
            </a:r>
            <a:r>
              <a:rPr lang="pl-PL" sz="2600" dirty="0" err="1">
                <a:latin typeface="Century Gothic" panose="020B0502020202020204" pitchFamily="34" charset="0"/>
              </a:rPr>
              <a:t>reasonable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amout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force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against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his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adversary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when</a:t>
            </a:r>
            <a:r>
              <a:rPr lang="pl-PL" sz="2600" dirty="0">
                <a:latin typeface="Century Gothic" panose="020B0502020202020204" pitchFamily="34" charset="0"/>
              </a:rPr>
              <a:t> he </a:t>
            </a:r>
            <a:r>
              <a:rPr lang="pl-PL" sz="2600" dirty="0" err="1">
                <a:latin typeface="Century Gothic" panose="020B0502020202020204" pitchFamily="34" charset="0"/>
              </a:rPr>
              <a:t>reasonably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believes</a:t>
            </a:r>
            <a:r>
              <a:rPr lang="pl-PL" sz="2600" dirty="0">
                <a:latin typeface="Century Gothic" panose="020B0502020202020204" pitchFamily="34" charset="0"/>
              </a:rPr>
              <a:t>: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that</a:t>
            </a:r>
            <a:r>
              <a:rPr lang="pl-PL" sz="2200" dirty="0">
                <a:latin typeface="Century Gothic" panose="020B0502020202020204" pitchFamily="34" charset="0"/>
              </a:rPr>
              <a:t> he </a:t>
            </a:r>
            <a:r>
              <a:rPr lang="pl-PL" sz="2200" dirty="0" err="1">
                <a:latin typeface="Century Gothic" panose="020B0502020202020204" pitchFamily="34" charset="0"/>
              </a:rPr>
              <a:t>is</a:t>
            </a:r>
            <a:r>
              <a:rPr lang="pl-PL" sz="2200" dirty="0">
                <a:latin typeface="Century Gothic" panose="020B0502020202020204" pitchFamily="34" charset="0"/>
              </a:rPr>
              <a:t> in immediate </a:t>
            </a:r>
            <a:r>
              <a:rPr lang="pl-PL" sz="2200" dirty="0" err="1">
                <a:latin typeface="Century Gothic" panose="020B0502020202020204" pitchFamily="34" charset="0"/>
              </a:rPr>
              <a:t>danger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unlawful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bodily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harm</a:t>
            </a:r>
            <a:r>
              <a:rPr lang="pl-PL" sz="2200" dirty="0">
                <a:latin typeface="Century Gothic" panose="020B0502020202020204" pitchFamily="34" charset="0"/>
              </a:rPr>
              <a:t> from </a:t>
            </a:r>
            <a:r>
              <a:rPr lang="pl-PL" sz="2200" dirty="0" err="1">
                <a:latin typeface="Century Gothic" panose="020B0502020202020204" pitchFamily="34" charset="0"/>
              </a:rPr>
              <a:t>his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adversary</a:t>
            </a:r>
            <a:r>
              <a:rPr lang="pl-PL" sz="2200" dirty="0">
                <a:latin typeface="Century Gothic" panose="020B0502020202020204" pitchFamily="34" charset="0"/>
              </a:rPr>
              <a:t>, and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that</a:t>
            </a:r>
            <a:r>
              <a:rPr lang="pl-PL" sz="2200" dirty="0">
                <a:latin typeface="Century Gothic" panose="020B0502020202020204" pitchFamily="34" charset="0"/>
              </a:rPr>
              <a:t> the </a:t>
            </a:r>
            <a:r>
              <a:rPr lang="pl-PL" sz="2200" dirty="0" err="1">
                <a:latin typeface="Century Gothic" panose="020B0502020202020204" pitchFamily="34" charset="0"/>
              </a:rPr>
              <a:t>use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such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force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is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necessary</a:t>
            </a:r>
            <a:r>
              <a:rPr lang="pl-PL" sz="2200" dirty="0">
                <a:latin typeface="Century Gothic" panose="020B0502020202020204" pitchFamily="34" charset="0"/>
              </a:rPr>
              <a:t> to </a:t>
            </a:r>
            <a:r>
              <a:rPr lang="pl-PL" sz="2200" dirty="0" err="1">
                <a:latin typeface="Century Gothic" panose="020B0502020202020204" pitchFamily="34" charset="0"/>
              </a:rPr>
              <a:t>avoid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his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danger</a:t>
            </a:r>
            <a:endParaRPr lang="pl-PL" sz="22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pl-PL" sz="2200" dirty="0"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l-PL" sz="26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12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defences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–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common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law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self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defence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intentional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infliction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physical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harm</a:t>
            </a:r>
            <a:r>
              <a:rPr lang="pl-PL" sz="2600" dirty="0">
                <a:latin typeface="Century Gothic" panose="020B0502020202020204" pitchFamily="34" charset="0"/>
              </a:rPr>
              <a:t> upon the </a:t>
            </a:r>
            <a:r>
              <a:rPr lang="pl-PL" sz="2600" dirty="0" err="1">
                <a:latin typeface="Century Gothic" panose="020B0502020202020204" pitchFamily="34" charset="0"/>
              </a:rPr>
              <a:t>other</a:t>
            </a:r>
            <a:r>
              <a:rPr lang="pl-PL" sz="2600" dirty="0">
                <a:latin typeface="Century Gothic" panose="020B0502020202020204" pitchFamily="34" charset="0"/>
              </a:rPr>
              <a:t>, </a:t>
            </a:r>
            <a:r>
              <a:rPr lang="pl-PL" sz="2600" dirty="0" err="1">
                <a:latin typeface="Century Gothic" panose="020B0502020202020204" pitchFamily="34" charset="0"/>
              </a:rPr>
              <a:t>or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threat</a:t>
            </a:r>
            <a:r>
              <a:rPr lang="pl-PL" sz="2600" dirty="0">
                <a:latin typeface="Century Gothic" panose="020B0502020202020204" pitchFamily="34" charset="0"/>
              </a:rPr>
              <a:t> to </a:t>
            </a:r>
            <a:r>
              <a:rPr lang="pl-PL" sz="2600" dirty="0" err="1">
                <a:latin typeface="Century Gothic" panose="020B0502020202020204" pitchFamily="34" charset="0"/>
              </a:rPr>
              <a:t>inflict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such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harm</a:t>
            </a:r>
            <a:r>
              <a:rPr lang="pl-PL" sz="2600" dirty="0">
                <a:latin typeface="Century Gothic" panose="020B0502020202020204" pitchFamily="34" charset="0"/>
              </a:rPr>
              <a:t>, </a:t>
            </a:r>
            <a:r>
              <a:rPr lang="pl-PL" sz="2600" dirty="0" err="1">
                <a:latin typeface="Century Gothic" panose="020B0502020202020204" pitchFamily="34" charset="0"/>
              </a:rPr>
              <a:t>is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said</a:t>
            </a:r>
            <a:r>
              <a:rPr lang="pl-PL" sz="2600" dirty="0">
                <a:latin typeface="Century Gothic" panose="020B0502020202020204" pitchFamily="34" charset="0"/>
              </a:rPr>
              <a:t> to be </a:t>
            </a:r>
            <a:r>
              <a:rPr lang="pl-PL" sz="2600" dirty="0" err="1">
                <a:latin typeface="Century Gothic" panose="020B0502020202020204" pitchFamily="34" charset="0"/>
              </a:rPr>
              <a:t>justified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when</a:t>
            </a:r>
            <a:r>
              <a:rPr lang="pl-PL" sz="2600" dirty="0">
                <a:latin typeface="Century Gothic" panose="020B0502020202020204" pitchFamily="34" charset="0"/>
              </a:rPr>
              <a:t> the </a:t>
            </a:r>
            <a:r>
              <a:rPr lang="pl-PL" sz="2600" dirty="0" err="1">
                <a:latin typeface="Century Gothic" panose="020B0502020202020204" pitchFamily="34" charset="0"/>
              </a:rPr>
              <a:t>defendant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acts</a:t>
            </a:r>
            <a:r>
              <a:rPr lang="pl-PL" sz="2600" dirty="0">
                <a:latin typeface="Century Gothic" panose="020B0502020202020204" pitchFamily="34" charset="0"/>
              </a:rPr>
              <a:t> in </a:t>
            </a:r>
            <a:r>
              <a:rPr lang="pl-PL" sz="2600" dirty="0" err="1">
                <a:latin typeface="Century Gothic" panose="020B0502020202020204" pitchFamily="34" charset="0"/>
              </a:rPr>
              <a:t>proper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self-defence</a:t>
            </a:r>
            <a:r>
              <a:rPr lang="pl-PL" sz="2600" dirty="0">
                <a:latin typeface="Century Gothic" panose="020B0502020202020204" pitchFamily="34" charset="0"/>
              </a:rPr>
              <a:t>, </a:t>
            </a:r>
            <a:r>
              <a:rPr lang="pl-PL" sz="2600" dirty="0" err="1">
                <a:latin typeface="Century Gothic" panose="020B0502020202020204" pitchFamily="34" charset="0"/>
              </a:rPr>
              <a:t>so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that</a:t>
            </a:r>
            <a:r>
              <a:rPr lang="pl-PL" sz="2600" dirty="0">
                <a:latin typeface="Century Gothic" panose="020B0502020202020204" pitchFamily="34" charset="0"/>
              </a:rPr>
              <a:t> he </a:t>
            </a:r>
            <a:r>
              <a:rPr lang="pl-PL" sz="2600" dirty="0" err="1">
                <a:latin typeface="Century Gothic" panose="020B0502020202020204" pitchFamily="34" charset="0"/>
              </a:rPr>
              <a:t>is</a:t>
            </a:r>
            <a:r>
              <a:rPr lang="pl-PL" sz="2600" dirty="0">
                <a:latin typeface="Century Gothic" panose="020B0502020202020204" pitchFamily="34" charset="0"/>
              </a:rPr>
              <a:t> not </a:t>
            </a:r>
            <a:r>
              <a:rPr lang="pl-PL" sz="2600" dirty="0" err="1">
                <a:latin typeface="Century Gothic" panose="020B0502020202020204" pitchFamily="34" charset="0"/>
              </a:rPr>
              <a:t>guilty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any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crime</a:t>
            </a:r>
            <a:endParaRPr lang="pl-PL" sz="26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the </a:t>
            </a:r>
            <a:r>
              <a:rPr lang="pl-PL" sz="2600" dirty="0" err="1">
                <a:latin typeface="Century Gothic" panose="020B0502020202020204" pitchFamily="34" charset="0"/>
              </a:rPr>
              <a:t>adversary’s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force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needs</a:t>
            </a:r>
            <a:r>
              <a:rPr lang="pl-PL" sz="2600" dirty="0">
                <a:latin typeface="Century Gothic" panose="020B0502020202020204" pitchFamily="34" charset="0"/>
              </a:rPr>
              <a:t> to be </a:t>
            </a:r>
            <a:r>
              <a:rPr lang="pl-PL" sz="2600" dirty="0" err="1">
                <a:latin typeface="Century Gothic" panose="020B0502020202020204" pitchFamily="34" charset="0"/>
              </a:rPr>
              <a:t>unlawful</a:t>
            </a:r>
            <a:r>
              <a:rPr lang="pl-PL" sz="2600" dirty="0"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latin typeface="Century Gothic" panose="020B0502020202020204" pitchFamily="34" charset="0"/>
              </a:rPr>
              <a:t>or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least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defendant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needs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reasonably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believe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it</a:t>
            </a:r>
            <a:r>
              <a:rPr lang="pl-PL" sz="2600" dirty="0">
                <a:latin typeface="Century Gothic" panose="020B0502020202020204" pitchFamily="34" charset="0"/>
              </a:rPr>
              <a:t> to be </a:t>
            </a:r>
            <a:r>
              <a:rPr lang="pl-PL" sz="2600" dirty="0" err="1">
                <a:latin typeface="Century Gothic" panose="020B0502020202020204" pitchFamily="34" charset="0"/>
              </a:rPr>
              <a:t>unlawful</a:t>
            </a:r>
            <a:r>
              <a:rPr lang="pl-PL" sz="2600" dirty="0">
                <a:latin typeface="Century Gothic" panose="020B0502020202020204" pitchFamily="34" charset="0"/>
              </a:rPr>
              <a:t>)</a:t>
            </a: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distinction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between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deadly</a:t>
            </a:r>
            <a:r>
              <a:rPr lang="pl-PL" sz="2600" dirty="0">
                <a:latin typeface="Century Gothic" panose="020B0502020202020204" pitchFamily="34" charset="0"/>
              </a:rPr>
              <a:t> and </a:t>
            </a:r>
            <a:r>
              <a:rPr lang="pl-PL" sz="2600" dirty="0" err="1">
                <a:latin typeface="Century Gothic" panose="020B0502020202020204" pitchFamily="34" charset="0"/>
              </a:rPr>
              <a:t>nondeadly</a:t>
            </a:r>
            <a:r>
              <a:rPr lang="pl-PL" sz="2600" dirty="0"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latin typeface="Century Gothic" panose="020B0502020202020204" pitchFamily="34" charset="0"/>
              </a:rPr>
              <a:t>moderate</a:t>
            </a:r>
            <a:r>
              <a:rPr lang="pl-PL" sz="2600" dirty="0">
                <a:latin typeface="Century Gothic" panose="020B0502020202020204" pitchFamily="34" charset="0"/>
              </a:rPr>
              <a:t>) </a:t>
            </a:r>
            <a:r>
              <a:rPr lang="pl-PL" sz="2600" dirty="0" err="1">
                <a:latin typeface="Century Gothic" panose="020B0502020202020204" pitchFamily="34" charset="0"/>
              </a:rPr>
              <a:t>force</a:t>
            </a:r>
            <a:endParaRPr lang="pl-PL" sz="26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deadly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force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may</a:t>
            </a:r>
            <a:r>
              <a:rPr lang="pl-PL" sz="2200" dirty="0">
                <a:latin typeface="Century Gothic" panose="020B0502020202020204" pitchFamily="34" charset="0"/>
              </a:rPr>
              <a:t> be </a:t>
            </a:r>
            <a:r>
              <a:rPr lang="pl-PL" sz="2200" dirty="0" err="1">
                <a:latin typeface="Century Gothic" panose="020B0502020202020204" pitchFamily="34" charset="0"/>
              </a:rPr>
              <a:t>defined</a:t>
            </a:r>
            <a:r>
              <a:rPr lang="pl-PL" sz="2200" dirty="0">
                <a:latin typeface="Century Gothic" panose="020B0502020202020204" pitchFamily="34" charset="0"/>
              </a:rPr>
              <a:t> as the </a:t>
            </a:r>
            <a:r>
              <a:rPr lang="pl-PL" sz="2200" dirty="0" err="1">
                <a:latin typeface="Century Gothic" panose="020B0502020202020204" pitchFamily="34" charset="0"/>
              </a:rPr>
              <a:t>force</a:t>
            </a:r>
            <a:r>
              <a:rPr lang="pl-PL" sz="2200" dirty="0">
                <a:latin typeface="Century Gothic" panose="020B0502020202020204" pitchFamily="34" charset="0"/>
              </a:rPr>
              <a:t>:</a:t>
            </a:r>
          </a:p>
          <a:p>
            <a:pPr lvl="2" algn="just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that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its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user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uses</a:t>
            </a:r>
            <a:r>
              <a:rPr lang="pl-PL" sz="1800" dirty="0">
                <a:latin typeface="Century Gothic" panose="020B0502020202020204" pitchFamily="34" charset="0"/>
              </a:rPr>
              <a:t> with the </a:t>
            </a:r>
            <a:r>
              <a:rPr lang="pl-PL" sz="1800" dirty="0" err="1">
                <a:latin typeface="Century Gothic" panose="020B0502020202020204" pitchFamily="34" charset="0"/>
              </a:rPr>
              <a:t>intent</a:t>
            </a:r>
            <a:r>
              <a:rPr lang="pl-PL" sz="1800" dirty="0">
                <a:latin typeface="Century Gothic" panose="020B0502020202020204" pitchFamily="34" charset="0"/>
              </a:rPr>
              <a:t> to </a:t>
            </a:r>
            <a:r>
              <a:rPr lang="pl-PL" sz="1800" dirty="0" err="1">
                <a:latin typeface="Century Gothic" panose="020B0502020202020204" pitchFamily="34" charset="0"/>
              </a:rPr>
              <a:t>cause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death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or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serious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bodily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injury</a:t>
            </a:r>
            <a:r>
              <a:rPr lang="pl-PL" sz="1800" dirty="0">
                <a:latin typeface="Century Gothic" panose="020B0502020202020204" pitchFamily="34" charset="0"/>
              </a:rPr>
              <a:t> to </a:t>
            </a:r>
            <a:r>
              <a:rPr lang="pl-PL" sz="1800" dirty="0" err="1">
                <a:latin typeface="Century Gothic" panose="020B0502020202020204" pitchFamily="34" charset="0"/>
              </a:rPr>
              <a:t>another</a:t>
            </a:r>
            <a:r>
              <a:rPr lang="pl-PL" sz="1800" dirty="0">
                <a:latin typeface="Century Gothic" panose="020B0502020202020204" pitchFamily="34" charset="0"/>
              </a:rPr>
              <a:t>, </a:t>
            </a:r>
            <a:r>
              <a:rPr lang="pl-PL" sz="1800" dirty="0" err="1">
                <a:latin typeface="Century Gothic" panose="020B0502020202020204" pitchFamily="34" charset="0"/>
              </a:rPr>
              <a:t>or</a:t>
            </a:r>
            <a:endParaRPr lang="pl-PL" sz="1800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that</a:t>
            </a:r>
            <a:r>
              <a:rPr lang="pl-PL" sz="1800" dirty="0">
                <a:latin typeface="Century Gothic" panose="020B0502020202020204" pitchFamily="34" charset="0"/>
              </a:rPr>
              <a:t> he </a:t>
            </a:r>
            <a:r>
              <a:rPr lang="pl-PL" sz="1800" dirty="0" err="1">
                <a:latin typeface="Century Gothic" panose="020B0502020202020204" pitchFamily="34" charset="0"/>
              </a:rPr>
              <a:t>knows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creates</a:t>
            </a:r>
            <a:r>
              <a:rPr lang="pl-PL" sz="1800" dirty="0">
                <a:latin typeface="Century Gothic" panose="020B0502020202020204" pitchFamily="34" charset="0"/>
              </a:rPr>
              <a:t> a </a:t>
            </a:r>
            <a:r>
              <a:rPr lang="pl-PL" sz="1800" dirty="0" err="1">
                <a:latin typeface="Century Gothic" panose="020B0502020202020204" pitchFamily="34" charset="0"/>
              </a:rPr>
              <a:t>substantial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risk</a:t>
            </a:r>
            <a:r>
              <a:rPr lang="pl-PL" sz="1800" dirty="0">
                <a:latin typeface="Century Gothic" panose="020B0502020202020204" pitchFamily="34" charset="0"/>
              </a:rPr>
              <a:t> of </a:t>
            </a:r>
            <a:r>
              <a:rPr lang="pl-PL" sz="1800" dirty="0" err="1">
                <a:latin typeface="Century Gothic" panose="020B0502020202020204" pitchFamily="34" charset="0"/>
              </a:rPr>
              <a:t>death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or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serious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bodily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injury</a:t>
            </a:r>
            <a:r>
              <a:rPr lang="pl-PL" sz="1800" dirty="0">
                <a:latin typeface="Century Gothic" panose="020B0502020202020204" pitchFamily="34" charset="0"/>
              </a:rPr>
              <a:t> to the </a:t>
            </a:r>
            <a:r>
              <a:rPr lang="pl-PL" sz="1800" dirty="0" err="1">
                <a:latin typeface="Century Gothic" panose="020B0502020202020204" pitchFamily="34" charset="0"/>
              </a:rPr>
              <a:t>other</a:t>
            </a:r>
            <a:endParaRPr lang="pl-PL" sz="18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it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is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never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reasonable</a:t>
            </a:r>
            <a:r>
              <a:rPr lang="pl-PL" sz="2200" dirty="0">
                <a:latin typeface="Century Gothic" panose="020B0502020202020204" pitchFamily="34" charset="0"/>
              </a:rPr>
              <a:t> to </a:t>
            </a:r>
            <a:r>
              <a:rPr lang="pl-PL" sz="2200" dirty="0" err="1">
                <a:latin typeface="Century Gothic" panose="020B0502020202020204" pitchFamily="34" charset="0"/>
              </a:rPr>
              <a:t>use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deadly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force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against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nondeadly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attack</a:t>
            </a:r>
            <a:endParaRPr lang="pl-PL" sz="22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pl-PL" sz="2200" dirty="0"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l-PL" sz="26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90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defences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–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common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law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self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defence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amount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force</a:t>
            </a:r>
            <a:endParaRPr lang="pl-PL" sz="26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reasonably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related</a:t>
            </a:r>
            <a:r>
              <a:rPr lang="pl-PL" sz="2200" dirty="0">
                <a:latin typeface="Century Gothic" panose="020B0502020202020204" pitchFamily="34" charset="0"/>
              </a:rPr>
              <a:t> to the </a:t>
            </a:r>
            <a:r>
              <a:rPr lang="pl-PL" sz="2200" dirty="0" err="1">
                <a:latin typeface="Century Gothic" panose="020B0502020202020204" pitchFamily="34" charset="0"/>
              </a:rPr>
              <a:t>threatened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harm</a:t>
            </a:r>
            <a:endParaRPr lang="pl-PL" sz="22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reasonable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belief</a:t>
            </a:r>
            <a:r>
              <a:rPr lang="pl-PL" sz="2600" dirty="0">
                <a:latin typeface="Century Gothic" panose="020B0502020202020204" pitchFamily="34" charset="0"/>
              </a:rPr>
              <a:t> in </a:t>
            </a:r>
            <a:r>
              <a:rPr lang="pl-PL" sz="2600" dirty="0" err="1">
                <a:latin typeface="Century Gothic" panose="020B0502020202020204" pitchFamily="34" charset="0"/>
              </a:rPr>
              <a:t>necessity</a:t>
            </a:r>
            <a:r>
              <a:rPr lang="pl-PL" sz="2600" dirty="0">
                <a:latin typeface="Century Gothic" panose="020B0502020202020204" pitchFamily="34" charset="0"/>
              </a:rPr>
              <a:t> for </a:t>
            </a:r>
            <a:r>
              <a:rPr lang="pl-PL" sz="2600" dirty="0" err="1">
                <a:latin typeface="Century Gothic" panose="020B0502020202020204" pitchFamily="34" charset="0"/>
              </a:rPr>
              <a:t>force</a:t>
            </a:r>
            <a:endParaRPr lang="pl-PL" sz="26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one </a:t>
            </a:r>
            <a:r>
              <a:rPr lang="pl-PL" sz="2200" dirty="0" err="1">
                <a:latin typeface="Century Gothic" panose="020B0502020202020204" pitchFamily="34" charset="0"/>
              </a:rPr>
              <a:t>who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honestly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though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unreasonably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believes</a:t>
            </a:r>
            <a:r>
              <a:rPr lang="pl-PL" sz="2200" dirty="0">
                <a:latin typeface="Century Gothic" panose="020B0502020202020204" pitchFamily="34" charset="0"/>
              </a:rPr>
              <a:t> in the </a:t>
            </a:r>
            <a:r>
              <a:rPr lang="pl-PL" sz="2200" dirty="0" err="1">
                <a:latin typeface="Century Gothic" panose="020B0502020202020204" pitchFamily="34" charset="0"/>
              </a:rPr>
              <a:t>necessity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using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force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loses</a:t>
            </a:r>
            <a:r>
              <a:rPr lang="pl-PL" sz="2200" dirty="0">
                <a:latin typeface="Century Gothic" panose="020B0502020202020204" pitchFamily="34" charset="0"/>
              </a:rPr>
              <a:t> the </a:t>
            </a:r>
            <a:r>
              <a:rPr lang="pl-PL" sz="2200" dirty="0" err="1">
                <a:latin typeface="Century Gothic" panose="020B0502020202020204" pitchFamily="34" charset="0"/>
              </a:rPr>
              <a:t>defence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when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his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belief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is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reasonable</a:t>
            </a:r>
            <a:r>
              <a:rPr lang="pl-PL" sz="2200" dirty="0">
                <a:latin typeface="Century Gothic" panose="020B0502020202020204" pitchFamily="34" charset="0"/>
              </a:rPr>
              <a:t>, he </a:t>
            </a:r>
            <a:r>
              <a:rPr lang="pl-PL" sz="2200" dirty="0" err="1">
                <a:latin typeface="Century Gothic" panose="020B0502020202020204" pitchFamily="34" charset="0"/>
              </a:rPr>
              <a:t>may</a:t>
            </a:r>
            <a:r>
              <a:rPr lang="pl-PL" sz="2200" dirty="0">
                <a:latin typeface="Century Gothic" panose="020B0502020202020204" pitchFamily="34" charset="0"/>
              </a:rPr>
              <a:t> be </a:t>
            </a:r>
            <a:r>
              <a:rPr lang="pl-PL" sz="2200" dirty="0" err="1">
                <a:latin typeface="Century Gothic" panose="020B0502020202020204" pitchFamily="34" charset="0"/>
              </a:rPr>
              <a:t>mistaken</a:t>
            </a:r>
            <a:r>
              <a:rPr lang="pl-PL" sz="2200" dirty="0">
                <a:latin typeface="Century Gothic" panose="020B0502020202020204" pitchFamily="34" charset="0"/>
              </a:rPr>
              <a:t> in </a:t>
            </a:r>
            <a:r>
              <a:rPr lang="pl-PL" sz="2200" dirty="0" err="1">
                <a:latin typeface="Century Gothic" panose="020B0502020202020204" pitchFamily="34" charset="0"/>
              </a:rPr>
              <a:t>his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belief</a:t>
            </a:r>
            <a:r>
              <a:rPr lang="pl-PL" sz="2200" dirty="0">
                <a:latin typeface="Century Gothic" panose="020B0502020202020204" pitchFamily="34" charset="0"/>
              </a:rPr>
              <a:t> and </a:t>
            </a:r>
            <a:r>
              <a:rPr lang="pl-PL" sz="2200" dirty="0" err="1">
                <a:latin typeface="Century Gothic" panose="020B0502020202020204" pitchFamily="34" charset="0"/>
              </a:rPr>
              <a:t>still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have</a:t>
            </a:r>
            <a:r>
              <a:rPr lang="pl-PL" sz="2200" dirty="0">
                <a:latin typeface="Century Gothic" panose="020B0502020202020204" pitchFamily="34" charset="0"/>
              </a:rPr>
              <a:t> the </a:t>
            </a:r>
            <a:r>
              <a:rPr lang="pl-PL" sz="2200" dirty="0" err="1">
                <a:latin typeface="Century Gothic" panose="020B0502020202020204" pitchFamily="34" charset="0"/>
              </a:rPr>
              <a:t>defence</a:t>
            </a:r>
            <a:endParaRPr lang="pl-PL" sz="22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imminence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attack</a:t>
            </a:r>
            <a:endParaRPr lang="pl-PL" sz="26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pl-PL" sz="2200" dirty="0"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l-PL" sz="26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11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defences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–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common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law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defence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another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one </a:t>
            </a:r>
            <a:r>
              <a:rPr lang="pl-PL" sz="2600" dirty="0" err="1">
                <a:latin typeface="Century Gothic" panose="020B0502020202020204" pitchFamily="34" charset="0"/>
              </a:rPr>
              <a:t>is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justified</a:t>
            </a:r>
            <a:r>
              <a:rPr lang="pl-PL" sz="2600" dirty="0">
                <a:latin typeface="Century Gothic" panose="020B0502020202020204" pitchFamily="34" charset="0"/>
              </a:rPr>
              <a:t> in </a:t>
            </a:r>
            <a:r>
              <a:rPr lang="pl-PL" sz="2600" dirty="0" err="1">
                <a:latin typeface="Century Gothic" panose="020B0502020202020204" pitchFamily="34" charset="0"/>
              </a:rPr>
              <a:t>using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reasonable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force</a:t>
            </a:r>
            <a:r>
              <a:rPr lang="pl-PL" sz="2600" dirty="0">
                <a:latin typeface="Century Gothic" panose="020B0502020202020204" pitchFamily="34" charset="0"/>
              </a:rPr>
              <a:t> in </a:t>
            </a:r>
            <a:r>
              <a:rPr lang="pl-PL" sz="2600" dirty="0" err="1">
                <a:latin typeface="Century Gothic" panose="020B0502020202020204" pitchFamily="34" charset="0"/>
              </a:rPr>
              <a:t>defence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another</a:t>
            </a:r>
            <a:r>
              <a:rPr lang="pl-PL" sz="2600" dirty="0">
                <a:latin typeface="Century Gothic" panose="020B0502020202020204" pitchFamily="34" charset="0"/>
              </a:rPr>
              <a:t> person, </a:t>
            </a:r>
            <a:r>
              <a:rPr lang="pl-PL" sz="2600" dirty="0" err="1">
                <a:latin typeface="Century Gothic" panose="020B0502020202020204" pitchFamily="34" charset="0"/>
              </a:rPr>
              <a:t>even</a:t>
            </a:r>
            <a:r>
              <a:rPr lang="pl-PL" sz="2600" dirty="0">
                <a:latin typeface="Century Gothic" panose="020B0502020202020204" pitchFamily="34" charset="0"/>
              </a:rPr>
              <a:t> a </a:t>
            </a:r>
            <a:r>
              <a:rPr lang="pl-PL" sz="2600" dirty="0" err="1">
                <a:latin typeface="Century Gothic" panose="020B0502020202020204" pitchFamily="34" charset="0"/>
              </a:rPr>
              <a:t>stranger</a:t>
            </a:r>
            <a:r>
              <a:rPr lang="pl-PL" sz="2600" dirty="0">
                <a:latin typeface="Century Gothic" panose="020B0502020202020204" pitchFamily="34" charset="0"/>
              </a:rPr>
              <a:t>, </a:t>
            </a:r>
            <a:r>
              <a:rPr lang="pl-PL" sz="2600" dirty="0" err="1">
                <a:latin typeface="Century Gothic" panose="020B0502020202020204" pitchFamily="34" charset="0"/>
              </a:rPr>
              <a:t>when</a:t>
            </a:r>
            <a:r>
              <a:rPr lang="pl-PL" sz="2600" dirty="0">
                <a:latin typeface="Century Gothic" panose="020B0502020202020204" pitchFamily="34" charset="0"/>
              </a:rPr>
              <a:t> he </a:t>
            </a:r>
            <a:r>
              <a:rPr lang="pl-PL" sz="2600" dirty="0" err="1">
                <a:latin typeface="Century Gothic" panose="020B0502020202020204" pitchFamily="34" charset="0"/>
              </a:rPr>
              <a:t>reasonably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believes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that</a:t>
            </a:r>
            <a:r>
              <a:rPr lang="pl-PL" sz="2600" dirty="0">
                <a:latin typeface="Century Gothic" panose="020B0502020202020204" pitchFamily="34" charset="0"/>
              </a:rPr>
              <a:t>: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the </a:t>
            </a:r>
            <a:r>
              <a:rPr lang="pl-PL" sz="2200" dirty="0" err="1">
                <a:latin typeface="Century Gothic" panose="020B0502020202020204" pitchFamily="34" charset="0"/>
              </a:rPr>
              <a:t>other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is</a:t>
            </a:r>
            <a:r>
              <a:rPr lang="pl-PL" sz="2200" dirty="0">
                <a:latin typeface="Century Gothic" panose="020B0502020202020204" pitchFamily="34" charset="0"/>
              </a:rPr>
              <a:t> in immediate </a:t>
            </a:r>
            <a:r>
              <a:rPr lang="pl-PL" sz="2200" dirty="0" err="1">
                <a:latin typeface="Century Gothic" panose="020B0502020202020204" pitchFamily="34" charset="0"/>
              </a:rPr>
              <a:t>danger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unlawful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bodily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harm</a:t>
            </a:r>
            <a:r>
              <a:rPr lang="pl-PL" sz="2200" dirty="0">
                <a:latin typeface="Century Gothic" panose="020B0502020202020204" pitchFamily="34" charset="0"/>
              </a:rPr>
              <a:t> from </a:t>
            </a:r>
            <a:r>
              <a:rPr lang="pl-PL" sz="2200" dirty="0" err="1">
                <a:latin typeface="Century Gothic" panose="020B0502020202020204" pitchFamily="34" charset="0"/>
              </a:rPr>
              <a:t>his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adversary</a:t>
            </a:r>
            <a:r>
              <a:rPr lang="pl-PL" sz="2200" dirty="0">
                <a:latin typeface="Century Gothic" panose="020B0502020202020204" pitchFamily="34" charset="0"/>
              </a:rPr>
              <a:t>, and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the </a:t>
            </a:r>
            <a:r>
              <a:rPr lang="pl-PL" sz="2200" dirty="0" err="1">
                <a:latin typeface="Century Gothic" panose="020B0502020202020204" pitchFamily="34" charset="0"/>
              </a:rPr>
              <a:t>use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such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force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is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necessary</a:t>
            </a:r>
            <a:r>
              <a:rPr lang="pl-PL" sz="2200" dirty="0">
                <a:latin typeface="Century Gothic" panose="020B0502020202020204" pitchFamily="34" charset="0"/>
              </a:rPr>
              <a:t> to </a:t>
            </a:r>
            <a:r>
              <a:rPr lang="pl-PL" sz="2200" dirty="0" err="1">
                <a:latin typeface="Century Gothic" panose="020B0502020202020204" pitchFamily="34" charset="0"/>
              </a:rPr>
              <a:t>avoid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this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danger</a:t>
            </a:r>
            <a:endParaRPr lang="pl-PL" sz="2200" dirty="0"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l-PL" sz="26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38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defences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–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common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law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defence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property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one </a:t>
            </a:r>
            <a:r>
              <a:rPr lang="pl-PL" sz="2600" dirty="0" err="1">
                <a:latin typeface="Century Gothic" panose="020B0502020202020204" pitchFamily="34" charset="0"/>
              </a:rPr>
              <a:t>is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justified</a:t>
            </a:r>
            <a:r>
              <a:rPr lang="pl-PL" sz="2600" dirty="0">
                <a:latin typeface="Century Gothic" panose="020B0502020202020204" pitchFamily="34" charset="0"/>
              </a:rPr>
              <a:t> in </a:t>
            </a:r>
            <a:r>
              <a:rPr lang="pl-PL" sz="2600" dirty="0" err="1">
                <a:latin typeface="Century Gothic" panose="020B0502020202020204" pitchFamily="34" charset="0"/>
              </a:rPr>
              <a:t>using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reasonable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force</a:t>
            </a:r>
            <a:r>
              <a:rPr lang="pl-PL" sz="2600" dirty="0">
                <a:latin typeface="Century Gothic" panose="020B0502020202020204" pitchFamily="34" charset="0"/>
              </a:rPr>
              <a:t> to </a:t>
            </a:r>
            <a:r>
              <a:rPr lang="pl-PL" sz="2600" dirty="0" err="1">
                <a:latin typeface="Century Gothic" panose="020B0502020202020204" pitchFamily="34" charset="0"/>
              </a:rPr>
              <a:t>protect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his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property</a:t>
            </a:r>
            <a:r>
              <a:rPr lang="pl-PL" sz="2600" dirty="0">
                <a:latin typeface="Century Gothic" panose="020B0502020202020204" pitchFamily="34" charset="0"/>
              </a:rPr>
              <a:t> from </a:t>
            </a:r>
            <a:r>
              <a:rPr lang="pl-PL" sz="2600" dirty="0" err="1">
                <a:latin typeface="Century Gothic" panose="020B0502020202020204" pitchFamily="34" charset="0"/>
              </a:rPr>
              <a:t>trespass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or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theft</a:t>
            </a:r>
            <a:r>
              <a:rPr lang="pl-PL" sz="2600" dirty="0">
                <a:latin typeface="Century Gothic" panose="020B0502020202020204" pitchFamily="34" charset="0"/>
              </a:rPr>
              <a:t>, </a:t>
            </a:r>
            <a:r>
              <a:rPr lang="pl-PL" sz="2600" dirty="0" err="1">
                <a:latin typeface="Century Gothic" panose="020B0502020202020204" pitchFamily="34" charset="0"/>
              </a:rPr>
              <a:t>when</a:t>
            </a:r>
            <a:r>
              <a:rPr lang="pl-PL" sz="2600" dirty="0">
                <a:latin typeface="Century Gothic" panose="020B0502020202020204" pitchFamily="34" charset="0"/>
              </a:rPr>
              <a:t> he </a:t>
            </a:r>
            <a:r>
              <a:rPr lang="pl-PL" sz="2600" dirty="0" err="1">
                <a:latin typeface="Century Gothic" panose="020B0502020202020204" pitchFamily="34" charset="0"/>
              </a:rPr>
              <a:t>reasonably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believes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that</a:t>
            </a:r>
            <a:r>
              <a:rPr lang="pl-PL" sz="2600" dirty="0">
                <a:latin typeface="Century Gothic" panose="020B0502020202020204" pitchFamily="34" charset="0"/>
              </a:rPr>
              <a:t>: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his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property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is</a:t>
            </a:r>
            <a:r>
              <a:rPr lang="pl-PL" sz="2200" dirty="0">
                <a:latin typeface="Century Gothic" panose="020B0502020202020204" pitchFamily="34" charset="0"/>
              </a:rPr>
              <a:t> in immediate </a:t>
            </a:r>
            <a:r>
              <a:rPr lang="pl-PL" sz="2200" dirty="0" err="1">
                <a:latin typeface="Century Gothic" panose="020B0502020202020204" pitchFamily="34" charset="0"/>
              </a:rPr>
              <a:t>danger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such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an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unlawful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interference</a:t>
            </a:r>
            <a:r>
              <a:rPr lang="pl-PL" sz="2200" dirty="0">
                <a:latin typeface="Century Gothic" panose="020B0502020202020204" pitchFamily="34" charset="0"/>
              </a:rPr>
              <a:t>, and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the </a:t>
            </a:r>
            <a:r>
              <a:rPr lang="pl-PL" sz="2200" dirty="0" err="1">
                <a:latin typeface="Century Gothic" panose="020B0502020202020204" pitchFamily="34" charset="0"/>
              </a:rPr>
              <a:t>use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such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force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is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necessary</a:t>
            </a:r>
            <a:r>
              <a:rPr lang="pl-PL" sz="2200" dirty="0">
                <a:latin typeface="Century Gothic" panose="020B0502020202020204" pitchFamily="34" charset="0"/>
              </a:rPr>
              <a:t> to </a:t>
            </a:r>
            <a:r>
              <a:rPr lang="pl-PL" sz="2200" dirty="0" err="1">
                <a:latin typeface="Century Gothic" panose="020B0502020202020204" pitchFamily="34" charset="0"/>
              </a:rPr>
              <a:t>avoid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that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danger</a:t>
            </a:r>
            <a:endParaRPr lang="pl-PL" sz="1800" dirty="0"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l-PL" sz="26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35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basic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elements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offence</a:t>
            </a:r>
            <a:endParaRPr lang="pl-PL" sz="2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continental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law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systems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Polish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law)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latin typeface="Century Gothic" panose="020B0502020202020204" pitchFamily="34" charset="0"/>
              </a:rPr>
              <a:t>contemporary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definition</a:t>
            </a:r>
            <a:r>
              <a:rPr lang="pl-PL" sz="2600" dirty="0">
                <a:latin typeface="Century Gothic" panose="020B0502020202020204" pitchFamily="34" charset="0"/>
              </a:rPr>
              <a:t> by A. Zoll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pl-PL" sz="2600" dirty="0" err="1">
                <a:latin typeface="Century Gothic" panose="020B0502020202020204" pitchFamily="34" charset="0"/>
              </a:rPr>
              <a:t>human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conduct</a:t>
            </a:r>
            <a:r>
              <a:rPr lang="pl-PL" sz="2600" dirty="0"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latin typeface="Century Gothic" panose="020B0502020202020204" pitchFamily="34" charset="0"/>
              </a:rPr>
              <a:t>act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or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omission</a:t>
            </a:r>
            <a:r>
              <a:rPr lang="pl-PL" sz="2600" dirty="0">
                <a:latin typeface="Century Gothic" panose="020B0502020202020204" pitchFamily="34" charset="0"/>
              </a:rPr>
              <a:t>)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pl-PL" sz="2600" dirty="0" err="1">
                <a:latin typeface="Century Gothic" panose="020B0502020202020204" pitchFamily="34" charset="0"/>
              </a:rPr>
              <a:t>unlawfulness</a:t>
            </a:r>
            <a:endParaRPr lang="pl-PL" sz="2600" dirty="0">
              <a:latin typeface="Century Gothic" panose="020B0502020202020204" pitchFamily="34" charset="0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pl-PL" sz="2600" dirty="0" err="1">
                <a:latin typeface="Century Gothic" panose="020B0502020202020204" pitchFamily="34" charset="0"/>
              </a:rPr>
              <a:t>punishability</a:t>
            </a:r>
            <a:endParaRPr lang="pl-PL" sz="2600" dirty="0">
              <a:latin typeface="Century Gothic" panose="020B0502020202020204" pitchFamily="34" charset="0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pl-PL" sz="2600" dirty="0" err="1">
                <a:latin typeface="Century Gothic" panose="020B0502020202020204" pitchFamily="34" charset="0"/>
              </a:rPr>
              <a:t>social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harm</a:t>
            </a:r>
            <a:r>
              <a:rPr lang="pl-PL" sz="2600" dirty="0"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latin typeface="Century Gothic" panose="020B0502020202020204" pitchFamily="34" charset="0"/>
              </a:rPr>
              <a:t>higher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than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minimal</a:t>
            </a:r>
            <a:r>
              <a:rPr lang="pl-PL" sz="2600" dirty="0">
                <a:latin typeface="Century Gothic" panose="020B0502020202020204" pitchFamily="34" charset="0"/>
              </a:rPr>
              <a:t>)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pl-PL" sz="2600" dirty="0" err="1">
                <a:latin typeface="Century Gothic" panose="020B0502020202020204" pitchFamily="34" charset="0"/>
              </a:rPr>
              <a:t>guilt</a:t>
            </a:r>
            <a:r>
              <a:rPr lang="pl-PL" sz="2600" dirty="0"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latin typeface="Century Gothic" panose="020B0502020202020204" pitchFamily="34" charset="0"/>
              </a:rPr>
              <a:t>culpability</a:t>
            </a:r>
            <a:r>
              <a:rPr lang="pl-PL" sz="2600" dirty="0">
                <a:latin typeface="Century Gothic" panose="020B0502020202020204" pitchFamily="34" charset="0"/>
              </a:rPr>
              <a:t>)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endParaRPr lang="pl-PL" dirty="0">
              <a:latin typeface="Century Gothic" panose="020B0502020202020204" pitchFamily="34" charset="0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endParaRPr lang="pl-PL" sz="260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endParaRPr lang="pl-PL" sz="26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37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defences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–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common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law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crime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prevention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and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termination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one </a:t>
            </a:r>
            <a:r>
              <a:rPr lang="pl-PL" sz="2600" dirty="0" err="1">
                <a:latin typeface="Century Gothic" panose="020B0502020202020204" pitchFamily="34" charset="0"/>
              </a:rPr>
              <a:t>who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reasonably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believes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that</a:t>
            </a:r>
            <a:r>
              <a:rPr lang="pl-PL" sz="2600" dirty="0">
                <a:latin typeface="Century Gothic" panose="020B0502020202020204" pitchFamily="34" charset="0"/>
              </a:rPr>
              <a:t> a </a:t>
            </a:r>
            <a:r>
              <a:rPr lang="pl-PL" sz="2600" dirty="0" err="1">
                <a:latin typeface="Century Gothic" panose="020B0502020202020204" pitchFamily="34" charset="0"/>
              </a:rPr>
              <a:t>felony</a:t>
            </a:r>
            <a:r>
              <a:rPr lang="pl-PL" sz="2600" dirty="0">
                <a:latin typeface="Century Gothic" panose="020B0502020202020204" pitchFamily="34" charset="0"/>
              </a:rPr>
              <a:t>, </a:t>
            </a:r>
            <a:r>
              <a:rPr lang="pl-PL" sz="2600" dirty="0" err="1">
                <a:latin typeface="Century Gothic" panose="020B0502020202020204" pitchFamily="34" charset="0"/>
              </a:rPr>
              <a:t>or</a:t>
            </a:r>
            <a:r>
              <a:rPr lang="pl-PL" sz="2600" dirty="0">
                <a:latin typeface="Century Gothic" panose="020B0502020202020204" pitchFamily="34" charset="0"/>
              </a:rPr>
              <a:t> a </a:t>
            </a:r>
            <a:r>
              <a:rPr lang="pl-PL" sz="2600" dirty="0" err="1">
                <a:latin typeface="Century Gothic" panose="020B0502020202020204" pitchFamily="34" charset="0"/>
              </a:rPr>
              <a:t>misdemeanor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amounting</a:t>
            </a:r>
            <a:r>
              <a:rPr lang="pl-PL" sz="2600" dirty="0">
                <a:latin typeface="Century Gothic" panose="020B0502020202020204" pitchFamily="34" charset="0"/>
              </a:rPr>
              <a:t> to a </a:t>
            </a:r>
            <a:r>
              <a:rPr lang="pl-PL" sz="2600" dirty="0" err="1">
                <a:latin typeface="Century Gothic" panose="020B0502020202020204" pitchFamily="34" charset="0"/>
              </a:rPr>
              <a:t>breach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peace</a:t>
            </a:r>
            <a:r>
              <a:rPr lang="pl-PL" sz="2600" dirty="0">
                <a:latin typeface="Century Gothic" panose="020B0502020202020204" pitchFamily="34" charset="0"/>
              </a:rPr>
              <a:t>, </a:t>
            </a:r>
            <a:r>
              <a:rPr lang="pl-PL" sz="2600" dirty="0" err="1">
                <a:latin typeface="Century Gothic" panose="020B0502020202020204" pitchFamily="34" charset="0"/>
              </a:rPr>
              <a:t>is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being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committed</a:t>
            </a:r>
            <a:r>
              <a:rPr lang="pl-PL" sz="2600" dirty="0">
                <a:latin typeface="Century Gothic" panose="020B0502020202020204" pitchFamily="34" charset="0"/>
              </a:rPr>
              <a:t>, </a:t>
            </a:r>
            <a:r>
              <a:rPr lang="pl-PL" sz="2600" dirty="0" err="1">
                <a:latin typeface="Century Gothic" panose="020B0502020202020204" pitchFamily="34" charset="0"/>
              </a:rPr>
              <a:t>or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is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about</a:t>
            </a:r>
            <a:r>
              <a:rPr lang="pl-PL" sz="2600" dirty="0">
                <a:latin typeface="Century Gothic" panose="020B0502020202020204" pitchFamily="34" charset="0"/>
              </a:rPr>
              <a:t> to be </a:t>
            </a:r>
            <a:r>
              <a:rPr lang="pl-PL" sz="2600" dirty="0" err="1">
                <a:latin typeface="Century Gothic" panose="020B0502020202020204" pitchFamily="34" charset="0"/>
              </a:rPr>
              <a:t>committed</a:t>
            </a:r>
            <a:r>
              <a:rPr lang="pl-PL" sz="2600" dirty="0">
                <a:latin typeface="Century Gothic" panose="020B0502020202020204" pitchFamily="34" charset="0"/>
              </a:rPr>
              <a:t> in </a:t>
            </a:r>
            <a:r>
              <a:rPr lang="pl-PL" sz="2600" dirty="0" err="1">
                <a:latin typeface="Century Gothic" panose="020B0502020202020204" pitchFamily="34" charset="0"/>
              </a:rPr>
              <a:t>his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presence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may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use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reasonable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force</a:t>
            </a:r>
            <a:r>
              <a:rPr lang="pl-PL" sz="2600" dirty="0">
                <a:latin typeface="Century Gothic" panose="020B0502020202020204" pitchFamily="34" charset="0"/>
              </a:rPr>
              <a:t> to </a:t>
            </a:r>
            <a:r>
              <a:rPr lang="pl-PL" sz="2600" dirty="0" err="1">
                <a:latin typeface="Century Gothic" panose="020B0502020202020204" pitchFamily="34" charset="0"/>
              </a:rPr>
              <a:t>terminate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or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prevent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it</a:t>
            </a:r>
            <a:endParaRPr lang="pl-PL" sz="26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use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deadly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force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is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limited</a:t>
            </a:r>
            <a:r>
              <a:rPr lang="pl-PL" sz="2600" dirty="0">
                <a:latin typeface="Century Gothic" panose="020B0502020202020204" pitchFamily="34" charset="0"/>
              </a:rPr>
              <a:t> to „</a:t>
            </a:r>
            <a:r>
              <a:rPr lang="pl-PL" sz="2600" dirty="0" err="1">
                <a:latin typeface="Century Gothic" panose="020B0502020202020204" pitchFamily="34" charset="0"/>
              </a:rPr>
              <a:t>dangerous</a:t>
            </a:r>
            <a:r>
              <a:rPr lang="pl-PL" sz="2600" dirty="0">
                <a:latin typeface="Century Gothic" panose="020B0502020202020204" pitchFamily="34" charset="0"/>
              </a:rPr>
              <a:t>” </a:t>
            </a:r>
            <a:r>
              <a:rPr lang="pl-PL" sz="2600" dirty="0" err="1">
                <a:latin typeface="Century Gothic" panose="020B0502020202020204" pitchFamily="34" charset="0"/>
              </a:rPr>
              <a:t>felonies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involving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substantial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risk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death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or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serious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bodily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harm</a:t>
            </a:r>
            <a:endParaRPr lang="pl-PL" sz="2600" dirty="0"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l-PL" sz="26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3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grounds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impunity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–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continental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Polish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) law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self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defence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necessary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defence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)</a:t>
            </a: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encompasses</a:t>
            </a:r>
            <a:r>
              <a:rPr lang="pl-PL" sz="2600" dirty="0">
                <a:latin typeface="Century Gothic" panose="020B0502020202020204" pitchFamily="34" charset="0"/>
              </a:rPr>
              <a:t>: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self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defence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defence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another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defence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property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crime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prevention</a:t>
            </a:r>
            <a:r>
              <a:rPr lang="pl-PL" sz="2200" dirty="0">
                <a:latin typeface="Century Gothic" panose="020B0502020202020204" pitchFamily="34" charset="0"/>
              </a:rPr>
              <a:t> and </a:t>
            </a:r>
            <a:r>
              <a:rPr lang="pl-PL" sz="2200" dirty="0" err="1">
                <a:latin typeface="Century Gothic" panose="020B0502020202020204" pitchFamily="34" charset="0"/>
              </a:rPr>
              <a:t>termination</a:t>
            </a:r>
            <a:endParaRPr lang="pl-PL" sz="22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pl-PL" sz="26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pl-PL" sz="2200" dirty="0"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l-PL" sz="26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48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grounds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impunity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–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continental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Polish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) law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self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defence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necessary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defence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)</a:t>
            </a:r>
          </a:p>
          <a:p>
            <a:pPr algn="just">
              <a:lnSpc>
                <a:spcPct val="100000"/>
              </a:lnSpc>
            </a:pPr>
            <a:r>
              <a:rPr lang="pl-PL" sz="2600" i="1" dirty="0" err="1">
                <a:latin typeface="Century Gothic" panose="020B0502020202020204" pitchFamily="34" charset="0"/>
              </a:rPr>
              <a:t>vim</a:t>
            </a:r>
            <a:r>
              <a:rPr lang="pl-PL" sz="2600" i="1" dirty="0">
                <a:latin typeface="Century Gothic" panose="020B0502020202020204" pitchFamily="34" charset="0"/>
              </a:rPr>
              <a:t> vi </a:t>
            </a:r>
            <a:r>
              <a:rPr lang="pl-PL" sz="2600" i="1" dirty="0" err="1">
                <a:latin typeface="Century Gothic" panose="020B0502020202020204" pitchFamily="34" charset="0"/>
              </a:rPr>
              <a:t>repellere</a:t>
            </a:r>
            <a:r>
              <a:rPr lang="pl-PL" sz="2600" i="1" dirty="0">
                <a:latin typeface="Century Gothic" panose="020B0502020202020204" pitchFamily="34" charset="0"/>
              </a:rPr>
              <a:t> </a:t>
            </a:r>
            <a:r>
              <a:rPr lang="pl-PL" sz="2600" i="1" dirty="0" err="1">
                <a:latin typeface="Century Gothic" panose="020B0502020202020204" pitchFamily="34" charset="0"/>
              </a:rPr>
              <a:t>licet</a:t>
            </a:r>
            <a:endParaRPr lang="pl-PL" sz="2600" i="1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art. 25 par. 1 CC</a:t>
            </a:r>
            <a:endParaRPr lang="pl-PL" sz="22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pl-PL" sz="2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pl-PL" sz="2200" dirty="0"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l-PL" sz="26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9DCF5546-25C7-4FCD-BDF9-6556C8708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9948" y="3429000"/>
            <a:ext cx="9032101" cy="124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11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grounds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impunity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–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continental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Polish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) law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self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defence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necessary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defence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)</a:t>
            </a: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requirements</a:t>
            </a:r>
            <a:endParaRPr lang="pl-PL" sz="26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an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attack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imminent</a:t>
            </a:r>
            <a:endParaRPr lang="pl-PL" sz="1800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unlawful</a:t>
            </a:r>
            <a:endParaRPr lang="pl-PL" sz="1800" dirty="0">
              <a:latin typeface="Century Gothic" panose="020B0502020202020204" pitchFamily="34" charset="0"/>
            </a:endParaRPr>
          </a:p>
          <a:p>
            <a:pPr lvl="3" algn="just">
              <a:lnSpc>
                <a:spcPct val="100000"/>
              </a:lnSpc>
            </a:pPr>
            <a:r>
              <a:rPr lang="pl-PL" sz="1600" dirty="0" err="1">
                <a:latin typeface="Century Gothic" panose="020B0502020202020204" pitchFamily="34" charset="0"/>
              </a:rPr>
              <a:t>human</a:t>
            </a:r>
            <a:r>
              <a:rPr lang="pl-PL" sz="1600" dirty="0">
                <a:latin typeface="Century Gothic" panose="020B0502020202020204" pitchFamily="34" charset="0"/>
              </a:rPr>
              <a:t> </a:t>
            </a:r>
            <a:r>
              <a:rPr lang="pl-PL" sz="1600" dirty="0" err="1">
                <a:latin typeface="Century Gothic" panose="020B0502020202020204" pitchFamily="34" charset="0"/>
              </a:rPr>
              <a:t>being</a:t>
            </a:r>
            <a:r>
              <a:rPr lang="pl-PL" sz="1600" dirty="0">
                <a:latin typeface="Century Gothic" panose="020B0502020202020204" pitchFamily="34" charset="0"/>
              </a:rPr>
              <a:t> as </a:t>
            </a:r>
            <a:r>
              <a:rPr lang="pl-PL" sz="1600" dirty="0" err="1">
                <a:latin typeface="Century Gothic" panose="020B0502020202020204" pitchFamily="34" charset="0"/>
              </a:rPr>
              <a:t>only</a:t>
            </a:r>
            <a:r>
              <a:rPr lang="pl-PL" sz="1600" dirty="0">
                <a:latin typeface="Century Gothic" panose="020B0502020202020204" pitchFamily="34" charset="0"/>
              </a:rPr>
              <a:t> </a:t>
            </a:r>
            <a:r>
              <a:rPr lang="pl-PL" sz="1600" dirty="0" err="1">
                <a:latin typeface="Century Gothic" panose="020B0502020202020204" pitchFamily="34" charset="0"/>
              </a:rPr>
              <a:t>source</a:t>
            </a:r>
            <a:r>
              <a:rPr lang="pl-PL" sz="1600" dirty="0">
                <a:latin typeface="Century Gothic" panose="020B0502020202020204" pitchFamily="34" charset="0"/>
              </a:rPr>
              <a:t> of the </a:t>
            </a:r>
            <a:r>
              <a:rPr lang="pl-PL" sz="1600" dirty="0" err="1">
                <a:latin typeface="Century Gothic" panose="020B0502020202020204" pitchFamily="34" charset="0"/>
              </a:rPr>
              <a:t>attack</a:t>
            </a:r>
            <a:endParaRPr lang="pl-PL" sz="1600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real (</a:t>
            </a:r>
            <a:r>
              <a:rPr lang="pl-PL" sz="1800" dirty="0" err="1">
                <a:latin typeface="Century Gothic" panose="020B0502020202020204" pitchFamily="34" charset="0"/>
              </a:rPr>
              <a:t>objectively</a:t>
            </a:r>
            <a:r>
              <a:rPr lang="pl-PL" sz="1800" dirty="0">
                <a:latin typeface="Century Gothic" panose="020B0502020202020204" pitchFamily="34" charset="0"/>
              </a:rPr>
              <a:t>)</a:t>
            </a: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on </a:t>
            </a:r>
            <a:r>
              <a:rPr lang="pl-PL" sz="1800" dirty="0" err="1">
                <a:latin typeface="Century Gothic" panose="020B0502020202020204" pitchFamily="34" charset="0"/>
              </a:rPr>
              <a:t>any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legal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interest</a:t>
            </a:r>
            <a:endParaRPr lang="pl-PL" sz="18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defence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appropriate</a:t>
            </a:r>
            <a:r>
              <a:rPr lang="pl-PL" sz="1800" dirty="0">
                <a:latin typeface="Century Gothic" panose="020B0502020202020204" pitchFamily="34" charset="0"/>
              </a:rPr>
              <a:t> (= </a:t>
            </a:r>
            <a:r>
              <a:rPr lang="pl-PL" sz="1800" dirty="0" err="1">
                <a:latin typeface="Century Gothic" panose="020B0502020202020204" pitchFamily="34" charset="0"/>
              </a:rPr>
              <a:t>reasonable</a:t>
            </a:r>
            <a:r>
              <a:rPr lang="pl-PL" sz="1800" dirty="0">
                <a:latin typeface="Century Gothic" panose="020B0502020202020204" pitchFamily="34" charset="0"/>
              </a:rPr>
              <a:t>)</a:t>
            </a:r>
          </a:p>
          <a:p>
            <a:pPr lvl="3" algn="just">
              <a:lnSpc>
                <a:spcPct val="100000"/>
              </a:lnSpc>
            </a:pPr>
            <a:r>
              <a:rPr lang="pl-PL" sz="1600" dirty="0" err="1">
                <a:latin typeface="Century Gothic" panose="020B0502020202020204" pitchFamily="34" charset="0"/>
              </a:rPr>
              <a:t>proportional</a:t>
            </a:r>
            <a:r>
              <a:rPr lang="pl-PL" sz="1600" dirty="0">
                <a:latin typeface="Century Gothic" panose="020B0502020202020204" pitchFamily="34" charset="0"/>
              </a:rPr>
              <a:t> and </a:t>
            </a:r>
            <a:r>
              <a:rPr lang="pl-PL" sz="1600" dirty="0" err="1">
                <a:latin typeface="Century Gothic" panose="020B0502020202020204" pitchFamily="34" charset="0"/>
              </a:rPr>
              <a:t>adequate</a:t>
            </a:r>
            <a:endParaRPr lang="pl-PL" sz="1600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awareness</a:t>
            </a:r>
            <a:r>
              <a:rPr lang="pl-PL" sz="1800" dirty="0">
                <a:latin typeface="Century Gothic" panose="020B0502020202020204" pitchFamily="34" charset="0"/>
              </a:rPr>
              <a:t> of </a:t>
            </a:r>
            <a:r>
              <a:rPr lang="pl-PL" sz="1800" dirty="0" err="1">
                <a:latin typeface="Century Gothic" panose="020B0502020202020204" pitchFamily="34" charset="0"/>
              </a:rPr>
              <a:t>repeling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an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attack</a:t>
            </a:r>
            <a:endParaRPr lang="pl-PL" sz="18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pl-PL" sz="2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pl-PL" sz="2200" dirty="0"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l-PL" sz="26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62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grounds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impunity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–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continental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Polish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) law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self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defence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necessary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defence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)</a:t>
            </a: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exceeding</a:t>
            </a:r>
            <a:r>
              <a:rPr lang="pl-PL" sz="2600" dirty="0">
                <a:latin typeface="Century Gothic" panose="020B0502020202020204" pitchFamily="34" charset="0"/>
              </a:rPr>
              <a:t> the </a:t>
            </a:r>
            <a:r>
              <a:rPr lang="pl-PL" sz="2600" dirty="0" err="1">
                <a:latin typeface="Century Gothic" panose="020B0502020202020204" pitchFamily="34" charset="0"/>
              </a:rPr>
              <a:t>limits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self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defence</a:t>
            </a:r>
            <a:r>
              <a:rPr lang="pl-PL" sz="2600" dirty="0">
                <a:latin typeface="Century Gothic" panose="020B0502020202020204" pitchFamily="34" charset="0"/>
              </a:rPr>
              <a:t> (art. 25 par. 2 CC)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intensive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excess</a:t>
            </a:r>
            <a:r>
              <a:rPr lang="pl-PL" sz="2200" dirty="0">
                <a:latin typeface="Century Gothic" panose="020B0502020202020204" pitchFamily="34" charset="0"/>
              </a:rPr>
              <a:t> - </a:t>
            </a:r>
            <a:r>
              <a:rPr lang="en-US" sz="2200" dirty="0">
                <a:latin typeface="Century Gothic" panose="020B0502020202020204" pitchFamily="34" charset="0"/>
              </a:rPr>
              <a:t>the deliberate use of excessive means or methods of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en-US" sz="2200" dirty="0" err="1">
                <a:latin typeface="Century Gothic" panose="020B0502020202020204" pitchFamily="34" charset="0"/>
              </a:rPr>
              <a:t>defence</a:t>
            </a:r>
            <a:r>
              <a:rPr lang="en-US" sz="2200" dirty="0">
                <a:latin typeface="Century Gothic" panose="020B0502020202020204" pitchFamily="34" charset="0"/>
              </a:rPr>
              <a:t> in a situation where a person repelling an attack could repel the attack using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en-US" sz="2200" dirty="0">
                <a:latin typeface="Century Gothic" panose="020B0502020202020204" pitchFamily="34" charset="0"/>
              </a:rPr>
              <a:t>equally effective but less dangerous means or methods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extensive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excess</a:t>
            </a:r>
            <a:r>
              <a:rPr lang="pl-PL" sz="2200" dirty="0">
                <a:latin typeface="Century Gothic" panose="020B0502020202020204" pitchFamily="34" charset="0"/>
              </a:rPr>
              <a:t> - </a:t>
            </a:r>
            <a:r>
              <a:rPr lang="en-US" sz="2200" dirty="0">
                <a:latin typeface="Century Gothic" panose="020B0502020202020204" pitchFamily="34" charset="0"/>
              </a:rPr>
              <a:t>applies to a defensive action that is undertaken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en-US" sz="2200" dirty="0">
                <a:latin typeface="Century Gothic" panose="020B0502020202020204" pitchFamily="34" charset="0"/>
              </a:rPr>
              <a:t>when an attack is not yet at the stage of immediate threat or when a danger has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en-US" sz="2200" dirty="0">
                <a:latin typeface="Century Gothic" panose="020B0502020202020204" pitchFamily="34" charset="0"/>
              </a:rPr>
              <a:t>already subsided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endParaRPr lang="pl-PL" sz="22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pl-PL" sz="2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pl-PL" sz="2200" dirty="0"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l-PL" sz="26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A31098CD-6520-4096-9D03-087DB0FC7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5299" y="5069972"/>
            <a:ext cx="9101401" cy="158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7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grounds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impunity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–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continental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Polish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) law</a:t>
            </a: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an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attack</a:t>
            </a:r>
            <a:r>
              <a:rPr lang="pl-PL" sz="2600" dirty="0"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latin typeface="Century Gothic" panose="020B0502020202020204" pitchFamily="34" charset="0"/>
              </a:rPr>
              <a:t>self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defence</a:t>
            </a:r>
            <a:r>
              <a:rPr lang="pl-PL" sz="2600" dirty="0">
                <a:latin typeface="Century Gothic" panose="020B0502020202020204" pitchFamily="34" charset="0"/>
              </a:rPr>
              <a:t>) </a:t>
            </a:r>
            <a:r>
              <a:rPr lang="pl-PL" sz="2600" dirty="0" err="1">
                <a:latin typeface="Century Gothic" panose="020B0502020202020204" pitchFamily="34" charset="0"/>
              </a:rPr>
              <a:t>or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danger</a:t>
            </a:r>
            <a:r>
              <a:rPr lang="pl-PL" sz="2600" dirty="0"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latin typeface="Century Gothic" panose="020B0502020202020204" pitchFamily="34" charset="0"/>
              </a:rPr>
              <a:t>necessity</a:t>
            </a:r>
            <a:r>
              <a:rPr lang="pl-PL" sz="2600" dirty="0">
                <a:latin typeface="Century Gothic" panose="020B0502020202020204" pitchFamily="34" charset="0"/>
              </a:rPr>
              <a:t>) </a:t>
            </a:r>
            <a:r>
              <a:rPr lang="pl-PL" sz="2600" dirty="0" err="1">
                <a:latin typeface="Century Gothic" panose="020B0502020202020204" pitchFamily="34" charset="0"/>
              </a:rPr>
              <a:t>need</a:t>
            </a:r>
            <a:r>
              <a:rPr lang="pl-PL" sz="2600" dirty="0">
                <a:latin typeface="Century Gothic" panose="020B0502020202020204" pitchFamily="34" charset="0"/>
              </a:rPr>
              <a:t> to be real</a:t>
            </a: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reasonable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belief</a:t>
            </a:r>
            <a:r>
              <a:rPr lang="pl-PL" sz="2600" dirty="0">
                <a:latin typeface="Century Gothic" panose="020B0502020202020204" pitchFamily="34" charset="0"/>
              </a:rPr>
              <a:t>, </a:t>
            </a:r>
            <a:r>
              <a:rPr lang="pl-PL" sz="2600" dirty="0" err="1">
                <a:latin typeface="Century Gothic" panose="020B0502020202020204" pitchFamily="34" charset="0"/>
              </a:rPr>
              <a:t>if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mistaken</a:t>
            </a:r>
            <a:r>
              <a:rPr lang="pl-PL" sz="2600" dirty="0">
                <a:latin typeface="Century Gothic" panose="020B0502020202020204" pitchFamily="34" charset="0"/>
              </a:rPr>
              <a:t>, </a:t>
            </a:r>
            <a:r>
              <a:rPr lang="pl-PL" sz="2600" dirty="0" err="1">
                <a:latin typeface="Century Gothic" panose="020B0502020202020204" pitchFamily="34" charset="0"/>
              </a:rPr>
              <a:t>is</a:t>
            </a:r>
            <a:r>
              <a:rPr lang="pl-PL" sz="2600" dirty="0">
                <a:latin typeface="Century Gothic" panose="020B0502020202020204" pitchFamily="34" charset="0"/>
              </a:rPr>
              <a:t> not </a:t>
            </a:r>
            <a:r>
              <a:rPr lang="pl-PL" sz="2600" dirty="0" err="1">
                <a:latin typeface="Century Gothic" panose="020B0502020202020204" pitchFamily="34" charset="0"/>
              </a:rPr>
              <a:t>enough</a:t>
            </a:r>
            <a:r>
              <a:rPr lang="pl-PL" sz="2600" dirty="0">
                <a:latin typeface="Century Gothic" panose="020B0502020202020204" pitchFamily="34" charset="0"/>
              </a:rPr>
              <a:t> for </a:t>
            </a:r>
            <a:r>
              <a:rPr lang="pl-PL" sz="2600" dirty="0" err="1">
                <a:latin typeface="Century Gothic" panose="020B0502020202020204" pitchFamily="34" charset="0"/>
              </a:rPr>
              <a:t>justification</a:t>
            </a:r>
            <a:endParaRPr lang="pl-PL" sz="26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however</a:t>
            </a:r>
            <a:r>
              <a:rPr lang="pl-PL" sz="2600" dirty="0">
                <a:latin typeface="Century Gothic" panose="020B0502020202020204" pitchFamily="34" charset="0"/>
              </a:rPr>
              <a:t>, </a:t>
            </a:r>
            <a:r>
              <a:rPr lang="pl-PL" sz="2600" dirty="0" err="1">
                <a:latin typeface="Century Gothic" panose="020B0502020202020204" pitchFamily="34" charset="0"/>
              </a:rPr>
              <a:t>mistake</a:t>
            </a:r>
            <a:r>
              <a:rPr lang="pl-PL" sz="2600" dirty="0">
                <a:latin typeface="Century Gothic" panose="020B0502020202020204" pitchFamily="34" charset="0"/>
              </a:rPr>
              <a:t> as to </a:t>
            </a:r>
            <a:r>
              <a:rPr lang="pl-PL" sz="2600" dirty="0" err="1">
                <a:latin typeface="Century Gothic" panose="020B0502020202020204" pitchFamily="34" charset="0"/>
              </a:rPr>
              <a:t>grounds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justification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or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excuse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is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itself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excuse</a:t>
            </a:r>
            <a:r>
              <a:rPr lang="pl-PL" sz="2600" dirty="0"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latin typeface="Century Gothic" panose="020B0502020202020204" pitchFamily="34" charset="0"/>
              </a:rPr>
              <a:t>if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it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is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justified</a:t>
            </a:r>
            <a:r>
              <a:rPr lang="pl-PL" sz="2600" dirty="0">
                <a:latin typeface="Century Gothic" panose="020B0502020202020204" pitchFamily="34" charset="0"/>
              </a:rPr>
              <a:t> = </a:t>
            </a:r>
            <a:r>
              <a:rPr lang="pl-PL" sz="2600" dirty="0" err="1">
                <a:latin typeface="Century Gothic" panose="020B0502020202020204" pitchFamily="34" charset="0"/>
              </a:rPr>
              <a:t>reasonable</a:t>
            </a:r>
            <a:r>
              <a:rPr lang="pl-PL" sz="2600" dirty="0">
                <a:latin typeface="Century Gothic" panose="020B0502020202020204" pitchFamily="34" charset="0"/>
              </a:rPr>
              <a:t>)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art. 29 CC:</a:t>
            </a:r>
            <a:endParaRPr lang="pl-PL" sz="22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pl-PL" sz="2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pl-PL" sz="2200" dirty="0"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l-PL" sz="26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B603E0D3-A71F-4361-9D05-6EC5D7C331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849" y="4608192"/>
            <a:ext cx="9078301" cy="168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79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rostokąt 41"/>
          <p:cNvSpPr/>
          <p:nvPr/>
        </p:nvSpPr>
        <p:spPr>
          <a:xfrm>
            <a:off x="771525" y="2864490"/>
            <a:ext cx="6910135" cy="2847120"/>
          </a:xfrm>
          <a:prstGeom prst="rect">
            <a:avLst/>
          </a:prstGeom>
          <a:solidFill>
            <a:srgbClr val="96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Prostokąt 33"/>
          <p:cNvSpPr/>
          <p:nvPr/>
        </p:nvSpPr>
        <p:spPr>
          <a:xfrm>
            <a:off x="1539618" y="724364"/>
            <a:ext cx="6910135" cy="2503199"/>
          </a:xfrm>
          <a:prstGeom prst="rect">
            <a:avLst/>
          </a:prstGeom>
          <a:solidFill>
            <a:srgbClr val="00A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447584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753" y="0"/>
            <a:ext cx="3740727" cy="6858000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2051429" y="1089976"/>
            <a:ext cx="6184710" cy="1715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l-PL" sz="4800" kern="150" dirty="0" err="1">
                <a:solidFill>
                  <a:schemeClr val="bg1"/>
                </a:solidFill>
                <a:latin typeface="Century Gothic" panose="020B0502020202020204" pitchFamily="34" charset="0"/>
                <a:ea typeface="SimSun" panose="02010600030101010101" pitchFamily="2" charset="-122"/>
                <a:cs typeface="Lucida Sans" panose="020B0602030504020204" pitchFamily="34" charset="0"/>
              </a:rPr>
              <a:t>Thank</a:t>
            </a:r>
            <a:r>
              <a:rPr lang="pl-PL" sz="4800" kern="150" dirty="0">
                <a:solidFill>
                  <a:schemeClr val="bg1"/>
                </a:solidFill>
                <a:latin typeface="Century Gothic" panose="020B0502020202020204" pitchFamily="34" charset="0"/>
                <a:ea typeface="SimSun" panose="02010600030101010101" pitchFamily="2" charset="-122"/>
                <a:cs typeface="Lucida Sans" panose="020B0602030504020204" pitchFamily="34" charset="0"/>
              </a:rPr>
              <a:t> </a:t>
            </a:r>
            <a:r>
              <a:rPr lang="pl-PL" sz="4800" kern="150" dirty="0" err="1">
                <a:solidFill>
                  <a:schemeClr val="bg1"/>
                </a:solidFill>
                <a:latin typeface="Century Gothic" panose="020B0502020202020204" pitchFamily="34" charset="0"/>
                <a:ea typeface="SimSun" panose="02010600030101010101" pitchFamily="2" charset="-122"/>
                <a:cs typeface="Lucida Sans" panose="020B0602030504020204" pitchFamily="34" charset="0"/>
              </a:rPr>
              <a:t>you</a:t>
            </a:r>
            <a:r>
              <a:rPr lang="pl-PL" sz="4800" kern="150" dirty="0">
                <a:solidFill>
                  <a:schemeClr val="bg1"/>
                </a:solidFill>
                <a:latin typeface="Century Gothic" panose="020B0502020202020204" pitchFamily="34" charset="0"/>
                <a:ea typeface="SimSun" panose="02010600030101010101" pitchFamily="2" charset="-122"/>
                <a:cs typeface="Lucida Sans" panose="020B0602030504020204" pitchFamily="34" charset="0"/>
              </a:rPr>
              <a:t> for </a:t>
            </a:r>
            <a:r>
              <a:rPr lang="pl-PL" sz="4800" kern="150" dirty="0" err="1">
                <a:solidFill>
                  <a:schemeClr val="bg1"/>
                </a:solidFill>
                <a:latin typeface="Century Gothic" panose="020B0502020202020204" pitchFamily="34" charset="0"/>
                <a:ea typeface="SimSun" panose="02010600030101010101" pitchFamily="2" charset="-122"/>
                <a:cs typeface="Lucida Sans" panose="020B0602030504020204" pitchFamily="34" charset="0"/>
              </a:rPr>
              <a:t>your</a:t>
            </a:r>
            <a:r>
              <a:rPr lang="pl-PL" sz="4800" kern="150" dirty="0">
                <a:solidFill>
                  <a:schemeClr val="bg1"/>
                </a:solidFill>
                <a:latin typeface="Century Gothic" panose="020B0502020202020204" pitchFamily="34" charset="0"/>
                <a:ea typeface="SimSun" panose="02010600030101010101" pitchFamily="2" charset="-122"/>
                <a:cs typeface="Lucida Sans" panose="020B0602030504020204" pitchFamily="34" charset="0"/>
              </a:rPr>
              <a:t> </a:t>
            </a:r>
            <a:r>
              <a:rPr lang="pl-PL" sz="4800" kern="150" dirty="0" err="1">
                <a:solidFill>
                  <a:schemeClr val="bg1"/>
                </a:solidFill>
                <a:latin typeface="Century Gothic" panose="020B0502020202020204" pitchFamily="34" charset="0"/>
                <a:ea typeface="SimSun" panose="02010600030101010101" pitchFamily="2" charset="-122"/>
                <a:cs typeface="Lucida Sans" panose="020B0602030504020204" pitchFamily="34" charset="0"/>
              </a:rPr>
              <a:t>attention</a:t>
            </a:r>
            <a:endParaRPr lang="pl-PL" sz="4800" kern="150" dirty="0">
              <a:solidFill>
                <a:schemeClr val="bg1"/>
              </a:solidFill>
              <a:latin typeface="Century Gothic" panose="020B0502020202020204" pitchFamily="34" charset="0"/>
              <a:ea typeface="SimSun" panose="02010600030101010101" pitchFamily="2" charset="-122"/>
              <a:cs typeface="Lucida Sans" panose="020B0602030504020204" pitchFamily="34" charset="0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DBD838F9-0E27-4BD6-BB0B-1EB75A601D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8089" y="0"/>
            <a:ext cx="3135510" cy="1448728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DBD9352-B3C4-4015-9FD5-F814265FAD8D}"/>
              </a:ext>
            </a:extLst>
          </p:cNvPr>
          <p:cNvSpPr txBox="1"/>
          <p:nvPr/>
        </p:nvSpPr>
        <p:spPr>
          <a:xfrm>
            <a:off x="1276090" y="3170994"/>
            <a:ext cx="64055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400" dirty="0">
              <a:solidFill>
                <a:srgbClr val="1D6EA5"/>
              </a:solidFill>
              <a:latin typeface="Century Gothic" panose="020B0502020202020204" pitchFamily="34" charset="0"/>
            </a:endParaRPr>
          </a:p>
          <a:p>
            <a:pPr algn="just"/>
            <a:endParaRPr lang="pl-PL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11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basic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elements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offence</a:t>
            </a:r>
            <a:endParaRPr lang="pl-PL" sz="2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contemporary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definition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offence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by A. Zoll</a:t>
            </a:r>
            <a:endParaRPr lang="pl-PL" dirty="0"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latin typeface="Century Gothic" panose="020B0502020202020204" pitchFamily="34" charset="0"/>
              </a:rPr>
              <a:t>In </a:t>
            </a:r>
            <a:r>
              <a:rPr lang="pl-PL" sz="2600" dirty="0" err="1">
                <a:latin typeface="Century Gothic" panose="020B0502020202020204" pitchFamily="34" charset="0"/>
              </a:rPr>
              <a:t>this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concept</a:t>
            </a:r>
            <a:r>
              <a:rPr lang="pl-PL" sz="2600" dirty="0">
                <a:latin typeface="Century Gothic" panose="020B0502020202020204" pitchFamily="34" charset="0"/>
              </a:rPr>
              <a:t>, </a:t>
            </a:r>
            <a:r>
              <a:rPr lang="pl-PL" sz="2600" dirty="0" err="1"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offence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is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b="1" dirty="0">
                <a:latin typeface="Century Gothic" panose="020B0502020202020204" pitchFamily="34" charset="0"/>
              </a:rPr>
              <a:t>a </a:t>
            </a:r>
            <a:r>
              <a:rPr lang="pl-PL" sz="2600" b="1" dirty="0" err="1">
                <a:latin typeface="Century Gothic" panose="020B0502020202020204" pitchFamily="34" charset="0"/>
              </a:rPr>
              <a:t>natural</a:t>
            </a:r>
            <a:r>
              <a:rPr lang="pl-PL" sz="2600" b="1" dirty="0">
                <a:latin typeface="Century Gothic" panose="020B0502020202020204" pitchFamily="34" charset="0"/>
              </a:rPr>
              <a:t> </a:t>
            </a:r>
            <a:r>
              <a:rPr lang="pl-PL" sz="2600" b="1" dirty="0" err="1">
                <a:latin typeface="Century Gothic" panose="020B0502020202020204" pitchFamily="34" charset="0"/>
              </a:rPr>
              <a:t>person’s</a:t>
            </a:r>
            <a:r>
              <a:rPr lang="pl-PL" sz="2600" b="1" dirty="0">
                <a:latin typeface="Century Gothic" panose="020B0502020202020204" pitchFamily="34" charset="0"/>
              </a:rPr>
              <a:t> </a:t>
            </a:r>
            <a:r>
              <a:rPr lang="pl-PL" sz="2600" b="1" dirty="0" err="1">
                <a:latin typeface="Century Gothic" panose="020B0502020202020204" pitchFamily="34" charset="0"/>
              </a:rPr>
              <a:t>conduct</a:t>
            </a:r>
            <a:r>
              <a:rPr lang="pl-PL" sz="2600" b="1" i="1" dirty="0">
                <a:latin typeface="Century Gothic" panose="020B0502020202020204" pitchFamily="34" charset="0"/>
              </a:rPr>
              <a:t> </a:t>
            </a:r>
            <a:r>
              <a:rPr lang="pl-PL" sz="2600" dirty="0">
                <a:latin typeface="Century Gothic" panose="020B0502020202020204" pitchFamily="34" charset="0"/>
              </a:rPr>
              <a:t>(</a:t>
            </a:r>
            <a:r>
              <a:rPr lang="pl-PL" sz="2600" dirty="0" err="1">
                <a:latin typeface="Century Gothic" panose="020B0502020202020204" pitchFamily="34" charset="0"/>
              </a:rPr>
              <a:t>act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or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omission</a:t>
            </a:r>
            <a:r>
              <a:rPr lang="pl-PL" sz="2600" dirty="0">
                <a:latin typeface="Century Gothic" panose="020B0502020202020204" pitchFamily="34" charset="0"/>
              </a:rPr>
              <a:t>), </a:t>
            </a:r>
            <a:r>
              <a:rPr lang="pl-PL" sz="2600" dirty="0" err="1">
                <a:latin typeface="Century Gothic" panose="020B0502020202020204" pitchFamily="34" charset="0"/>
              </a:rPr>
              <a:t>which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is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b="1" dirty="0" err="1">
                <a:latin typeface="Century Gothic" panose="020B0502020202020204" pitchFamily="34" charset="0"/>
              </a:rPr>
              <a:t>unlawful</a:t>
            </a:r>
            <a:r>
              <a:rPr lang="pl-PL" sz="2600" dirty="0">
                <a:latin typeface="Century Gothic" panose="020B0502020202020204" pitchFamily="34" charset="0"/>
              </a:rPr>
              <a:t> (in </a:t>
            </a:r>
            <a:r>
              <a:rPr lang="pl-PL" sz="2600" dirty="0" err="1">
                <a:latin typeface="Century Gothic" panose="020B0502020202020204" pitchFamily="34" charset="0"/>
              </a:rPr>
              <a:t>violation</a:t>
            </a:r>
            <a:r>
              <a:rPr lang="pl-PL" sz="2600" dirty="0">
                <a:latin typeface="Century Gothic" panose="020B0502020202020204" pitchFamily="34" charset="0"/>
              </a:rPr>
              <a:t> with law), </a:t>
            </a:r>
            <a:r>
              <a:rPr lang="pl-PL" sz="2600" b="1" dirty="0" err="1">
                <a:latin typeface="Century Gothic" panose="020B0502020202020204" pitchFamily="34" charset="0"/>
              </a:rPr>
              <a:t>punishable</a:t>
            </a:r>
            <a:r>
              <a:rPr lang="pl-PL" sz="2600" dirty="0">
                <a:latin typeface="Century Gothic" panose="020B0502020202020204" pitchFamily="34" charset="0"/>
              </a:rPr>
              <a:t> by </a:t>
            </a:r>
            <a:r>
              <a:rPr lang="pl-PL" sz="2600" dirty="0" err="1"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latin typeface="Century Gothic" panose="020B0502020202020204" pitchFamily="34" charset="0"/>
              </a:rPr>
              <a:t> law, </a:t>
            </a:r>
            <a:r>
              <a:rPr lang="pl-PL" sz="2600" dirty="0" err="1">
                <a:latin typeface="Century Gothic" panose="020B0502020202020204" pitchFamily="34" charset="0"/>
              </a:rPr>
              <a:t>which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causes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b="1" dirty="0" err="1">
                <a:latin typeface="Century Gothic" panose="020B0502020202020204" pitchFamily="34" charset="0"/>
              </a:rPr>
              <a:t>social</a:t>
            </a:r>
            <a:r>
              <a:rPr lang="pl-PL" sz="2600" b="1" dirty="0">
                <a:latin typeface="Century Gothic" panose="020B0502020202020204" pitchFamily="34" charset="0"/>
              </a:rPr>
              <a:t> </a:t>
            </a:r>
            <a:r>
              <a:rPr lang="pl-PL" sz="2600" b="1" dirty="0" err="1">
                <a:latin typeface="Century Gothic" panose="020B0502020202020204" pitchFamily="34" charset="0"/>
              </a:rPr>
              <a:t>harm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higher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than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minimal</a:t>
            </a:r>
            <a:r>
              <a:rPr lang="pl-PL" sz="2600" dirty="0">
                <a:latin typeface="Century Gothic" panose="020B0502020202020204" pitchFamily="34" charset="0"/>
              </a:rPr>
              <a:t>, </a:t>
            </a:r>
            <a:r>
              <a:rPr lang="pl-PL" sz="2600" dirty="0" err="1">
                <a:latin typeface="Century Gothic" panose="020B0502020202020204" pitchFamily="34" charset="0"/>
              </a:rPr>
              <a:t>if</a:t>
            </a:r>
            <a:r>
              <a:rPr lang="pl-PL" sz="2600" dirty="0">
                <a:latin typeface="Century Gothic" panose="020B0502020202020204" pitchFamily="34" charset="0"/>
              </a:rPr>
              <a:t> the </a:t>
            </a:r>
            <a:r>
              <a:rPr lang="pl-PL" sz="2600" b="1" dirty="0" err="1">
                <a:latin typeface="Century Gothic" panose="020B0502020202020204" pitchFamily="34" charset="0"/>
              </a:rPr>
              <a:t>guilt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might</a:t>
            </a:r>
            <a:r>
              <a:rPr lang="pl-PL" sz="2600" dirty="0">
                <a:latin typeface="Century Gothic" panose="020B0502020202020204" pitchFamily="34" charset="0"/>
              </a:rPr>
              <a:t> be </a:t>
            </a:r>
            <a:r>
              <a:rPr lang="pl-PL" sz="2600" dirty="0" err="1">
                <a:latin typeface="Century Gothic" panose="020B0502020202020204" pitchFamily="34" charset="0"/>
              </a:rPr>
              <a:t>attributed</a:t>
            </a:r>
            <a:r>
              <a:rPr lang="pl-PL" sz="2600" dirty="0">
                <a:latin typeface="Century Gothic" panose="020B0502020202020204" pitchFamily="34" charset="0"/>
              </a:rPr>
              <a:t> to the </a:t>
            </a:r>
            <a:r>
              <a:rPr lang="pl-PL" sz="2600" dirty="0" err="1">
                <a:latin typeface="Century Gothic" panose="020B0502020202020204" pitchFamily="34" charset="0"/>
              </a:rPr>
              <a:t>offender</a:t>
            </a:r>
            <a:r>
              <a:rPr lang="pl-PL" sz="2600" dirty="0">
                <a:latin typeface="Century Gothic" panose="020B0502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endParaRPr lang="pl-PL" sz="26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01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the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actus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reus</a:t>
            </a: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one of </a:t>
            </a:r>
            <a:r>
              <a:rPr lang="pl-PL" sz="2600" dirty="0" err="1">
                <a:latin typeface="Century Gothic" panose="020B0502020202020204" pitchFamily="34" charset="0"/>
              </a:rPr>
              <a:t>constituent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elements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an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offence</a:t>
            </a:r>
            <a:endParaRPr lang="pl-PL" sz="26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external</a:t>
            </a:r>
            <a:r>
              <a:rPr lang="pl-PL" sz="2600" dirty="0">
                <a:latin typeface="Century Gothic" panose="020B0502020202020204" pitchFamily="34" charset="0"/>
              </a:rPr>
              <a:t> event </a:t>
            </a:r>
            <a:r>
              <a:rPr lang="pl-PL" sz="2600" dirty="0" err="1">
                <a:latin typeface="Century Gothic" panose="020B0502020202020204" pitchFamily="34" charset="0"/>
              </a:rPr>
              <a:t>prohibited</a:t>
            </a:r>
            <a:r>
              <a:rPr lang="pl-PL" sz="2600" dirty="0">
                <a:latin typeface="Century Gothic" panose="020B0502020202020204" pitchFamily="34" charset="0"/>
              </a:rPr>
              <a:t> by law</a:t>
            </a: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material</a:t>
            </a:r>
            <a:r>
              <a:rPr lang="pl-PL" sz="2600" dirty="0">
                <a:latin typeface="Century Gothic" panose="020B0502020202020204" pitchFamily="34" charset="0"/>
              </a:rPr>
              <a:t> / </a:t>
            </a:r>
            <a:r>
              <a:rPr lang="pl-PL" sz="2600" dirty="0" err="1">
                <a:latin typeface="Century Gothic" panose="020B0502020202020204" pitchFamily="34" charset="0"/>
              </a:rPr>
              <a:t>physical</a:t>
            </a:r>
            <a:r>
              <a:rPr lang="pl-PL" sz="2600" dirty="0">
                <a:latin typeface="Century Gothic" panose="020B0502020202020204" pitchFamily="34" charset="0"/>
              </a:rPr>
              <a:t> / </a:t>
            </a:r>
            <a:r>
              <a:rPr lang="pl-PL" sz="2600" dirty="0" err="1">
                <a:latin typeface="Century Gothic" panose="020B0502020202020204" pitchFamily="34" charset="0"/>
              </a:rPr>
              <a:t>objective</a:t>
            </a:r>
            <a:r>
              <a:rPr lang="pl-PL" sz="2600" dirty="0">
                <a:latin typeface="Century Gothic" panose="020B0502020202020204" pitchFamily="34" charset="0"/>
              </a:rPr>
              <a:t> element</a:t>
            </a: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does</a:t>
            </a:r>
            <a:r>
              <a:rPr lang="pl-PL" sz="2600" dirty="0">
                <a:latin typeface="Century Gothic" panose="020B0502020202020204" pitchFamily="34" charset="0"/>
              </a:rPr>
              <a:t> not </a:t>
            </a:r>
            <a:r>
              <a:rPr lang="pl-PL" sz="2600" dirty="0" err="1">
                <a:latin typeface="Century Gothic" panose="020B0502020202020204" pitchFamily="34" charset="0"/>
              </a:rPr>
              <a:t>refer</a:t>
            </a:r>
            <a:r>
              <a:rPr lang="pl-PL" sz="2600" dirty="0">
                <a:latin typeface="Century Gothic" panose="020B0502020202020204" pitchFamily="34" charset="0"/>
              </a:rPr>
              <a:t> to the </a:t>
            </a:r>
            <a:r>
              <a:rPr lang="pl-PL" sz="2600" dirty="0" err="1">
                <a:latin typeface="Century Gothic" panose="020B0502020202020204" pitchFamily="34" charset="0"/>
              </a:rPr>
              <a:t>defendant’s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mental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state</a:t>
            </a:r>
            <a:endParaRPr lang="pl-PL" sz="26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19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the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actus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reus</a:t>
            </a: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ingredients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actus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reus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in </a:t>
            </a:r>
            <a:r>
              <a:rPr lang="pl-PL" sz="2600" dirty="0" err="1">
                <a:latin typeface="Century Gothic" panose="020B0502020202020204" pitchFamily="34" charset="0"/>
              </a:rPr>
              <a:t>common</a:t>
            </a:r>
            <a:r>
              <a:rPr lang="pl-PL" sz="2600" dirty="0">
                <a:latin typeface="Century Gothic" panose="020B0502020202020204" pitchFamily="34" charset="0"/>
              </a:rPr>
              <a:t> law</a:t>
            </a:r>
          </a:p>
          <a:p>
            <a:pPr lvl="1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behaviour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circumstances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consequences</a:t>
            </a:r>
            <a:endParaRPr lang="pl-PL" sz="22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in </a:t>
            </a:r>
            <a:r>
              <a:rPr lang="pl-PL" sz="2600" dirty="0" err="1">
                <a:latin typeface="Century Gothic" panose="020B0502020202020204" pitchFamily="34" charset="0"/>
              </a:rPr>
              <a:t>continental</a:t>
            </a:r>
            <a:r>
              <a:rPr lang="pl-PL" sz="2600" dirty="0"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latin typeface="Century Gothic" panose="020B0502020202020204" pitchFamily="34" charset="0"/>
              </a:rPr>
              <a:t>Polish</a:t>
            </a:r>
            <a:r>
              <a:rPr lang="pl-PL" sz="2600" dirty="0">
                <a:latin typeface="Century Gothic" panose="020B0502020202020204" pitchFamily="34" charset="0"/>
              </a:rPr>
              <a:t>) </a:t>
            </a:r>
            <a:r>
              <a:rPr lang="pl-PL" sz="2600" dirty="0" err="1"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latin typeface="Century Gothic" panose="020B0502020202020204" pitchFamily="34" charset="0"/>
              </a:rPr>
              <a:t> law</a:t>
            </a:r>
          </a:p>
          <a:p>
            <a:pPr lvl="1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behaviour</a:t>
            </a:r>
            <a:r>
              <a:rPr lang="pl-PL" sz="2200" dirty="0">
                <a:latin typeface="Century Gothic" panose="020B0502020202020204" pitchFamily="34" charset="0"/>
              </a:rPr>
              <a:t> – </a:t>
            </a:r>
            <a:r>
              <a:rPr lang="pl-PL" sz="2200" dirty="0" err="1">
                <a:latin typeface="Century Gothic" panose="020B0502020202020204" pitchFamily="34" charset="0"/>
              </a:rPr>
              <a:t>mandatory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circumstances</a:t>
            </a:r>
            <a:r>
              <a:rPr lang="pl-PL" sz="2200" dirty="0">
                <a:latin typeface="Century Gothic" panose="020B0502020202020204" pitchFamily="34" charset="0"/>
              </a:rPr>
              <a:t> – </a:t>
            </a:r>
            <a:r>
              <a:rPr lang="pl-PL" sz="2200" dirty="0" err="1">
                <a:latin typeface="Century Gothic" panose="020B0502020202020204" pitchFamily="34" charset="0"/>
              </a:rPr>
              <a:t>optional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causality</a:t>
            </a:r>
            <a:r>
              <a:rPr lang="pl-PL" sz="2200" dirty="0">
                <a:latin typeface="Century Gothic" panose="020B0502020202020204" pitchFamily="34" charset="0"/>
              </a:rPr>
              <a:t> and </a:t>
            </a:r>
            <a:r>
              <a:rPr lang="pl-PL" sz="2200" dirty="0" err="1">
                <a:latin typeface="Century Gothic" panose="020B0502020202020204" pitchFamily="34" charset="0"/>
              </a:rPr>
              <a:t>consequences</a:t>
            </a:r>
            <a:r>
              <a:rPr lang="pl-PL" sz="2200" dirty="0">
                <a:latin typeface="Century Gothic" panose="020B0502020202020204" pitchFamily="34" charset="0"/>
              </a:rPr>
              <a:t> (</a:t>
            </a:r>
            <a:r>
              <a:rPr lang="pl-PL" sz="2200" dirty="0" err="1">
                <a:latin typeface="Century Gothic" panose="020B0502020202020204" pitchFamily="34" charset="0"/>
              </a:rPr>
              <a:t>outcome</a:t>
            </a:r>
            <a:r>
              <a:rPr lang="pl-PL" sz="2200" dirty="0">
                <a:latin typeface="Century Gothic" panose="020B0502020202020204" pitchFamily="34" charset="0"/>
              </a:rPr>
              <a:t>) - </a:t>
            </a:r>
            <a:r>
              <a:rPr lang="pl-PL" sz="2200" dirty="0" err="1">
                <a:latin typeface="Century Gothic" panose="020B0502020202020204" pitchFamily="34" charset="0"/>
              </a:rPr>
              <a:t>optional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endParaRPr lang="pl-PL" sz="22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20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the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actus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reus</a:t>
            </a: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ingredients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actus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reus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conduct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crimes</a:t>
            </a:r>
            <a:r>
              <a:rPr lang="pl-PL" sz="2600" dirty="0">
                <a:latin typeface="Century Gothic" panose="020B0502020202020204" pitchFamily="34" charset="0"/>
              </a:rPr>
              <a:t> and </a:t>
            </a:r>
            <a:r>
              <a:rPr lang="pl-PL" sz="2600" dirty="0" err="1">
                <a:latin typeface="Century Gothic" panose="020B0502020202020204" pitchFamily="34" charset="0"/>
              </a:rPr>
              <a:t>result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crimes</a:t>
            </a:r>
            <a:endParaRPr lang="pl-PL" sz="2600" dirty="0"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conduct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crimes</a:t>
            </a:r>
            <a:r>
              <a:rPr lang="pl-PL" sz="2200" dirty="0">
                <a:latin typeface="Century Gothic" panose="020B0502020202020204" pitchFamily="34" charset="0"/>
              </a:rPr>
              <a:t> – </a:t>
            </a:r>
            <a:r>
              <a:rPr lang="pl-PL" sz="2200" dirty="0" err="1">
                <a:latin typeface="Century Gothic" panose="020B0502020202020204" pitchFamily="34" charset="0"/>
              </a:rPr>
              <a:t>actus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reus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consists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only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behaviour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result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crimes</a:t>
            </a:r>
            <a:r>
              <a:rPr lang="pl-PL" sz="2200" dirty="0">
                <a:latin typeface="Century Gothic" panose="020B0502020202020204" pitchFamily="34" charset="0"/>
              </a:rPr>
              <a:t> – </a:t>
            </a:r>
            <a:r>
              <a:rPr lang="pl-PL" sz="2200" dirty="0" err="1">
                <a:latin typeface="Century Gothic" panose="020B0502020202020204" pitchFamily="34" charset="0"/>
              </a:rPr>
              <a:t>cannot</a:t>
            </a:r>
            <a:r>
              <a:rPr lang="pl-PL" sz="2200" dirty="0">
                <a:latin typeface="Century Gothic" panose="020B0502020202020204" pitchFamily="34" charset="0"/>
              </a:rPr>
              <a:t> be </a:t>
            </a:r>
            <a:r>
              <a:rPr lang="pl-PL" sz="2200" dirty="0" err="1">
                <a:latin typeface="Century Gothic" panose="020B0502020202020204" pitchFamily="34" charset="0"/>
              </a:rPr>
              <a:t>committed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unless</a:t>
            </a:r>
            <a:r>
              <a:rPr lang="pl-PL" sz="2200" dirty="0">
                <a:latin typeface="Century Gothic" panose="020B0502020202020204" pitchFamily="34" charset="0"/>
              </a:rPr>
              <a:t> the </a:t>
            </a:r>
            <a:r>
              <a:rPr lang="pl-PL" sz="2200" dirty="0" err="1">
                <a:latin typeface="Century Gothic" panose="020B0502020202020204" pitchFamily="34" charset="0"/>
              </a:rPr>
              <a:t>defendant’s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actions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cause</a:t>
            </a:r>
            <a:r>
              <a:rPr lang="pl-PL" sz="2200" dirty="0">
                <a:latin typeface="Century Gothic" panose="020B0502020202020204" pitchFamily="34" charset="0"/>
              </a:rPr>
              <a:t> the </a:t>
            </a:r>
            <a:r>
              <a:rPr lang="pl-PL" sz="2200" dirty="0" err="1">
                <a:latin typeface="Century Gothic" panose="020B0502020202020204" pitchFamily="34" charset="0"/>
              </a:rPr>
              <a:t>specified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result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or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consequence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actually</a:t>
            </a:r>
            <a:r>
              <a:rPr lang="pl-PL" sz="2200" dirty="0">
                <a:latin typeface="Century Gothic" panose="020B0502020202020204" pitchFamily="34" charset="0"/>
              </a:rPr>
              <a:t> to </a:t>
            </a:r>
            <a:r>
              <a:rPr lang="pl-PL" sz="2200" dirty="0" err="1">
                <a:latin typeface="Century Gothic" panose="020B0502020202020204" pitchFamily="34" charset="0"/>
              </a:rPr>
              <a:t>occur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conduct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crimes</a:t>
            </a:r>
            <a:r>
              <a:rPr lang="pl-PL" sz="2200" dirty="0">
                <a:latin typeface="Century Gothic" panose="020B0502020202020204" pitchFamily="34" charset="0"/>
              </a:rPr>
              <a:t> = </a:t>
            </a:r>
            <a:r>
              <a:rPr lang="pl-PL" sz="2200" dirty="0" err="1">
                <a:latin typeface="Century Gothic" panose="020B0502020202020204" pitchFamily="34" charset="0"/>
              </a:rPr>
              <a:t>formal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crimes</a:t>
            </a:r>
            <a:r>
              <a:rPr lang="pl-PL" sz="2200" dirty="0">
                <a:latin typeface="Century Gothic" panose="020B0502020202020204" pitchFamily="34" charset="0"/>
              </a:rPr>
              <a:t> = no </a:t>
            </a:r>
            <a:r>
              <a:rPr lang="pl-PL" sz="2200" dirty="0" err="1">
                <a:latin typeface="Century Gothic" panose="020B0502020202020204" pitchFamily="34" charset="0"/>
              </a:rPr>
              <a:t>consequence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required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result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crimes</a:t>
            </a:r>
            <a:r>
              <a:rPr lang="pl-PL" sz="2200" dirty="0">
                <a:latin typeface="Century Gothic" panose="020B0502020202020204" pitchFamily="34" charset="0"/>
              </a:rPr>
              <a:t> = </a:t>
            </a:r>
            <a:r>
              <a:rPr lang="pl-PL" sz="2200" dirty="0" err="1">
                <a:latin typeface="Century Gothic" panose="020B0502020202020204" pitchFamily="34" charset="0"/>
              </a:rPr>
              <a:t>material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crimes</a:t>
            </a:r>
            <a:r>
              <a:rPr lang="pl-PL" sz="2200" dirty="0">
                <a:latin typeface="Century Gothic" panose="020B0502020202020204" pitchFamily="34" charset="0"/>
              </a:rPr>
              <a:t> = </a:t>
            </a:r>
            <a:r>
              <a:rPr lang="pl-PL" sz="2200" dirty="0" err="1">
                <a:latin typeface="Century Gothic" panose="020B0502020202020204" pitchFamily="34" charset="0"/>
              </a:rPr>
              <a:t>consequence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required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endParaRPr lang="pl-PL" sz="22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56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11488</TotalTime>
  <Words>3090</Words>
  <Application>Microsoft Office PowerPoint</Application>
  <PresentationFormat>Panoramiczny</PresentationFormat>
  <Paragraphs>462</Paragraphs>
  <Slides>56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56</vt:i4>
      </vt:variant>
    </vt:vector>
  </HeadingPairs>
  <TitlesOfParts>
    <vt:vector size="61" baseType="lpstr">
      <vt:lpstr>Arial</vt:lpstr>
      <vt:lpstr>Calibri</vt:lpstr>
      <vt:lpstr>Calibri Light</vt:lpstr>
      <vt:lpstr>Century Gothic</vt:lpstr>
      <vt:lpstr>Motyw pakietu Office</vt:lpstr>
      <vt:lpstr>Prezentacja programu PowerPoint</vt:lpstr>
      <vt:lpstr>Lecture VI</vt:lpstr>
      <vt:lpstr>Lecture VI</vt:lpstr>
      <vt:lpstr>Lecture VI</vt:lpstr>
      <vt:lpstr>Lecture VI</vt:lpstr>
      <vt:lpstr>Lecture VI</vt:lpstr>
      <vt:lpstr>Lecture VI</vt:lpstr>
      <vt:lpstr>Lecture VI</vt:lpstr>
      <vt:lpstr>Lecture VI</vt:lpstr>
      <vt:lpstr>Lecture VI</vt:lpstr>
      <vt:lpstr>Lecture VI</vt:lpstr>
      <vt:lpstr>Lecture VI</vt:lpstr>
      <vt:lpstr>Lecture VI</vt:lpstr>
      <vt:lpstr>Lecture VI</vt:lpstr>
      <vt:lpstr>Lecture VI</vt:lpstr>
      <vt:lpstr>Lecture VI</vt:lpstr>
      <vt:lpstr>Lecture VI</vt:lpstr>
      <vt:lpstr>Lecture VI</vt:lpstr>
      <vt:lpstr>Lecture VI</vt:lpstr>
      <vt:lpstr>Lecture VI</vt:lpstr>
      <vt:lpstr>Lecture VI</vt:lpstr>
      <vt:lpstr>Lecture VI</vt:lpstr>
      <vt:lpstr>Lecture VI</vt:lpstr>
      <vt:lpstr>Lecture VI</vt:lpstr>
      <vt:lpstr>Lecture VI</vt:lpstr>
      <vt:lpstr>Lecture VI</vt:lpstr>
      <vt:lpstr>Lecture VI</vt:lpstr>
      <vt:lpstr>Lecture VI</vt:lpstr>
      <vt:lpstr>Lecture VI</vt:lpstr>
      <vt:lpstr>Lecture VI</vt:lpstr>
      <vt:lpstr>Lecture VI</vt:lpstr>
      <vt:lpstr>Lecture VI</vt:lpstr>
      <vt:lpstr>Lecture VI</vt:lpstr>
      <vt:lpstr>Lecture VI</vt:lpstr>
      <vt:lpstr>Lecture VI</vt:lpstr>
      <vt:lpstr>Lecture VI</vt:lpstr>
      <vt:lpstr>Lecture VI</vt:lpstr>
      <vt:lpstr>Lecture VI</vt:lpstr>
      <vt:lpstr>Lecture VI</vt:lpstr>
      <vt:lpstr>Lecture VI</vt:lpstr>
      <vt:lpstr>Lecture VI</vt:lpstr>
      <vt:lpstr>Lecture VI</vt:lpstr>
      <vt:lpstr>Lecture VI</vt:lpstr>
      <vt:lpstr>Lecture VI</vt:lpstr>
      <vt:lpstr>Lecture VI</vt:lpstr>
      <vt:lpstr>Lecture VI</vt:lpstr>
      <vt:lpstr>Lecture VI</vt:lpstr>
      <vt:lpstr>Lecture VI</vt:lpstr>
      <vt:lpstr>Lecture VI</vt:lpstr>
      <vt:lpstr>Lecture VI</vt:lpstr>
      <vt:lpstr>Lecture VI</vt:lpstr>
      <vt:lpstr>Lecture VI</vt:lpstr>
      <vt:lpstr>Lecture VI</vt:lpstr>
      <vt:lpstr>Lecture VI</vt:lpstr>
      <vt:lpstr>Lecture VI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Aleksandra Draus</dc:creator>
  <cp:lastModifiedBy>Konrad Lipiński</cp:lastModifiedBy>
  <cp:revision>780</cp:revision>
  <dcterms:created xsi:type="dcterms:W3CDTF">2018-10-22T06:25:53Z</dcterms:created>
  <dcterms:modified xsi:type="dcterms:W3CDTF">2021-01-05T22:10:04Z</dcterms:modified>
</cp:coreProperties>
</file>