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10" r:id="rId2"/>
    <p:sldId id="519" r:id="rId3"/>
    <p:sldId id="548" r:id="rId4"/>
    <p:sldId id="549" r:id="rId5"/>
    <p:sldId id="550" r:id="rId6"/>
    <p:sldId id="545" r:id="rId7"/>
    <p:sldId id="546" r:id="rId8"/>
    <p:sldId id="547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8" r:id="rId25"/>
    <p:sldId id="567" r:id="rId26"/>
    <p:sldId id="569" r:id="rId27"/>
    <p:sldId id="543" r:id="rId28"/>
    <p:sldId id="544" r:id="rId29"/>
    <p:sldId id="570" r:id="rId30"/>
    <p:sldId id="571" r:id="rId31"/>
    <p:sldId id="559" r:id="rId32"/>
    <p:sldId id="367" r:id="rId33"/>
    <p:sldId id="375" r:id="rId34"/>
    <p:sldId id="386" r:id="rId35"/>
    <p:sldId id="392" r:id="rId36"/>
    <p:sldId id="464" r:id="rId37"/>
    <p:sldId id="465" r:id="rId38"/>
    <p:sldId id="466" r:id="rId39"/>
    <p:sldId id="497" r:id="rId40"/>
    <p:sldId id="501" r:id="rId41"/>
    <p:sldId id="504" r:id="rId42"/>
    <p:sldId id="505" r:id="rId43"/>
    <p:sldId id="508" r:id="rId44"/>
    <p:sldId id="509" r:id="rId45"/>
    <p:sldId id="511" r:id="rId46"/>
    <p:sldId id="520" r:id="rId47"/>
    <p:sldId id="522" r:id="rId48"/>
    <p:sldId id="524" r:id="rId49"/>
    <p:sldId id="527" r:id="rId50"/>
    <p:sldId id="528" r:id="rId51"/>
    <p:sldId id="529" r:id="rId52"/>
    <p:sldId id="530" r:id="rId53"/>
    <p:sldId id="531" r:id="rId54"/>
    <p:sldId id="534" r:id="rId55"/>
    <p:sldId id="536" r:id="rId56"/>
    <p:sldId id="537" r:id="rId57"/>
    <p:sldId id="539" r:id="rId58"/>
    <p:sldId id="541" r:id="rId59"/>
    <p:sldId id="326" r:id="rId6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3837" autoAdjust="0"/>
  </p:normalViewPr>
  <p:slideViewPr>
    <p:cSldViewPr snapToGrid="0">
      <p:cViewPr varScale="1">
        <p:scale>
          <a:sx n="77" d="100"/>
          <a:sy n="77" d="100"/>
        </p:scale>
        <p:origin x="117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23.04.2022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assistant</a:t>
            </a:r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dirty="0" err="1">
                <a:latin typeface="Century Gothic" panose="020B0502020202020204" pitchFamily="34" charset="0"/>
              </a:rPr>
              <a:t>Department</a:t>
            </a:r>
            <a:r>
              <a:rPr lang="pl-PL" dirty="0">
                <a:latin typeface="Century Gothic" panose="020B0502020202020204" pitchFamily="34" charset="0"/>
              </a:rPr>
              <a:t> of </a:t>
            </a:r>
            <a:r>
              <a:rPr lang="pl-PL" dirty="0" err="1">
                <a:latin typeface="Century Gothic" panose="020B0502020202020204" pitchFamily="34" charset="0"/>
              </a:rPr>
              <a:t>Criminal</a:t>
            </a:r>
            <a:r>
              <a:rPr lang="pl-PL" dirty="0"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doesn’t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have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established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accomplice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caused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principal’s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any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involvement</a:t>
            </a:r>
            <a:r>
              <a:rPr lang="pl-PL" sz="2600" dirty="0">
                <a:latin typeface="Century Gothic" panose="020B0502020202020204" pitchFamily="34" charset="0"/>
              </a:rPr>
              <a:t> from </a:t>
            </a:r>
            <a:r>
              <a:rPr lang="pl-PL" sz="2600" dirty="0" err="1">
                <a:latin typeface="Century Gothic" panose="020B0502020202020204" pitchFamily="34" charset="0"/>
              </a:rPr>
              <a:t>mere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encouragement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upwards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would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suffice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even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patting</a:t>
            </a:r>
            <a:r>
              <a:rPr lang="pl-PL" sz="2200" dirty="0">
                <a:latin typeface="Century Gothic" panose="020B0502020202020204" pitchFamily="34" charset="0"/>
              </a:rPr>
              <a:t> the principal on the </a:t>
            </a:r>
            <a:r>
              <a:rPr lang="pl-PL" sz="2200" dirty="0" err="1">
                <a:latin typeface="Century Gothic" panose="020B0502020202020204" pitchFamily="34" charset="0"/>
              </a:rPr>
              <a:t>back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nodding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saying</a:t>
            </a:r>
            <a:r>
              <a:rPr lang="pl-PL" sz="2200" dirty="0">
                <a:latin typeface="Century Gothic" panose="020B0502020202020204" pitchFamily="34" charset="0"/>
              </a:rPr>
              <a:t> „</a:t>
            </a:r>
            <a:r>
              <a:rPr lang="pl-PL" sz="2200" dirty="0" err="1">
                <a:latin typeface="Century Gothic" panose="020B0502020202020204" pitchFamily="34" charset="0"/>
              </a:rPr>
              <a:t>oh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goody</a:t>
            </a:r>
            <a:r>
              <a:rPr lang="pl-PL" sz="2200" dirty="0">
                <a:latin typeface="Century Gothic" panose="020B0502020202020204" pitchFamily="34" charset="0"/>
              </a:rPr>
              <a:t>”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principal </a:t>
            </a:r>
            <a:r>
              <a:rPr lang="pl-PL" sz="2600" dirty="0" err="1">
                <a:latin typeface="Century Gothic" panose="020B0502020202020204" pitchFamily="34" charset="0"/>
              </a:rPr>
              <a:t>doesn’t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have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aware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help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given</a:t>
            </a:r>
            <a:r>
              <a:rPr lang="pl-PL" sz="2600" dirty="0">
                <a:latin typeface="Century Gothic" panose="020B0502020202020204" pitchFamily="34" charset="0"/>
              </a:rPr>
              <a:t> by the </a:t>
            </a:r>
            <a:r>
              <a:rPr lang="pl-PL" sz="2600" dirty="0" err="1">
                <a:latin typeface="Century Gothic" panose="020B0502020202020204" pitchFamily="34" charset="0"/>
              </a:rPr>
              <a:t>secondary</a:t>
            </a:r>
            <a:r>
              <a:rPr lang="pl-PL" sz="2600" dirty="0">
                <a:latin typeface="Century Gothic" panose="020B0502020202020204" pitchFamily="34" charset="0"/>
              </a:rPr>
              <a:t> party</a:t>
            </a: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presence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during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principal’s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sufficient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accomplice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however</a:t>
            </a:r>
            <a:r>
              <a:rPr lang="pl-PL" sz="2200" dirty="0">
                <a:latin typeface="Century Gothic" panose="020B0502020202020204" pitchFamily="34" charset="0"/>
              </a:rPr>
              <a:t>,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held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liable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accomplice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there’s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encouragement</a:t>
            </a:r>
            <a:r>
              <a:rPr lang="pl-PL" sz="2200" dirty="0">
                <a:latin typeface="Century Gothic" panose="020B0502020202020204" pitchFamily="34" charset="0"/>
              </a:rPr>
              <a:t> (e. g. </a:t>
            </a:r>
            <a:r>
              <a:rPr lang="pl-PL" sz="2200" dirty="0" err="1">
                <a:latin typeface="Century Gothic" panose="020B0502020202020204" pitchFamily="34" charset="0"/>
              </a:rPr>
              <a:t>cheering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during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illegal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fight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aiding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possible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there’s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clear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duty</a:t>
            </a:r>
            <a:r>
              <a:rPr lang="pl-PL" sz="2200" dirty="0">
                <a:latin typeface="Century Gothic" panose="020B0502020202020204" pitchFamily="34" charset="0"/>
              </a:rPr>
              <a:t> and a </a:t>
            </a:r>
            <a:r>
              <a:rPr lang="pl-PL" sz="2200" dirty="0" err="1">
                <a:latin typeface="Century Gothic" panose="020B0502020202020204" pitchFamily="34" charset="0"/>
              </a:rPr>
              <a:t>failure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perform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control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principle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property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owner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will</a:t>
            </a:r>
            <a:r>
              <a:rPr lang="pl-PL" sz="1800" dirty="0">
                <a:latin typeface="Century Gothic" panose="020B0502020202020204" pitchFamily="34" charset="0"/>
              </a:rPr>
              <a:t> be </a:t>
            </a:r>
            <a:r>
              <a:rPr lang="pl-PL" sz="1800" dirty="0" err="1">
                <a:latin typeface="Century Gothic" panose="020B0502020202020204" pitchFamily="34" charset="0"/>
              </a:rPr>
              <a:t>liable</a:t>
            </a:r>
            <a:r>
              <a:rPr lang="pl-PL" sz="1800" dirty="0">
                <a:latin typeface="Century Gothic" panose="020B0502020202020204" pitchFamily="34" charset="0"/>
              </a:rPr>
              <a:t> for </a:t>
            </a:r>
            <a:r>
              <a:rPr lang="pl-PL" sz="1800" dirty="0" err="1">
                <a:latin typeface="Century Gothic" panose="020B0502020202020204" pitchFamily="34" charset="0"/>
              </a:rPr>
              <a:t>failing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take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reasonable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steps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prevent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which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occurs</a:t>
            </a:r>
            <a:r>
              <a:rPr lang="pl-PL" sz="1800" dirty="0">
                <a:latin typeface="Century Gothic" panose="020B0502020202020204" pitchFamily="34" charset="0"/>
              </a:rPr>
              <a:t> on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with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property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counselling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procuring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counsellor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procurer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incite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instigate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advise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914400" lvl="2" indent="0" algn="just">
              <a:lnSpc>
                <a:spcPct val="100000"/>
              </a:lnSpc>
              <a:buNone/>
            </a:pPr>
            <a:r>
              <a:rPr lang="pl-PL" sz="1800" dirty="0">
                <a:latin typeface="Century Gothic" panose="020B0502020202020204" pitchFamily="34" charset="0"/>
              </a:rPr>
              <a:t>on the </a:t>
            </a:r>
            <a:r>
              <a:rPr lang="pl-PL" sz="1800" dirty="0" err="1">
                <a:latin typeface="Century Gothic" panose="020B0502020202020204" pitchFamily="34" charset="0"/>
              </a:rPr>
              <a:t>substantive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by the principal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uncertain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limits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terms</a:t>
            </a:r>
            <a:r>
              <a:rPr lang="pl-PL" sz="2200" dirty="0">
                <a:latin typeface="Century Gothic" panose="020B0502020202020204" pitchFamily="34" charset="0"/>
              </a:rPr>
              <a:t> „</a:t>
            </a:r>
            <a:r>
              <a:rPr lang="pl-PL" sz="2200" dirty="0" err="1">
                <a:latin typeface="Century Gothic" panose="020B0502020202020204" pitchFamily="34" charset="0"/>
              </a:rPr>
              <a:t>counselling</a:t>
            </a:r>
            <a:r>
              <a:rPr lang="pl-PL" sz="2200" dirty="0">
                <a:latin typeface="Century Gothic" panose="020B0502020202020204" pitchFamily="34" charset="0"/>
              </a:rPr>
              <a:t>” and „</a:t>
            </a:r>
            <a:r>
              <a:rPr lang="pl-PL" sz="2200" dirty="0" err="1">
                <a:latin typeface="Century Gothic" panose="020B0502020202020204" pitchFamily="34" charset="0"/>
              </a:rPr>
              <a:t>procuring</a:t>
            </a:r>
            <a:r>
              <a:rPr lang="pl-PL" sz="2200" dirty="0">
                <a:latin typeface="Century Gothic" panose="020B0502020202020204" pitchFamily="34" charset="0"/>
              </a:rPr>
              <a:t>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„</a:t>
            </a:r>
            <a:r>
              <a:rPr lang="pl-PL" sz="2200" dirty="0" err="1">
                <a:latin typeface="Century Gothic" panose="020B0502020202020204" pitchFamily="34" charset="0"/>
              </a:rPr>
              <a:t>probably</a:t>
            </a:r>
            <a:r>
              <a:rPr lang="pl-PL" sz="2200" dirty="0">
                <a:latin typeface="Century Gothic" panose="020B0502020202020204" pitchFamily="34" charset="0"/>
              </a:rPr>
              <a:t>” </a:t>
            </a:r>
            <a:r>
              <a:rPr lang="pl-PL" sz="2200" dirty="0" err="1">
                <a:latin typeface="Century Gothic" panose="020B0502020202020204" pitchFamily="34" charset="0"/>
              </a:rPr>
              <a:t>strech</a:t>
            </a:r>
            <a:r>
              <a:rPr lang="pl-PL" sz="2200" dirty="0">
                <a:latin typeface="Century Gothic" panose="020B0502020202020204" pitchFamily="34" charset="0"/>
              </a:rPr>
              <a:t> from the </a:t>
            </a:r>
            <a:r>
              <a:rPr lang="pl-PL" sz="2200" dirty="0" err="1">
                <a:latin typeface="Century Gothic" panose="020B0502020202020204" pitchFamily="34" charset="0"/>
              </a:rPr>
              <a:t>giving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advice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information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through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encouraging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trying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persuade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another</a:t>
            </a:r>
            <a:r>
              <a:rPr lang="pl-PL" sz="2200" dirty="0">
                <a:latin typeface="Century Gothic" panose="020B0502020202020204" pitchFamily="34" charset="0"/>
              </a:rPr>
              <a:t> person to </a:t>
            </a:r>
            <a:r>
              <a:rPr lang="pl-PL" sz="2200" dirty="0" err="1">
                <a:latin typeface="Century Gothic" panose="020B0502020202020204" pitchFamily="34" charset="0"/>
              </a:rPr>
              <a:t>commit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crime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threatening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commanding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to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(A. </a:t>
            </a:r>
            <a:r>
              <a:rPr lang="pl-PL" sz="2200" dirty="0" err="1">
                <a:latin typeface="Century Gothic" panose="020B0502020202020204" pitchFamily="34" charset="0"/>
              </a:rPr>
              <a:t>Ashworth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in </a:t>
            </a:r>
            <a:r>
              <a:rPr lang="pl-PL" sz="1800" dirty="0" err="1">
                <a:latin typeface="Century Gothic" panose="020B0502020202020204" pitchFamily="34" charset="0"/>
              </a:rPr>
              <a:t>extreme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situations</a:t>
            </a:r>
            <a:r>
              <a:rPr lang="pl-PL" sz="1800" dirty="0">
                <a:latin typeface="Century Gothic" panose="020B0502020202020204" pitchFamily="34" charset="0"/>
              </a:rPr>
              <a:t> principal </a:t>
            </a:r>
            <a:r>
              <a:rPr lang="pl-PL" sz="1800" dirty="0" err="1">
                <a:latin typeface="Century Gothic" panose="020B0502020202020204" pitchFamily="34" charset="0"/>
              </a:rPr>
              <a:t>may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have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defence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duress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may</a:t>
            </a:r>
            <a:r>
              <a:rPr lang="pl-PL" sz="1800" dirty="0">
                <a:latin typeface="Century Gothic" panose="020B0502020202020204" pitchFamily="34" charset="0"/>
              </a:rPr>
              <a:t> be </a:t>
            </a:r>
            <a:r>
              <a:rPr lang="pl-PL" sz="1800" dirty="0" err="1">
                <a:latin typeface="Century Gothic" panose="020B0502020202020204" pitchFamily="34" charset="0"/>
              </a:rPr>
              <a:t>regarded</a:t>
            </a:r>
            <a:r>
              <a:rPr lang="pl-PL" sz="1800" dirty="0">
                <a:latin typeface="Century Gothic" panose="020B0502020202020204" pitchFamily="34" charset="0"/>
              </a:rPr>
              <a:t> as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innocent</a:t>
            </a:r>
            <a:r>
              <a:rPr lang="pl-PL" sz="1800" dirty="0">
                <a:latin typeface="Century Gothic" panose="020B0502020202020204" pitchFamily="34" charset="0"/>
              </a:rPr>
              <a:t> agent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counselling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procuring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cases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procuring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there’s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causal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connection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between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accomplice’s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procuring</a:t>
            </a:r>
            <a:r>
              <a:rPr lang="pl-PL" sz="2200" dirty="0">
                <a:latin typeface="Century Gothic" panose="020B0502020202020204" pitchFamily="34" charset="0"/>
              </a:rPr>
              <a:t> and the </a:t>
            </a:r>
            <a:r>
              <a:rPr lang="pl-PL" sz="2200" dirty="0" err="1">
                <a:latin typeface="Century Gothic" panose="020B0502020202020204" pitchFamily="34" charset="0"/>
              </a:rPr>
              <a:t>principal’s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thus</a:t>
            </a:r>
            <a:r>
              <a:rPr lang="pl-PL" sz="1800" dirty="0">
                <a:latin typeface="Century Gothic" panose="020B0502020202020204" pitchFamily="34" charset="0"/>
              </a:rPr>
              <a:t> the principal </a:t>
            </a:r>
            <a:r>
              <a:rPr lang="pl-PL" sz="1800" dirty="0" err="1">
                <a:latin typeface="Century Gothic" panose="020B0502020202020204" pitchFamily="34" charset="0"/>
              </a:rPr>
              <a:t>acts</a:t>
            </a:r>
            <a:r>
              <a:rPr lang="pl-PL" sz="1800" dirty="0">
                <a:latin typeface="Century Gothic" panose="020B0502020202020204" pitchFamily="34" charset="0"/>
              </a:rPr>
              <a:t> in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accomplice’s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procurer’s</a:t>
            </a:r>
            <a:r>
              <a:rPr lang="pl-PL" sz="1800" dirty="0">
                <a:latin typeface="Century Gothic" panose="020B0502020202020204" pitchFamily="34" charset="0"/>
              </a:rPr>
              <a:t>) </a:t>
            </a:r>
            <a:r>
              <a:rPr lang="pl-PL" sz="1800" dirty="0" err="1">
                <a:latin typeface="Century Gothic" panose="020B0502020202020204" pitchFamily="34" charset="0"/>
              </a:rPr>
              <a:t>conduct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there’s</a:t>
            </a:r>
            <a:r>
              <a:rPr lang="pl-PL" sz="2200" dirty="0">
                <a:latin typeface="Century Gothic" panose="020B0502020202020204" pitchFamily="34" charset="0"/>
              </a:rPr>
              <a:t> no </a:t>
            </a:r>
            <a:r>
              <a:rPr lang="pl-PL" sz="2200" dirty="0" err="1">
                <a:latin typeface="Century Gothic" panose="020B0502020202020204" pitchFamily="34" charset="0"/>
              </a:rPr>
              <a:t>need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causal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relationship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cases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counselling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counselling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may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merely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involve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supply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information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advice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encouragement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</a:t>
            </a:r>
            <a:r>
              <a:rPr lang="pl-PL" sz="2200" dirty="0" err="1">
                <a:latin typeface="Century Gothic" panose="020B0502020202020204" pitchFamily="34" charset="0"/>
              </a:rPr>
              <a:t>procuring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causation</a:t>
            </a:r>
            <a:r>
              <a:rPr lang="pl-PL" sz="2200" dirty="0">
                <a:latin typeface="Century Gothic" panose="020B0502020202020204" pitchFamily="34" charset="0"/>
              </a:rPr>
              <a:t> but not </a:t>
            </a:r>
            <a:r>
              <a:rPr lang="pl-PL" sz="2200" dirty="0" err="1">
                <a:latin typeface="Century Gothic" panose="020B0502020202020204" pitchFamily="34" charset="0"/>
              </a:rPr>
              <a:t>consensus</a:t>
            </a:r>
            <a:r>
              <a:rPr lang="pl-PL" sz="2200" dirty="0">
                <a:latin typeface="Century Gothic" panose="020B0502020202020204" pitchFamily="34" charset="0"/>
              </a:rPr>
              <a:t>; </a:t>
            </a:r>
            <a:r>
              <a:rPr lang="pl-PL" sz="2200" dirty="0" err="1">
                <a:latin typeface="Century Gothic" panose="020B0502020202020204" pitchFamily="34" charset="0"/>
              </a:rPr>
              <a:t>encouraging</a:t>
            </a:r>
            <a:r>
              <a:rPr lang="pl-PL" sz="2200" dirty="0">
                <a:latin typeface="Century Gothic" panose="020B0502020202020204" pitchFamily="34" charset="0"/>
              </a:rPr>
              <a:t> [</a:t>
            </a:r>
            <a:r>
              <a:rPr lang="pl-PL" sz="2200" dirty="0" err="1">
                <a:latin typeface="Century Gothic" panose="020B0502020202020204" pitchFamily="34" charset="0"/>
              </a:rPr>
              <a:t>counselling</a:t>
            </a:r>
            <a:r>
              <a:rPr lang="pl-PL" sz="2200" dirty="0">
                <a:latin typeface="Century Gothic" panose="020B0502020202020204" pitchFamily="34" charset="0"/>
              </a:rPr>
              <a:t>] </a:t>
            </a:r>
            <a:r>
              <a:rPr lang="pl-PL" sz="2200" dirty="0" err="1">
                <a:latin typeface="Century Gothic" panose="020B0502020202020204" pitchFamily="34" charset="0"/>
              </a:rPr>
              <a:t>requires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consensus</a:t>
            </a:r>
            <a:r>
              <a:rPr lang="pl-PL" sz="2200" dirty="0">
                <a:latin typeface="Century Gothic" panose="020B0502020202020204" pitchFamily="34" charset="0"/>
              </a:rPr>
              <a:t> but not </a:t>
            </a:r>
            <a:r>
              <a:rPr lang="pl-PL" sz="2200" dirty="0" err="1">
                <a:latin typeface="Century Gothic" panose="020B0502020202020204" pitchFamily="34" charset="0"/>
              </a:rPr>
              <a:t>causation</a:t>
            </a:r>
            <a:r>
              <a:rPr lang="pl-PL" sz="2200" dirty="0">
                <a:latin typeface="Century Gothic" panose="020B0502020202020204" pitchFamily="34" charset="0"/>
              </a:rPr>
              <a:t>; </a:t>
            </a:r>
            <a:r>
              <a:rPr lang="pl-PL" sz="2200" dirty="0" err="1">
                <a:latin typeface="Century Gothic" panose="020B0502020202020204" pitchFamily="34" charset="0"/>
              </a:rPr>
              <a:t>assisting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help</a:t>
            </a:r>
            <a:r>
              <a:rPr lang="pl-PL" sz="2200" dirty="0">
                <a:latin typeface="Century Gothic" panose="020B0502020202020204" pitchFamily="34" charset="0"/>
              </a:rPr>
              <a:t> but </a:t>
            </a:r>
            <a:r>
              <a:rPr lang="pl-PL" sz="2200" dirty="0" err="1">
                <a:latin typeface="Century Gothic" panose="020B0502020202020204" pitchFamily="34" charset="0"/>
              </a:rPr>
              <a:t>neither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consensus</a:t>
            </a:r>
            <a:r>
              <a:rPr lang="pl-PL" sz="2200" dirty="0">
                <a:latin typeface="Century Gothic" panose="020B0502020202020204" pitchFamily="34" charset="0"/>
              </a:rPr>
              <a:t> nor </a:t>
            </a:r>
            <a:r>
              <a:rPr lang="pl-PL" sz="2200" dirty="0" err="1">
                <a:latin typeface="Century Gothic" panose="020B0502020202020204" pitchFamily="34" charset="0"/>
              </a:rPr>
              <a:t>causation</a:t>
            </a:r>
            <a:r>
              <a:rPr lang="pl-PL" sz="2200" dirty="0">
                <a:latin typeface="Century Gothic" panose="020B0502020202020204" pitchFamily="34" charset="0"/>
              </a:rPr>
              <a:t>” </a:t>
            </a:r>
            <a:r>
              <a:rPr lang="pl-PL" sz="1800" dirty="0">
                <a:latin typeface="Century Gothic" panose="020B0502020202020204" pitchFamily="34" charset="0"/>
              </a:rPr>
              <a:t>(</a:t>
            </a:r>
            <a:r>
              <a:rPr lang="pl-PL" sz="1800" dirty="0" err="1">
                <a:latin typeface="Century Gothic" panose="020B0502020202020204" pitchFamily="34" charset="0"/>
              </a:rPr>
              <a:t>Professor</a:t>
            </a:r>
            <a:r>
              <a:rPr lang="pl-PL" sz="1800" dirty="0">
                <a:latin typeface="Century Gothic" panose="020B0502020202020204" pitchFamily="34" charset="0"/>
              </a:rPr>
              <a:t> Sir Jon </a:t>
            </a:r>
            <a:r>
              <a:rPr lang="pl-PL" sz="1800" dirty="0" err="1">
                <a:latin typeface="Century Gothic" panose="020B0502020202020204" pitchFamily="34" charset="0"/>
              </a:rPr>
              <a:t>Smith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fault</a:t>
            </a:r>
            <a:r>
              <a:rPr lang="pl-PL" sz="2600" dirty="0">
                <a:latin typeface="Century Gothic" panose="020B0502020202020204" pitchFamily="34" charset="0"/>
              </a:rPr>
              <a:t> element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two-dimensional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1257300" lvl="2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dirty="0" err="1">
                <a:latin typeface="Century Gothic" panose="020B0502020202020204" pitchFamily="34" charset="0"/>
              </a:rPr>
              <a:t>accomplice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must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intend</a:t>
            </a:r>
            <a:r>
              <a:rPr lang="pl-PL" sz="1800" dirty="0">
                <a:latin typeface="Century Gothic" panose="020B0502020202020204" pitchFamily="34" charset="0"/>
              </a:rPr>
              <a:t> to do </a:t>
            </a:r>
            <a:r>
              <a:rPr lang="pl-PL" sz="1800" dirty="0" err="1">
                <a:latin typeface="Century Gothic" panose="020B0502020202020204" pitchFamily="34" charset="0"/>
              </a:rPr>
              <a:t>whatever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assistance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encouragement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are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done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must</a:t>
            </a:r>
            <a:r>
              <a:rPr lang="pl-PL" sz="1800" dirty="0">
                <a:latin typeface="Century Gothic" panose="020B0502020202020204" pitchFamily="34" charset="0"/>
              </a:rPr>
              <a:t> be </a:t>
            </a:r>
            <a:r>
              <a:rPr lang="pl-PL" sz="1800" dirty="0" err="1">
                <a:latin typeface="Century Gothic" panose="020B0502020202020204" pitchFamily="34" charset="0"/>
              </a:rPr>
              <a:t>aware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their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ability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assist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encourage</a:t>
            </a:r>
            <a:r>
              <a:rPr lang="pl-PL" sz="1800" dirty="0">
                <a:latin typeface="Century Gothic" panose="020B0502020202020204" pitchFamily="34" charset="0"/>
              </a:rPr>
              <a:t> the principal</a:t>
            </a:r>
          </a:p>
          <a:p>
            <a:pPr marL="1257300" lvl="2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dirty="0" err="1">
                <a:latin typeface="Century Gothic" panose="020B0502020202020204" pitchFamily="34" charset="0"/>
              </a:rPr>
              <a:t>accomplice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must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know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essential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matters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which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constitute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requirements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knowledge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apply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even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principal’s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one of </a:t>
            </a:r>
            <a:r>
              <a:rPr lang="pl-PL" sz="2200" dirty="0" err="1">
                <a:latin typeface="Century Gothic" panose="020B0502020202020204" pitchFamily="34" charset="0"/>
              </a:rPr>
              <a:t>recklessness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negligence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strict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accomplice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know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the principal </a:t>
            </a:r>
            <a:r>
              <a:rPr lang="pl-PL" sz="1800" dirty="0" err="1">
                <a:latin typeface="Century Gothic" panose="020B0502020202020204" pitchFamily="34" charset="0"/>
              </a:rPr>
              <a:t>intends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commit</a:t>
            </a:r>
            <a:r>
              <a:rPr lang="pl-PL" sz="1800" dirty="0">
                <a:latin typeface="Century Gothic" panose="020B0502020202020204" pitchFamily="34" charset="0"/>
              </a:rPr>
              <a:t> a </a:t>
            </a:r>
            <a:r>
              <a:rPr lang="pl-PL" sz="1800" dirty="0" err="1">
                <a:latin typeface="Century Gothic" panose="020B0502020202020204" pitchFamily="34" charset="0"/>
              </a:rPr>
              <a:t>crime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type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actually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committed</a:t>
            </a:r>
            <a:r>
              <a:rPr lang="pl-PL" sz="1800" dirty="0">
                <a:latin typeface="Century Gothic" panose="020B0502020202020204" pitchFamily="34" charset="0"/>
              </a:rPr>
              <a:t> (not </a:t>
            </a:r>
            <a:r>
              <a:rPr lang="pl-PL" sz="1800" dirty="0" err="1">
                <a:latin typeface="Century Gothic" panose="020B0502020202020204" pitchFamily="34" charset="0"/>
              </a:rPr>
              <a:t>general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activity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most </a:t>
            </a:r>
            <a:r>
              <a:rPr lang="pl-PL" sz="2600" dirty="0" err="1"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involve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kind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agreement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principal and </a:t>
            </a:r>
            <a:r>
              <a:rPr lang="pl-PL" sz="2600" dirty="0" err="1">
                <a:latin typeface="Century Gothic" panose="020B0502020202020204" pitchFamily="34" charset="0"/>
              </a:rPr>
              <a:t>accomplice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not </a:t>
            </a:r>
            <a:r>
              <a:rPr lang="pl-PL" sz="2200" dirty="0" err="1">
                <a:latin typeface="Century Gothic" panose="020B0502020202020204" pitchFamily="34" charset="0"/>
              </a:rPr>
              <a:t>necessarily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cases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aiding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many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cases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involve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kind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purpose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sometimes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refered</a:t>
            </a:r>
            <a:r>
              <a:rPr lang="pl-PL" sz="2600" dirty="0">
                <a:latin typeface="Century Gothic" panose="020B0502020202020204" pitchFamily="34" charset="0"/>
              </a:rPr>
              <a:t> to as „joint </a:t>
            </a:r>
            <a:r>
              <a:rPr lang="pl-PL" sz="2600" dirty="0" err="1">
                <a:latin typeface="Century Gothic" panose="020B0502020202020204" pitchFamily="34" charset="0"/>
              </a:rPr>
              <a:t>enterprise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exceptions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derivative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subjective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rule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where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aids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counsels</a:t>
            </a:r>
            <a:r>
              <a:rPr lang="pl-PL" sz="2200" dirty="0">
                <a:latin typeface="Century Gothic" panose="020B0502020202020204" pitchFamily="34" charset="0"/>
              </a:rPr>
              <a:t> the principal to </a:t>
            </a:r>
            <a:r>
              <a:rPr lang="pl-PL" sz="2200" dirty="0" err="1">
                <a:latin typeface="Century Gothic" panose="020B0502020202020204" pitchFamily="34" charset="0"/>
              </a:rPr>
              <a:t>commit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certain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, and the principal </a:t>
            </a:r>
            <a:r>
              <a:rPr lang="pl-PL" sz="2200" dirty="0" err="1">
                <a:latin typeface="Century Gothic" panose="020B0502020202020204" pitchFamily="34" charset="0"/>
              </a:rPr>
              <a:t>deviates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commiting</a:t>
            </a:r>
            <a:r>
              <a:rPr lang="pl-PL" sz="2200" dirty="0">
                <a:latin typeface="Century Gothic" panose="020B0502020202020204" pitchFamily="34" charset="0"/>
              </a:rPr>
              <a:t> a less </a:t>
            </a:r>
            <a:r>
              <a:rPr lang="pl-PL" sz="2200" dirty="0" err="1">
                <a:latin typeface="Century Gothic" panose="020B0502020202020204" pitchFamily="34" charset="0"/>
              </a:rPr>
              <a:t>serious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accomplice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may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convicted</a:t>
            </a:r>
            <a:r>
              <a:rPr lang="pl-PL" sz="2200" dirty="0">
                <a:latin typeface="Century Gothic" panose="020B0502020202020204" pitchFamily="34" charset="0"/>
              </a:rPr>
              <a:t> to the </a:t>
            </a:r>
            <a:r>
              <a:rPr lang="pl-PL" sz="2200" dirty="0" err="1">
                <a:latin typeface="Century Gothic" panose="020B0502020202020204" pitchFamily="34" charset="0"/>
              </a:rPr>
              <a:t>intended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serious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parasitic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accessorial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crime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commited</a:t>
            </a:r>
            <a:r>
              <a:rPr lang="pl-PL" sz="2200" dirty="0">
                <a:latin typeface="Century Gothic" panose="020B0502020202020204" pitchFamily="34" charset="0"/>
              </a:rPr>
              <a:t> by the principal (</a:t>
            </a: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serious</a:t>
            </a:r>
            <a:r>
              <a:rPr lang="pl-PL" sz="2200" dirty="0">
                <a:latin typeface="Century Gothic" panose="020B0502020202020204" pitchFamily="34" charset="0"/>
              </a:rPr>
              <a:t>) </a:t>
            </a:r>
            <a:r>
              <a:rPr lang="pl-PL" sz="2200" dirty="0" err="1">
                <a:latin typeface="Century Gothic" panose="020B0502020202020204" pitchFamily="34" charset="0"/>
              </a:rPr>
              <a:t>could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regarded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probable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design,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accomplice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may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convicted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serious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(not </a:t>
            </a:r>
            <a:r>
              <a:rPr lang="pl-PL" sz="2200" dirty="0" err="1">
                <a:latin typeface="Century Gothic" panose="020B0502020202020204" pitchFamily="34" charset="0"/>
              </a:rPr>
              <a:t>intended</a:t>
            </a:r>
            <a:r>
              <a:rPr lang="pl-PL" sz="2200" dirty="0">
                <a:latin typeface="Century Gothic" panose="020B0502020202020204" pitchFamily="34" charset="0"/>
              </a:rPr>
              <a:t>, but </a:t>
            </a:r>
            <a:r>
              <a:rPr lang="pl-PL" sz="2200" dirty="0" err="1">
                <a:latin typeface="Century Gothic" panose="020B0502020202020204" pitchFamily="34" charset="0"/>
              </a:rPr>
              <a:t>foreseen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foresight of a real </a:t>
            </a:r>
            <a:r>
              <a:rPr lang="pl-PL" sz="1800" dirty="0" err="1">
                <a:latin typeface="Century Gothic" panose="020B0502020202020204" pitchFamily="34" charset="0"/>
              </a:rPr>
              <a:t>risk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enough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 person </a:t>
            </a:r>
            <a:r>
              <a:rPr lang="pl-PL" sz="2200" dirty="0" err="1">
                <a:latin typeface="Century Gothic" panose="020B0502020202020204" pitchFamily="34" charset="0"/>
              </a:rPr>
              <a:t>may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convicted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accomplice</a:t>
            </a:r>
            <a:r>
              <a:rPr lang="pl-PL" sz="2200" dirty="0">
                <a:latin typeface="Century Gothic" panose="020B0502020202020204" pitchFamily="34" charset="0"/>
              </a:rPr>
              <a:t> to the </a:t>
            </a:r>
            <a:r>
              <a:rPr lang="pl-PL" sz="2200" dirty="0" err="1">
                <a:latin typeface="Century Gothic" panose="020B0502020202020204" pitchFamily="34" charset="0"/>
              </a:rPr>
              <a:t>conviction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there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reason</a:t>
            </a:r>
            <a:r>
              <a:rPr lang="pl-PL" sz="2200" dirty="0">
                <a:latin typeface="Century Gothic" panose="020B0502020202020204" pitchFamily="34" charset="0"/>
              </a:rPr>
              <a:t> for </a:t>
            </a:r>
            <a:r>
              <a:rPr lang="pl-PL" sz="2200" dirty="0" err="1">
                <a:latin typeface="Century Gothic" panose="020B0502020202020204" pitchFamily="34" charset="0"/>
              </a:rPr>
              <a:t>acquitting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-be principal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absence</a:t>
            </a:r>
            <a:r>
              <a:rPr lang="pl-PL" sz="2200" dirty="0">
                <a:latin typeface="Century Gothic" panose="020B0502020202020204" pitchFamily="34" charset="0"/>
              </a:rPr>
              <a:t> of a </a:t>
            </a:r>
            <a:r>
              <a:rPr lang="pl-PL" sz="2200" dirty="0" err="1">
                <a:latin typeface="Century Gothic" panose="020B0502020202020204" pitchFamily="34" charset="0"/>
              </a:rPr>
              <a:t>mental</a:t>
            </a:r>
            <a:r>
              <a:rPr lang="pl-PL" sz="2200" dirty="0">
                <a:latin typeface="Century Gothic" panose="020B0502020202020204" pitchFamily="34" charset="0"/>
              </a:rPr>
              <a:t> element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presence</a:t>
            </a:r>
            <a:r>
              <a:rPr lang="pl-PL" sz="2200" dirty="0">
                <a:latin typeface="Century Gothic" panose="020B0502020202020204" pitchFamily="34" charset="0"/>
              </a:rPr>
              <a:t> of a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forms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accessorial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pl-PL" sz="2000" dirty="0">
                <a:latin typeface="Century Gothic" panose="020B0502020202020204" pitchFamily="34" charset="0"/>
              </a:rPr>
              <a:t>(K. </a:t>
            </a:r>
            <a:r>
              <a:rPr lang="pl-PL" sz="2000" dirty="0" err="1">
                <a:latin typeface="Century Gothic" panose="020B0502020202020204" pitchFamily="34" charset="0"/>
              </a:rPr>
              <a:t>Kremens</a:t>
            </a:r>
            <a:r>
              <a:rPr lang="pl-PL" sz="2000" dirty="0">
                <a:latin typeface="Century Gothic" panose="020B0502020202020204" pitchFamily="34" charset="0"/>
              </a:rPr>
              <a:t>, W. </a:t>
            </a:r>
            <a:r>
              <a:rPr lang="pl-PL" sz="2000" dirty="0" err="1">
                <a:latin typeface="Century Gothic" panose="020B0502020202020204" pitchFamily="34" charset="0"/>
              </a:rPr>
              <a:t>Jasińśki</a:t>
            </a:r>
            <a:r>
              <a:rPr lang="pl-PL" sz="20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forms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direct</a:t>
            </a:r>
            <a:r>
              <a:rPr lang="pl-PL" sz="2200" dirty="0">
                <a:latin typeface="Century Gothic" panose="020B0502020202020204" pitchFamily="34" charset="0"/>
              </a:rPr>
              <a:t> (principal) </a:t>
            </a:r>
            <a:r>
              <a:rPr lang="pl-PL" sz="22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complicity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directing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commission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ordering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commission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F59E132-2D51-496C-9B0F-B5D1DC3DB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46" y="4204625"/>
            <a:ext cx="9147601" cy="19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accessorial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instigation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aiding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abbetting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8E0AFA6-2067-4DD8-9BFB-2743089C1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61" y="3165158"/>
            <a:ext cx="8546877" cy="33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Scope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complicity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summary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course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individual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contrary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derivative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accessorial</a:t>
            </a:r>
            <a:r>
              <a:rPr lang="pl-PL" sz="2200" dirty="0">
                <a:latin typeface="Century Gothic" panose="020B0502020202020204" pitchFamily="34" charset="0"/>
              </a:rPr>
              <a:t>)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exclusion of liability of one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of the perpetrators has no effect on the criminal liability of other perpetrators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limited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intent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each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perpetrator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all excesses of co-perpetrators remain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outside of the scope of liability of other perpetrators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 </a:t>
            </a:r>
            <a:r>
              <a:rPr lang="pl-PL" sz="2200" dirty="0" err="1">
                <a:latin typeface="Century Gothic" panose="020B0502020202020204" pitchFamily="34" charset="0"/>
              </a:rPr>
              <a:t>parasitic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accessorial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1E6A09D-9053-41E2-A409-16C73D41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881" y="4938554"/>
            <a:ext cx="9141110" cy="17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principle of the independent individual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criminal liability of all participants in the commitment of an offence</a:t>
            </a:r>
            <a:r>
              <a:rPr lang="pl-PL" sz="2600" dirty="0">
                <a:latin typeface="Century Gothic" panose="020B0502020202020204" pitchFamily="34" charset="0"/>
              </a:rPr>
              <a:t> (art. 21 CC)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8FFBC39-C84C-478F-ABA4-885EEE93F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111" y="2827600"/>
            <a:ext cx="9240001" cy="38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forms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direct</a:t>
            </a:r>
            <a:r>
              <a:rPr lang="pl-PL" sz="2200" dirty="0">
                <a:latin typeface="Century Gothic" panose="020B0502020202020204" pitchFamily="34" charset="0"/>
              </a:rPr>
              <a:t> (principal) </a:t>
            </a:r>
            <a:r>
              <a:rPr lang="pl-PL" sz="22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one person by his or her own actions, or by the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omission of an act, fulfill</a:t>
            </a:r>
            <a:r>
              <a:rPr lang="pl-PL" sz="1800" dirty="0">
                <a:latin typeface="Century Gothic" panose="020B0502020202020204" pitchFamily="34" charset="0"/>
              </a:rPr>
              <a:t>s</a:t>
            </a:r>
            <a:r>
              <a:rPr lang="en-US" sz="1800" dirty="0">
                <a:latin typeface="Century Gothic" panose="020B0502020202020204" pitchFamily="34" charset="0"/>
              </a:rPr>
              <a:t> all necessary elements of an offence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forms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complicity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two or more persons commit an offence</a:t>
            </a:r>
            <a:r>
              <a:rPr lang="pl-PL" sz="1800" dirty="0">
                <a:latin typeface="Century Gothic" panose="020B0502020202020204" pitchFamily="34" charset="0"/>
              </a:rPr>
              <a:t>:</a:t>
            </a:r>
          </a:p>
          <a:p>
            <a:pPr lvl="3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jointly</a:t>
            </a:r>
            <a:r>
              <a:rPr lang="pl-PL" dirty="0">
                <a:latin typeface="Century Gothic" panose="020B0502020202020204" pitchFamily="34" charset="0"/>
              </a:rPr>
              <a:t> and</a:t>
            </a:r>
          </a:p>
          <a:p>
            <a:pPr lvl="3">
              <a:lnSpc>
                <a:spcPct val="100000"/>
              </a:lnSpc>
            </a:pPr>
            <a:r>
              <a:rPr lang="pl-PL" dirty="0">
                <a:latin typeface="Century Gothic" panose="020B0502020202020204" pitchFamily="34" charset="0"/>
              </a:rPr>
              <a:t>in </a:t>
            </a:r>
            <a:r>
              <a:rPr lang="pl-PL" dirty="0" err="1">
                <a:latin typeface="Century Gothic" panose="020B0502020202020204" pitchFamily="34" charset="0"/>
              </a:rPr>
              <a:t>agreement</a:t>
            </a:r>
            <a:endParaRPr lang="pl-PL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forms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complicity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agreement does not necessarily have to be made explicitly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Implied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agreement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is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possible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liability for the commitment of an offence in complicity concerns not only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actions undertaken by each co-perpetrator individually but also for actions undertaken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by other co-perpetrators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if one of the co-perpetrators acted beyond the agreement,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others will not be liable for his or her excess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forms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directing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commission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c</a:t>
            </a:r>
            <a:r>
              <a:rPr lang="en-US" sz="1800" dirty="0" err="1">
                <a:latin typeface="Century Gothic" panose="020B0502020202020204" pitchFamily="34" charset="0"/>
              </a:rPr>
              <a:t>ommitting</a:t>
            </a:r>
            <a:r>
              <a:rPr lang="en-US" sz="1800" dirty="0">
                <a:latin typeface="Century Gothic" panose="020B0502020202020204" pitchFamily="34" charset="0"/>
              </a:rPr>
              <a:t> an offence through another person, seen as leadership in the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commitment of an offence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actual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control</a:t>
            </a:r>
            <a:r>
              <a:rPr lang="pl-PL" sz="1800" dirty="0">
                <a:latin typeface="Century Gothic" panose="020B0502020202020204" pitchFamily="34" charset="0"/>
              </a:rPr>
              <a:t> of the leader</a:t>
            </a: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leader </a:t>
            </a:r>
            <a:r>
              <a:rPr lang="pl-PL" sz="1800" dirty="0" err="1">
                <a:latin typeface="Century Gothic" panose="020B0502020202020204" pitchFamily="34" charset="0"/>
              </a:rPr>
              <a:t>does</a:t>
            </a:r>
            <a:r>
              <a:rPr lang="pl-PL" sz="1800" dirty="0">
                <a:latin typeface="Century Gothic" panose="020B0502020202020204" pitchFamily="34" charset="0"/>
              </a:rPr>
              <a:t> not </a:t>
            </a:r>
            <a:r>
              <a:rPr lang="pl-PL" sz="1800" dirty="0" err="1">
                <a:latin typeface="Century Gothic" panose="020B0502020202020204" pitchFamily="34" charset="0"/>
              </a:rPr>
              <a:t>fulfill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definition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by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own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action</a:t>
            </a:r>
            <a:r>
              <a:rPr lang="pl-PL" sz="1800" dirty="0">
                <a:latin typeface="Century Gothic" panose="020B0502020202020204" pitchFamily="34" charset="0"/>
              </a:rPr>
              <a:t>, but </a:t>
            </a:r>
            <a:r>
              <a:rPr lang="pl-PL" sz="1800" dirty="0" err="1">
                <a:latin typeface="Century Gothic" panose="020B0502020202020204" pitchFamily="34" charset="0"/>
              </a:rPr>
              <a:t>through</a:t>
            </a:r>
            <a:r>
              <a:rPr lang="pl-PL" sz="1800" dirty="0">
                <a:latin typeface="Century Gothic" panose="020B0502020202020204" pitchFamily="34" charset="0"/>
              </a:rPr>
              <a:t> the „</a:t>
            </a:r>
            <a:r>
              <a:rPr lang="pl-PL" sz="1800" dirty="0" err="1">
                <a:latin typeface="Century Gothic" panose="020B0502020202020204" pitchFamily="34" charset="0"/>
              </a:rPr>
              <a:t>direct</a:t>
            </a:r>
            <a:r>
              <a:rPr lang="pl-PL" sz="1800" dirty="0">
                <a:latin typeface="Century Gothic" panose="020B0502020202020204" pitchFamily="34" charset="0"/>
              </a:rPr>
              <a:t>” </a:t>
            </a:r>
            <a:r>
              <a:rPr lang="pl-PL" sz="1800" dirty="0" err="1">
                <a:latin typeface="Century Gothic" panose="020B0502020202020204" pitchFamily="34" charset="0"/>
              </a:rPr>
              <a:t>perpetrator</a:t>
            </a:r>
            <a:endParaRPr lang="pl-PL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forms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perpetration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ordering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commission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necessary</a:t>
            </a:r>
            <a:r>
              <a:rPr lang="pl-PL" sz="1800" dirty="0">
                <a:latin typeface="Century Gothic" panose="020B0502020202020204" pitchFamily="34" charset="0"/>
              </a:rPr>
              <a:t> element: </a:t>
            </a:r>
            <a:r>
              <a:rPr lang="pl-PL" sz="1800" dirty="0" err="1">
                <a:latin typeface="Century Gothic" panose="020B0502020202020204" pitchFamily="34" charset="0"/>
              </a:rPr>
              <a:t>relationship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subordination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dependency</a:t>
            </a:r>
            <a:r>
              <a:rPr lang="pl-PL" sz="1800" dirty="0">
                <a:latin typeface="Century Gothic" panose="020B0502020202020204" pitchFamily="34" charset="0"/>
              </a:rPr>
              <a:t>) </a:t>
            </a:r>
            <a:r>
              <a:rPr lang="pl-PL" sz="1800" dirty="0" err="1">
                <a:latin typeface="Century Gothic" panose="020B0502020202020204" pitchFamily="34" charset="0"/>
              </a:rPr>
              <a:t>between</a:t>
            </a:r>
            <a:r>
              <a:rPr lang="pl-PL" sz="1800" dirty="0">
                <a:latin typeface="Century Gothic" panose="020B0502020202020204" pitchFamily="34" charset="0"/>
              </a:rPr>
              <a:t> the leader (person, </a:t>
            </a:r>
            <a:r>
              <a:rPr lang="pl-PL" sz="1800" dirty="0" err="1">
                <a:latin typeface="Century Gothic" panose="020B0502020202020204" pitchFamily="34" charset="0"/>
              </a:rPr>
              <a:t>who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giving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order) and the „</a:t>
            </a:r>
            <a:r>
              <a:rPr lang="pl-PL" sz="1800" dirty="0" err="1">
                <a:latin typeface="Century Gothic" panose="020B0502020202020204" pitchFamily="34" charset="0"/>
              </a:rPr>
              <a:t>direct</a:t>
            </a:r>
            <a:r>
              <a:rPr lang="pl-PL" sz="1800" dirty="0">
                <a:latin typeface="Century Gothic" panose="020B0502020202020204" pitchFamily="34" charset="0"/>
              </a:rPr>
              <a:t>” </a:t>
            </a:r>
            <a:r>
              <a:rPr lang="pl-PL" sz="1800" dirty="0" err="1">
                <a:latin typeface="Century Gothic" panose="020B0502020202020204" pitchFamily="34" charset="0"/>
              </a:rPr>
              <a:t>perpetrator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leader </a:t>
            </a:r>
            <a:r>
              <a:rPr lang="pl-PL" sz="1800" dirty="0" err="1">
                <a:latin typeface="Century Gothic" panose="020B0502020202020204" pitchFamily="34" charset="0"/>
              </a:rPr>
              <a:t>does</a:t>
            </a:r>
            <a:r>
              <a:rPr lang="pl-PL" sz="1800" dirty="0">
                <a:latin typeface="Century Gothic" panose="020B0502020202020204" pitchFamily="34" charset="0"/>
              </a:rPr>
              <a:t> not </a:t>
            </a:r>
            <a:r>
              <a:rPr lang="pl-PL" sz="1800" dirty="0" err="1">
                <a:latin typeface="Century Gothic" panose="020B0502020202020204" pitchFamily="34" charset="0"/>
              </a:rPr>
              <a:t>fulfill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definition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by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own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action</a:t>
            </a:r>
            <a:r>
              <a:rPr lang="pl-PL" sz="1800" dirty="0">
                <a:latin typeface="Century Gothic" panose="020B0502020202020204" pitchFamily="34" charset="0"/>
              </a:rPr>
              <a:t>, but </a:t>
            </a:r>
            <a:r>
              <a:rPr lang="pl-PL" sz="1800" dirty="0" err="1">
                <a:latin typeface="Century Gothic" panose="020B0502020202020204" pitchFamily="34" charset="0"/>
              </a:rPr>
              <a:t>through</a:t>
            </a:r>
            <a:r>
              <a:rPr lang="pl-PL" sz="1800" dirty="0">
                <a:latin typeface="Century Gothic" panose="020B0502020202020204" pitchFamily="34" charset="0"/>
              </a:rPr>
              <a:t> the „</a:t>
            </a:r>
            <a:r>
              <a:rPr lang="pl-PL" sz="1800" dirty="0" err="1">
                <a:latin typeface="Century Gothic" panose="020B0502020202020204" pitchFamily="34" charset="0"/>
              </a:rPr>
              <a:t>direct</a:t>
            </a:r>
            <a:r>
              <a:rPr lang="pl-PL" sz="1800" dirty="0">
                <a:latin typeface="Century Gothic" panose="020B0502020202020204" pitchFamily="34" charset="0"/>
              </a:rPr>
              <a:t>” </a:t>
            </a:r>
            <a:r>
              <a:rPr lang="pl-PL" sz="1800" dirty="0" err="1">
                <a:latin typeface="Century Gothic" panose="020B0502020202020204" pitchFamily="34" charset="0"/>
              </a:rPr>
              <a:t>perpetrator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some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scholars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deem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ordering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commission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aggravated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instigation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accessorial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instigation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necessary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solicitation</a:t>
            </a:r>
            <a:r>
              <a:rPr lang="pl-PL" sz="1800" dirty="0">
                <a:latin typeface="Century Gothic" panose="020B0502020202020204" pitchFamily="34" charset="0"/>
              </a:rPr>
              <a:t> to be a </a:t>
            </a:r>
            <a:r>
              <a:rPr lang="pl-PL" sz="1800" dirty="0" err="1">
                <a:latin typeface="Century Gothic" panose="020B0502020202020204" pitchFamily="34" charset="0"/>
              </a:rPr>
              <a:t>personal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communication</a:t>
            </a:r>
            <a:r>
              <a:rPr lang="pl-PL" sz="1800" dirty="0">
                <a:latin typeface="Century Gothic" panose="020B0502020202020204" pitchFamily="34" charset="0"/>
              </a:rPr>
              <a:t> to a </a:t>
            </a:r>
            <a:r>
              <a:rPr lang="pl-PL" sz="1800" dirty="0" err="1">
                <a:latin typeface="Century Gothic" panose="020B0502020202020204" pitchFamily="34" charset="0"/>
              </a:rPr>
              <a:t>particular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individual</a:t>
            </a:r>
            <a:r>
              <a:rPr lang="pl-PL" sz="1800" dirty="0">
                <a:latin typeface="Century Gothic" panose="020B0502020202020204" pitchFamily="34" charset="0"/>
              </a:rPr>
              <a:t> (no </a:t>
            </a:r>
            <a:r>
              <a:rPr lang="pl-PL" sz="1800" dirty="0" err="1">
                <a:latin typeface="Century Gothic" panose="020B0502020202020204" pitchFamily="34" charset="0"/>
              </a:rPr>
              <a:t>solicitation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i="1" dirty="0">
                <a:latin typeface="Century Gothic" panose="020B0502020202020204" pitchFamily="34" charset="0"/>
              </a:rPr>
              <a:t>ad </a:t>
            </a:r>
            <a:r>
              <a:rPr lang="pl-PL" sz="1800" i="1" dirty="0" err="1">
                <a:latin typeface="Century Gothic" panose="020B0502020202020204" pitchFamily="34" charset="0"/>
              </a:rPr>
              <a:t>incertam</a:t>
            </a:r>
            <a:r>
              <a:rPr lang="pl-PL" sz="1800" i="1" dirty="0">
                <a:latin typeface="Century Gothic" panose="020B0502020202020204" pitchFamily="34" charset="0"/>
              </a:rPr>
              <a:t> personam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art. 18 par. 2 CC: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5872109-6151-4D46-822F-7B49E980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99" y="4204625"/>
            <a:ext cx="9009001" cy="9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instigation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requires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direct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</a:t>
            </a:r>
            <a:r>
              <a:rPr lang="en-US" sz="2200" dirty="0">
                <a:latin typeface="Century Gothic" panose="020B0502020202020204" pitchFamily="34" charset="0"/>
              </a:rPr>
              <a:t>an instigator must want to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induce a perpetrator to commit a prohibited act and must want to have this act 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rather than merely accept the possibility that his or her actions may lead to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its commission</a:t>
            </a:r>
            <a:r>
              <a:rPr lang="pl-PL" sz="2200" dirty="0">
                <a:latin typeface="Century Gothic" panose="020B0502020202020204" pitchFamily="34" charset="0"/>
              </a:rPr>
              <a:t>” (K. </a:t>
            </a:r>
            <a:r>
              <a:rPr lang="pl-PL" sz="2200" dirty="0" err="1">
                <a:latin typeface="Century Gothic" panose="020B0502020202020204" pitchFamily="34" charset="0"/>
              </a:rPr>
              <a:t>Kremens</a:t>
            </a:r>
            <a:r>
              <a:rPr lang="pl-PL" sz="2200" dirty="0">
                <a:latin typeface="Century Gothic" panose="020B0502020202020204" pitchFamily="34" charset="0"/>
              </a:rPr>
              <a:t>, W. Jasiński)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have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take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verbal</a:t>
            </a:r>
            <a:r>
              <a:rPr lang="pl-PL" sz="2600" dirty="0">
                <a:latin typeface="Century Gothic" panose="020B0502020202020204" pitchFamily="34" charset="0"/>
              </a:rPr>
              <a:t> form (</a:t>
            </a:r>
            <a:r>
              <a:rPr lang="pl-PL" sz="2600" dirty="0" err="1">
                <a:latin typeface="Century Gothic" panose="020B0502020202020204" pitchFamily="34" charset="0"/>
              </a:rPr>
              <a:t>gesture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It </a:t>
            </a: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require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committing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enticed</a:t>
            </a:r>
            <a:r>
              <a:rPr lang="pl-PL" sz="2600" dirty="0">
                <a:latin typeface="Century Gothic" panose="020B0502020202020204" pitchFamily="34" charset="0"/>
              </a:rPr>
              <a:t> person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however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authors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conclude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needed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incitement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induced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perpetrator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substantive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(P. Kardas, J. Giezek)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accessorial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aiding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„</a:t>
            </a:r>
            <a:r>
              <a:rPr lang="en-US" sz="1800" dirty="0">
                <a:latin typeface="Century Gothic" panose="020B0502020202020204" pitchFamily="34" charset="0"/>
              </a:rPr>
              <a:t>mode of liability in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which a perpetrator (aider), acting with the intention to have another person commit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a prohibited act, behaves in a way that facilitates the commitment of an offence, and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in particular delivers tools, means of transport, offers advice or information; it also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covers situations when an aider who, having assumed a specific obligation to prevent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the commitment of a prohibited act, facilitates the commitment of the act by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another person through his or her inaction the commission of the act by another person</a:t>
            </a:r>
            <a:r>
              <a:rPr lang="pl-PL" sz="1800" dirty="0">
                <a:latin typeface="Century Gothic" panose="020B0502020202020204" pitchFamily="34" charset="0"/>
              </a:rPr>
              <a:t>” (K. </a:t>
            </a:r>
            <a:r>
              <a:rPr lang="pl-PL" sz="1800" dirty="0" err="1">
                <a:latin typeface="Century Gothic" panose="020B0502020202020204" pitchFamily="34" charset="0"/>
              </a:rPr>
              <a:t>Kremens</a:t>
            </a:r>
            <a:r>
              <a:rPr lang="pl-PL" sz="1800" dirty="0">
                <a:latin typeface="Century Gothic" panose="020B0502020202020204" pitchFamily="34" charset="0"/>
              </a:rPr>
              <a:t>, W. Jasiński)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two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types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aiding</a:t>
            </a:r>
            <a:r>
              <a:rPr lang="pl-PL" sz="1800" dirty="0">
                <a:latin typeface="Century Gothic" panose="020B0502020202020204" pitchFamily="34" charset="0"/>
              </a:rPr>
              <a:t>: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physical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psychological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involves only those actions that precede or accompany the commission of a prohibited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happen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during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requires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direct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oblique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intention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issue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arises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people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play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part in the </a:t>
            </a:r>
            <a:r>
              <a:rPr lang="pl-PL" sz="2600" dirty="0" err="1">
                <a:latin typeface="Century Gothic" panose="020B0502020202020204" pitchFamily="34" charset="0"/>
              </a:rPr>
              <a:t>commission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principals</a:t>
            </a:r>
            <a:r>
              <a:rPr lang="pl-PL" sz="2600" dirty="0">
                <a:latin typeface="Century Gothic" panose="020B0502020202020204" pitchFamily="34" charset="0"/>
              </a:rPr>
              <a:t> („</a:t>
            </a:r>
            <a:r>
              <a:rPr lang="pl-PL" sz="2600" dirty="0" err="1">
                <a:latin typeface="Century Gothic" panose="020B0502020202020204" pitchFamily="34" charset="0"/>
              </a:rPr>
              <a:t>main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offenders</a:t>
            </a:r>
            <a:r>
              <a:rPr lang="pl-PL" sz="2600" dirty="0">
                <a:latin typeface="Century Gothic" panose="020B0502020202020204" pitchFamily="34" charset="0"/>
              </a:rPr>
              <a:t>) and </a:t>
            </a:r>
            <a:r>
              <a:rPr lang="pl-PL" sz="2600" b="1" dirty="0" err="1">
                <a:latin typeface="Century Gothic" panose="020B0502020202020204" pitchFamily="34" charset="0"/>
              </a:rPr>
              <a:t>accomplices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those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accompany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principals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accessorial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aiding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art. 18 par. 3 CC: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C233595-802D-49DA-98BB-83694FEE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99" y="3429000"/>
            <a:ext cx="9240001" cy="27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3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course</a:t>
            </a:r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3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summary</a:t>
            </a:r>
            <a:endParaRPr lang="pl-PL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previously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Law: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3051089-C0E6-4F8D-9ACE-11EEF5A81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33332"/>
              </p:ext>
            </p:extLst>
          </p:nvPr>
        </p:nvGraphicFramePr>
        <p:xfrm>
          <a:off x="1318418" y="2413184"/>
          <a:ext cx="9555164" cy="373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582">
                  <a:extLst>
                    <a:ext uri="{9D8B030D-6E8A-4147-A177-3AD203B41FA5}">
                      <a16:colId xmlns:a16="http://schemas.microsoft.com/office/drawing/2014/main" val="2809360231"/>
                    </a:ext>
                  </a:extLst>
                </a:gridCol>
                <a:gridCol w="4777582">
                  <a:extLst>
                    <a:ext uri="{9D8B030D-6E8A-4147-A177-3AD203B41FA5}">
                      <a16:colId xmlns:a16="http://schemas.microsoft.com/office/drawing/2014/main" val="423936633"/>
                    </a:ext>
                  </a:extLst>
                </a:gridCol>
              </a:tblGrid>
              <a:tr h="715857">
                <a:tc>
                  <a:txBody>
                    <a:bodyPr/>
                    <a:lstStyle/>
                    <a:p>
                      <a:r>
                        <a:rPr lang="pl-PL" sz="2400" dirty="0" err="1"/>
                        <a:t>Common</a:t>
                      </a:r>
                      <a:r>
                        <a:rPr lang="pl-PL" sz="2400" dirty="0"/>
                        <a:t>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Continental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40826"/>
                  </a:ext>
                </a:extLst>
              </a:tr>
              <a:tr h="2326536">
                <a:tc>
                  <a:txBody>
                    <a:bodyPr/>
                    <a:lstStyle/>
                    <a:p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law, </a:t>
                      </a:r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mostly</a:t>
                      </a:r>
                      <a:r>
                        <a:rPr lang="pl-PL" sz="2400" dirty="0"/>
                        <a:t> in </a:t>
                      </a:r>
                      <a:r>
                        <a:rPr lang="pl-PL" sz="2400" dirty="0" err="1"/>
                        <a:t>judgments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courts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to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, as the </a:t>
                      </a:r>
                      <a:r>
                        <a:rPr lang="pl-PL" sz="2400" dirty="0" err="1"/>
                        <a:t>opportunity</a:t>
                      </a:r>
                      <a:r>
                        <a:rPr lang="pl-PL" sz="2400" dirty="0"/>
                        <a:t> (and </a:t>
                      </a:r>
                      <a:r>
                        <a:rPr lang="pl-PL" sz="2400" dirty="0" err="1"/>
                        <a:t>need</a:t>
                      </a:r>
                      <a:r>
                        <a:rPr lang="pl-PL" sz="2400" dirty="0"/>
                        <a:t>) </a:t>
                      </a:r>
                      <a:r>
                        <a:rPr lang="pl-PL" sz="2400" dirty="0" err="1"/>
                        <a:t>occurs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judges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practical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elements</a:t>
                      </a:r>
                      <a:r>
                        <a:rPr lang="pl-PL" sz="2400" dirty="0"/>
                        <a:t> (law in </a:t>
                      </a:r>
                      <a:r>
                        <a:rPr lang="pl-PL" sz="2400" dirty="0" err="1"/>
                        <a:t>action</a:t>
                      </a:r>
                      <a:r>
                        <a:rPr lang="pl-P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err="1"/>
                        <a:t>legal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norms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statutes</a:t>
                      </a:r>
                      <a:r>
                        <a:rPr lang="pl-PL" sz="2400" dirty="0"/>
                        <a:t> (</a:t>
                      </a:r>
                      <a:r>
                        <a:rPr lang="pl-PL" sz="2400" dirty="0" err="1"/>
                        <a:t>acts</a:t>
                      </a:r>
                      <a:r>
                        <a:rPr lang="pl-PL" sz="2400" dirty="0"/>
                        <a:t> of </a:t>
                      </a:r>
                      <a:r>
                        <a:rPr lang="pl-PL" sz="2400" dirty="0" err="1"/>
                        <a:t>parliament</a:t>
                      </a:r>
                      <a:r>
                        <a:rPr lang="pl-PL" sz="2400" dirty="0"/>
                        <a:t>)</a:t>
                      </a:r>
                    </a:p>
                    <a:p>
                      <a:r>
                        <a:rPr lang="pl-PL" sz="2400" dirty="0" err="1"/>
                        <a:t>complete</a:t>
                      </a:r>
                      <a:r>
                        <a:rPr lang="pl-PL" sz="2400" dirty="0"/>
                        <a:t> system</a:t>
                      </a:r>
                    </a:p>
                    <a:p>
                      <a:r>
                        <a:rPr lang="pl-PL" sz="2400" dirty="0" err="1"/>
                        <a:t>professors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theoretical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constructions</a:t>
                      </a:r>
                      <a:r>
                        <a:rPr lang="pl-PL" sz="2400" dirty="0"/>
                        <a:t> and </a:t>
                      </a:r>
                      <a:r>
                        <a:rPr lang="pl-PL" sz="2400" dirty="0" err="1"/>
                        <a:t>abstract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thinking</a:t>
                      </a:r>
                      <a:r>
                        <a:rPr lang="pl-PL" sz="2400" dirty="0"/>
                        <a:t> of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32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lack</a:t>
            </a:r>
            <a:r>
              <a:rPr lang="pl-PL" sz="2600" dirty="0">
                <a:latin typeface="Century Gothic" panose="020B0502020202020204" pitchFamily="34" charset="0"/>
              </a:rPr>
              <a:t> of)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+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= prima facie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by A. Zoll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unlawfulness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punishability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culpability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of </a:t>
            </a:r>
            <a:r>
              <a:rPr lang="pl-PL" sz="2600" dirty="0" err="1">
                <a:latin typeface="Century Gothic" panose="020B0502020202020204" pitchFamily="34" charset="0"/>
              </a:rPr>
              <a:t>constituent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latin typeface="Century Gothic" panose="020B0502020202020204" pitchFamily="34" charset="0"/>
              </a:rPr>
              <a:t> event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r>
              <a:rPr lang="pl-PL" sz="2600" dirty="0">
                <a:latin typeface="Century Gothic" panose="020B0502020202020204" pitchFamily="34" charset="0"/>
              </a:rPr>
              <a:t> by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material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physical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objective</a:t>
            </a:r>
            <a:r>
              <a:rPr lang="pl-PL" sz="2600" dirty="0">
                <a:latin typeface="Century Gothic" panose="020B0502020202020204" pitchFamily="34" charset="0"/>
              </a:rPr>
              <a:t> element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refer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mandatory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outcome</a:t>
            </a:r>
            <a:r>
              <a:rPr lang="pl-PL" sz="2200" dirty="0">
                <a:latin typeface="Century Gothic" panose="020B0502020202020204" pitchFamily="34" charset="0"/>
              </a:rPr>
              <a:t>) -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consists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cannot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unless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cause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specified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actually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occur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formal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no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material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part of the offence referring to the defendant’s mental state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moral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en-US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requirement of „guilty mind”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 principal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a person </a:t>
            </a:r>
            <a:r>
              <a:rPr lang="pl-PL" sz="2600" dirty="0" err="1">
                <a:latin typeface="Century Gothic" panose="020B0502020202020204" pitchFamily="34" charset="0"/>
              </a:rPr>
              <a:t>whose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fall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within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accomplice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anyone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who</a:t>
            </a:r>
            <a:r>
              <a:rPr lang="pl-PL" sz="2600" dirty="0">
                <a:latin typeface="Century Gothic" panose="020B0502020202020204" pitchFamily="34" charset="0"/>
              </a:rPr>
              <a:t> aids, </a:t>
            </a:r>
            <a:r>
              <a:rPr lang="pl-PL" sz="2600" dirty="0" err="1">
                <a:latin typeface="Century Gothic" panose="020B0502020202020204" pitchFamily="34" charset="0"/>
              </a:rPr>
              <a:t>abets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counsels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procures</a:t>
            </a:r>
            <a:r>
              <a:rPr lang="pl-PL" sz="2600" dirty="0">
                <a:latin typeface="Century Gothic" panose="020B0502020202020204" pitchFamily="34" charset="0"/>
              </a:rPr>
              <a:t> a principal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accomplice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also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refered</a:t>
            </a:r>
            <a:r>
              <a:rPr lang="pl-PL" sz="2200" dirty="0">
                <a:latin typeface="Century Gothic" panose="020B0502020202020204" pitchFamily="34" charset="0"/>
              </a:rPr>
              <a:t> to as „</a:t>
            </a:r>
            <a:r>
              <a:rPr lang="pl-PL" sz="2200" dirty="0" err="1">
                <a:latin typeface="Century Gothic" panose="020B0502020202020204" pitchFamily="34" charset="0"/>
              </a:rPr>
              <a:t>accessory</a:t>
            </a:r>
            <a:r>
              <a:rPr lang="pl-PL" sz="2200" dirty="0">
                <a:latin typeface="Century Gothic" panose="020B0502020202020204" pitchFamily="34" charset="0"/>
              </a:rPr>
              <a:t>”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„</a:t>
            </a:r>
            <a:r>
              <a:rPr lang="pl-PL" sz="2200" dirty="0" err="1">
                <a:latin typeface="Century Gothic" panose="020B0502020202020204" pitchFamily="34" charset="0"/>
              </a:rPr>
              <a:t>secondary</a:t>
            </a:r>
            <a:r>
              <a:rPr lang="pl-PL" sz="2200" dirty="0">
                <a:latin typeface="Century Gothic" panose="020B0502020202020204" pitchFamily="34" charset="0"/>
              </a:rPr>
              <a:t> party”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common law: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includes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moral</a:t>
            </a:r>
            <a:r>
              <a:rPr lang="pl-PL" sz="2200" dirty="0">
                <a:latin typeface="Century Gothic" panose="020B0502020202020204" pitchFamily="34" charset="0"/>
              </a:rPr>
              <a:t> element)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law: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) and </a:t>
            </a:r>
            <a:r>
              <a:rPr lang="pl-PL" sz="2200" dirty="0" err="1">
                <a:latin typeface="Century Gothic" panose="020B0502020202020204" pitchFamily="34" charset="0"/>
              </a:rPr>
              <a:t>intentionality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separated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5B91B6-4BEF-4134-B76F-50F4DC41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04625"/>
            <a:ext cx="5670287" cy="163438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48E9858-8C55-42D7-9C5D-1FCA0E206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375" y="3872522"/>
            <a:ext cx="5238262" cy="24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states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purpose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intention</a:t>
            </a:r>
            <a:endParaRPr lang="pl-PL" sz="1900" b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recklessness</a:t>
            </a:r>
            <a:endParaRPr lang="pl-PL" sz="1900" b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wilfulness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knowledge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belief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suspiction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reasonable</a:t>
            </a:r>
            <a:r>
              <a:rPr lang="pl-PL" sz="1900" dirty="0">
                <a:latin typeface="Century Gothic" panose="020B0502020202020204" pitchFamily="34" charset="0"/>
              </a:rPr>
              <a:t> </a:t>
            </a:r>
            <a:r>
              <a:rPr lang="pl-PL" sz="1900" dirty="0" err="1">
                <a:latin typeface="Century Gothic" panose="020B0502020202020204" pitchFamily="34" charset="0"/>
              </a:rPr>
              <a:t>cause</a:t>
            </a:r>
            <a:r>
              <a:rPr lang="pl-PL" sz="1900" dirty="0">
                <a:latin typeface="Century Gothic" panose="020B0502020202020204" pitchFamily="34" charset="0"/>
              </a:rPr>
              <a:t> to </a:t>
            </a:r>
            <a:r>
              <a:rPr lang="pl-PL" sz="1900" dirty="0" err="1">
                <a:latin typeface="Century Gothic" panose="020B0502020202020204" pitchFamily="34" charset="0"/>
              </a:rPr>
              <a:t>believe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maliciousnes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fraudulence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dishonesty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corruptness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neglicence</a:t>
            </a:r>
            <a:endParaRPr lang="pl-PL" sz="1900" b="1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states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direct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oblique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recklessness</a:t>
            </a:r>
            <a:r>
              <a:rPr lang="pl-PL" dirty="0">
                <a:latin typeface="Century Gothic" panose="020B0502020202020204" pitchFamily="34" charset="0"/>
              </a:rPr>
              <a:t> (</a:t>
            </a:r>
            <a:r>
              <a:rPr lang="pl-PL" dirty="0" err="1">
                <a:latin typeface="Century Gothic" panose="020B0502020202020204" pitchFamily="34" charset="0"/>
              </a:rPr>
              <a:t>aware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r>
              <a:rPr lang="pl-PL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negligence</a:t>
            </a:r>
            <a:r>
              <a:rPr lang="pl-PL" dirty="0">
                <a:latin typeface="Century Gothic" panose="020B0502020202020204" pitchFamily="34" charset="0"/>
              </a:rPr>
              <a:t> (</a:t>
            </a:r>
            <a:r>
              <a:rPr lang="pl-PL" dirty="0" err="1">
                <a:latin typeface="Century Gothic" panose="020B0502020202020204" pitchFamily="34" charset="0"/>
              </a:rPr>
              <a:t>unaware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r>
              <a:rPr lang="pl-PL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two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groups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failure</a:t>
            </a:r>
            <a:r>
              <a:rPr lang="pl-PL" sz="2600" dirty="0">
                <a:latin typeface="Century Gothic" panose="020B0502020202020204" pitchFamily="34" charset="0"/>
              </a:rPr>
              <a:t> of proof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not </a:t>
            </a:r>
            <a:r>
              <a:rPr lang="pl-PL" sz="2200" dirty="0" err="1">
                <a:latin typeface="Century Gothic" panose="020B0502020202020204" pitchFamily="34" charset="0"/>
              </a:rPr>
              <a:t>defences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strictly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speaking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denials</a:t>
            </a:r>
            <a:r>
              <a:rPr lang="pl-PL" sz="2200" dirty="0">
                <a:latin typeface="Century Gothic" panose="020B0502020202020204" pitchFamily="34" charset="0"/>
              </a:rPr>
              <a:t> of proof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their</a:t>
            </a:r>
            <a:r>
              <a:rPr lang="pl-PL" sz="2200" dirty="0">
                <a:latin typeface="Century Gothic" panose="020B0502020202020204" pitchFamily="34" charset="0"/>
              </a:rPr>
              <a:t> role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grounds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impunity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do not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justify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him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defences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justification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acquittal</a:t>
            </a:r>
            <a:r>
              <a:rPr lang="pl-PL" sz="2200" dirty="0">
                <a:latin typeface="Century Gothic" panose="020B0502020202020204" pitchFamily="34" charset="0"/>
              </a:rPr>
              <a:t> on the </a:t>
            </a:r>
            <a:r>
              <a:rPr lang="pl-PL" sz="2200" dirty="0" err="1">
                <a:latin typeface="Century Gothic" panose="020B0502020202020204" pitchFamily="34" charset="0"/>
              </a:rPr>
              <a:t>grounds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justification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lawful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defines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otherwise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under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socially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acceptable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deserves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neither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nor </a:t>
            </a:r>
            <a:r>
              <a:rPr lang="pl-PL" sz="2200" dirty="0" err="1">
                <a:latin typeface="Century Gothic" panose="020B0502020202020204" pitchFamily="34" charset="0"/>
              </a:rPr>
              <a:t>even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censure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excuse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acquittal</a:t>
            </a:r>
            <a:r>
              <a:rPr lang="pl-PL" sz="2200" dirty="0">
                <a:latin typeface="Century Gothic" panose="020B0502020202020204" pitchFamily="34" charset="0"/>
              </a:rPr>
              <a:t> on the </a:t>
            </a:r>
            <a:r>
              <a:rPr lang="pl-PL" sz="2200" dirty="0" err="1">
                <a:latin typeface="Century Gothic" panose="020B0502020202020204" pitchFamily="34" charset="0"/>
              </a:rPr>
              <a:t>grounds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remain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intrusion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upon’s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victim’s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legally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protected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interests</a:t>
            </a:r>
            <a:r>
              <a:rPr lang="pl-PL" sz="2200" dirty="0">
                <a:latin typeface="Century Gothic" panose="020B0502020202020204" pitchFamily="34" charset="0"/>
              </a:rPr>
              <a:t>, but he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excused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because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was </a:t>
            </a:r>
            <a:r>
              <a:rPr lang="pl-PL" sz="2200" dirty="0" err="1">
                <a:latin typeface="Century Gothic" panose="020B0502020202020204" pitchFamily="34" charset="0"/>
              </a:rPr>
              <a:t>insufficiently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culpable</a:t>
            </a:r>
            <a:r>
              <a:rPr lang="pl-PL" sz="2200" dirty="0">
                <a:latin typeface="Century Gothic" panose="020B0502020202020204" pitchFamily="34" charset="0"/>
              </a:rPr>
              <a:t> for a </a:t>
            </a:r>
            <a:r>
              <a:rPr lang="pl-PL" sz="2200" dirty="0" err="1">
                <a:latin typeface="Century Gothic" panose="020B0502020202020204" pitchFamily="34" charset="0"/>
              </a:rPr>
              <a:t>conviction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actor’s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justified</a:t>
            </a:r>
            <a:r>
              <a:rPr lang="pl-PL" sz="2600" dirty="0">
                <a:latin typeface="Century Gothic" panose="020B0502020202020204" pitchFamily="34" charset="0"/>
              </a:rPr>
              <a:t>;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i="1" dirty="0" err="1">
                <a:latin typeface="Century Gothic" panose="020B0502020202020204" pitchFamily="34" charset="0"/>
              </a:rPr>
              <a:t>actor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excused</a:t>
            </a:r>
            <a:r>
              <a:rPr lang="pl-PL" sz="2600" dirty="0">
                <a:latin typeface="Century Gothic" panose="020B0502020202020204" pitchFamily="34" charset="0"/>
              </a:rPr>
              <a:t>” (Robinson)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defences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) law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grounds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impunity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do not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(nor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do </a:t>
            </a:r>
            <a:r>
              <a:rPr lang="pl-PL" sz="2200" dirty="0" err="1">
                <a:latin typeface="Century Gothic" panose="020B0502020202020204" pitchFamily="34" charset="0"/>
              </a:rPr>
              <a:t>deny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elements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their</a:t>
            </a:r>
            <a:r>
              <a:rPr lang="pl-PL" sz="2200" dirty="0">
                <a:latin typeface="Century Gothic" panose="020B0502020202020204" pitchFamily="34" charset="0"/>
              </a:rPr>
              <a:t> role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basically</a:t>
            </a:r>
            <a:r>
              <a:rPr lang="pl-PL" sz="2200" dirty="0">
                <a:latin typeface="Century Gothic" panose="020B0502020202020204" pitchFamily="34" charset="0"/>
              </a:rPr>
              <a:t> the same as 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unlawfulness</a:t>
            </a:r>
            <a:r>
              <a:rPr lang="pl-PL" sz="2600" dirty="0">
                <a:latin typeface="Century Gothic" panose="020B0502020202020204" pitchFamily="34" charset="0"/>
              </a:rPr>
              <a:t> =&gt;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justification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punishability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culpability</a:t>
            </a:r>
            <a:r>
              <a:rPr lang="pl-PL" sz="2600" dirty="0">
                <a:latin typeface="Century Gothic" panose="020B0502020202020204" pitchFamily="34" charset="0"/>
              </a:rPr>
              <a:t>) =&gt;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excuse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means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just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begun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undeveloped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three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usually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termed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„</a:t>
            </a:r>
            <a:r>
              <a:rPr lang="pl-PL" sz="2600" dirty="0" err="1">
                <a:latin typeface="Century Gothic" panose="020B0502020202020204" pitchFamily="34" charset="0"/>
              </a:rPr>
              <a:t>preliminary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attempt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conspiracy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incitement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they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even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though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(the one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was </a:t>
            </a:r>
            <a:r>
              <a:rPr lang="pl-PL" sz="2600" dirty="0" err="1">
                <a:latin typeface="Century Gothic" panose="020B0502020202020204" pitchFamily="34" charset="0"/>
              </a:rPr>
              <a:t>intended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bring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completed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possession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deemed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inchoate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penalizing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doing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certain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„with </a:t>
            </a:r>
            <a:r>
              <a:rPr lang="pl-PL" sz="2200" dirty="0" err="1">
                <a:latin typeface="Century Gothic" panose="020B0502020202020204" pitchFamily="34" charset="0"/>
              </a:rPr>
              <a:t>intent</a:t>
            </a:r>
            <a:r>
              <a:rPr lang="pl-PL" sz="2200" dirty="0">
                <a:latin typeface="Century Gothic" panose="020B0502020202020204" pitchFamily="34" charset="0"/>
              </a:rPr>
              <a:t> to do [</a:t>
            </a:r>
            <a:r>
              <a:rPr lang="pl-PL" sz="2200" dirty="0" err="1">
                <a:latin typeface="Century Gothic" panose="020B0502020202020204" pitchFamily="34" charset="0"/>
              </a:rPr>
              <a:t>something</a:t>
            </a:r>
            <a:r>
              <a:rPr lang="pl-PL" sz="2200" dirty="0">
                <a:latin typeface="Century Gothic" panose="020B0502020202020204" pitchFamily="34" charset="0"/>
              </a:rPr>
              <a:t>]”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deemed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inchoate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attempt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kinds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attept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incomplete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attempt</a:t>
            </a:r>
            <a:r>
              <a:rPr lang="pl-PL" sz="2200" dirty="0">
                <a:latin typeface="Century Gothic" panose="020B0502020202020204" pitchFamily="34" charset="0"/>
              </a:rPr>
              <a:t> –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has</a:t>
            </a:r>
            <a:r>
              <a:rPr lang="pl-PL" sz="2200" dirty="0">
                <a:latin typeface="Century Gothic" panose="020B0502020202020204" pitchFamily="34" charset="0"/>
              </a:rPr>
              <a:t> set out to </a:t>
            </a:r>
            <a:r>
              <a:rPr lang="pl-PL" sz="2200" dirty="0" err="1">
                <a:latin typeface="Century Gothic" panose="020B0502020202020204" pitchFamily="34" charset="0"/>
              </a:rPr>
              <a:t>commit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but </a:t>
            </a:r>
            <a:r>
              <a:rPr lang="pl-PL" sz="2200" dirty="0" err="1">
                <a:latin typeface="Century Gothic" panose="020B0502020202020204" pitchFamily="34" charset="0"/>
              </a:rPr>
              <a:t>has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yet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all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necessary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bring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about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complete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attempt</a:t>
            </a:r>
            <a:r>
              <a:rPr lang="pl-PL" sz="2200" dirty="0">
                <a:latin typeface="Century Gothic" panose="020B0502020202020204" pitchFamily="34" charset="0"/>
              </a:rPr>
              <a:t> –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all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he </a:t>
            </a:r>
            <a:r>
              <a:rPr lang="pl-PL" sz="2200" dirty="0" err="1">
                <a:latin typeface="Century Gothic" panose="020B0502020202020204" pitchFamily="34" charset="0"/>
              </a:rPr>
              <a:t>intended</a:t>
            </a:r>
            <a:r>
              <a:rPr lang="pl-PL" sz="2200" dirty="0">
                <a:latin typeface="Century Gothic" panose="020B0502020202020204" pitchFamily="34" charset="0"/>
              </a:rPr>
              <a:t>, but the </a:t>
            </a:r>
            <a:r>
              <a:rPr lang="pl-PL" sz="2200" dirty="0" err="1">
                <a:latin typeface="Century Gothic" panose="020B0502020202020204" pitchFamily="34" charset="0"/>
              </a:rPr>
              <a:t>desired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followed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attempt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intent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becomes</a:t>
            </a:r>
            <a:r>
              <a:rPr lang="pl-PL" sz="2600" dirty="0">
                <a:latin typeface="Century Gothic" panose="020B0502020202020204" pitchFamily="34" charset="0"/>
              </a:rPr>
              <a:t> the principal ingredient of the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however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cannot</a:t>
            </a:r>
            <a:r>
              <a:rPr lang="pl-PL" sz="2200" dirty="0">
                <a:latin typeface="Century Gothic" panose="020B0502020202020204" pitchFamily="34" charset="0"/>
              </a:rPr>
              <a:t> be the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ingredient (</a:t>
            </a:r>
            <a:r>
              <a:rPr lang="pl-PL" sz="2200" i="1" dirty="0" err="1">
                <a:latin typeface="Century Gothic" panose="020B0502020202020204" pitchFamily="34" charset="0"/>
              </a:rPr>
              <a:t>cogitationis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poenam</a:t>
            </a:r>
            <a:r>
              <a:rPr lang="pl-PL" sz="2200" i="1" dirty="0">
                <a:latin typeface="Century Gothic" panose="020B0502020202020204" pitchFamily="34" charset="0"/>
              </a:rPr>
              <a:t> nemo </a:t>
            </a:r>
            <a:r>
              <a:rPr lang="pl-PL" sz="2200" i="1" dirty="0" err="1">
                <a:latin typeface="Century Gothic" panose="020B0502020202020204" pitchFamily="34" charset="0"/>
              </a:rPr>
              <a:t>patitur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intended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cause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proscribed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had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necessary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knowledge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facts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generally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there’s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requirement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however</a:t>
            </a:r>
            <a:r>
              <a:rPr lang="pl-PL" sz="2200" dirty="0">
                <a:latin typeface="Century Gothic" panose="020B0502020202020204" pitchFamily="34" charset="0"/>
              </a:rPr>
              <a:t>,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convicted</a:t>
            </a:r>
            <a:r>
              <a:rPr lang="pl-PL" sz="2200" dirty="0">
                <a:latin typeface="Century Gothic" panose="020B0502020202020204" pitchFamily="34" charset="0"/>
              </a:rPr>
              <a:t> for </a:t>
            </a:r>
            <a:r>
              <a:rPr lang="pl-PL" sz="2200" dirty="0" err="1">
                <a:latin typeface="Century Gothic" panose="020B0502020202020204" pitchFamily="34" charset="0"/>
              </a:rPr>
              <a:t>attempted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he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reckless</a:t>
            </a:r>
            <a:r>
              <a:rPr lang="pl-PL" sz="2200" dirty="0">
                <a:latin typeface="Century Gothic" panose="020B0502020202020204" pitchFamily="34" charset="0"/>
              </a:rPr>
              <a:t> as to </a:t>
            </a:r>
            <a:r>
              <a:rPr lang="pl-PL" sz="2200" dirty="0" err="1">
                <a:latin typeface="Century Gothic" panose="020B0502020202020204" pitchFamily="34" charset="0"/>
              </a:rPr>
              <a:t>these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elements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), </a:t>
            </a:r>
            <a:r>
              <a:rPr lang="pl-PL" sz="2200" dirty="0" err="1">
                <a:latin typeface="Century Gothic" panose="020B0502020202020204" pitchFamily="34" charset="0"/>
              </a:rPr>
              <a:t>which</a:t>
            </a:r>
            <a:r>
              <a:rPr lang="pl-PL" sz="2200" dirty="0">
                <a:latin typeface="Century Gothic" panose="020B0502020202020204" pitchFamily="34" charset="0"/>
              </a:rPr>
              <a:t> he </a:t>
            </a:r>
            <a:r>
              <a:rPr lang="pl-PL" sz="2200" dirty="0" err="1">
                <a:latin typeface="Century Gothic" panose="020B0502020202020204" pitchFamily="34" charset="0"/>
              </a:rPr>
              <a:t>could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reckless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commit</a:t>
            </a:r>
            <a:r>
              <a:rPr lang="pl-PL" sz="2200" dirty="0">
                <a:latin typeface="Century Gothic" panose="020B0502020202020204" pitchFamily="34" charset="0"/>
              </a:rPr>
              <a:t> a „</a:t>
            </a:r>
            <a:r>
              <a:rPr lang="pl-PL" sz="2200" dirty="0" err="1">
                <a:latin typeface="Century Gothic" panose="020B0502020202020204" pitchFamily="34" charset="0"/>
              </a:rPr>
              <a:t>full</a:t>
            </a:r>
            <a:r>
              <a:rPr lang="pl-PL" sz="2200" dirty="0">
                <a:latin typeface="Century Gothic" panose="020B0502020202020204" pitchFamily="34" charset="0"/>
              </a:rPr>
              <a:t>”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attempt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intent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direct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oblique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action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inaction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leading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directly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perpetration</a:t>
            </a:r>
            <a:r>
              <a:rPr lang="pl-PL" sz="2600" dirty="0">
                <a:latin typeface="Century Gothic" panose="020B0502020202020204" pitchFamily="34" charset="0"/>
              </a:rPr>
              <a:t> of a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absence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commission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6D61188-9CF5-4719-8EB4-05DAC2F8A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87" y="4608192"/>
            <a:ext cx="9447901" cy="16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persons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can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b="1" dirty="0">
                <a:latin typeface="Century Gothic" panose="020B0502020202020204" pitchFamily="34" charset="0"/>
              </a:rPr>
              <a:t>co-</a:t>
            </a:r>
            <a:r>
              <a:rPr lang="pl-PL" sz="2600" b="1" dirty="0" err="1">
                <a:latin typeface="Century Gothic" panose="020B0502020202020204" pitchFamily="34" charset="0"/>
              </a:rPr>
              <a:t>principals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each</a:t>
            </a:r>
            <a:r>
              <a:rPr lang="pl-PL" sz="2200" dirty="0">
                <a:latin typeface="Century Gothic" panose="020B0502020202020204" pitchFamily="34" charset="0"/>
              </a:rPr>
              <a:t> one of </a:t>
            </a:r>
            <a:r>
              <a:rPr lang="pl-PL" sz="2200" dirty="0" err="1">
                <a:latin typeface="Century Gothic" panose="020B0502020202020204" pitchFamily="34" charset="0"/>
              </a:rPr>
              <a:t>them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satisfies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definition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substantive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each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them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own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contributes</a:t>
            </a:r>
            <a:r>
              <a:rPr lang="pl-PL" sz="2200" dirty="0">
                <a:latin typeface="Century Gothic" panose="020B0502020202020204" pitchFamily="34" charset="0"/>
              </a:rPr>
              <a:t> to the </a:t>
            </a:r>
            <a:r>
              <a:rPr lang="pl-PL" sz="2200" dirty="0" err="1">
                <a:latin typeface="Century Gothic" panose="020B0502020202020204" pitchFamily="34" charset="0"/>
              </a:rPr>
              <a:t>causation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cunduct</a:t>
            </a:r>
            <a:r>
              <a:rPr lang="pl-PL" sz="2200" dirty="0">
                <a:latin typeface="Century Gothic" panose="020B0502020202020204" pitchFamily="34" charset="0"/>
              </a:rPr>
              <a:t> element of the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all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their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together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fulfill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all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elements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each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them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mental</a:t>
            </a:r>
            <a:r>
              <a:rPr lang="pl-PL" sz="2200" dirty="0">
                <a:latin typeface="Century Gothic" panose="020B0502020202020204" pitchFamily="34" charset="0"/>
              </a:rPr>
              <a:t> element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attempt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of </a:t>
            </a:r>
            <a:r>
              <a:rPr lang="pl-PL" sz="2600" dirty="0" err="1">
                <a:latin typeface="Century Gothic" panose="020B0502020202020204" pitchFamily="34" charset="0"/>
              </a:rPr>
              <a:t>impossibility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factual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impossibility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excuse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conversely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legal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impossibility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i="1" dirty="0" err="1">
                <a:latin typeface="Century Gothic" panose="020B0502020202020204" pitchFamily="34" charset="0"/>
              </a:rPr>
              <a:t>delictum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putativum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imaginary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impossible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attempt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Code</a:t>
            </a:r>
            <a:r>
              <a:rPr lang="pl-PL" sz="2600" dirty="0">
                <a:latin typeface="Century Gothic" panose="020B0502020202020204" pitchFamily="34" charset="0"/>
              </a:rPr>
              <a:t> (art. 13 par. 2):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570C55A-BB9E-4310-BC1A-0D64904A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678" y="4245759"/>
            <a:ext cx="6842643" cy="24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conspiracy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„the essence of </a:t>
            </a:r>
            <a:r>
              <a:rPr lang="pl-PL" sz="2600" dirty="0" err="1">
                <a:latin typeface="Century Gothic" panose="020B0502020202020204" pitchFamily="34" charset="0"/>
              </a:rPr>
              <a:t>conspiracy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agreement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persons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commit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1600" dirty="0">
                <a:latin typeface="Century Gothic" panose="020B0502020202020204" pitchFamily="34" charset="0"/>
              </a:rPr>
              <a:t>(A. </a:t>
            </a:r>
            <a:r>
              <a:rPr lang="pl-PL" sz="1600" dirty="0" err="1">
                <a:latin typeface="Century Gothic" panose="020B0502020202020204" pitchFamily="34" charset="0"/>
              </a:rPr>
              <a:t>Ashworth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Principles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Criminal</a:t>
            </a:r>
            <a:r>
              <a:rPr lang="pl-PL" sz="1600" dirty="0">
                <a:latin typeface="Century Gothic" panose="020B0502020202020204" pitchFamily="34" charset="0"/>
              </a:rPr>
              <a:t> Law)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fact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agreement</a:t>
            </a:r>
            <a:r>
              <a:rPr lang="pl-PL" sz="2600" dirty="0">
                <a:latin typeface="Century Gothic" panose="020B0502020202020204" pitchFamily="34" charset="0"/>
              </a:rPr>
              <a:t> with </a:t>
            </a:r>
            <a:r>
              <a:rPr lang="pl-PL" sz="2600" dirty="0" err="1">
                <a:latin typeface="Century Gothic" panose="020B0502020202020204" pitchFamily="34" charset="0"/>
              </a:rPr>
              <a:t>others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regarded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sufficiently</a:t>
            </a:r>
            <a:r>
              <a:rPr lang="pl-PL" sz="2600" dirty="0">
                <a:latin typeface="Century Gothic" panose="020B0502020202020204" pitchFamily="34" charset="0"/>
              </a:rPr>
              <a:t> firm </a:t>
            </a:r>
            <a:r>
              <a:rPr lang="pl-PL" sz="2600" dirty="0" err="1">
                <a:latin typeface="Century Gothic" panose="020B0502020202020204" pitchFamily="34" charset="0"/>
              </a:rPr>
              <a:t>evidence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parties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carrying</a:t>
            </a:r>
            <a:r>
              <a:rPr lang="pl-PL" sz="2600" dirty="0">
                <a:latin typeface="Century Gothic" panose="020B0502020202020204" pitchFamily="34" charset="0"/>
              </a:rPr>
              <a:t> out the </a:t>
            </a:r>
            <a:r>
              <a:rPr lang="pl-PL" sz="2600" dirty="0" err="1">
                <a:latin typeface="Century Gothic" panose="020B0502020202020204" pitchFamily="34" charset="0"/>
              </a:rPr>
              <a:t>crime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conspiracy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conspiracy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agreement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between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two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persons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meeting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minds</a:t>
            </a:r>
            <a:r>
              <a:rPr lang="pl-PL" sz="1800" dirty="0">
                <a:latin typeface="Century Gothic" panose="020B0502020202020204" pitchFamily="34" charset="0"/>
              </a:rPr>
              <a:t> – no </a:t>
            </a:r>
            <a:r>
              <a:rPr lang="pl-PL" sz="1800" dirty="0" err="1">
                <a:latin typeface="Century Gothic" panose="020B0502020202020204" pitchFamily="34" charset="0"/>
              </a:rPr>
              <a:t>need</a:t>
            </a:r>
            <a:r>
              <a:rPr lang="pl-PL" sz="1800" dirty="0">
                <a:latin typeface="Century Gothic" panose="020B0502020202020204" pitchFamily="34" charset="0"/>
              </a:rPr>
              <a:t> for a </a:t>
            </a:r>
            <a:r>
              <a:rPr lang="pl-PL" sz="1800" dirty="0" err="1">
                <a:latin typeface="Century Gothic" panose="020B0502020202020204" pitchFamily="34" charset="0"/>
              </a:rPr>
              <a:t>physical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meeting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persons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involved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mutual </a:t>
            </a:r>
            <a:r>
              <a:rPr lang="pl-PL" sz="1800" dirty="0" err="1">
                <a:latin typeface="Century Gothic" panose="020B0502020202020204" pitchFamily="34" charset="0"/>
              </a:rPr>
              <a:t>understanding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what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done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two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persons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should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agree</a:t>
            </a:r>
            <a:r>
              <a:rPr lang="pl-PL" sz="2200" dirty="0">
                <a:latin typeface="Century Gothic" panose="020B0502020202020204" pitchFamily="34" charset="0"/>
              </a:rPr>
              <a:t> on the </a:t>
            </a:r>
            <a:r>
              <a:rPr lang="pl-PL" sz="2200" dirty="0" err="1">
                <a:latin typeface="Century Gothic" panose="020B0502020202020204" pitchFamily="34" charset="0"/>
              </a:rPr>
              <a:t>commission</a:t>
            </a:r>
            <a:r>
              <a:rPr lang="pl-PL" sz="2200" dirty="0">
                <a:latin typeface="Century Gothic" panose="020B0502020202020204" pitchFamily="34" charset="0"/>
              </a:rPr>
              <a:t> of a </a:t>
            </a:r>
            <a:r>
              <a:rPr lang="pl-PL" sz="2200" dirty="0" err="1">
                <a:latin typeface="Century Gothic" panose="020B0502020202020204" pitchFamily="34" charset="0"/>
              </a:rPr>
              <a:t>crime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there’s</a:t>
            </a:r>
            <a:r>
              <a:rPr lang="pl-PL" sz="2200" dirty="0">
                <a:latin typeface="Century Gothic" panose="020B0502020202020204" pitchFamily="34" charset="0"/>
              </a:rPr>
              <a:t> no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withdrawal</a:t>
            </a:r>
            <a:r>
              <a:rPr lang="pl-PL" sz="2200" dirty="0">
                <a:latin typeface="Century Gothic" panose="020B0502020202020204" pitchFamily="34" charset="0"/>
              </a:rPr>
              <a:t> nor </a:t>
            </a:r>
            <a:r>
              <a:rPr lang="pl-PL" sz="2200" dirty="0" err="1">
                <a:latin typeface="Century Gothic" panose="020B0502020202020204" pitchFamily="34" charset="0"/>
              </a:rPr>
              <a:t>impossibility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requirements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each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should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have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knowledge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any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facts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circumstances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specified</a:t>
            </a:r>
            <a:r>
              <a:rPr lang="pl-PL" sz="1800" dirty="0">
                <a:latin typeface="Century Gothic" panose="020B0502020202020204" pitchFamily="34" charset="0"/>
              </a:rPr>
              <a:t> in the </a:t>
            </a:r>
            <a:r>
              <a:rPr lang="pl-PL" sz="1800" dirty="0" err="1">
                <a:latin typeface="Century Gothic" panose="020B0502020202020204" pitchFamily="34" charset="0"/>
              </a:rPr>
              <a:t>substantive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full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knowledge</a:t>
            </a:r>
            <a:r>
              <a:rPr lang="pl-PL" sz="1600" dirty="0">
                <a:latin typeface="Century Gothic" panose="020B0502020202020204" pitchFamily="34" charset="0"/>
              </a:rPr>
              <a:t> and </a:t>
            </a:r>
            <a:r>
              <a:rPr lang="pl-PL" sz="1600" dirty="0" err="1">
                <a:latin typeface="Century Gothic" panose="020B0502020202020204" pitchFamily="34" charset="0"/>
              </a:rPr>
              <a:t>intent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are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required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even</a:t>
            </a:r>
            <a:r>
              <a:rPr lang="pl-PL" sz="1600" dirty="0">
                <a:latin typeface="Century Gothic" panose="020B0502020202020204" pitchFamily="34" charset="0"/>
              </a:rPr>
              <a:t> for </a:t>
            </a:r>
            <a:r>
              <a:rPr lang="pl-PL" sz="1600" dirty="0" err="1">
                <a:latin typeface="Century Gothic" panose="020B0502020202020204" pitchFamily="34" charset="0"/>
              </a:rPr>
              <a:t>conspiracies</a:t>
            </a:r>
            <a:r>
              <a:rPr lang="pl-PL" sz="1600" dirty="0">
                <a:latin typeface="Century Gothic" panose="020B0502020202020204" pitchFamily="34" charset="0"/>
              </a:rPr>
              <a:t> to </a:t>
            </a:r>
            <a:r>
              <a:rPr lang="pl-PL" sz="1600" dirty="0" err="1">
                <a:latin typeface="Century Gothic" panose="020B0502020202020204" pitchFamily="34" charset="0"/>
              </a:rPr>
              <a:t>commit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offences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strict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liability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negligence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or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recklessness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each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should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intend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conspiracy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carried</a:t>
            </a:r>
            <a:r>
              <a:rPr lang="pl-PL" sz="1800" dirty="0">
                <a:latin typeface="Century Gothic" panose="020B0502020202020204" pitchFamily="34" charset="0"/>
              </a:rPr>
              <a:t> out and the </a:t>
            </a:r>
            <a:r>
              <a:rPr lang="pl-PL" sz="1800" dirty="0" err="1">
                <a:latin typeface="Century Gothic" panose="020B0502020202020204" pitchFamily="34" charset="0"/>
              </a:rPr>
              <a:t>substantive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committed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conspiracy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there’s</a:t>
            </a:r>
            <a:r>
              <a:rPr lang="pl-PL" sz="2600" dirty="0">
                <a:latin typeface="Century Gothic" panose="020B0502020202020204" pitchFamily="34" charset="0"/>
              </a:rPr>
              <a:t> no </a:t>
            </a:r>
            <a:r>
              <a:rPr lang="pl-PL" sz="2600" dirty="0" err="1">
                <a:latin typeface="Century Gothic" panose="020B0502020202020204" pitchFamily="34" charset="0"/>
              </a:rPr>
              <a:t>separate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conspiracy</a:t>
            </a:r>
            <a:endParaRPr lang="pl-PL" sz="14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however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found</a:t>
            </a:r>
            <a:r>
              <a:rPr lang="pl-PL" sz="2600" dirty="0">
                <a:latin typeface="Century Gothic" panose="020B0502020202020204" pitchFamily="34" charset="0"/>
              </a:rPr>
              <a:t> in: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preparation</a:t>
            </a:r>
            <a:r>
              <a:rPr lang="pl-PL" sz="2200" dirty="0">
                <a:latin typeface="Century Gothic" panose="020B0502020202020204" pitchFamily="34" charset="0"/>
              </a:rPr>
              <a:t> (art. 16 par. 1 CC)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complicity</a:t>
            </a:r>
            <a:r>
              <a:rPr lang="pl-PL" sz="2200" dirty="0">
                <a:latin typeface="Century Gothic" panose="020B0502020202020204" pitchFamily="34" charset="0"/>
              </a:rPr>
              <a:t> (art. 18 par. 1 CC)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participating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organised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group</a:t>
            </a:r>
            <a:r>
              <a:rPr lang="pl-PL" sz="2200" dirty="0">
                <a:latin typeface="Century Gothic" panose="020B0502020202020204" pitchFamily="34" charset="0"/>
              </a:rPr>
              <a:t> (art. 258 par. 1 CC)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2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conspiracy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preparation</a:t>
            </a:r>
            <a:r>
              <a:rPr lang="pl-PL" sz="2600" dirty="0">
                <a:latin typeface="Century Gothic" panose="020B0502020202020204" pitchFamily="34" charset="0"/>
              </a:rPr>
              <a:t> (art. 16 par. 1 CC)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to hold a person criminally responsible for the commitment of the preparation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of an offence these acts must be conducted with the aim of committing 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ulterior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</a:t>
            </a:r>
            <a:r>
              <a:rPr lang="pl-PL" sz="2200" dirty="0" err="1">
                <a:latin typeface="Century Gothic" panose="020B0502020202020204" pitchFamily="34" charset="0"/>
              </a:rPr>
              <a:t>entering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agreement</a:t>
            </a:r>
            <a:r>
              <a:rPr lang="pl-PL" sz="2200" dirty="0">
                <a:latin typeface="Century Gothic" panose="020B0502020202020204" pitchFamily="34" charset="0"/>
              </a:rPr>
              <a:t> with </a:t>
            </a:r>
            <a:r>
              <a:rPr lang="pl-PL" sz="2200" dirty="0" err="1">
                <a:latin typeface="Century Gothic" panose="020B0502020202020204" pitchFamily="34" charset="0"/>
              </a:rPr>
              <a:t>another</a:t>
            </a:r>
            <a:r>
              <a:rPr lang="pl-PL" sz="2200" dirty="0">
                <a:latin typeface="Century Gothic" panose="020B0502020202020204" pitchFamily="34" charset="0"/>
              </a:rPr>
              <a:t> person” =&gt; </a:t>
            </a:r>
            <a:r>
              <a:rPr lang="pl-PL" sz="2200" dirty="0" err="1">
                <a:latin typeface="Century Gothic" panose="020B0502020202020204" pitchFamily="34" charset="0"/>
              </a:rPr>
              <a:t>conspiracy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subject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punishment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established</a:t>
            </a:r>
            <a:r>
              <a:rPr lang="pl-PL" sz="2200" dirty="0">
                <a:latin typeface="Century Gothic" panose="020B0502020202020204" pitchFamily="34" charset="0"/>
              </a:rPr>
              <a:t> by law (art. 16 par. 2 CC)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preparation</a:t>
            </a:r>
            <a:r>
              <a:rPr lang="pl-PL" sz="2200" dirty="0">
                <a:latin typeface="Century Gothic" panose="020B0502020202020204" pitchFamily="34" charset="0"/>
              </a:rPr>
              <a:t> of most </a:t>
            </a:r>
            <a:r>
              <a:rPr lang="pl-PL" sz="2200" dirty="0" err="1">
                <a:latin typeface="Century Gothic" panose="020B0502020202020204" pitchFamily="34" charset="0"/>
              </a:rPr>
              <a:t>severe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complex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subject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punishment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e. g. </a:t>
            </a:r>
            <a:r>
              <a:rPr lang="pl-PL" sz="1800" dirty="0" err="1">
                <a:latin typeface="Century Gothic" panose="020B0502020202020204" pitchFamily="34" charset="0"/>
              </a:rPr>
              <a:t>genocide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coup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d’etat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en-US" sz="1800" dirty="0">
                <a:latin typeface="Century Gothic" panose="020B0502020202020204" pitchFamily="34" charset="0"/>
              </a:rPr>
              <a:t>forgery, counterfeiting or altering documents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causing</a:t>
            </a:r>
            <a:r>
              <a:rPr lang="pl-PL" sz="1800" dirty="0">
                <a:latin typeface="Century Gothic" panose="020B0502020202020204" pitchFamily="34" charset="0"/>
              </a:rPr>
              <a:t> a </a:t>
            </a:r>
            <a:r>
              <a:rPr lang="pl-PL" sz="1800" dirty="0" err="1">
                <a:latin typeface="Century Gothic" panose="020B0502020202020204" pitchFamily="34" charset="0"/>
              </a:rPr>
              <a:t>disaster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conspiracy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broader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perspective</a:t>
            </a:r>
            <a:r>
              <a:rPr lang="pl-PL" sz="2600" dirty="0"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en-US" sz="2600" dirty="0">
                <a:latin typeface="Century Gothic" panose="020B0502020202020204" pitchFamily="34" charset="0"/>
              </a:rPr>
              <a:t>march of an </a:t>
            </a:r>
            <a:r>
              <a:rPr lang="en-US" sz="2600" dirty="0" err="1">
                <a:latin typeface="Century Gothic" panose="020B0502020202020204" pitchFamily="34" charset="0"/>
              </a:rPr>
              <a:t>offencepath</a:t>
            </a:r>
            <a:r>
              <a:rPr lang="en-US" sz="2600" dirty="0">
                <a:latin typeface="Century Gothic" panose="020B0502020202020204" pitchFamily="34" charset="0"/>
              </a:rPr>
              <a:t> towards perpetration of the offence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  <a:r>
              <a:rPr lang="en-US" sz="2600" dirty="0">
                <a:latin typeface="Century Gothic" panose="020B0502020202020204" pitchFamily="34" charset="0"/>
              </a:rPr>
              <a:t> (</a:t>
            </a:r>
            <a:r>
              <a:rPr lang="en-US" sz="2600" i="1" dirty="0" err="1">
                <a:latin typeface="Century Gothic" panose="020B0502020202020204" pitchFamily="34" charset="0"/>
              </a:rPr>
              <a:t>iter</a:t>
            </a:r>
            <a:r>
              <a:rPr lang="pl-PL" sz="2600" i="1" dirty="0">
                <a:latin typeface="Century Gothic" panose="020B0502020202020204" pitchFamily="34" charset="0"/>
              </a:rPr>
              <a:t> </a:t>
            </a:r>
            <a:r>
              <a:rPr lang="en-US" sz="2600" i="1" dirty="0">
                <a:latin typeface="Century Gothic" panose="020B0502020202020204" pitchFamily="34" charset="0"/>
              </a:rPr>
              <a:t>delicti</a:t>
            </a:r>
            <a:r>
              <a:rPr lang="en-US" sz="2600" dirty="0">
                <a:latin typeface="Century Gothic" panose="020B0502020202020204" pitchFamily="34" charset="0"/>
              </a:rPr>
              <a:t>)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never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subject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penalty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i="1" dirty="0" err="1">
                <a:latin typeface="Century Gothic" panose="020B0502020202020204" pitchFamily="34" charset="0"/>
              </a:rPr>
              <a:t>cogitationis</a:t>
            </a:r>
            <a:r>
              <a:rPr lang="pl-PL" sz="2200" i="1" dirty="0">
                <a:latin typeface="Century Gothic" panose="020B0502020202020204" pitchFamily="34" charset="0"/>
              </a:rPr>
              <a:t> </a:t>
            </a:r>
            <a:r>
              <a:rPr lang="pl-PL" sz="2200" i="1" dirty="0" err="1">
                <a:latin typeface="Century Gothic" panose="020B0502020202020204" pitchFamily="34" charset="0"/>
              </a:rPr>
              <a:t>poenam</a:t>
            </a:r>
            <a:r>
              <a:rPr lang="pl-PL" sz="2200" i="1" dirty="0">
                <a:latin typeface="Century Gothic" panose="020B0502020202020204" pitchFamily="34" charset="0"/>
              </a:rPr>
              <a:t> nemo </a:t>
            </a:r>
            <a:r>
              <a:rPr lang="pl-PL" sz="2200" i="1" dirty="0" err="1">
                <a:latin typeface="Century Gothic" panose="020B0502020202020204" pitchFamily="34" charset="0"/>
              </a:rPr>
              <a:t>patitur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preparation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subject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penalty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expressly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stated</a:t>
            </a:r>
            <a:r>
              <a:rPr lang="pl-PL" sz="2200" dirty="0">
                <a:latin typeface="Century Gothic" panose="020B0502020202020204" pitchFamily="34" charset="0"/>
              </a:rPr>
              <a:t> by law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attempt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always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subject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penalty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commission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conspiracy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element of </a:t>
            </a:r>
            <a:r>
              <a:rPr lang="pl-PL" sz="2600" dirty="0" err="1">
                <a:latin typeface="Century Gothic" panose="020B0502020202020204" pitchFamily="34" charset="0"/>
              </a:rPr>
              <a:t>conspiracy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participating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organised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group</a:t>
            </a:r>
            <a:r>
              <a:rPr lang="pl-PL" sz="2600" dirty="0">
                <a:latin typeface="Century Gothic" panose="020B0502020202020204" pitchFamily="34" charset="0"/>
              </a:rPr>
              <a:t> (art. 258 par. 1 CC):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6329275-CD98-4AEF-B31D-D2B4AC911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99" y="3688756"/>
            <a:ext cx="9240001" cy="17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incitement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systems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traditionally</a:t>
            </a:r>
            <a:r>
              <a:rPr lang="pl-PL" sz="2600" dirty="0">
                <a:latin typeface="Century Gothic" panose="020B0502020202020204" pitchFamily="34" charset="0"/>
              </a:rPr>
              <a:t>) form of </a:t>
            </a:r>
            <a:r>
              <a:rPr lang="pl-PL" sz="2600" dirty="0" err="1">
                <a:latin typeface="Century Gothic" panose="020B0502020202020204" pitchFamily="34" charset="0"/>
              </a:rPr>
              <a:t>committing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(</a:t>
            </a:r>
            <a:r>
              <a:rPr lang="pl-PL" sz="2600" dirty="0" err="1">
                <a:latin typeface="Century Gothic" panose="020B0502020202020204" pitchFamily="34" charset="0"/>
              </a:rPr>
              <a:t>like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aiding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inchoate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incitement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irrespective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whether</a:t>
            </a:r>
            <a:r>
              <a:rPr lang="pl-PL" sz="2600" dirty="0">
                <a:latin typeface="Century Gothic" panose="020B0502020202020204" pitchFamily="34" charset="0"/>
              </a:rPr>
              <a:t> the person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persons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incited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respond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committing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concerned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will</a:t>
            </a:r>
            <a:r>
              <a:rPr lang="pl-PL" sz="2200" dirty="0">
                <a:latin typeface="Century Gothic" panose="020B0502020202020204" pitchFamily="34" charset="0"/>
              </a:rPr>
              <a:t>, the </a:t>
            </a:r>
            <a:r>
              <a:rPr lang="pl-PL" sz="2200" dirty="0" err="1">
                <a:latin typeface="Century Gothic" panose="020B0502020202020204" pitchFamily="34" charset="0"/>
              </a:rPr>
              <a:t>inciter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becomes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accomplice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required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incitement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latin typeface="Century Gothic" panose="020B0502020202020204" pitchFamily="34" charset="0"/>
              </a:rPr>
              <a:t>encourage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persuasion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commit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terms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incitement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communicated</a:t>
            </a:r>
            <a:r>
              <a:rPr lang="pl-PL" sz="2600" dirty="0">
                <a:latin typeface="Century Gothic" panose="020B0502020202020204" pitchFamily="34" charset="0"/>
              </a:rPr>
              <a:t> to the person </a:t>
            </a:r>
            <a:r>
              <a:rPr lang="pl-PL" sz="2600" dirty="0" err="1">
                <a:latin typeface="Century Gothic" panose="020B0502020202020204" pitchFamily="34" charset="0"/>
              </a:rPr>
              <a:t>incited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this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case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impossibility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u="sng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should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intend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commited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Thank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for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your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attention</a:t>
            </a: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„It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apparent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English law of </a:t>
            </a:r>
            <a:r>
              <a:rPr lang="pl-PL" sz="2600" dirty="0" err="1"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replete</a:t>
            </a:r>
            <a:r>
              <a:rPr lang="pl-PL" sz="2600" dirty="0">
                <a:latin typeface="Century Gothic" panose="020B0502020202020204" pitchFamily="34" charset="0"/>
              </a:rPr>
              <a:t> with </a:t>
            </a:r>
            <a:r>
              <a:rPr lang="pl-PL" sz="2600" dirty="0" err="1">
                <a:latin typeface="Century Gothic" panose="020B0502020202020204" pitchFamily="34" charset="0"/>
              </a:rPr>
              <a:t>uncertainties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conflicts</a:t>
            </a:r>
            <a:r>
              <a:rPr lang="pl-PL" sz="2600" dirty="0">
                <a:latin typeface="Century Gothic" panose="020B0502020202020204" pitchFamily="34" charset="0"/>
              </a:rPr>
              <a:t>. It </a:t>
            </a:r>
            <a:r>
              <a:rPr lang="pl-PL" sz="2600" dirty="0" err="1">
                <a:latin typeface="Century Gothic" panose="020B0502020202020204" pitchFamily="34" charset="0"/>
              </a:rPr>
              <a:t>betrays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worst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features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 (…)”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„It </a:t>
            </a:r>
            <a:r>
              <a:rPr lang="pl-PL" sz="2600" dirty="0" err="1">
                <a:latin typeface="Century Gothic" panose="020B0502020202020204" pitchFamily="34" charset="0"/>
              </a:rPr>
              <a:t>has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usually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assumed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fundamental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underlying</a:t>
            </a:r>
            <a:r>
              <a:rPr lang="pl-PL" sz="2600" dirty="0">
                <a:latin typeface="Century Gothic" panose="020B0502020202020204" pitchFamily="34" charset="0"/>
              </a:rPr>
              <a:t> the English </a:t>
            </a:r>
            <a:r>
              <a:rPr lang="pl-PL" sz="2600" dirty="0" err="1">
                <a:latin typeface="Century Gothic" panose="020B0502020202020204" pitchFamily="34" charset="0"/>
              </a:rPr>
              <a:t>doctrine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accomplice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derives</a:t>
            </a:r>
            <a:r>
              <a:rPr lang="pl-PL" sz="2600" dirty="0">
                <a:latin typeface="Century Gothic" panose="020B0502020202020204" pitchFamily="34" charset="0"/>
              </a:rPr>
              <a:t> from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of the principal, and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accomplice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required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have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knowledge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principal’s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. </a:t>
            </a:r>
            <a:r>
              <a:rPr lang="pl-PL" sz="2600" dirty="0" err="1">
                <a:latin typeface="Century Gothic" panose="020B0502020202020204" pitchFamily="34" charset="0"/>
              </a:rPr>
              <a:t>Neither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proposition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now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advanced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without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qualifications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pl-PL" sz="2000" dirty="0">
                <a:latin typeface="Century Gothic" panose="020B0502020202020204" pitchFamily="34" charset="0"/>
              </a:rPr>
              <a:t>A. </a:t>
            </a:r>
            <a:r>
              <a:rPr lang="pl-PL" sz="2000" dirty="0" err="1">
                <a:latin typeface="Century Gothic" panose="020B0502020202020204" pitchFamily="34" charset="0"/>
              </a:rPr>
              <a:t>Ashworth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latin typeface="Century Gothic" panose="020B0502020202020204" pitchFamily="34" charset="0"/>
              </a:rPr>
              <a:t> in English law: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derivative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secondary</a:t>
            </a:r>
            <a:r>
              <a:rPr lang="pl-PL" sz="2200" dirty="0">
                <a:latin typeface="Century Gothic" panose="020B0502020202020204" pitchFamily="34" charset="0"/>
              </a:rPr>
              <a:t> party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pl-PL" sz="2200" dirty="0" err="1">
                <a:latin typeface="Century Gothic" panose="020B0502020202020204" pitchFamily="34" charset="0"/>
              </a:rPr>
              <a:t>accomplice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knowledge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principal’s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various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important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exceptions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these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rules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traditional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modes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aiding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abetting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counselling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procuring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VIII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Complicity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aiding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abetting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abetting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involves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encouragement</a:t>
            </a:r>
            <a:r>
              <a:rPr lang="pl-PL" sz="2200" dirty="0">
                <a:latin typeface="Century Gothic" panose="020B0502020202020204" pitchFamily="34" charset="0"/>
              </a:rPr>
              <a:t> of the principal to </a:t>
            </a:r>
            <a:r>
              <a:rPr lang="pl-PL" sz="2200" dirty="0" err="1">
                <a:latin typeface="Century Gothic" panose="020B0502020202020204" pitchFamily="34" charset="0"/>
              </a:rPr>
              <a:t>commit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aid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given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supplying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instrument to the principal, </a:t>
            </a:r>
            <a:r>
              <a:rPr lang="pl-PL" sz="2200" dirty="0" err="1">
                <a:latin typeface="Century Gothic" panose="020B0502020202020204" pitchFamily="34" charset="0"/>
              </a:rPr>
              <a:t>keeping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look</a:t>
            </a:r>
            <a:r>
              <a:rPr lang="pl-PL" sz="2200" dirty="0">
                <a:latin typeface="Century Gothic" panose="020B0502020202020204" pitchFamily="34" charset="0"/>
              </a:rPr>
              <a:t>-out, </a:t>
            </a:r>
            <a:r>
              <a:rPr lang="pl-PL" sz="2200" dirty="0" err="1">
                <a:latin typeface="Century Gothic" panose="020B0502020202020204" pitchFamily="34" charset="0"/>
              </a:rPr>
              <a:t>doing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preparatory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other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forms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assistance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aiding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takes</a:t>
            </a:r>
            <a:r>
              <a:rPr lang="pl-PL" sz="1800" dirty="0">
                <a:latin typeface="Century Gothic" panose="020B0502020202020204" pitchFamily="34" charset="0"/>
              </a:rPr>
              <a:t> place </a:t>
            </a:r>
            <a:r>
              <a:rPr lang="pl-PL" sz="1800" dirty="0" err="1">
                <a:latin typeface="Century Gothic" panose="020B0502020202020204" pitchFamily="34" charset="0"/>
              </a:rPr>
              <a:t>before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at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time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12313</TotalTime>
  <Words>3279</Words>
  <Application>Microsoft Office PowerPoint</Application>
  <PresentationFormat>Panoramiczny</PresentationFormat>
  <Paragraphs>467</Paragraphs>
  <Slides>59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Lecture VIII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823</cp:revision>
  <dcterms:created xsi:type="dcterms:W3CDTF">2018-10-22T06:25:53Z</dcterms:created>
  <dcterms:modified xsi:type="dcterms:W3CDTF">2022-04-23T21:30:56Z</dcterms:modified>
</cp:coreProperties>
</file>