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52"/>
  </p:notesMasterIdLst>
  <p:handoutMasterIdLst>
    <p:handoutMasterId r:id="rId53"/>
  </p:handoutMasterIdLst>
  <p:sldIdLst>
    <p:sldId id="350" r:id="rId3"/>
    <p:sldId id="352" r:id="rId4"/>
    <p:sldId id="353" r:id="rId5"/>
    <p:sldId id="354" r:id="rId6"/>
    <p:sldId id="355" r:id="rId7"/>
    <p:sldId id="356" r:id="rId8"/>
    <p:sldId id="357" r:id="rId9"/>
    <p:sldId id="358" r:id="rId10"/>
    <p:sldId id="400" r:id="rId11"/>
    <p:sldId id="360" r:id="rId12"/>
    <p:sldId id="361" r:id="rId13"/>
    <p:sldId id="362" r:id="rId14"/>
    <p:sldId id="363" r:id="rId15"/>
    <p:sldId id="364" r:id="rId16"/>
    <p:sldId id="365" r:id="rId17"/>
    <p:sldId id="401" r:id="rId18"/>
    <p:sldId id="367" r:id="rId19"/>
    <p:sldId id="368" r:id="rId20"/>
    <p:sldId id="369" r:id="rId21"/>
    <p:sldId id="370" r:id="rId22"/>
    <p:sldId id="371" r:id="rId23"/>
    <p:sldId id="372" r:id="rId24"/>
    <p:sldId id="374" r:id="rId25"/>
    <p:sldId id="373"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90" r:id="rId42"/>
    <p:sldId id="391" r:id="rId43"/>
    <p:sldId id="392" r:id="rId44"/>
    <p:sldId id="402" r:id="rId45"/>
    <p:sldId id="394" r:id="rId46"/>
    <p:sldId id="399" r:id="rId47"/>
    <p:sldId id="396" r:id="rId48"/>
    <p:sldId id="397" r:id="rId49"/>
    <p:sldId id="398" r:id="rId50"/>
    <p:sldId id="351" r:id="rId5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35" autoAdjust="0"/>
    <p:restoredTop sz="96395" autoAdjust="0"/>
  </p:normalViewPr>
  <p:slideViewPr>
    <p:cSldViewPr snapToGrid="0" snapToObjects="1">
      <p:cViewPr varScale="1">
        <p:scale>
          <a:sx n="107" d="100"/>
          <a:sy n="107" d="100"/>
        </p:scale>
        <p:origin x="2172" y="114"/>
      </p:cViewPr>
      <p:guideLst>
        <p:guide orient="horz" pos="2160"/>
        <p:guide pos="2880"/>
      </p:guideLst>
    </p:cSldViewPr>
  </p:slideViewPr>
  <p:outlineViewPr>
    <p:cViewPr>
      <p:scale>
        <a:sx n="33" d="100"/>
        <a:sy n="33" d="100"/>
      </p:scale>
      <p:origin x="0" y="-2326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2/13/2019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mn-lt"/>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mn-lt"/>
                <a:ea typeface="Arial"/>
                <a:cs typeface="Arial"/>
                <a:sym typeface="Arial"/>
              </a:rPr>
              <a:t>1) MathType Plugin</a:t>
            </a:r>
          </a:p>
          <a:p>
            <a:r>
              <a:rPr lang="en-US" sz="1200" b="0" i="0" u="none" strike="noStrike" kern="1200" cap="none" dirty="0" smtClean="0">
                <a:solidFill>
                  <a:schemeClr val="dk1"/>
                </a:solidFill>
                <a:latin typeface="+mn-lt"/>
                <a:ea typeface="Arial"/>
                <a:cs typeface="Arial"/>
                <a:sym typeface="Arial"/>
              </a:rPr>
              <a:t>2) Math Player (free versions available)</a:t>
            </a:r>
          </a:p>
          <a:p>
            <a:r>
              <a:rPr lang="en-US" sz="1200" b="0" i="0" u="none" strike="noStrike" kern="1200" cap="none" dirty="0" smtClean="0">
                <a:solidFill>
                  <a:schemeClr val="dk1"/>
                </a:solidFill>
                <a:latin typeface="+mn-lt"/>
                <a:ea typeface="Arial"/>
                <a:cs typeface="Arial"/>
                <a:sym typeface="Arial"/>
              </a:rPr>
              <a:t>3) NVDA Reader (free versions available)</a:t>
            </a:r>
            <a:endParaRPr lang="en-US" dirty="0" smtClean="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911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49</a:t>
            </a:fld>
            <a:endParaRPr lang="en-US" dirty="0"/>
          </a:p>
        </p:txBody>
      </p:sp>
    </p:spTree>
    <p:extLst>
      <p:ext uri="{BB962C8B-B14F-4D97-AF65-F5344CB8AC3E}">
        <p14:creationId xmlns:p14="http://schemas.microsoft.com/office/powerpoint/2010/main" val="137298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57470"/>
            <a:ext cx="8229600" cy="4525963"/>
          </a:xfrm>
        </p:spPr>
        <p:txBody>
          <a:bodyPr lIns="0" tIns="0" rIns="0" b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0" tIns="0" rIns="0" bIns="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0" tIns="0" rIns="0" bIns="0"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0" tIns="0" rIns="0" bIns="0"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0" tIns="0" rIns="0" bIns="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One Text Placeholder 5 place holder">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171671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Text Placeholder 2"/>
          <p:cNvSpPr>
            <a:spLocks noGrp="1"/>
          </p:cNvSpPr>
          <p:nvPr>
            <p:ph type="body" sz="quarter" idx="14"/>
          </p:nvPr>
        </p:nvSpPr>
        <p:spPr>
          <a:xfrm>
            <a:off x="457200" y="5563017"/>
            <a:ext cx="8232775" cy="641231"/>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349625"/>
            <a:ext cx="8229600" cy="427038"/>
          </a:xfrm>
        </p:spPr>
        <p:txBody>
          <a:bodyPr/>
          <a:lstStyle>
            <a:lvl1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3881438"/>
            <a:ext cx="8310563" cy="476250"/>
          </a:xfrm>
        </p:spPr>
        <p:txBody>
          <a:bodyPr/>
          <a:lstStyle>
            <a:lvl1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4386263"/>
            <a:ext cx="8310563" cy="458787"/>
          </a:xfrm>
        </p:spPr>
        <p:txBody>
          <a:bodyPr/>
          <a:lstStyle>
            <a:lvl1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3" name="Content Placeholder 12"/>
          <p:cNvSpPr>
            <a:spLocks noGrp="1"/>
          </p:cNvSpPr>
          <p:nvPr>
            <p:ph sz="quarter" idx="18"/>
          </p:nvPr>
        </p:nvSpPr>
        <p:spPr>
          <a:xfrm>
            <a:off x="457200" y="4965700"/>
            <a:ext cx="8232775" cy="393700"/>
          </a:xfrm>
        </p:spPr>
        <p:txBody>
          <a:bodyPr/>
          <a:lstStyle>
            <a:lvl1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2926238664"/>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Tree>
    <p:extLst>
      <p:ext uri="{BB962C8B-B14F-4D97-AF65-F5344CB8AC3E}">
        <p14:creationId xmlns:p14="http://schemas.microsoft.com/office/powerpoint/2010/main" val="3678147491"/>
      </p:ext>
    </p:extLst>
  </p:cSld>
  <p:clrMapOvr>
    <a:masterClrMapping/>
  </p:clrMapOvr>
  <p:extLst mod="1">
    <p:ext uri="{DCECCB84-F9BA-43D5-87BE-67443E8EF086}">
      <p15:sldGuideLst xmlns:p15="http://schemas.microsoft.com/office/powerpoint/2012/main">
        <p15:guide id="1" orient="horz" pos="981"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7339"/>
            <a:ext cx="8229600" cy="1672972"/>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Text Placeholder 5"/>
          <p:cNvSpPr>
            <a:spLocks noGrp="1"/>
          </p:cNvSpPr>
          <p:nvPr>
            <p:ph type="body" sz="quarter" idx="15"/>
          </p:nvPr>
        </p:nvSpPr>
        <p:spPr>
          <a:xfrm>
            <a:off x="457200" y="3460750"/>
            <a:ext cx="8232775" cy="25304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898533696"/>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748656664"/>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266143735"/>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762941656"/>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15060848"/>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744271391"/>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0" tIns="0" rIns="0" bIns="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65559" y="6469350"/>
            <a:ext cx="6090575" cy="388650"/>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2020, 2017, 2014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73" r:id="rId1"/>
    <p:sldLayoutId id="2147483694" r:id="rId2"/>
    <p:sldLayoutId id="2147483700" r:id="rId3"/>
    <p:sldLayoutId id="2147483695" r:id="rId4"/>
    <p:sldLayoutId id="2147483696" r:id="rId5"/>
    <p:sldLayoutId id="2147483697" r:id="rId6"/>
    <p:sldLayoutId id="2147483698" r:id="rId7"/>
    <p:sldLayoutId id="2147483699" r:id="rId8"/>
    <p:sldLayoutId id="2147483666" r:id="rId9"/>
    <p:sldLayoutId id="2147483665" r:id="rId10"/>
    <p:sldLayoutId id="2147483651" r:id="rId11"/>
    <p:sldLayoutId id="2147483654" r:id="rId12"/>
    <p:sldLayoutId id="2147483655" r:id="rId13"/>
    <p:sldLayoutId id="2147483656" r:id="rId14"/>
    <p:sldLayoutId id="214748370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nvestor.vanguard.com/"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3.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fidelity.com/" TargetMode="Externa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sa.gov/"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89"/>
            <a:ext cx="8229600" cy="617501"/>
          </a:xfrm>
        </p:spPr>
        <p:txBody>
          <a:bodyPr anchor="ctr"/>
          <a:lstStyle/>
          <a:p>
            <a:r>
              <a:rPr lang="en-US" dirty="0"/>
              <a:t>Personal Finance</a:t>
            </a:r>
            <a:endParaRPr lang="en-US" dirty="0">
              <a:latin typeface="+mj-lt"/>
            </a:endParaRPr>
          </a:p>
        </p:txBody>
      </p:sp>
      <p:sp>
        <p:nvSpPr>
          <p:cNvPr id="3" name="Text Placeholder 2"/>
          <p:cNvSpPr>
            <a:spLocks noGrp="1"/>
          </p:cNvSpPr>
          <p:nvPr>
            <p:ph type="body" idx="1"/>
          </p:nvPr>
        </p:nvSpPr>
        <p:spPr>
          <a:xfrm>
            <a:off x="457200" y="955832"/>
            <a:ext cx="8229600" cy="420463"/>
          </a:xfrm>
        </p:spPr>
        <p:txBody>
          <a:bodyPr anchor="ctr"/>
          <a:lstStyle/>
          <a:p>
            <a:r>
              <a:rPr lang="en-US" dirty="0" smtClean="0">
                <a:latin typeface="+mn-lt"/>
              </a:rPr>
              <a:t>Seventh Edition</a:t>
            </a:r>
            <a:endParaRPr lang="en-US" dirty="0">
              <a:latin typeface="+mn-lt"/>
            </a:endParaRPr>
          </a:p>
        </p:txBody>
      </p:sp>
      <p:sp>
        <p:nvSpPr>
          <p:cNvPr id="4" name="Text Placeholder 3"/>
          <p:cNvSpPr>
            <a:spLocks noGrp="1"/>
          </p:cNvSpPr>
          <p:nvPr>
            <p:ph type="body" idx="2"/>
          </p:nvPr>
        </p:nvSpPr>
        <p:spPr>
          <a:xfrm>
            <a:off x="4977444" y="1989249"/>
            <a:ext cx="3450566" cy="1037048"/>
          </a:xfrm>
        </p:spPr>
        <p:txBody>
          <a:bodyPr/>
          <a:lstStyle/>
          <a:p>
            <a:pPr lvl="0" algn="ctr"/>
            <a:r>
              <a:rPr lang="en-US" b="1" dirty="0" smtClean="0">
                <a:latin typeface="+mn-lt"/>
              </a:rPr>
              <a:t>Chapter 19</a:t>
            </a:r>
            <a:endParaRPr lang="en-US" b="1" dirty="0">
              <a:latin typeface="+mn-lt"/>
            </a:endParaRPr>
          </a:p>
        </p:txBody>
      </p:sp>
      <p:sp>
        <p:nvSpPr>
          <p:cNvPr id="5" name="Text Placeholder 4"/>
          <p:cNvSpPr>
            <a:spLocks noGrp="1"/>
          </p:cNvSpPr>
          <p:nvPr>
            <p:ph type="body" idx="3"/>
          </p:nvPr>
        </p:nvSpPr>
        <p:spPr>
          <a:xfrm>
            <a:off x="4977444" y="3150372"/>
            <a:ext cx="3450566" cy="914634"/>
          </a:xfrm>
        </p:spPr>
        <p:txBody>
          <a:bodyPr/>
          <a:lstStyle/>
          <a:p>
            <a:pPr algn="ctr"/>
            <a:r>
              <a:rPr lang="en-US" dirty="0">
                <a:latin typeface="+mn-lt"/>
                <a:ea typeface="ＭＳ Ｐゴシック" charset="0"/>
                <a:cs typeface="ＭＳ Ｐゴシック" charset="0"/>
              </a:rPr>
              <a:t>Retirement Planning</a:t>
            </a:r>
            <a:endParaRPr lang="en-US" dirty="0">
              <a:latin typeface="+mn-lt"/>
            </a:endParaRPr>
          </a:p>
        </p:txBody>
      </p:sp>
      <p:pic>
        <p:nvPicPr>
          <p:cNvPr id="8" name="Picture 7" descr="Front Cover: Personal Finance Seventh Edition by Madu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30" y="1481550"/>
            <a:ext cx="3793741" cy="4860708"/>
          </a:xfrm>
          <a:prstGeom prst="rect">
            <a:avLst/>
          </a:prstGeom>
          <a:ln w="9525">
            <a:solidFill>
              <a:schemeClr val="tx1"/>
            </a:solidFill>
          </a:ln>
        </p:spPr>
      </p:pic>
      <p:sp>
        <p:nvSpPr>
          <p:cNvPr id="6" name="Text Placeholder 5"/>
          <p:cNvSpPr>
            <a:spLocks noGrp="1"/>
          </p:cNvSpPr>
          <p:nvPr>
            <p:ph type="body" idx="13"/>
          </p:nvPr>
        </p:nvSpPr>
        <p:spPr>
          <a:xfrm>
            <a:off x="2665559" y="6469350"/>
            <a:ext cx="6090575" cy="388650"/>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2020, 2017, 2014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
        <p:nvSpPr>
          <p:cNvPr id="9" name="TextBox 8"/>
          <p:cNvSpPr txBox="1"/>
          <p:nvPr/>
        </p:nvSpPr>
        <p:spPr>
          <a:xfrm>
            <a:off x="5486375" y="4564004"/>
            <a:ext cx="2529865" cy="830997"/>
          </a:xfrm>
          <a:prstGeom prst="rect">
            <a:avLst/>
          </a:prstGeom>
          <a:noFill/>
        </p:spPr>
        <p:txBody>
          <a:bodyPr wrap="square" rtlCol="0">
            <a:spAutoFit/>
          </a:bodyPr>
          <a:lstStyle/>
          <a:p>
            <a:pPr lvl="2"/>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55539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Defined-Benefit </a:t>
            </a:r>
            <a:r>
              <a:rPr lang="en-US" sz="3400" kern="1200" dirty="0" smtClean="0">
                <a:latin typeface="Arial (Heading)"/>
                <a:ea typeface="ヒラギノ角ゴ Pro W3" charset="0"/>
                <a:cs typeface="ヒラギノ角ゴ Pro W3" charset="0"/>
              </a:rPr>
              <a:t>versus </a:t>
            </a:r>
            <a:r>
              <a:rPr lang="en-US" sz="3400" kern="1200" dirty="0">
                <a:latin typeface="Arial (Heading)"/>
                <a:ea typeface="ヒラギノ角ゴ Pro W3" charset="0"/>
                <a:cs typeface="ヒラギノ角ゴ Pro W3" charset="0"/>
              </a:rPr>
              <a:t>Defined-Contribution </a:t>
            </a:r>
            <a:r>
              <a:rPr lang="en-US" sz="3400" kern="1200" dirty="0" smtClean="0">
                <a:latin typeface="Arial (Heading)"/>
                <a:ea typeface="ヒラギノ角ゴ Pro W3" charset="0"/>
                <a:cs typeface="ヒラギノ角ゴ Pro W3" charset="0"/>
              </a:rPr>
              <a:t>Plans </a:t>
            </a:r>
            <a:r>
              <a:rPr lang="en-US" sz="2000" b="0" kern="1200" dirty="0" smtClean="0">
                <a:latin typeface="Arial (Heading)"/>
                <a:ea typeface="ヒラギノ角ゴ Pro W3" charset="0"/>
                <a:cs typeface="ヒラギノ角ゴ Pro W3" charset="0"/>
              </a:rPr>
              <a:t>(1 </a:t>
            </a:r>
            <a:r>
              <a:rPr lang="en-US" sz="2000" b="0" kern="1200" dirty="0">
                <a:latin typeface="Arial (Heading)"/>
                <a:ea typeface="ヒラギノ角ゴ Pro W3" charset="0"/>
                <a:cs typeface="ヒラギノ角ゴ Pro W3" charset="0"/>
              </a:rPr>
              <a:t>of 5)</a:t>
            </a:r>
            <a:endParaRPr lang="en-IN" sz="2000" dirty="0"/>
          </a:p>
        </p:txBody>
      </p:sp>
      <p:sp>
        <p:nvSpPr>
          <p:cNvPr id="3" name="Content Placeholder 2"/>
          <p:cNvSpPr>
            <a:spLocks noGrp="1"/>
          </p:cNvSpPr>
          <p:nvPr>
            <p:ph sz="quarter" idx="13"/>
          </p:nvPr>
        </p:nvSpPr>
        <p:spPr>
          <a:xfrm>
            <a:off x="457200" y="1556328"/>
            <a:ext cx="7982607" cy="1868776"/>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Both are employer-sponsored retirement plans designed to help you save for retirement</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Employees and/or employers contribute</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A penalty is imposed for early withdrawal (Before you</a:t>
            </a:r>
            <a:endParaRPr lang="en-US" kern="1200" dirty="0" smtClean="0">
              <a:solidFill>
                <a:srgbClr val="000000"/>
              </a:solidFill>
              <a:ea typeface="ヒラギノ角ゴ Pro W3" charset="0"/>
              <a:cs typeface="ヒラギノ角ゴ Pro W3" charset="0"/>
            </a:endParaRPr>
          </a:p>
        </p:txBody>
      </p:sp>
      <p:sp>
        <p:nvSpPr>
          <p:cNvPr id="6" name="Content Placeholder 5"/>
          <p:cNvSpPr>
            <a:spLocks noGrp="1"/>
          </p:cNvSpPr>
          <p:nvPr>
            <p:ph sz="quarter" idx="14"/>
          </p:nvPr>
        </p:nvSpPr>
        <p:spPr>
          <a:xfrm>
            <a:off x="698937" y="3517035"/>
            <a:ext cx="1477526" cy="392814"/>
          </a:xfrm>
        </p:spPr>
        <p:txBody>
          <a:bodyPr/>
          <a:lstStyle/>
          <a:p>
            <a:pPr marL="432" indent="0">
              <a:buNone/>
            </a:pPr>
            <a:r>
              <a:rPr lang="en-US" kern="1200" dirty="0">
                <a:solidFill>
                  <a:srgbClr val="000000"/>
                </a:solidFill>
                <a:ea typeface="ヒラギノ角ゴ Pro W3" charset="0"/>
                <a:cs typeface="ヒラギノ角ゴ Pro W3" charset="0"/>
              </a:rPr>
              <a:t>reach </a:t>
            </a:r>
            <a:r>
              <a:rPr lang="en-US" kern="1200" dirty="0" smtClean="0">
                <a:solidFill>
                  <a:srgbClr val="000000"/>
                </a:solidFill>
                <a:ea typeface="ヒラギノ角ゴ Pro W3" charset="0"/>
                <a:cs typeface="ヒラギノ角ゴ Pro W3" charset="0"/>
              </a:rPr>
              <a:t>age</a:t>
            </a:r>
            <a:endParaRPr lang="en-US" kern="1200" dirty="0">
              <a:solidFill>
                <a:srgbClr val="000000"/>
              </a:solidFill>
              <a:ea typeface="ヒラギノ角ゴ Pro W3" charset="0"/>
              <a:cs typeface="ヒラギノ角ゴ Pro W3" charset="0"/>
            </a:endParaRPr>
          </a:p>
        </p:txBody>
      </p:sp>
      <p:graphicFrame>
        <p:nvGraphicFramePr>
          <p:cNvPr id="9" name="Object 8" descr="59 and half"/>
          <p:cNvGraphicFramePr>
            <a:graphicFrameLocks noChangeAspect="1"/>
          </p:cNvGraphicFramePr>
          <p:nvPr>
            <p:extLst>
              <p:ext uri="{D42A27DB-BD31-4B8C-83A1-F6EECF244321}">
                <p14:modId xmlns:p14="http://schemas.microsoft.com/office/powerpoint/2010/main" val="3861525785"/>
              </p:ext>
            </p:extLst>
          </p:nvPr>
        </p:nvGraphicFramePr>
        <p:xfrm>
          <a:off x="2215762" y="3607838"/>
          <a:ext cx="567019" cy="271183"/>
        </p:xfrm>
        <a:graphic>
          <a:graphicData uri="http://schemas.openxmlformats.org/presentationml/2006/ole">
            <mc:AlternateContent xmlns:mc="http://schemas.openxmlformats.org/markup-compatibility/2006">
              <mc:Choice xmlns:v="urn:schemas-microsoft-com:vml" Requires="v">
                <p:oleObj spid="_x0000_s5147" name="Equation" r:id="rId3" imgW="583920" imgH="279360" progId="Equation.DSMT4">
                  <p:embed/>
                </p:oleObj>
              </mc:Choice>
              <mc:Fallback>
                <p:oleObj name="Equation" r:id="rId3" imgW="583920" imgH="279360" progId="Equation.DSMT4">
                  <p:embed/>
                  <p:pic>
                    <p:nvPicPr>
                      <p:cNvPr id="8" name="Object 7"/>
                      <p:cNvPicPr/>
                      <p:nvPr/>
                    </p:nvPicPr>
                    <p:blipFill>
                      <a:blip r:embed="rId4"/>
                      <a:stretch>
                        <a:fillRect/>
                      </a:stretch>
                    </p:blipFill>
                    <p:spPr>
                      <a:xfrm>
                        <a:off x="2215762" y="3607838"/>
                        <a:ext cx="567019" cy="271183"/>
                      </a:xfrm>
                      <a:prstGeom prst="rect">
                        <a:avLst/>
                      </a:prstGeom>
                    </p:spPr>
                  </p:pic>
                </p:oleObj>
              </mc:Fallback>
            </mc:AlternateContent>
          </a:graphicData>
        </a:graphic>
      </p:graphicFrame>
      <p:sp>
        <p:nvSpPr>
          <p:cNvPr id="7" name="Content Placeholder 6"/>
          <p:cNvSpPr>
            <a:spLocks noGrp="1"/>
          </p:cNvSpPr>
          <p:nvPr>
            <p:ph sz="quarter" idx="15"/>
          </p:nvPr>
        </p:nvSpPr>
        <p:spPr>
          <a:xfrm>
            <a:off x="457200" y="3970952"/>
            <a:ext cx="8229600" cy="828498"/>
          </a:xfrm>
        </p:spPr>
        <p:txBody>
          <a:bodyPr/>
          <a:lstStyle/>
          <a:p>
            <a:r>
              <a:rPr lang="en-US" kern="1200" dirty="0">
                <a:solidFill>
                  <a:srgbClr val="000000"/>
                </a:solidFill>
                <a:ea typeface="ヒラギノ角ゴ Pro W3" charset="0"/>
                <a:cs typeface="ヒラギノ角ゴ Pro W3" charset="0"/>
              </a:rPr>
              <a:t>Your contributions are tax-deferred, but taxed as ordinary income when withdrawn after </a:t>
            </a:r>
            <a:r>
              <a:rPr lang="en-US" kern="1200" dirty="0" smtClean="0">
                <a:solidFill>
                  <a:srgbClr val="000000"/>
                </a:solidFill>
                <a:ea typeface="ヒラギノ角ゴ Pro W3" charset="0"/>
                <a:cs typeface="ヒラギノ角ゴ Pro W3" charset="0"/>
              </a:rPr>
              <a:t>retirement</a:t>
            </a:r>
            <a:endParaRPr lang="en-US" kern="1200" dirty="0">
              <a:solidFill>
                <a:srgbClr val="000000"/>
              </a:solidFill>
              <a:ea typeface="ヒラギノ角ゴ Pro W3" charset="0"/>
            </a:endParaRPr>
          </a:p>
        </p:txBody>
      </p:sp>
    </p:spTree>
    <p:extLst>
      <p:ext uri="{BB962C8B-B14F-4D97-AF65-F5344CB8AC3E}">
        <p14:creationId xmlns:p14="http://schemas.microsoft.com/office/powerpoint/2010/main" val="1620500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Defined-Benefit </a:t>
            </a:r>
            <a:r>
              <a:rPr lang="en-US" sz="3400" kern="1200" dirty="0" smtClean="0">
                <a:latin typeface="Arial (Heading)"/>
                <a:ea typeface="ヒラギノ角ゴ Pro W3" charset="0"/>
                <a:cs typeface="ヒラギノ角ゴ Pro W3" charset="0"/>
              </a:rPr>
              <a:t>versus </a:t>
            </a:r>
            <a:r>
              <a:rPr lang="en-US" sz="3400" kern="1200" dirty="0">
                <a:latin typeface="Arial (Heading)"/>
                <a:ea typeface="ヒラギノ角ゴ Pro W3" charset="0"/>
                <a:cs typeface="ヒラギノ角ゴ Pro W3" charset="0"/>
              </a:rPr>
              <a:t>Defined-Contribution Plans </a:t>
            </a:r>
            <a:r>
              <a:rPr lang="en-US" sz="2000" b="0" kern="1200" dirty="0" smtClean="0">
                <a:latin typeface="Arial (Heading)"/>
                <a:ea typeface="ヒラギノ角ゴ Pro W3" charset="0"/>
                <a:cs typeface="ヒラギノ角ゴ Pro W3" charset="0"/>
              </a:rPr>
              <a:t>(2 </a:t>
            </a:r>
            <a:r>
              <a:rPr lang="en-US" sz="2000" b="0" kern="1200" dirty="0">
                <a:latin typeface="Arial (Heading)"/>
                <a:ea typeface="ヒラギノ角ゴ Pro W3" charset="0"/>
                <a:cs typeface="ヒラギノ角ゴ Pro W3" charset="0"/>
              </a:rPr>
              <a:t>of 5)</a:t>
            </a:r>
            <a:endParaRPr lang="en-IN" dirty="0"/>
          </a:p>
        </p:txBody>
      </p:sp>
      <p:sp>
        <p:nvSpPr>
          <p:cNvPr id="3" name="Content Placeholder 2"/>
          <p:cNvSpPr>
            <a:spLocks noGrp="1"/>
          </p:cNvSpPr>
          <p:nvPr>
            <p:ph sz="quarter" idx="13"/>
          </p:nvPr>
        </p:nvSpPr>
        <p:spPr>
          <a:xfrm>
            <a:off x="457200" y="1556326"/>
            <a:ext cx="7988060" cy="4434275"/>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Defined-benefit plan: an employer-sponsored retirement plan that guarantees you a specific amount of income when you retire based on your salary and years of employment</a:t>
            </a:r>
          </a:p>
          <a:p>
            <a:pPr marL="741553" lvl="1" indent="-284353">
              <a:spcAft>
                <a:spcPct val="0"/>
              </a:spcAft>
              <a:buSzPts val="2400"/>
            </a:pPr>
            <a:r>
              <a:rPr lang="en-US" kern="1200" dirty="0">
                <a:solidFill>
                  <a:srgbClr val="000000"/>
                </a:solidFill>
                <a:latin typeface="Arial (Body)"/>
                <a:ea typeface="ヒラギノ角ゴ Pro W3" charset="0"/>
              </a:rPr>
              <a:t>Vested: having a claim to a portion of the money in an employer-sponsored retirement account that has been reserved for you upon your retirement even if you leave the </a:t>
            </a:r>
            <a:r>
              <a:rPr lang="en-US" kern="1200" dirty="0" smtClean="0">
                <a:solidFill>
                  <a:srgbClr val="000000"/>
                </a:solidFill>
                <a:latin typeface="Arial (Body)"/>
                <a:ea typeface="ヒラギノ角ゴ Pro W3" charset="0"/>
              </a:rPr>
              <a:t>company</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35364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Defined-Benefit </a:t>
            </a:r>
            <a:r>
              <a:rPr lang="en-US" sz="3400" kern="1200" dirty="0" smtClean="0">
                <a:latin typeface="Arial (Heading)"/>
                <a:ea typeface="ヒラギノ角ゴ Pro W3" charset="0"/>
                <a:cs typeface="ヒラギノ角ゴ Pro W3" charset="0"/>
              </a:rPr>
              <a:t>versus </a:t>
            </a:r>
            <a:r>
              <a:rPr lang="en-US" sz="3400" kern="1200" dirty="0">
                <a:latin typeface="Arial (Heading)"/>
                <a:ea typeface="ヒラギノ角ゴ Pro W3" charset="0"/>
                <a:cs typeface="ヒラギノ角ゴ Pro W3" charset="0"/>
              </a:rPr>
              <a:t>Defined-Contribution Plans </a:t>
            </a:r>
            <a:r>
              <a:rPr lang="en-US" sz="2000" b="0" kern="1200" dirty="0" smtClean="0">
                <a:latin typeface="Arial (Heading)"/>
                <a:ea typeface="ヒラギノ角ゴ Pro W3" charset="0"/>
                <a:cs typeface="ヒラギノ角ゴ Pro W3" charset="0"/>
              </a:rPr>
              <a:t>(3 </a:t>
            </a:r>
            <a:r>
              <a:rPr lang="en-US" sz="2000" b="0" kern="1200" dirty="0">
                <a:latin typeface="Arial (Heading)"/>
                <a:ea typeface="ヒラギノ角ゴ Pro W3" charset="0"/>
                <a:cs typeface="ヒラギノ角ゴ Pro W3" charset="0"/>
              </a:rPr>
              <a:t>of 5)</a:t>
            </a:r>
            <a:endParaRPr lang="en-IN" dirty="0"/>
          </a:p>
        </p:txBody>
      </p:sp>
      <p:sp>
        <p:nvSpPr>
          <p:cNvPr id="3" name="Content Placeholder 2"/>
          <p:cNvSpPr>
            <a:spLocks noGrp="1"/>
          </p:cNvSpPr>
          <p:nvPr>
            <p:ph sz="quarter" idx="13"/>
          </p:nvPr>
        </p:nvSpPr>
        <p:spPr/>
        <p:txBody>
          <a:bodyPr/>
          <a:lstStyle/>
          <a:p>
            <a:r>
              <a:rPr lang="en-US" kern="1200" dirty="0">
                <a:solidFill>
                  <a:srgbClr val="000000"/>
                </a:solidFill>
                <a:latin typeface="Arial (Body)"/>
                <a:ea typeface="ヒラギノ角ゴ Pro W3" charset="0"/>
                <a:cs typeface="ヒラギノ角ゴ Pro W3" charset="0"/>
              </a:rPr>
              <a:t>Defined-contribution plan: an employer-sponsored retirement plan that specifies guidelines under which you and/or your employer can contribute to your retirement account and that allows you to invest the funds as you wish</a:t>
            </a:r>
          </a:p>
          <a:p>
            <a:pPr lvl="1" indent="-284400"/>
            <a:r>
              <a:rPr lang="en-US" kern="1200" dirty="0">
                <a:solidFill>
                  <a:srgbClr val="000000"/>
                </a:solidFill>
                <a:latin typeface="Arial (Body)"/>
                <a:ea typeface="ヒラギノ角ゴ Pro W3" charset="0"/>
              </a:rPr>
              <a:t>May be contributory or non-contributory for the </a:t>
            </a:r>
            <a:r>
              <a:rPr lang="en-US" kern="1200" dirty="0" smtClean="0">
                <a:solidFill>
                  <a:srgbClr val="000000"/>
                </a:solidFill>
                <a:latin typeface="Arial (Body)"/>
                <a:ea typeface="ヒラギノ角ゴ Pro W3" charset="0"/>
              </a:rPr>
              <a:t>employee</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79877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Defined-Benefit </a:t>
            </a:r>
            <a:r>
              <a:rPr lang="en-US" sz="3400" kern="1200" dirty="0" smtClean="0">
                <a:latin typeface="Arial (Heading)"/>
                <a:ea typeface="ヒラギノ角ゴ Pro W3" charset="0"/>
                <a:cs typeface="ヒラギノ角ゴ Pro W3" charset="0"/>
              </a:rPr>
              <a:t>versus </a:t>
            </a:r>
            <a:r>
              <a:rPr lang="en-US" sz="3400" kern="1200" dirty="0">
                <a:latin typeface="Arial (Heading)"/>
                <a:ea typeface="ヒラギノ角ゴ Pro W3" charset="0"/>
                <a:cs typeface="ヒラギノ角ゴ Pro W3" charset="0"/>
              </a:rPr>
              <a:t>Defined-Contribution Plans </a:t>
            </a:r>
            <a:r>
              <a:rPr lang="en-US" sz="2000" b="0" kern="1200" dirty="0" smtClean="0">
                <a:latin typeface="Arial (Heading)"/>
                <a:ea typeface="ヒラギノ角ゴ Pro W3" charset="0"/>
                <a:cs typeface="ヒラギノ角ゴ Pro W3" charset="0"/>
              </a:rPr>
              <a:t>(4 of </a:t>
            </a:r>
            <a:r>
              <a:rPr lang="en-US" sz="2000" b="0" kern="1200" dirty="0">
                <a:latin typeface="Arial (Heading)"/>
                <a:ea typeface="ヒラギノ角ゴ Pro W3" charset="0"/>
                <a:cs typeface="ヒラギノ角ゴ Pro W3" charset="0"/>
              </a:rPr>
              <a:t>5)</a:t>
            </a:r>
            <a:endParaRPr lang="en-IN" dirty="0"/>
          </a:p>
        </p:txBody>
      </p:sp>
      <p:sp>
        <p:nvSpPr>
          <p:cNvPr id="3" name="Content Placeholder 2"/>
          <p:cNvSpPr>
            <a:spLocks noGrp="1"/>
          </p:cNvSpPr>
          <p:nvPr>
            <p:ph sz="quarter" idx="13"/>
          </p:nvPr>
        </p:nvSpPr>
        <p:spPr/>
        <p:txBody>
          <a:bodyPr/>
          <a:lstStyle/>
          <a:p>
            <a:pPr marL="741553" lvl="1" indent="-284353">
              <a:spcAft>
                <a:spcPct val="0"/>
              </a:spcAft>
              <a:buSzPts val="2400"/>
            </a:pPr>
            <a:r>
              <a:rPr lang="en-US" kern="1200" dirty="0">
                <a:solidFill>
                  <a:srgbClr val="000000"/>
                </a:solidFill>
                <a:latin typeface="Arial (Body)"/>
                <a:ea typeface="ヒラギノ角ゴ Pro W3" charset="0"/>
              </a:rPr>
              <a:t>The decision to contribute</a:t>
            </a:r>
          </a:p>
          <a:p>
            <a:pPr marL="1144778" lvl="2" indent="-230378">
              <a:spcAft>
                <a:spcPct val="0"/>
              </a:spcAft>
              <a:buSzPts val="2400"/>
            </a:pPr>
            <a:r>
              <a:rPr lang="en-US" kern="1200" dirty="0">
                <a:solidFill>
                  <a:srgbClr val="000000"/>
                </a:solidFill>
                <a:latin typeface="Arial (Body)"/>
                <a:ea typeface="ヒラギノ角ゴ Pro W3" charset="0"/>
              </a:rPr>
              <a:t>Some people wait too long to save</a:t>
            </a:r>
          </a:p>
          <a:p>
            <a:pPr marL="1144778" lvl="2" indent="-230378">
              <a:spcAft>
                <a:spcPct val="0"/>
              </a:spcAft>
              <a:buSzPts val="2400"/>
            </a:pPr>
            <a:r>
              <a:rPr lang="en-US" kern="1200" dirty="0">
                <a:solidFill>
                  <a:srgbClr val="000000"/>
                </a:solidFill>
                <a:latin typeface="Arial (Body)"/>
                <a:ea typeface="ヒラギノ角ゴ Pro W3" charset="0"/>
              </a:rPr>
              <a:t>Start saving at an early age</a:t>
            </a:r>
          </a:p>
          <a:p>
            <a:pPr marL="1144778" lvl="2" indent="-230378">
              <a:spcAft>
                <a:spcPct val="0"/>
              </a:spcAft>
              <a:buSzPts val="2400"/>
            </a:pPr>
            <a:r>
              <a:rPr lang="en-US" kern="1200" dirty="0">
                <a:solidFill>
                  <a:srgbClr val="000000"/>
                </a:solidFill>
                <a:latin typeface="Arial (Body)"/>
                <a:ea typeface="ヒラギノ角ゴ Pro W3" charset="0"/>
              </a:rPr>
              <a:t>Contribute from every paycheck</a:t>
            </a:r>
          </a:p>
          <a:p>
            <a:pPr marL="741553" lvl="1" indent="-284353">
              <a:spcAft>
                <a:spcPct val="0"/>
              </a:spcAft>
              <a:buSzPts val="2400"/>
            </a:pPr>
            <a:r>
              <a:rPr lang="en-US" kern="1200" dirty="0">
                <a:solidFill>
                  <a:srgbClr val="000000"/>
                </a:solidFill>
                <a:latin typeface="Arial (Body)"/>
                <a:ea typeface="ヒラギノ角ゴ Pro W3" charset="0"/>
              </a:rPr>
              <a:t>Benefits of a defined-contribution plan</a:t>
            </a:r>
          </a:p>
          <a:p>
            <a:pPr marL="1144778" lvl="2" indent="-230378">
              <a:spcAft>
                <a:spcPct val="0"/>
              </a:spcAft>
              <a:buSzPts val="2400"/>
            </a:pPr>
            <a:r>
              <a:rPr lang="en-US" kern="1200" dirty="0">
                <a:solidFill>
                  <a:srgbClr val="000000"/>
                </a:solidFill>
                <a:latin typeface="Arial (Body)"/>
                <a:ea typeface="ヒラギノ角ゴ Pro W3" charset="0"/>
              </a:rPr>
              <a:t>Money contributed by employer is like extra income</a:t>
            </a:r>
          </a:p>
          <a:p>
            <a:pPr marL="1144778" lvl="2" indent="-230378">
              <a:spcAft>
                <a:spcPct val="0"/>
              </a:spcAft>
              <a:buSzPts val="2400"/>
            </a:pPr>
            <a:r>
              <a:rPr lang="en-US" kern="1200" dirty="0">
                <a:solidFill>
                  <a:srgbClr val="000000"/>
                </a:solidFill>
                <a:latin typeface="Arial (Body)"/>
                <a:ea typeface="ヒラギノ角ゴ Pro W3" charset="0"/>
              </a:rPr>
              <a:t>Encourages employees to save</a:t>
            </a:r>
          </a:p>
          <a:p>
            <a:pPr marL="1144778" lvl="2" indent="-230378">
              <a:spcAft>
                <a:spcPct val="0"/>
              </a:spcAft>
              <a:buSzPts val="2400"/>
            </a:pPr>
            <a:r>
              <a:rPr lang="en-US" kern="1200" dirty="0">
                <a:solidFill>
                  <a:srgbClr val="000000"/>
                </a:solidFill>
                <a:latin typeface="Arial (Body)"/>
                <a:ea typeface="ヒラギノ角ゴ Pro W3" charset="0"/>
              </a:rPr>
              <a:t>Offers tax deferred income</a:t>
            </a:r>
            <a:endParaRPr lang="en-IN" dirty="0"/>
          </a:p>
        </p:txBody>
      </p:sp>
    </p:spTree>
    <p:extLst>
      <p:ext uri="{BB962C8B-B14F-4D97-AF65-F5344CB8AC3E}">
        <p14:creationId xmlns:p14="http://schemas.microsoft.com/office/powerpoint/2010/main" val="229211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Defined-Benefit </a:t>
            </a:r>
            <a:r>
              <a:rPr lang="en-US" sz="3400" kern="1200" dirty="0" smtClean="0">
                <a:latin typeface="Arial (Heading)"/>
                <a:ea typeface="ヒラギノ角ゴ Pro W3" charset="0"/>
                <a:cs typeface="ヒラギノ角ゴ Pro W3" charset="0"/>
              </a:rPr>
              <a:t>versus </a:t>
            </a:r>
            <a:r>
              <a:rPr lang="en-US" sz="3400" kern="1200" dirty="0">
                <a:latin typeface="Arial (Heading)"/>
                <a:ea typeface="ヒラギノ角ゴ Pro W3" charset="0"/>
                <a:cs typeface="ヒラギノ角ゴ Pro W3" charset="0"/>
              </a:rPr>
              <a:t>Defined-Contribution Plans </a:t>
            </a:r>
            <a:r>
              <a:rPr lang="en-US" sz="2000" b="0" kern="1200" dirty="0" smtClean="0">
                <a:latin typeface="Arial (Heading)"/>
                <a:ea typeface="ヒラギノ角ゴ Pro W3" charset="0"/>
                <a:cs typeface="ヒラギノ角ゴ Pro W3" charset="0"/>
              </a:rPr>
              <a:t>(5 </a:t>
            </a:r>
            <a:r>
              <a:rPr lang="en-US" sz="2000" b="0" kern="1200" dirty="0">
                <a:latin typeface="Arial (Heading)"/>
                <a:ea typeface="ヒラギノ角ゴ Pro W3" charset="0"/>
                <a:cs typeface="ヒラギノ角ゴ Pro W3" charset="0"/>
              </a:rPr>
              <a:t>of 5)</a:t>
            </a:r>
            <a:endParaRPr lang="en-IN" dirty="0"/>
          </a:p>
        </p:txBody>
      </p:sp>
      <p:sp>
        <p:nvSpPr>
          <p:cNvPr id="3" name="Content Placeholder 2"/>
          <p:cNvSpPr>
            <a:spLocks noGrp="1"/>
          </p:cNvSpPr>
          <p:nvPr>
            <p:ph sz="quarter" idx="13"/>
          </p:nvPr>
        </p:nvSpPr>
        <p:spPr/>
        <p:txBody>
          <a:bodyPr/>
          <a:lstStyle/>
          <a:p>
            <a:pPr marL="741553" lvl="1" indent="-284353">
              <a:spcAft>
                <a:spcPct val="0"/>
              </a:spcAft>
              <a:buSzPts val="2400"/>
            </a:pPr>
            <a:r>
              <a:rPr lang="en-US" kern="1200" dirty="0">
                <a:solidFill>
                  <a:srgbClr val="000000"/>
                </a:solidFill>
                <a:latin typeface="Arial (Body)"/>
                <a:ea typeface="ヒラギノ角ゴ Pro W3" charset="0"/>
              </a:rPr>
              <a:t>Investing funds in your retirement account</a:t>
            </a:r>
          </a:p>
          <a:p>
            <a:pPr marL="1144778" lvl="2" indent="-230378">
              <a:spcAft>
                <a:spcPct val="0"/>
              </a:spcAft>
              <a:buSzPts val="2400"/>
            </a:pPr>
            <a:r>
              <a:rPr lang="en-US" kern="1200" dirty="0">
                <a:solidFill>
                  <a:srgbClr val="000000"/>
                </a:solidFill>
                <a:latin typeface="Arial (Body)"/>
                <a:ea typeface="ヒラギノ角ゴ Pro W3" charset="0"/>
              </a:rPr>
              <a:t>Employer, and sometimes the employee, can usually choose from a number of different funds</a:t>
            </a:r>
          </a:p>
          <a:p>
            <a:pPr marL="1144778" lvl="2" indent="-230378">
              <a:spcAft>
                <a:spcPct val="0"/>
              </a:spcAft>
              <a:buSzPts val="2400"/>
            </a:pPr>
            <a:r>
              <a:rPr lang="en-US" kern="1200" dirty="0">
                <a:solidFill>
                  <a:srgbClr val="000000"/>
                </a:solidFill>
                <a:latin typeface="Arial (Body)"/>
                <a:ea typeface="ヒラギノ角ゴ Pro W3" charset="0"/>
              </a:rPr>
              <a:t>Stock mutual funds, bond mutual funds, </a:t>
            </a:r>
            <a:r>
              <a:rPr lang="en-US" kern="1200" dirty="0" smtClean="0">
                <a:solidFill>
                  <a:srgbClr val="000000"/>
                </a:solidFill>
                <a:latin typeface="Arial (Body)"/>
                <a:ea typeface="ヒラギノ角ゴ Pro W3" charset="0"/>
              </a:rPr>
              <a:t>E</a:t>
            </a:r>
            <a:r>
              <a:rPr lang="en-US" sz="100" kern="1200" dirty="0" smtClean="0">
                <a:solidFill>
                  <a:srgbClr val="000000"/>
                </a:solidFill>
                <a:latin typeface="Arial (Body)"/>
                <a:ea typeface="ヒラギノ角ゴ Pro W3" charset="0"/>
              </a:rPr>
              <a:t> </a:t>
            </a:r>
            <a:r>
              <a:rPr lang="en-US" kern="1200" dirty="0" smtClean="0">
                <a:solidFill>
                  <a:srgbClr val="000000"/>
                </a:solidFill>
                <a:latin typeface="Arial (Body)"/>
                <a:ea typeface="ヒラギノ角ゴ Pro W3" charset="0"/>
              </a:rPr>
              <a:t>T</a:t>
            </a:r>
            <a:r>
              <a:rPr lang="en-US" sz="100" kern="1200" dirty="0" smtClean="0">
                <a:solidFill>
                  <a:srgbClr val="000000"/>
                </a:solidFill>
                <a:latin typeface="Arial (Body)"/>
                <a:ea typeface="ヒラギノ角ゴ Pro W3" charset="0"/>
              </a:rPr>
              <a:t> </a:t>
            </a:r>
            <a:r>
              <a:rPr lang="en-US" kern="1200" dirty="0" smtClean="0">
                <a:solidFill>
                  <a:srgbClr val="000000"/>
                </a:solidFill>
                <a:latin typeface="Arial (Body)"/>
                <a:ea typeface="ヒラギノ角ゴ Pro W3" charset="0"/>
              </a:rPr>
              <a:t>Fs </a:t>
            </a:r>
            <a:r>
              <a:rPr lang="en-US" kern="1200" dirty="0">
                <a:solidFill>
                  <a:srgbClr val="000000"/>
                </a:solidFill>
                <a:latin typeface="Arial (Body)"/>
                <a:ea typeface="ヒラギノ角ゴ Pro W3" charset="0"/>
              </a:rPr>
              <a:t>and money market funds are common options </a:t>
            </a:r>
            <a:r>
              <a:rPr lang="en-US" kern="1200" dirty="0" smtClean="0">
                <a:solidFill>
                  <a:srgbClr val="000000"/>
                </a:solidFill>
                <a:latin typeface="Arial (Body)"/>
                <a:ea typeface="ヒラギノ角ゴ Pro W3" charset="0"/>
              </a:rPr>
              <a:t>available</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446192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162800" cy="1097279"/>
          </a:xfrm>
        </p:spPr>
        <p:txBody>
          <a:bodyPr/>
          <a:lstStyle/>
          <a:p>
            <a:r>
              <a:rPr lang="en-US" sz="3400" kern="1200" dirty="0">
                <a:latin typeface="Arial (Heading)"/>
                <a:ea typeface="ヒラギノ角ゴ Pro W3" charset="0"/>
                <a:cs typeface="ヒラギノ角ゴ Pro W3" charset="0"/>
              </a:rPr>
              <a:t>Your Retirement Planning Decisions </a:t>
            </a:r>
            <a:r>
              <a:rPr lang="en-US" sz="2000" b="0" kern="1200" dirty="0">
                <a:latin typeface="Arial (Heading)"/>
                <a:ea typeface="ヒラギノ角ゴ Pro W3" charset="0"/>
                <a:cs typeface="ヒラギノ角ゴ Pro W3" charset="0"/>
              </a:rPr>
              <a:t>(1 of 2)</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Which retirement plan should you pursue?</a:t>
            </a:r>
          </a:p>
          <a:p>
            <a:pPr marL="741553" lvl="1" indent="-284353">
              <a:spcAft>
                <a:spcPct val="0"/>
              </a:spcAft>
              <a:buSzPts val="2400"/>
            </a:pPr>
            <a:r>
              <a:rPr lang="en-US" kern="1200" dirty="0">
                <a:solidFill>
                  <a:srgbClr val="000000"/>
                </a:solidFill>
                <a:latin typeface="Arial (Body)"/>
                <a:ea typeface="ヒラギノ角ゴ Pro W3" charset="0"/>
              </a:rPr>
              <a:t>An employer-sponsored plan is usually the best choice if your employer contributes</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How much to contribute?</a:t>
            </a:r>
          </a:p>
          <a:p>
            <a:pPr marL="741553" lvl="1" indent="-284353">
              <a:spcAft>
                <a:spcPct val="0"/>
              </a:spcAft>
              <a:buSzPts val="2400"/>
            </a:pPr>
            <a:r>
              <a:rPr lang="en-US" kern="1200" dirty="0">
                <a:solidFill>
                  <a:srgbClr val="000000"/>
                </a:solidFill>
                <a:latin typeface="Arial (Body)"/>
                <a:ea typeface="ヒラギノ角ゴ Pro W3" charset="0"/>
              </a:rPr>
              <a:t>As much as you can as early as you can!</a:t>
            </a:r>
          </a:p>
          <a:p>
            <a:pPr marL="741553" lvl="1" indent="-284353">
              <a:spcAft>
                <a:spcPct val="0"/>
              </a:spcAft>
              <a:buSzPts val="2400"/>
            </a:pPr>
            <a:r>
              <a:rPr lang="en-US" kern="1200" dirty="0">
                <a:solidFill>
                  <a:srgbClr val="000000"/>
                </a:solidFill>
                <a:latin typeface="Arial (Body)"/>
                <a:ea typeface="ヒラギノ角ゴ Pro W3" charset="0"/>
              </a:rPr>
              <a:t>Social Security will not provide sufficient funds</a:t>
            </a:r>
          </a:p>
          <a:p>
            <a:pPr marL="741553" lvl="1" indent="-284353">
              <a:spcAft>
                <a:spcPct val="0"/>
              </a:spcAft>
              <a:buSzPts val="2400"/>
            </a:pPr>
            <a:r>
              <a:rPr lang="en-US" kern="1200" dirty="0">
                <a:solidFill>
                  <a:srgbClr val="000000"/>
                </a:solidFill>
                <a:latin typeface="Arial (Body)"/>
                <a:ea typeface="ヒラギノ角ゴ Pro W3" charset="0"/>
              </a:rPr>
              <a:t>Increase contribution as salary increases</a:t>
            </a:r>
          </a:p>
          <a:p>
            <a:pPr marL="741553" lvl="1" indent="-284353">
              <a:spcAft>
                <a:spcPct val="0"/>
              </a:spcAft>
              <a:buSzPts val="2400"/>
            </a:pPr>
            <a:r>
              <a:rPr lang="en-US" kern="1200" dirty="0">
                <a:solidFill>
                  <a:srgbClr val="000000"/>
                </a:solidFill>
                <a:latin typeface="Arial (Body)"/>
                <a:ea typeface="ヒラギノ角ゴ Pro W3" charset="0"/>
              </a:rPr>
              <a:t>Keep in mind you will need about 70% to 80% or your preretirement salary to cover living expenses in </a:t>
            </a:r>
            <a:r>
              <a:rPr lang="en-US" kern="1200" dirty="0" smtClean="0">
                <a:solidFill>
                  <a:srgbClr val="000000"/>
                </a:solidFill>
                <a:latin typeface="Arial (Body)"/>
                <a:ea typeface="ヒラギノ角ゴ Pro W3" charset="0"/>
              </a:rPr>
              <a:t>retirement</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726814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Financial Planning Online </a:t>
            </a:r>
            <a:r>
              <a:rPr lang="en-US" sz="2000" b="0" kern="1200" dirty="0" smtClean="0">
                <a:latin typeface="Arial (Heading)"/>
                <a:ea typeface="ヒラギノ角ゴ Pro W3" charset="0"/>
                <a:cs typeface="ヒラギノ角ゴ Pro W3" charset="0"/>
              </a:rPr>
              <a:t>(2 </a:t>
            </a:r>
            <a:r>
              <a:rPr lang="en-US" sz="2000" b="0" kern="1200" dirty="0">
                <a:latin typeface="Arial (Heading)"/>
                <a:ea typeface="ヒラギノ角ゴ Pro W3" charset="0"/>
                <a:cs typeface="ヒラギノ角ゴ Pro W3" charset="0"/>
              </a:rPr>
              <a:t>of 3)</a:t>
            </a:r>
            <a:endParaRPr lang="en-IN" dirty="0"/>
          </a:p>
        </p:txBody>
      </p:sp>
      <p:sp>
        <p:nvSpPr>
          <p:cNvPr id="3" name="Content Placeholder 2"/>
          <p:cNvSpPr>
            <a:spLocks noGrp="1"/>
          </p:cNvSpPr>
          <p:nvPr>
            <p:ph sz="quarter" idx="13"/>
          </p:nvPr>
        </p:nvSpPr>
        <p:spPr>
          <a:xfrm>
            <a:off x="457200" y="1556327"/>
            <a:ext cx="4123765" cy="424874"/>
          </a:xfrm>
        </p:spPr>
        <p:txBody>
          <a:bodyPr/>
          <a:lstStyle/>
          <a:p>
            <a:pPr marL="255600"/>
            <a:r>
              <a:rPr lang="en-US" sz="2200" kern="1200" dirty="0">
                <a:solidFill>
                  <a:srgbClr val="000000"/>
                </a:solidFill>
                <a:latin typeface="Arial (Body)"/>
                <a:ea typeface="ヒラギノ角ゴ Pro W3" charset="0"/>
                <a:cs typeface="ヒラギノ角ゴ Pro W3" charset="0"/>
              </a:rPr>
              <a:t>Go to the retirement section of</a:t>
            </a:r>
            <a:endParaRPr lang="en-US" sz="2200" kern="1200" dirty="0">
              <a:solidFill>
                <a:srgbClr val="000000"/>
              </a:solidFill>
              <a:latin typeface="Arial (Body)"/>
              <a:ea typeface="ＭＳ Ｐゴシック" charset="0"/>
              <a:cs typeface="ＭＳ Ｐゴシック" charset="0"/>
            </a:endParaRPr>
          </a:p>
        </p:txBody>
      </p:sp>
      <p:sp>
        <p:nvSpPr>
          <p:cNvPr id="4" name="Text Placeholder 3"/>
          <p:cNvSpPr>
            <a:spLocks noGrp="1"/>
          </p:cNvSpPr>
          <p:nvPr>
            <p:ph type="body" sz="quarter" idx="14"/>
          </p:nvPr>
        </p:nvSpPr>
        <p:spPr>
          <a:xfrm>
            <a:off x="4643720" y="1533649"/>
            <a:ext cx="4213412" cy="470230"/>
          </a:xfrm>
        </p:spPr>
        <p:txBody>
          <a:bodyPr lIns="0" tIns="0" rIns="0" bIns="0"/>
          <a:lstStyle/>
          <a:p>
            <a:pPr marL="0" lvl="0" indent="0">
              <a:spcAft>
                <a:spcPct val="0"/>
              </a:spcAft>
              <a:buSzPts val="2400"/>
              <a:buNone/>
            </a:pPr>
            <a:r>
              <a:rPr lang="en-US" sz="2200" kern="1200" dirty="0">
                <a:solidFill>
                  <a:srgbClr val="000000"/>
                </a:solidFill>
                <a:latin typeface="Arial (Body)"/>
                <a:ea typeface="ヒラギノ角ゴ Pro W3" charset="0"/>
                <a:cs typeface="ヒラギノ角ゴ Pro W3" charset="0"/>
                <a:hlinkClick r:id="rId2" tooltip="https://investor.vanguard.com/"/>
              </a:rPr>
              <a:t>https://investor.vanguard.com/</a:t>
            </a:r>
            <a:endParaRPr lang="en-US" sz="2200" kern="1200" dirty="0">
              <a:solidFill>
                <a:srgbClr val="000000"/>
              </a:solidFill>
              <a:latin typeface="Arial (Body)"/>
              <a:ea typeface="ヒラギノ角ゴ Pro W3" charset="0"/>
              <a:cs typeface="ヒラギノ角ゴ Pro W3" charset="0"/>
            </a:endParaRPr>
          </a:p>
        </p:txBody>
      </p:sp>
      <p:sp>
        <p:nvSpPr>
          <p:cNvPr id="5" name="Content Placeholder 4"/>
          <p:cNvSpPr>
            <a:spLocks noGrp="1"/>
          </p:cNvSpPr>
          <p:nvPr>
            <p:ph sz="quarter" idx="15"/>
          </p:nvPr>
        </p:nvSpPr>
        <p:spPr>
          <a:xfrm>
            <a:off x="457200" y="2121456"/>
            <a:ext cx="8229600" cy="427038"/>
          </a:xfrm>
        </p:spPr>
        <p:txBody>
          <a:bodyPr lIns="0" tIns="0" rIns="0" bIns="0"/>
          <a:lstStyle/>
          <a:p>
            <a:pPr marL="255651" lvl="0" indent="-255651">
              <a:spcAft>
                <a:spcPct val="0"/>
              </a:spcAft>
              <a:buSzPts val="2400"/>
            </a:pPr>
            <a:r>
              <a:rPr lang="en-US" sz="2000" kern="1200" dirty="0">
                <a:solidFill>
                  <a:srgbClr val="000000"/>
                </a:solidFill>
                <a:latin typeface="Arial (Body)"/>
                <a:ea typeface="ヒラギノ角ゴ Pro W3" charset="0"/>
                <a:cs typeface="ヒラギノ角ゴ Pro W3" charset="0"/>
              </a:rPr>
              <a:t>This Web site provides guidance on your retirement decisions</a:t>
            </a:r>
            <a:endParaRPr lang="en-US" sz="2000" kern="1200" dirty="0">
              <a:solidFill>
                <a:srgbClr val="000000"/>
              </a:solidFill>
              <a:latin typeface="Arial (Body)"/>
              <a:ea typeface="ヒラギノ角ゴ Pro W3" charset="0"/>
              <a:cs typeface="ヒラギノ角ゴ Pro W3" charset="0"/>
            </a:endParaRPr>
          </a:p>
        </p:txBody>
      </p:sp>
    </p:spTree>
    <p:extLst>
      <p:ext uri="{BB962C8B-B14F-4D97-AF65-F5344CB8AC3E}">
        <p14:creationId xmlns:p14="http://schemas.microsoft.com/office/powerpoint/2010/main" val="2778018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152290" cy="1097279"/>
          </a:xfrm>
        </p:spPr>
        <p:txBody>
          <a:bodyPr/>
          <a:lstStyle/>
          <a:p>
            <a:r>
              <a:rPr lang="en-US" sz="3400" kern="1200" dirty="0">
                <a:latin typeface="Arial (Heading)"/>
                <a:ea typeface="ヒラギノ角ゴ Pro W3" charset="0"/>
                <a:cs typeface="ヒラギノ角ゴ Pro W3" charset="0"/>
              </a:rPr>
              <a:t>Your Retirement Planning Decisions </a:t>
            </a:r>
            <a:r>
              <a:rPr lang="en-US" sz="2000" b="0" kern="1200" dirty="0" smtClean="0">
                <a:latin typeface="Arial (Heading)"/>
                <a:ea typeface="ヒラギノ角ゴ Pro W3" charset="0"/>
                <a:cs typeface="ヒラギノ角ゴ Pro W3" charset="0"/>
              </a:rPr>
              <a:t>(2 </a:t>
            </a:r>
            <a:r>
              <a:rPr lang="en-US" sz="2000" b="0" kern="1200" dirty="0">
                <a:latin typeface="Arial (Heading)"/>
                <a:ea typeface="ヒラギノ角ゴ Pro W3" charset="0"/>
                <a:cs typeface="ヒラギノ角ゴ Pro W3" charset="0"/>
              </a:rPr>
              <a:t>of 2)</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How to invest your contributions?</a:t>
            </a:r>
          </a:p>
          <a:p>
            <a:pPr marL="741553" lvl="1" indent="-284353">
              <a:spcAft>
                <a:spcPct val="0"/>
              </a:spcAft>
              <a:buSzPts val="2400"/>
            </a:pPr>
            <a:r>
              <a:rPr lang="en-US" kern="1200" dirty="0">
                <a:solidFill>
                  <a:srgbClr val="000000"/>
                </a:solidFill>
                <a:latin typeface="Arial (Body)"/>
                <a:ea typeface="ヒラギノ角ゴ Pro W3" charset="0"/>
              </a:rPr>
              <a:t>Use a diversified set of investments</a:t>
            </a:r>
          </a:p>
          <a:p>
            <a:pPr marL="741553" lvl="1" indent="-284353">
              <a:spcAft>
                <a:spcPct val="0"/>
              </a:spcAft>
              <a:buSzPts val="2400"/>
            </a:pPr>
            <a:r>
              <a:rPr lang="en-US" kern="1200" dirty="0">
                <a:solidFill>
                  <a:srgbClr val="000000"/>
                </a:solidFill>
                <a:latin typeface="Arial (Body)"/>
                <a:ea typeface="ヒラギノ角ゴ Pro W3" charset="0"/>
              </a:rPr>
              <a:t>Consider the number of years to retirement</a:t>
            </a:r>
          </a:p>
          <a:p>
            <a:pPr marL="741553" lvl="1" indent="-284353">
              <a:spcAft>
                <a:spcPct val="0"/>
              </a:spcAft>
              <a:buSzPts val="2400"/>
            </a:pPr>
            <a:r>
              <a:rPr lang="en-US" kern="1200" dirty="0">
                <a:solidFill>
                  <a:srgbClr val="000000"/>
                </a:solidFill>
                <a:latin typeface="Arial (Body)"/>
                <a:ea typeface="ヒラギノ角ゴ Pro W3" charset="0"/>
              </a:rPr>
              <a:t>Consider your level of risk tolerance</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Lessons from the credit crisis</a:t>
            </a:r>
          </a:p>
          <a:p>
            <a:pPr marL="741553" lvl="1" indent="-284353">
              <a:spcAft>
                <a:spcPct val="0"/>
              </a:spcAft>
              <a:buSzPts val="2400"/>
            </a:pPr>
            <a:r>
              <a:rPr lang="en-US" kern="1200" dirty="0">
                <a:solidFill>
                  <a:srgbClr val="000000"/>
                </a:solidFill>
                <a:latin typeface="Arial (Body)"/>
                <a:ea typeface="ヒラギノ角ゴ Pro W3" charset="0"/>
              </a:rPr>
              <a:t>Stocks can be risky</a:t>
            </a:r>
          </a:p>
          <a:p>
            <a:pPr marL="741553" lvl="1" indent="-284353">
              <a:spcAft>
                <a:spcPct val="0"/>
              </a:spcAft>
              <a:buSzPts val="2400"/>
            </a:pPr>
            <a:r>
              <a:rPr lang="en-US" kern="1200" dirty="0">
                <a:solidFill>
                  <a:srgbClr val="000000"/>
                </a:solidFill>
                <a:latin typeface="Arial (Body)"/>
                <a:ea typeface="ヒラギノ角ゴ Pro W3" charset="0"/>
              </a:rPr>
              <a:t>There is a tradeoff between potential risk and </a:t>
            </a:r>
            <a:r>
              <a:rPr lang="en-US" kern="1200" dirty="0" smtClean="0">
                <a:solidFill>
                  <a:srgbClr val="000000"/>
                </a:solidFill>
                <a:latin typeface="Arial (Body)"/>
                <a:ea typeface="ヒラギノ角ゴ Pro W3" charset="0"/>
              </a:rPr>
              <a:t>return</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560672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ＭＳ Ｐゴシック" charset="0"/>
                <a:cs typeface="ＭＳ Ｐゴシック" charset="0"/>
              </a:rPr>
              <a:t>Exhibit 19.1 Typical Composition of a Retirement Account Portfolio </a:t>
            </a:r>
            <a:r>
              <a:rPr lang="en-US" sz="2000" b="0" kern="1200" dirty="0">
                <a:latin typeface="Arial (Heading)"/>
                <a:ea typeface="ＭＳ Ｐゴシック" charset="0"/>
                <a:cs typeface="ＭＳ Ｐゴシック" charset="0"/>
              </a:rPr>
              <a:t>(1 of 2)</a:t>
            </a:r>
            <a:endParaRPr lang="en-IN" sz="2000" dirty="0"/>
          </a:p>
        </p:txBody>
      </p:sp>
      <p:pic>
        <p:nvPicPr>
          <p:cNvPr id="4" name="Picture 3" descr="Graph showing typical composition of a retirement account portfolio based on age provides the following information. The x axis shows increments of age 25, 30, 40, 50, 60, 70. The y axis shows only 100 percent at the top. Estimated data points are as follows. A table has 6 rows and 4 columns. The columns have the following headings from left to right. Age, High Risk Investments, Medium Risk Investments, Low Risk Investments. The row entries are as follows. Row 1. Age, 25. High Risk Investments, 60 percent. Medium Risk Investments, 30 percent. Low Risk Investments, 10 percent. Row 2. Age, 30. High Risk Investments, 60 percent. Medium Risk Investments, 30 percent. Low Risk Investments, 10 percent. Row 3. Age, 40. High Risk Investments, 50 percent. Medium Risk Investments, 30 percent. Low Risk Investments, 20 percent. Row 4. Age, 50. High Risk Investments, 25 percent. Medium Risk Investments, 50 percent. Low Risk Investments, 25 percent. Row 5. Age, 60. High Risk Investments, 10 percent. Medium Risk Investments, 40 percent. Low Risk Investments, 50 percent. Row 6. Age, 70. High Risk Investments, 0 percent. Medium Risk Investments, 30 percent. Low Risk Investments, 70 percent."/>
          <p:cNvPicPr>
            <a:picLocks noChangeAspect="1"/>
          </p:cNvPicPr>
          <p:nvPr/>
        </p:nvPicPr>
        <p:blipFill rotWithShape="1">
          <a:blip r:embed="rId2">
            <a:extLst>
              <a:ext uri="{28A0092B-C50C-407E-A947-70E740481C1C}">
                <a14:useLocalDpi xmlns:a14="http://schemas.microsoft.com/office/drawing/2010/main" val="0"/>
              </a:ext>
            </a:extLst>
          </a:blip>
          <a:srcRect l="5769" t="12414" r="11586"/>
          <a:stretch/>
        </p:blipFill>
        <p:spPr>
          <a:xfrm>
            <a:off x="1135117" y="1705870"/>
            <a:ext cx="6421822" cy="3003331"/>
          </a:xfrm>
          <a:prstGeom prst="rect">
            <a:avLst/>
          </a:prstGeom>
        </p:spPr>
      </p:pic>
    </p:spTree>
    <p:extLst>
      <p:ext uri="{BB962C8B-B14F-4D97-AF65-F5344CB8AC3E}">
        <p14:creationId xmlns:p14="http://schemas.microsoft.com/office/powerpoint/2010/main" val="1018395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ＭＳ Ｐゴシック" charset="0"/>
                <a:cs typeface="ＭＳ Ｐゴシック" charset="0"/>
              </a:rPr>
              <a:t>Exhibit 19.1 Typical Composition of a Retirement Account Portfolio </a:t>
            </a:r>
            <a:r>
              <a:rPr lang="en-US" sz="2000" b="0" kern="1200" dirty="0" smtClean="0">
                <a:latin typeface="Arial (Heading)"/>
                <a:ea typeface="ＭＳ Ｐゴシック" charset="0"/>
                <a:cs typeface="ＭＳ Ｐゴシック" charset="0"/>
              </a:rPr>
              <a:t>(2 </a:t>
            </a:r>
            <a:r>
              <a:rPr lang="en-US" sz="2000" b="0" kern="1200" dirty="0">
                <a:latin typeface="Arial (Heading)"/>
                <a:ea typeface="ＭＳ Ｐゴシック" charset="0"/>
                <a:cs typeface="ＭＳ Ｐゴシック" charset="0"/>
              </a:rPr>
              <a:t>of 2)</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1726692529"/>
              </p:ext>
            </p:extLst>
          </p:nvPr>
        </p:nvGraphicFramePr>
        <p:xfrm>
          <a:off x="457200" y="1663787"/>
          <a:ext cx="8229600" cy="3200400"/>
        </p:xfrm>
        <a:graphic>
          <a:graphicData uri="http://schemas.openxmlformats.org/drawingml/2006/table">
            <a:tbl>
              <a:tblPr firstRow="1" bandRow="1">
                <a:tableStyleId>{3B4B98B0-60AC-42C2-AFA5-B58CD77FA1E5}</a:tableStyleId>
              </a:tblPr>
              <a:tblGrid>
                <a:gridCol w="1844566">
                  <a:extLst>
                    <a:ext uri="{9D8B030D-6E8A-4147-A177-3AD203B41FA5}">
                      <a16:colId xmlns:a16="http://schemas.microsoft.com/office/drawing/2014/main" val="20000"/>
                    </a:ext>
                  </a:extLst>
                </a:gridCol>
                <a:gridCol w="2199290">
                  <a:extLst>
                    <a:ext uri="{9D8B030D-6E8A-4147-A177-3AD203B41FA5}">
                      <a16:colId xmlns:a16="http://schemas.microsoft.com/office/drawing/2014/main" val="20001"/>
                    </a:ext>
                  </a:extLst>
                </a:gridCol>
                <a:gridCol w="1883720">
                  <a:extLst>
                    <a:ext uri="{9D8B030D-6E8A-4147-A177-3AD203B41FA5}">
                      <a16:colId xmlns:a16="http://schemas.microsoft.com/office/drawing/2014/main" val="20002"/>
                    </a:ext>
                  </a:extLst>
                </a:gridCol>
                <a:gridCol w="2302024">
                  <a:extLst>
                    <a:ext uri="{9D8B030D-6E8A-4147-A177-3AD203B41FA5}">
                      <a16:colId xmlns:a16="http://schemas.microsoft.com/office/drawing/2014/main" val="20003"/>
                    </a:ext>
                  </a:extLst>
                </a:gridCol>
              </a:tblGrid>
              <a:tr h="373676">
                <a:tc>
                  <a:txBody>
                    <a:bodyPr/>
                    <a:lstStyle/>
                    <a:p>
                      <a:r>
                        <a:rPr lang="en-IN" sz="1200" dirty="0">
                          <a:solidFill>
                            <a:schemeClr val="bg1"/>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200" b="1" i="0" u="none" strike="noStrike" kern="1200" baseline="0" dirty="0">
                          <a:solidFill>
                            <a:srgbClr val="000000"/>
                          </a:solidFill>
                          <a:latin typeface="+mn-lt"/>
                          <a:ea typeface="+mn-ea"/>
                          <a:cs typeface="+mn-cs"/>
                        </a:rPr>
                        <a:t>Common High-Risk Investments</a:t>
                      </a:r>
                      <a:endParaRPr lang="en-IN" sz="12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200" b="1" i="0" u="none" strike="noStrike" kern="1200" baseline="0" dirty="0">
                          <a:solidFill>
                            <a:srgbClr val="000000"/>
                          </a:solidFill>
                          <a:latin typeface="+mn-lt"/>
                          <a:ea typeface="+mn-ea"/>
                          <a:cs typeface="+mn-cs"/>
                        </a:rPr>
                        <a:t>Common Medium-Risk Investments</a:t>
                      </a:r>
                      <a:endParaRPr lang="en-IN" sz="12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200" b="1" i="0" u="none" strike="noStrike" kern="1200" baseline="0" dirty="0">
                          <a:solidFill>
                            <a:srgbClr val="000000"/>
                          </a:solidFill>
                          <a:latin typeface="+mn-lt"/>
                          <a:ea typeface="+mn-ea"/>
                          <a:cs typeface="+mn-cs"/>
                        </a:rPr>
                        <a:t>Common Low-Risk Investments</a:t>
                      </a:r>
                      <a:endParaRPr lang="en-IN" sz="12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822087">
                <a:tc>
                  <a:txBody>
                    <a:bodyPr/>
                    <a:lstStyle/>
                    <a:p>
                      <a:pPr algn="l"/>
                      <a:r>
                        <a:rPr lang="en-IN" sz="1200" b="1" i="0" u="none" strike="noStrike" kern="1200" baseline="0" dirty="0">
                          <a:solidFill>
                            <a:schemeClr val="tx1"/>
                          </a:solidFill>
                          <a:latin typeface="+mn-lt"/>
                          <a:ea typeface="+mn-ea"/>
                          <a:cs typeface="+mn-cs"/>
                        </a:rPr>
                        <a:t>Stock Mutual Funds</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200" b="0" i="0" u="none" strike="noStrike" kern="1200" baseline="0" dirty="0">
                          <a:solidFill>
                            <a:schemeClr val="tx1"/>
                          </a:solidFill>
                          <a:latin typeface="+mn-lt"/>
                          <a:ea typeface="+mn-ea"/>
                          <a:cs typeface="+mn-cs"/>
                        </a:rPr>
                        <a:t>Growth stock funds Capital appreciation funds Small-cap funds International stock funds Sector stock funds</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200" b="0" i="0" u="none" strike="noStrike" kern="1200" baseline="0" dirty="0">
                          <a:solidFill>
                            <a:schemeClr val="tx1"/>
                          </a:solidFill>
                          <a:latin typeface="+mn-lt"/>
                          <a:ea typeface="+mn-ea"/>
                          <a:cs typeface="+mn-cs"/>
                        </a:rPr>
                        <a:t>High-dividend stock funds S&amp;P 500 index funds</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200" dirty="0">
                          <a:solidFill>
                            <a:srgbClr val="FFFFFF"/>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23146">
                <a:tc>
                  <a:txBody>
                    <a:bodyPr/>
                    <a:lstStyle/>
                    <a:p>
                      <a:r>
                        <a:rPr lang="en-IN" sz="1200" b="1" i="0" u="none" strike="noStrike" kern="1200" baseline="0" dirty="0">
                          <a:solidFill>
                            <a:schemeClr val="tx1"/>
                          </a:solidFill>
                          <a:latin typeface="+mn-lt"/>
                          <a:ea typeface="+mn-ea"/>
                          <a:cs typeface="+mn-cs"/>
                        </a:rPr>
                        <a:t>Bond Mutual Funds</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200" b="0" i="0" u="none" strike="noStrike" kern="1200" baseline="0" dirty="0">
                          <a:solidFill>
                            <a:schemeClr val="tx1"/>
                          </a:solidFill>
                          <a:latin typeface="+mn-lt"/>
                          <a:ea typeface="+mn-ea"/>
                          <a:cs typeface="+mn-cs"/>
                        </a:rPr>
                        <a:t>Junk bond funds International bond funds</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200" b="0" i="0" u="none" strike="noStrike" kern="1200" baseline="0" dirty="0">
                          <a:solidFill>
                            <a:schemeClr val="tx1"/>
                          </a:solidFill>
                          <a:latin typeface="+mn-lt"/>
                          <a:ea typeface="+mn-ea"/>
                          <a:cs typeface="+mn-cs"/>
                        </a:rPr>
                        <a:t>Medium-rated corporate</a:t>
                      </a:r>
                    </a:p>
                    <a:p>
                      <a:r>
                        <a:rPr lang="en-IN" sz="1200" b="0" i="0" u="none" strike="noStrike" kern="1200" baseline="0" dirty="0">
                          <a:solidFill>
                            <a:schemeClr val="tx1"/>
                          </a:solidFill>
                          <a:latin typeface="+mn-lt"/>
                          <a:ea typeface="+mn-ea"/>
                          <a:cs typeface="+mn-cs"/>
                        </a:rPr>
                        <a:t>bond funds</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200" b="0" i="0" u="none" strike="noStrike" kern="1200" baseline="0" dirty="0">
                          <a:solidFill>
                            <a:schemeClr val="tx1"/>
                          </a:solidFill>
                          <a:latin typeface="+mn-lt"/>
                          <a:ea typeface="+mn-ea"/>
                          <a:cs typeface="+mn-cs"/>
                        </a:rPr>
                        <a:t>Treasury bond funds</a:t>
                      </a:r>
                    </a:p>
                    <a:p>
                      <a:r>
                        <a:rPr lang="en-IN" sz="1200" b="0" i="0" u="none" strike="noStrike" kern="1200" baseline="0" dirty="0">
                          <a:solidFill>
                            <a:schemeClr val="tx1"/>
                          </a:solidFill>
                          <a:latin typeface="+mn-lt"/>
                          <a:ea typeface="+mn-ea"/>
                          <a:cs typeface="+mn-cs"/>
                        </a:rPr>
                        <a:t>High-rated corporate</a:t>
                      </a:r>
                    </a:p>
                    <a:p>
                      <a:r>
                        <a:rPr lang="en-IN" sz="1200" b="0" i="0" u="none" strike="noStrike" kern="1200" baseline="0" dirty="0">
                          <a:solidFill>
                            <a:schemeClr val="tx1"/>
                          </a:solidFill>
                          <a:latin typeface="+mn-lt"/>
                          <a:ea typeface="+mn-ea"/>
                          <a:cs typeface="+mn-cs"/>
                        </a:rPr>
                        <a:t>bond funds</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3676">
                <a:tc>
                  <a:txBody>
                    <a:bodyPr/>
                    <a:lstStyle/>
                    <a:p>
                      <a:pPr algn="l"/>
                      <a:r>
                        <a:rPr lang="en-IN" sz="1200" b="1" i="0" u="none" strike="noStrike" kern="1200" baseline="0" dirty="0">
                          <a:solidFill>
                            <a:schemeClr val="tx1"/>
                          </a:solidFill>
                          <a:latin typeface="+mn-lt"/>
                          <a:ea typeface="+mn-ea"/>
                          <a:cs typeface="+mn-cs"/>
                        </a:rPr>
                        <a:t>Hybrid Mutual Funds</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200" dirty="0">
                          <a:solidFill>
                            <a:srgbClr val="FFFFFF"/>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200" b="0" i="0" u="none" strike="noStrike" kern="1200" baseline="0" dirty="0">
                          <a:solidFill>
                            <a:schemeClr val="tx1"/>
                          </a:solidFill>
                          <a:latin typeface="+mn-lt"/>
                          <a:ea typeface="+mn-ea"/>
                          <a:cs typeface="+mn-cs"/>
                        </a:rPr>
                        <a:t>Balanced (stock and</a:t>
                      </a:r>
                    </a:p>
                    <a:p>
                      <a:r>
                        <a:rPr lang="en-IN" sz="1200" b="0" i="0" u="none" strike="noStrike" kern="1200" baseline="0" dirty="0">
                          <a:solidFill>
                            <a:schemeClr val="tx1"/>
                          </a:solidFill>
                          <a:latin typeface="+mn-lt"/>
                          <a:ea typeface="+mn-ea"/>
                          <a:cs typeface="+mn-cs"/>
                        </a:rPr>
                        <a:t>bond) funds</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200" dirty="0">
                          <a:solidFill>
                            <a:srgbClr val="FFFFFF"/>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23146">
                <a:tc>
                  <a:txBody>
                    <a:bodyPr/>
                    <a:lstStyle/>
                    <a:p>
                      <a:pPr algn="l"/>
                      <a:r>
                        <a:rPr lang="en-IN" sz="1200" b="1" i="0" u="none" strike="noStrike" kern="1200" baseline="0" dirty="0">
                          <a:solidFill>
                            <a:schemeClr val="tx1"/>
                          </a:solidFill>
                          <a:latin typeface="+mn-lt"/>
                          <a:ea typeface="+mn-ea"/>
                          <a:cs typeface="+mn-cs"/>
                        </a:rPr>
                        <a:t>Money Market Funds</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200" dirty="0">
                          <a:solidFill>
                            <a:srgbClr val="FFFFFF"/>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200" dirty="0">
                          <a:solidFill>
                            <a:srgbClr val="FFFFFF"/>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200" b="0" i="0" u="none" strike="noStrike" kern="1200" baseline="0" dirty="0">
                          <a:solidFill>
                            <a:schemeClr val="tx1"/>
                          </a:solidFill>
                          <a:latin typeface="+mn-lt"/>
                          <a:ea typeface="+mn-ea"/>
                          <a:cs typeface="+mn-cs"/>
                        </a:rPr>
                        <a:t>Treasury money market funds</a:t>
                      </a:r>
                    </a:p>
                    <a:p>
                      <a:r>
                        <a:rPr lang="en-IN" sz="1200" b="0" i="0" u="none" strike="noStrike" kern="1200" baseline="0" dirty="0">
                          <a:solidFill>
                            <a:schemeClr val="tx1"/>
                          </a:solidFill>
                          <a:latin typeface="+mn-lt"/>
                          <a:ea typeface="+mn-ea"/>
                          <a:cs typeface="+mn-cs"/>
                        </a:rPr>
                        <a:t>Money market funds that contain commercial paper and C</a:t>
                      </a:r>
                      <a:r>
                        <a:rPr lang="en-IN" sz="100" b="0" i="0" u="none" strike="noStrike" kern="1200" baseline="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Ds</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89549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kern="1200" dirty="0">
                <a:latin typeface="Arial (Heading)"/>
                <a:ea typeface="ヒラギノ角ゴ Pro W3" charset="0"/>
                <a:cs typeface="ヒラギノ角ゴ Pro W3" charset="0"/>
              </a:rPr>
              <a:t>Chapter Objectives </a:t>
            </a:r>
            <a:r>
              <a:rPr lang="en-US" sz="2000" b="0" kern="1200" dirty="0">
                <a:latin typeface="Arial (Heading)"/>
                <a:ea typeface="ヒラギノ角ゴ Pro W3" charset="0"/>
                <a:cs typeface="ヒラギノ角ゴ Pro W3" charset="0"/>
              </a:rPr>
              <a:t>(1 of 2)</a:t>
            </a:r>
            <a:endParaRPr lang="en-IN" dirty="0"/>
          </a:p>
        </p:txBody>
      </p:sp>
      <p:sp>
        <p:nvSpPr>
          <p:cNvPr id="4" name="Content Placeholder 3"/>
          <p:cNvSpPr>
            <a:spLocks noGrp="1"/>
          </p:cNvSpPr>
          <p:nvPr>
            <p:ph sz="quarter" idx="13"/>
          </p:nvPr>
        </p:nvSpPr>
        <p:spPr>
          <a:xfrm>
            <a:off x="457199" y="1556326"/>
            <a:ext cx="8333117" cy="4434275"/>
          </a:xfrm>
        </p:spPr>
        <p:txBody>
          <a:bodyPr/>
          <a:lstStyle/>
          <a:p>
            <a:pPr marL="0" lvl="0" indent="0">
              <a:spcBef>
                <a:spcPct val="50000"/>
              </a:spcBef>
              <a:buSzPts val="2400"/>
              <a:buNone/>
            </a:pPr>
            <a:r>
              <a:rPr lang="en-US" b="1" kern="1200" dirty="0">
                <a:solidFill>
                  <a:schemeClr val="tx2"/>
                </a:solidFill>
                <a:latin typeface="Arial (Body)"/>
              </a:rPr>
              <a:t>19.1</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Describe the role of Social Security</a:t>
            </a:r>
          </a:p>
          <a:p>
            <a:pPr marL="0" lvl="0" indent="0">
              <a:spcBef>
                <a:spcPct val="50000"/>
              </a:spcBef>
              <a:buSzPts val="2400"/>
              <a:buNone/>
            </a:pPr>
            <a:r>
              <a:rPr lang="en-US" b="1" kern="1200" dirty="0">
                <a:solidFill>
                  <a:schemeClr val="tx2"/>
                </a:solidFill>
                <a:latin typeface="Arial (Body)"/>
              </a:rPr>
              <a:t>19.2</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Explain the difference between defined-benefit and defined-contribution retirement plans</a:t>
            </a:r>
          </a:p>
          <a:p>
            <a:pPr marL="0" lvl="0" indent="0">
              <a:spcBef>
                <a:spcPct val="50000"/>
              </a:spcBef>
              <a:buSzPts val="2400"/>
              <a:buNone/>
            </a:pPr>
            <a:r>
              <a:rPr lang="en-US" b="1" kern="1200" dirty="0">
                <a:solidFill>
                  <a:schemeClr val="tx2"/>
                </a:solidFill>
                <a:latin typeface="Arial (Body)"/>
              </a:rPr>
              <a:t>19.3</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Present the key decisions you must make regarding retirement plans</a:t>
            </a:r>
          </a:p>
          <a:p>
            <a:pPr marL="0" lvl="0" indent="0">
              <a:spcBef>
                <a:spcPct val="50000"/>
              </a:spcBef>
              <a:buSzPts val="2400"/>
              <a:buNone/>
            </a:pPr>
            <a:r>
              <a:rPr lang="en-US" b="1" kern="1200" dirty="0">
                <a:solidFill>
                  <a:schemeClr val="tx2"/>
                </a:solidFill>
                <a:latin typeface="Arial (Body)"/>
              </a:rPr>
              <a:t>19.4</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Identify the retirement plans offered by employers</a:t>
            </a:r>
          </a:p>
          <a:p>
            <a:pPr marL="0" lvl="0" indent="0">
              <a:spcBef>
                <a:spcPct val="50000"/>
              </a:spcBef>
              <a:buSzPts val="2400"/>
              <a:buNone/>
            </a:pPr>
            <a:r>
              <a:rPr lang="en-US" b="1" kern="1200" dirty="0">
                <a:solidFill>
                  <a:schemeClr val="tx2"/>
                </a:solidFill>
                <a:latin typeface="Arial (Body)"/>
              </a:rPr>
              <a:t>19.5</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Explain the retirement plans available for self-employed </a:t>
            </a:r>
            <a:r>
              <a:rPr lang="en-US" kern="1200" dirty="0" smtClean="0">
                <a:solidFill>
                  <a:srgbClr val="000000"/>
                </a:solidFill>
                <a:latin typeface="Arial (Body)"/>
                <a:ea typeface="ヒラギノ角ゴ Pro W3" charset="0"/>
                <a:cs typeface="ヒラギノ角ゴ Pro W3" charset="0"/>
              </a:rPr>
              <a:t>individuals</a:t>
            </a:r>
            <a:endParaRPr lang="en-US" kern="1200" dirty="0">
              <a:solidFill>
                <a:srgbClr val="000000"/>
              </a:solidFill>
              <a:latin typeface="Arial (Body)"/>
              <a:ea typeface="ヒラギノ角ゴ Pro W3" charset="0"/>
              <a:cs typeface="ヒラギノ角ゴ Pro W3" charset="0"/>
            </a:endParaRPr>
          </a:p>
        </p:txBody>
      </p:sp>
    </p:spTree>
    <p:extLst>
      <p:ext uri="{BB962C8B-B14F-4D97-AF65-F5344CB8AC3E}">
        <p14:creationId xmlns:p14="http://schemas.microsoft.com/office/powerpoint/2010/main" val="3025435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47449" cy="1097279"/>
          </a:xfrm>
        </p:spPr>
        <p:txBody>
          <a:bodyPr/>
          <a:lstStyle/>
          <a:p>
            <a:r>
              <a:rPr lang="en-US" sz="3400" kern="1200" dirty="0">
                <a:latin typeface="Arial (Heading)"/>
                <a:ea typeface="ヒラギノ角ゴ Pro W3" charset="0"/>
                <a:cs typeface="ヒラギノ角ゴ Pro W3" charset="0"/>
              </a:rPr>
              <a:t>Retirement Plans Offered by Employers </a:t>
            </a:r>
            <a:r>
              <a:rPr lang="en-US" sz="2000" b="0" kern="1200" dirty="0">
                <a:latin typeface="Arial (Heading)"/>
                <a:ea typeface="ヒラギノ角ゴ Pro W3" charset="0"/>
                <a:cs typeface="ヒラギノ角ゴ Pro W3" charset="0"/>
              </a:rPr>
              <a:t>(1 of 8)</a:t>
            </a:r>
            <a:endParaRPr lang="en-IN" sz="2000" dirty="0"/>
          </a:p>
        </p:txBody>
      </p:sp>
      <p:sp>
        <p:nvSpPr>
          <p:cNvPr id="3" name="Content Placeholder 2"/>
          <p:cNvSpPr>
            <a:spLocks noGrp="1"/>
          </p:cNvSpPr>
          <p:nvPr>
            <p:ph sz="quarter" idx="13"/>
          </p:nvPr>
        </p:nvSpPr>
        <p:spPr>
          <a:xfrm>
            <a:off x="457200" y="1556326"/>
            <a:ext cx="8151962" cy="2808639"/>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401(k) plan: a defined-contribution plan that allows employees to contribute a maximum of $18,500 ($24,500 if they are age 50 or older) per year on a pre-tax basis, as of 2018.</a:t>
            </a:r>
            <a:endParaRPr lang="en-US" kern="1200" dirty="0">
              <a:solidFill>
                <a:srgbClr val="000000"/>
              </a:solidFill>
              <a:latin typeface="Arial (Body)"/>
              <a:ea typeface="ヒラギノ角ゴ Pro W3" charset="0"/>
            </a:endParaRPr>
          </a:p>
          <a:p>
            <a:pPr marL="741553" lvl="1" indent="-284353">
              <a:spcAft>
                <a:spcPct val="0"/>
              </a:spcAft>
              <a:buSzPts val="2400"/>
            </a:pPr>
            <a:r>
              <a:rPr lang="en-US" kern="1200" dirty="0">
                <a:solidFill>
                  <a:srgbClr val="000000"/>
                </a:solidFill>
                <a:latin typeface="Arial (Body)"/>
                <a:ea typeface="ヒラギノ角ゴ Pro W3" charset="0"/>
              </a:rPr>
              <a:t>Matching contributions by some employers</a:t>
            </a:r>
          </a:p>
          <a:p>
            <a:pPr marL="741553" lvl="1" indent="-284353">
              <a:spcAft>
                <a:spcPct val="0"/>
              </a:spcAft>
              <a:buSzPts val="2400"/>
            </a:pPr>
            <a:r>
              <a:rPr lang="en-US" kern="1200" dirty="0">
                <a:solidFill>
                  <a:srgbClr val="000000"/>
                </a:solidFill>
                <a:latin typeface="Arial (Body)"/>
                <a:ea typeface="ヒラギノ角ゴ Pro W3" charset="0"/>
              </a:rPr>
              <a:t>Limits change based on inflation adjustments</a:t>
            </a:r>
          </a:p>
          <a:p>
            <a:pPr marL="741553" lvl="1" indent="-284353">
              <a:spcAft>
                <a:spcPct val="0"/>
              </a:spcAft>
              <a:buSzPts val="2400"/>
            </a:pPr>
            <a:r>
              <a:rPr lang="en-US" kern="1200" dirty="0">
                <a:solidFill>
                  <a:srgbClr val="000000"/>
                </a:solidFill>
                <a:latin typeface="Arial (Body)"/>
                <a:ea typeface="ヒラギノ角ゴ Pro W3" charset="0"/>
              </a:rPr>
              <a:t>Tax on money withdrawn from the </a:t>
            </a:r>
            <a:r>
              <a:rPr lang="en-US" kern="1200" dirty="0" smtClean="0">
                <a:solidFill>
                  <a:srgbClr val="000000"/>
                </a:solidFill>
                <a:latin typeface="Arial (Body)"/>
                <a:ea typeface="ヒラギノ角ゴ Pro W3" charset="0"/>
              </a:rPr>
              <a:t>account</a:t>
            </a:r>
            <a:endParaRPr lang="en-US" kern="1200" dirty="0">
              <a:solidFill>
                <a:srgbClr val="000000"/>
              </a:solidFill>
              <a:latin typeface="Arial (Body)"/>
              <a:ea typeface="ヒラギノ角ゴ Pro W3" charset="0"/>
            </a:endParaRPr>
          </a:p>
        </p:txBody>
      </p:sp>
      <p:sp>
        <p:nvSpPr>
          <p:cNvPr id="4" name="Content Placeholder 3"/>
          <p:cNvSpPr>
            <a:spLocks noGrp="1"/>
          </p:cNvSpPr>
          <p:nvPr>
            <p:ph sz="quarter" idx="14"/>
          </p:nvPr>
        </p:nvSpPr>
        <p:spPr>
          <a:xfrm>
            <a:off x="457200" y="4452130"/>
            <a:ext cx="7058025" cy="473554"/>
          </a:xfrm>
        </p:spPr>
        <p:txBody>
          <a:bodyPr/>
          <a:lstStyle/>
          <a:p>
            <a:pPr lvl="2"/>
            <a:r>
              <a:rPr lang="en-US" kern="1200" dirty="0">
                <a:solidFill>
                  <a:srgbClr val="000000"/>
                </a:solidFill>
                <a:latin typeface="Arial (Body)"/>
                <a:ea typeface="ヒラギノ角ゴ Pro W3" charset="0"/>
              </a:rPr>
              <a:t>Tax and penalty for withdrawals before </a:t>
            </a:r>
            <a:r>
              <a:rPr lang="en-US" kern="1200" dirty="0" smtClean="0">
                <a:solidFill>
                  <a:srgbClr val="000000"/>
                </a:solidFill>
                <a:latin typeface="Arial (Body)"/>
                <a:ea typeface="ヒラギノ角ゴ Pro W3" charset="0"/>
              </a:rPr>
              <a:t>age</a:t>
            </a:r>
            <a:endParaRPr lang="en-US" kern="1200" dirty="0">
              <a:solidFill>
                <a:srgbClr val="000000"/>
              </a:solidFill>
              <a:latin typeface="Arial (Body)"/>
              <a:ea typeface="ヒラギノ角ゴ Pro W3" charset="0"/>
            </a:endParaRPr>
          </a:p>
        </p:txBody>
      </p:sp>
      <p:graphicFrame>
        <p:nvGraphicFramePr>
          <p:cNvPr id="5" name="Object 4" descr="59 and half"/>
          <p:cNvGraphicFramePr>
            <a:graphicFrameLocks noChangeAspect="1"/>
          </p:cNvGraphicFramePr>
          <p:nvPr>
            <p:extLst>
              <p:ext uri="{D42A27DB-BD31-4B8C-83A1-F6EECF244321}">
                <p14:modId xmlns:p14="http://schemas.microsoft.com/office/powerpoint/2010/main" val="2624802392"/>
              </p:ext>
            </p:extLst>
          </p:nvPr>
        </p:nvGraphicFramePr>
        <p:xfrm>
          <a:off x="7569122" y="4520154"/>
          <a:ext cx="561405" cy="268498"/>
        </p:xfrm>
        <a:graphic>
          <a:graphicData uri="http://schemas.openxmlformats.org/presentationml/2006/ole">
            <mc:AlternateContent xmlns:mc="http://schemas.openxmlformats.org/markup-compatibility/2006">
              <mc:Choice xmlns:v="urn:schemas-microsoft-com:vml" Requires="v">
                <p:oleObj spid="_x0000_s6162" name="Equation" r:id="rId3" imgW="583920" imgH="279360" progId="Equation.DSMT4">
                  <p:embed/>
                </p:oleObj>
              </mc:Choice>
              <mc:Fallback>
                <p:oleObj name="Equation" r:id="rId3" imgW="583920" imgH="279360" progId="Equation.DSMT4">
                  <p:embed/>
                  <p:pic>
                    <p:nvPicPr>
                      <p:cNvPr id="7" name="Object 6" descr="59 and half"/>
                      <p:cNvPicPr/>
                      <p:nvPr/>
                    </p:nvPicPr>
                    <p:blipFill>
                      <a:blip r:embed="rId4"/>
                      <a:stretch>
                        <a:fillRect/>
                      </a:stretch>
                    </p:blipFill>
                    <p:spPr>
                      <a:xfrm>
                        <a:off x="7569122" y="4520154"/>
                        <a:ext cx="561405" cy="268498"/>
                      </a:xfrm>
                      <a:prstGeom prst="rect">
                        <a:avLst/>
                      </a:prstGeom>
                    </p:spPr>
                  </p:pic>
                </p:oleObj>
              </mc:Fallback>
            </mc:AlternateContent>
          </a:graphicData>
        </a:graphic>
      </p:graphicFrame>
    </p:spTree>
    <p:extLst>
      <p:ext uri="{BB962C8B-B14F-4D97-AF65-F5344CB8AC3E}">
        <p14:creationId xmlns:p14="http://schemas.microsoft.com/office/powerpoint/2010/main" val="1491110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082951" cy="1097279"/>
          </a:xfrm>
        </p:spPr>
        <p:txBody>
          <a:bodyPr/>
          <a:lstStyle/>
          <a:p>
            <a:r>
              <a:rPr lang="en-US" sz="3400" kern="1200" dirty="0">
                <a:latin typeface="Arial (Heading)"/>
                <a:ea typeface="ヒラギノ角ゴ Pro W3" charset="0"/>
                <a:cs typeface="ヒラギノ角ゴ Pro W3" charset="0"/>
              </a:rPr>
              <a:t>Retirement Plans Offered by Employers </a:t>
            </a:r>
            <a:r>
              <a:rPr lang="en-US" sz="2000" b="0" kern="1200" dirty="0">
                <a:latin typeface="Arial (Heading)"/>
                <a:ea typeface="ヒラギノ角ゴ Pro W3" charset="0"/>
                <a:cs typeface="ヒラギノ角ゴ Pro W3" charset="0"/>
              </a:rPr>
              <a:t>(2 of 8)</a:t>
            </a:r>
            <a:endParaRPr lang="en-IN" sz="2000" dirty="0"/>
          </a:p>
        </p:txBody>
      </p:sp>
      <p:sp>
        <p:nvSpPr>
          <p:cNvPr id="4" name="Content Placeholder 3"/>
          <p:cNvSpPr>
            <a:spLocks noGrp="1"/>
          </p:cNvSpPr>
          <p:nvPr>
            <p:ph sz="quarter" idx="13"/>
          </p:nvPr>
        </p:nvSpPr>
        <p:spPr>
          <a:xfrm>
            <a:off x="457200" y="1556327"/>
            <a:ext cx="8229600" cy="1669473"/>
          </a:xfrm>
        </p:spPr>
        <p:txBody>
          <a:bodyPr/>
          <a:lstStyle/>
          <a:p>
            <a:pPr marL="741600" lvl="1" indent="-284400">
              <a:spcAft>
                <a:spcPct val="0"/>
              </a:spcAft>
              <a:buSzPts val="2400"/>
            </a:pPr>
            <a:r>
              <a:rPr lang="en-US" kern="1200" dirty="0">
                <a:solidFill>
                  <a:srgbClr val="000000"/>
                </a:solidFill>
                <a:latin typeface="Arial (Body)"/>
                <a:ea typeface="ヒラギノ角ゴ Pro W3" charset="0"/>
              </a:rPr>
              <a:t>Matching contributions by employers</a:t>
            </a:r>
          </a:p>
          <a:p>
            <a:pPr marL="1144800" lvl="2">
              <a:spcAft>
                <a:spcPct val="0"/>
              </a:spcAft>
              <a:buSzPts val="2400"/>
            </a:pPr>
            <a:r>
              <a:rPr lang="en-US" kern="1200" dirty="0">
                <a:solidFill>
                  <a:srgbClr val="000000"/>
                </a:solidFill>
                <a:latin typeface="Arial (Body)"/>
                <a:ea typeface="ヒラギノ角ゴ Pro W3" charset="0"/>
              </a:rPr>
              <a:t>Some employers match all or a percentage of employee contributions</a:t>
            </a:r>
          </a:p>
          <a:p>
            <a:pPr marL="741600" lvl="1" indent="-284400">
              <a:spcAft>
                <a:spcPct val="0"/>
              </a:spcAft>
              <a:buSzPts val="2400"/>
            </a:pPr>
            <a:r>
              <a:rPr lang="en-US" kern="1200" dirty="0">
                <a:solidFill>
                  <a:srgbClr val="000000"/>
                </a:solidFill>
                <a:latin typeface="Arial (Body)"/>
                <a:ea typeface="ヒラギノ角ゴ Pro W3" charset="0"/>
              </a:rPr>
              <a:t>Tax on money withdrawn from the </a:t>
            </a:r>
            <a:r>
              <a:rPr lang="en-US" kern="1200" dirty="0" smtClean="0">
                <a:solidFill>
                  <a:srgbClr val="000000"/>
                </a:solidFill>
                <a:latin typeface="Arial (Body)"/>
                <a:ea typeface="ヒラギノ角ゴ Pro W3" charset="0"/>
              </a:rPr>
              <a:t>account</a:t>
            </a:r>
            <a:endParaRPr lang="en-US" kern="1200" dirty="0">
              <a:solidFill>
                <a:srgbClr val="000000"/>
              </a:solidFill>
              <a:latin typeface="Arial (Body)"/>
              <a:ea typeface="ヒラギノ角ゴ Pro W3" charset="0"/>
            </a:endParaRPr>
          </a:p>
        </p:txBody>
      </p:sp>
      <p:sp>
        <p:nvSpPr>
          <p:cNvPr id="5" name="Content Placeholder 4"/>
          <p:cNvSpPr>
            <a:spLocks noGrp="1"/>
          </p:cNvSpPr>
          <p:nvPr>
            <p:ph sz="quarter" idx="14"/>
          </p:nvPr>
        </p:nvSpPr>
        <p:spPr>
          <a:xfrm>
            <a:off x="457200" y="3295332"/>
            <a:ext cx="6195848" cy="382302"/>
          </a:xfrm>
        </p:spPr>
        <p:txBody>
          <a:bodyPr/>
          <a:lstStyle/>
          <a:p>
            <a:pPr marL="1144800" lvl="2"/>
            <a:r>
              <a:rPr lang="en-US" kern="1200" dirty="0">
                <a:solidFill>
                  <a:srgbClr val="000000"/>
                </a:solidFill>
                <a:latin typeface="Arial (Body)"/>
                <a:ea typeface="ヒラギノ角ゴ Pro W3" charset="0"/>
              </a:rPr>
              <a:t>10% penalty if withdrawn before </a:t>
            </a:r>
            <a:r>
              <a:rPr lang="en-US" kern="1200" dirty="0" smtClean="0">
                <a:solidFill>
                  <a:srgbClr val="000000"/>
                </a:solidFill>
                <a:latin typeface="Arial (Body)"/>
                <a:ea typeface="ヒラギノ角ゴ Pro W3" charset="0"/>
              </a:rPr>
              <a:t>age</a:t>
            </a:r>
            <a:endParaRPr lang="en-IN" dirty="0"/>
          </a:p>
        </p:txBody>
      </p:sp>
      <p:graphicFrame>
        <p:nvGraphicFramePr>
          <p:cNvPr id="8" name="Object 7" descr="59 and half"/>
          <p:cNvGraphicFramePr>
            <a:graphicFrameLocks noChangeAspect="1"/>
          </p:cNvGraphicFramePr>
          <p:nvPr>
            <p:extLst>
              <p:ext uri="{D42A27DB-BD31-4B8C-83A1-F6EECF244321}">
                <p14:modId xmlns:p14="http://schemas.microsoft.com/office/powerpoint/2010/main" val="2943199772"/>
              </p:ext>
            </p:extLst>
          </p:nvPr>
        </p:nvGraphicFramePr>
        <p:xfrm>
          <a:off x="6695307" y="3370953"/>
          <a:ext cx="584200" cy="279400"/>
        </p:xfrm>
        <a:graphic>
          <a:graphicData uri="http://schemas.openxmlformats.org/presentationml/2006/ole">
            <mc:AlternateContent xmlns:mc="http://schemas.openxmlformats.org/markup-compatibility/2006">
              <mc:Choice xmlns:v="urn:schemas-microsoft-com:vml" Requires="v">
                <p:oleObj spid="_x0000_s1055" name="Equation" r:id="rId3" imgW="583920" imgH="279360" progId="Equation.DSMT4">
                  <p:embed/>
                </p:oleObj>
              </mc:Choice>
              <mc:Fallback>
                <p:oleObj name="Equation" r:id="rId3" imgW="583920" imgH="279360" progId="Equation.DSMT4">
                  <p:embed/>
                  <p:pic>
                    <p:nvPicPr>
                      <p:cNvPr id="8" name="Object 7"/>
                      <p:cNvPicPr/>
                      <p:nvPr/>
                    </p:nvPicPr>
                    <p:blipFill>
                      <a:blip r:embed="rId4"/>
                      <a:stretch>
                        <a:fillRect/>
                      </a:stretch>
                    </p:blipFill>
                    <p:spPr>
                      <a:xfrm>
                        <a:off x="6695307" y="3370953"/>
                        <a:ext cx="584200" cy="279400"/>
                      </a:xfrm>
                      <a:prstGeom prst="rect">
                        <a:avLst/>
                      </a:prstGeom>
                    </p:spPr>
                  </p:pic>
                </p:oleObj>
              </mc:Fallback>
            </mc:AlternateContent>
          </a:graphicData>
        </a:graphic>
      </p:graphicFrame>
      <p:sp>
        <p:nvSpPr>
          <p:cNvPr id="6" name="Content Placeholder 5"/>
          <p:cNvSpPr>
            <a:spLocks noGrp="1"/>
          </p:cNvSpPr>
          <p:nvPr>
            <p:ph sz="quarter" idx="15"/>
          </p:nvPr>
        </p:nvSpPr>
        <p:spPr>
          <a:xfrm>
            <a:off x="457200" y="3816747"/>
            <a:ext cx="8229600" cy="1583928"/>
          </a:xfrm>
        </p:spPr>
        <p:txBody>
          <a:bodyPr/>
          <a:lstStyle/>
          <a:p>
            <a:pPr marL="255600">
              <a:spcAft>
                <a:spcPct val="0"/>
              </a:spcAft>
              <a:buSzPts val="2400"/>
            </a:pPr>
            <a:r>
              <a:rPr lang="en-US" kern="1200" dirty="0">
                <a:solidFill>
                  <a:srgbClr val="000000"/>
                </a:solidFill>
                <a:latin typeface="Arial (Body)"/>
                <a:ea typeface="ヒラギノ角ゴ Pro W3" charset="0"/>
                <a:cs typeface="ヒラギノ角ゴ Pro W3" charset="0"/>
              </a:rPr>
              <a:t>Roth 401(k) plan: an alternative to a 401(k) account available to people employed by participating companies</a:t>
            </a:r>
          </a:p>
          <a:p>
            <a:pPr marL="741600" lvl="1" indent="-284400">
              <a:spcAft>
                <a:spcPct val="0"/>
              </a:spcAft>
              <a:buSzPts val="2400"/>
            </a:pPr>
            <a:r>
              <a:rPr lang="en-US" kern="1200" dirty="0">
                <a:solidFill>
                  <a:srgbClr val="000000"/>
                </a:solidFill>
                <a:latin typeface="Arial (Body)"/>
                <a:ea typeface="ヒラギノ角ゴ Pro W3" charset="0"/>
              </a:rPr>
              <a:t>Contributions taxed when contributed but not when </a:t>
            </a:r>
            <a:r>
              <a:rPr lang="en-US" kern="1200" dirty="0" smtClean="0">
                <a:solidFill>
                  <a:srgbClr val="000000"/>
                </a:solidFill>
                <a:latin typeface="Arial (Body)"/>
                <a:ea typeface="ヒラギノ角ゴ Pro W3" charset="0"/>
              </a:rPr>
              <a:t>withdrawn</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31076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970808" cy="1097279"/>
          </a:xfrm>
        </p:spPr>
        <p:txBody>
          <a:bodyPr/>
          <a:lstStyle/>
          <a:p>
            <a:r>
              <a:rPr lang="en-US" sz="3400" kern="1200" dirty="0">
                <a:latin typeface="Arial (Heading)"/>
                <a:ea typeface="ヒラギノ角ゴ Pro W3" charset="0"/>
                <a:cs typeface="ヒラギノ角ゴ Pro W3" charset="0"/>
              </a:rPr>
              <a:t>Retirement Plans Offered by Employers </a:t>
            </a:r>
            <a:r>
              <a:rPr lang="en-US" sz="2000" b="0" kern="1200" dirty="0" smtClean="0">
                <a:latin typeface="Arial (Heading)"/>
                <a:ea typeface="ヒラギノ角ゴ Pro W3" charset="0"/>
                <a:cs typeface="ヒラギノ角ゴ Pro W3" charset="0"/>
              </a:rPr>
              <a:t>(3 </a:t>
            </a:r>
            <a:r>
              <a:rPr lang="en-US" sz="2000" b="0" kern="1200" dirty="0">
                <a:latin typeface="Arial (Heading)"/>
                <a:ea typeface="ヒラギノ角ゴ Pro W3" charset="0"/>
                <a:cs typeface="ヒラギノ角ゴ Pro W3" charset="0"/>
              </a:rPr>
              <a:t>of 8)</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403(b) plan: a defined-contribution plan allowing employees of non-profit organizations to invest up to $18,500 of their income on a tax-deferred basis</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The contribution limit is for 2018 and changes periodically due to inflation </a:t>
            </a:r>
            <a:r>
              <a:rPr lang="en-US" kern="1200" dirty="0" smtClean="0">
                <a:solidFill>
                  <a:srgbClr val="000000"/>
                </a:solidFill>
                <a:latin typeface="Arial (Body)"/>
                <a:ea typeface="ヒラギノ角ゴ Pro W3" charset="0"/>
                <a:cs typeface="ヒラギノ角ゴ Pro W3" charset="0"/>
              </a:rPr>
              <a:t>adjustments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63753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039819" cy="1097279"/>
          </a:xfrm>
        </p:spPr>
        <p:txBody>
          <a:bodyPr/>
          <a:lstStyle/>
          <a:p>
            <a:r>
              <a:rPr lang="en-US" sz="3400" kern="1200" dirty="0">
                <a:latin typeface="Arial (Heading)"/>
                <a:ea typeface="ヒラギノ角ゴ Pro W3" charset="0"/>
                <a:cs typeface="ヒラギノ角ゴ Pro W3" charset="0"/>
              </a:rPr>
              <a:t>Retirement Plans Offered by Employers </a:t>
            </a:r>
            <a:r>
              <a:rPr lang="en-US" sz="2000" b="0" kern="1200" dirty="0" smtClean="0">
                <a:latin typeface="Arial (Heading)"/>
                <a:ea typeface="ヒラギノ角ゴ Pro W3" charset="0"/>
                <a:cs typeface="ヒラギノ角ゴ Pro W3" charset="0"/>
              </a:rPr>
              <a:t>(4 </a:t>
            </a:r>
            <a:r>
              <a:rPr lang="en-US" sz="2000" b="0" kern="1200" dirty="0">
                <a:latin typeface="Arial (Heading)"/>
                <a:ea typeface="ヒラギノ角ゴ Pro W3" charset="0"/>
                <a:cs typeface="ヒラギノ角ゴ Pro W3" charset="0"/>
              </a:rPr>
              <a:t>of 8)</a:t>
            </a:r>
            <a:endParaRPr lang="en-IN" dirty="0"/>
          </a:p>
        </p:txBody>
      </p:sp>
      <p:sp>
        <p:nvSpPr>
          <p:cNvPr id="3" name="Content Placeholder 2"/>
          <p:cNvSpPr>
            <a:spLocks noGrp="1"/>
          </p:cNvSpPr>
          <p:nvPr>
            <p:ph sz="quarter" idx="13"/>
          </p:nvPr>
        </p:nvSpPr>
        <p:spPr>
          <a:xfrm>
            <a:off x="457200" y="1556328"/>
            <a:ext cx="8229600" cy="2395562"/>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Simplified Employee Plan (</a:t>
            </a:r>
            <a:r>
              <a:rPr lang="en-US" kern="1200" dirty="0" smtClean="0">
                <a:solidFill>
                  <a:srgbClr val="000000"/>
                </a:solidFill>
                <a:latin typeface="Arial (Body)"/>
                <a:ea typeface="ヒラギノ角ゴ Pro W3" charset="0"/>
                <a:cs typeface="ヒラギノ角ゴ Pro W3" charset="0"/>
              </a:rPr>
              <a:t>S</a:t>
            </a:r>
            <a:r>
              <a:rPr lang="en-US" sz="100" kern="1200" dirty="0" smtClean="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E</a:t>
            </a:r>
            <a:r>
              <a:rPr lang="en-US" sz="100" kern="1200" dirty="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P): a defined-contribution plan commonly offered by firms with 1 to 10 employees or used by self-employed people</a:t>
            </a:r>
          </a:p>
          <a:p>
            <a:pPr marL="741553" lvl="1" indent="-284353">
              <a:spcAft>
                <a:spcPct val="0"/>
              </a:spcAft>
              <a:buSzPts val="2400"/>
            </a:pPr>
            <a:r>
              <a:rPr lang="en-US" kern="1200" dirty="0">
                <a:solidFill>
                  <a:srgbClr val="000000"/>
                </a:solidFill>
                <a:latin typeface="Arial (Body)"/>
                <a:ea typeface="ヒラギノ角ゴ Pro W3" charset="0"/>
              </a:rPr>
              <a:t>Employee cannot contribute to this plan</a:t>
            </a:r>
          </a:p>
          <a:p>
            <a:pPr marL="741553" lvl="1" indent="-284353">
              <a:spcAft>
                <a:spcPct val="0"/>
              </a:spcAft>
              <a:buSzPts val="2400"/>
            </a:pPr>
            <a:r>
              <a:rPr lang="en-US" kern="1200" dirty="0">
                <a:solidFill>
                  <a:srgbClr val="000000"/>
                </a:solidFill>
                <a:latin typeface="Arial (Body)"/>
                <a:ea typeface="ヒラギノ角ゴ Pro W3" charset="0"/>
              </a:rPr>
              <a:t>Employer can contribute up to 25% of the employee’s salary to this </a:t>
            </a:r>
            <a:r>
              <a:rPr lang="en-US" kern="1200" dirty="0" smtClean="0">
                <a:solidFill>
                  <a:srgbClr val="000000"/>
                </a:solidFill>
                <a:latin typeface="Arial (Body)"/>
                <a:ea typeface="ヒラギノ角ゴ Pro W3" charset="0"/>
              </a:rPr>
              <a:t>plan</a:t>
            </a:r>
            <a:endParaRPr lang="en-US" kern="1200" dirty="0">
              <a:solidFill>
                <a:srgbClr val="000000"/>
              </a:solidFill>
              <a:latin typeface="Arial (Body)"/>
              <a:ea typeface="ヒラギノ角ゴ Pro W3" charset="0"/>
            </a:endParaRPr>
          </a:p>
        </p:txBody>
      </p:sp>
      <p:sp>
        <p:nvSpPr>
          <p:cNvPr id="4" name="Content Placeholder 3"/>
          <p:cNvSpPr>
            <a:spLocks noGrp="1"/>
          </p:cNvSpPr>
          <p:nvPr>
            <p:ph sz="quarter" idx="14"/>
          </p:nvPr>
        </p:nvSpPr>
        <p:spPr>
          <a:xfrm>
            <a:off x="457201" y="4000510"/>
            <a:ext cx="6676844" cy="424347"/>
          </a:xfrm>
        </p:spPr>
        <p:txBody>
          <a:bodyPr/>
          <a:lstStyle/>
          <a:p>
            <a:pPr lvl="1" indent="-284400"/>
            <a:r>
              <a:rPr lang="en-US" kern="1200" dirty="0">
                <a:solidFill>
                  <a:srgbClr val="000000"/>
                </a:solidFill>
                <a:latin typeface="Arial (Body)"/>
                <a:ea typeface="ヒラギノ角ゴ Pro W3" charset="0"/>
              </a:rPr>
              <a:t>Tax and penalty for withdrawals before </a:t>
            </a:r>
            <a:r>
              <a:rPr lang="en-US" kern="1200" dirty="0" smtClean="0">
                <a:solidFill>
                  <a:srgbClr val="000000"/>
                </a:solidFill>
                <a:latin typeface="Arial (Body)"/>
                <a:ea typeface="ヒラギノ角ゴ Pro W3" charset="0"/>
              </a:rPr>
              <a:t>age</a:t>
            </a:r>
            <a:endParaRPr lang="en-IN" dirty="0"/>
          </a:p>
        </p:txBody>
      </p:sp>
      <p:graphicFrame>
        <p:nvGraphicFramePr>
          <p:cNvPr id="7" name="Object 6" descr="59 and half"/>
          <p:cNvGraphicFramePr>
            <a:graphicFrameLocks noChangeAspect="1"/>
          </p:cNvGraphicFramePr>
          <p:nvPr>
            <p:extLst>
              <p:ext uri="{D42A27DB-BD31-4B8C-83A1-F6EECF244321}">
                <p14:modId xmlns:p14="http://schemas.microsoft.com/office/powerpoint/2010/main" val="1672877404"/>
              </p:ext>
            </p:extLst>
          </p:nvPr>
        </p:nvGraphicFramePr>
        <p:xfrm>
          <a:off x="7199009" y="4072983"/>
          <a:ext cx="584200" cy="279400"/>
        </p:xfrm>
        <a:graphic>
          <a:graphicData uri="http://schemas.openxmlformats.org/presentationml/2006/ole">
            <mc:AlternateContent xmlns:mc="http://schemas.openxmlformats.org/markup-compatibility/2006">
              <mc:Choice xmlns:v="urn:schemas-microsoft-com:vml" Requires="v">
                <p:oleObj spid="_x0000_s2078" name="Equation" r:id="rId3" imgW="583920" imgH="279360" progId="Equation.DSMT4">
                  <p:embed/>
                </p:oleObj>
              </mc:Choice>
              <mc:Fallback>
                <p:oleObj name="Equation" r:id="rId3" imgW="583920" imgH="279360" progId="Equation.DSMT4">
                  <p:embed/>
                  <p:pic>
                    <p:nvPicPr>
                      <p:cNvPr id="8" name="Object 7"/>
                      <p:cNvPicPr/>
                      <p:nvPr/>
                    </p:nvPicPr>
                    <p:blipFill>
                      <a:blip r:embed="rId4"/>
                      <a:stretch>
                        <a:fillRect/>
                      </a:stretch>
                    </p:blipFill>
                    <p:spPr>
                      <a:xfrm>
                        <a:off x="7199009" y="4072983"/>
                        <a:ext cx="584200" cy="279400"/>
                      </a:xfrm>
                      <a:prstGeom prst="rect">
                        <a:avLst/>
                      </a:prstGeom>
                    </p:spPr>
                  </p:pic>
                </p:oleObj>
              </mc:Fallback>
            </mc:AlternateContent>
          </a:graphicData>
        </a:graphic>
      </p:graphicFrame>
    </p:spTree>
    <p:extLst>
      <p:ext uri="{BB962C8B-B14F-4D97-AF65-F5344CB8AC3E}">
        <p14:creationId xmlns:p14="http://schemas.microsoft.com/office/powerpoint/2010/main" val="703878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841411" cy="1097279"/>
          </a:xfrm>
        </p:spPr>
        <p:txBody>
          <a:bodyPr/>
          <a:lstStyle/>
          <a:p>
            <a:r>
              <a:rPr lang="en-US" sz="3400" kern="1200" dirty="0">
                <a:latin typeface="Arial (Heading)"/>
                <a:ea typeface="ヒラギノ角ゴ Pro W3" charset="0"/>
                <a:cs typeface="ヒラギノ角ゴ Pro W3" charset="0"/>
              </a:rPr>
              <a:t>Retirement Plans Offered by Employers </a:t>
            </a:r>
            <a:r>
              <a:rPr lang="en-US" sz="2000" b="0" kern="1200" dirty="0" smtClean="0">
                <a:latin typeface="Arial (Heading)"/>
                <a:ea typeface="ヒラギノ角ゴ Pro W3" charset="0"/>
                <a:cs typeface="ヒラギノ角ゴ Pro W3" charset="0"/>
              </a:rPr>
              <a:t>(5 </a:t>
            </a:r>
            <a:r>
              <a:rPr lang="en-US" sz="2000" b="0" kern="1200" dirty="0">
                <a:latin typeface="Arial (Heading)"/>
                <a:ea typeface="ヒラギノ角ゴ Pro W3" charset="0"/>
                <a:cs typeface="ヒラギノ角ゴ Pro W3" charset="0"/>
              </a:rPr>
              <a:t>of 8)</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pt-BR" kern="1200" dirty="0">
                <a:solidFill>
                  <a:srgbClr val="000000"/>
                </a:solidFill>
                <a:latin typeface="Arial (Body)"/>
                <a:ea typeface="ヒラギノ角ゴ Pro W3" charset="0"/>
                <a:cs typeface="ヒラギノ角ゴ Pro W3" charset="0"/>
              </a:rPr>
              <a:t>S</a:t>
            </a:r>
            <a:r>
              <a:rPr lang="pt-BR" sz="100" kern="1200" dirty="0">
                <a:solidFill>
                  <a:srgbClr val="000000"/>
                </a:solidFill>
                <a:latin typeface="Arial (Body)"/>
                <a:ea typeface="ヒラギノ角ゴ Pro W3" charset="0"/>
                <a:cs typeface="ヒラギノ角ゴ Pro W3" charset="0"/>
              </a:rPr>
              <a:t> </a:t>
            </a:r>
            <a:r>
              <a:rPr lang="pt-BR" kern="1200" dirty="0">
                <a:solidFill>
                  <a:srgbClr val="000000"/>
                </a:solidFill>
                <a:latin typeface="Arial (Body)"/>
                <a:ea typeface="ヒラギノ角ゴ Pro W3" charset="0"/>
                <a:cs typeface="ヒラギノ角ゴ Pro W3" charset="0"/>
              </a:rPr>
              <a:t>I</a:t>
            </a:r>
            <a:r>
              <a:rPr lang="pt-BR" sz="100" kern="1200" dirty="0">
                <a:solidFill>
                  <a:srgbClr val="000000"/>
                </a:solidFill>
                <a:latin typeface="Arial (Body)"/>
                <a:ea typeface="ヒラギノ角ゴ Pro W3" charset="0"/>
                <a:cs typeface="ヒラギノ角ゴ Pro W3" charset="0"/>
              </a:rPr>
              <a:t> </a:t>
            </a:r>
            <a:r>
              <a:rPr lang="pt-BR" kern="1200" dirty="0">
                <a:solidFill>
                  <a:srgbClr val="000000"/>
                </a:solidFill>
                <a:latin typeface="Arial (Body)"/>
                <a:ea typeface="ヒラギノ角ゴ Pro W3" charset="0"/>
                <a:cs typeface="ヒラギノ角ゴ Pro W3" charset="0"/>
              </a:rPr>
              <a:t>M</a:t>
            </a:r>
            <a:r>
              <a:rPr lang="pt-BR" sz="100" kern="1200" dirty="0">
                <a:solidFill>
                  <a:srgbClr val="000000"/>
                </a:solidFill>
                <a:latin typeface="Arial (Body)"/>
                <a:ea typeface="ヒラギノ角ゴ Pro W3" charset="0"/>
                <a:cs typeface="ヒラギノ角ゴ Pro W3" charset="0"/>
              </a:rPr>
              <a:t> </a:t>
            </a:r>
            <a:r>
              <a:rPr lang="pt-BR" kern="1200" dirty="0">
                <a:solidFill>
                  <a:srgbClr val="000000"/>
                </a:solidFill>
                <a:latin typeface="Arial (Body)"/>
                <a:ea typeface="ヒラギノ角ゴ Pro W3" charset="0"/>
                <a:cs typeface="ヒラギノ角ゴ Pro W3" charset="0"/>
              </a:rPr>
              <a:t>P</a:t>
            </a:r>
            <a:r>
              <a:rPr lang="pt-BR" sz="100" kern="1200" dirty="0">
                <a:solidFill>
                  <a:srgbClr val="000000"/>
                </a:solidFill>
                <a:latin typeface="Arial (Body)"/>
                <a:ea typeface="ヒラギノ角ゴ Pro W3" charset="0"/>
                <a:cs typeface="ヒラギノ角ゴ Pro W3" charset="0"/>
              </a:rPr>
              <a:t> </a:t>
            </a:r>
            <a:r>
              <a:rPr lang="pt-BR" kern="1200" dirty="0">
                <a:solidFill>
                  <a:srgbClr val="000000"/>
                </a:solidFill>
                <a:latin typeface="Arial (Body)"/>
                <a:ea typeface="ヒラギノ角ゴ Pro W3" charset="0"/>
                <a:cs typeface="ヒラギノ角ゴ Pro W3" charset="0"/>
              </a:rPr>
              <a:t>L</a:t>
            </a:r>
            <a:r>
              <a:rPr lang="pt-BR" sz="100" kern="1200" dirty="0">
                <a:solidFill>
                  <a:srgbClr val="000000"/>
                </a:solidFill>
                <a:latin typeface="Arial (Body)"/>
                <a:ea typeface="ヒラギノ角ゴ Pro W3" charset="0"/>
                <a:cs typeface="ヒラギノ角ゴ Pro W3" charset="0"/>
              </a:rPr>
              <a:t> </a:t>
            </a:r>
            <a:r>
              <a:rPr lang="pt-BR" kern="1200" dirty="0">
                <a:solidFill>
                  <a:srgbClr val="000000"/>
                </a:solidFill>
                <a:latin typeface="Arial (Body)"/>
                <a:ea typeface="ヒラギノ角ゴ Pro W3" charset="0"/>
                <a:cs typeface="ヒラギノ角ゴ Pro W3" charset="0"/>
              </a:rPr>
              <a:t>E </a:t>
            </a:r>
            <a:r>
              <a:rPr lang="en-US" kern="1200" dirty="0">
                <a:solidFill>
                  <a:srgbClr val="000000"/>
                </a:solidFill>
                <a:latin typeface="Arial (Body)"/>
                <a:ea typeface="ヒラギノ角ゴ Pro W3" charset="0"/>
                <a:cs typeface="ヒラギノ角ゴ Pro W3" charset="0"/>
              </a:rPr>
              <a:t>(Savings Incentive Match Plan for Employees) Plan: a defined-contribution plan intended for firms with 100 or fewer employees</a:t>
            </a:r>
          </a:p>
          <a:p>
            <a:pPr marL="741553" lvl="1" indent="-284353">
              <a:spcAft>
                <a:spcPct val="0"/>
              </a:spcAft>
              <a:buSzPts val="2400"/>
            </a:pPr>
            <a:r>
              <a:rPr lang="en-US" kern="1200" dirty="0">
                <a:solidFill>
                  <a:srgbClr val="000000"/>
                </a:solidFill>
                <a:latin typeface="Arial (Body)"/>
                <a:ea typeface="ヒラギノ角ゴ Pro W3" charset="0"/>
              </a:rPr>
              <a:t>Employee can contribute up to $12,500 annually in 2018 and the employer can match</a:t>
            </a:r>
          </a:p>
          <a:p>
            <a:pPr marL="741553" lvl="1" indent="-284353">
              <a:spcAft>
                <a:spcPct val="0"/>
              </a:spcAft>
              <a:buSzPts val="2400"/>
            </a:pPr>
            <a:r>
              <a:rPr lang="en-US" kern="1200" dirty="0">
                <a:solidFill>
                  <a:srgbClr val="000000"/>
                </a:solidFill>
                <a:latin typeface="Arial (Body)"/>
                <a:ea typeface="ヒラギノ角ゴ Pro W3" charset="0"/>
              </a:rPr>
              <a:t>Contribution limits change based on </a:t>
            </a:r>
            <a:r>
              <a:rPr lang="en-US" kern="1200" dirty="0" smtClean="0">
                <a:solidFill>
                  <a:srgbClr val="000000"/>
                </a:solidFill>
                <a:latin typeface="Arial (Body)"/>
                <a:ea typeface="ヒラギノ角ゴ Pro W3" charset="0"/>
              </a:rPr>
              <a:t>inflation</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469449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082951" cy="1097279"/>
          </a:xfrm>
        </p:spPr>
        <p:txBody>
          <a:bodyPr/>
          <a:lstStyle/>
          <a:p>
            <a:r>
              <a:rPr lang="en-US" sz="3400" kern="1200" dirty="0">
                <a:latin typeface="Arial (Heading)"/>
                <a:ea typeface="ヒラギノ角ゴ Pro W3" charset="0"/>
                <a:cs typeface="ヒラギノ角ゴ Pro W3" charset="0"/>
              </a:rPr>
              <a:t>Retirement Plans Offered by Employers </a:t>
            </a:r>
            <a:r>
              <a:rPr lang="en-US" sz="2000" b="0" kern="1200" dirty="0" smtClean="0">
                <a:latin typeface="Arial (Heading)"/>
                <a:ea typeface="ヒラギノ角ゴ Pro W3" charset="0"/>
                <a:cs typeface="ヒラギノ角ゴ Pro W3" charset="0"/>
              </a:rPr>
              <a:t>(6 of </a:t>
            </a:r>
            <a:r>
              <a:rPr lang="en-US" sz="2000" b="0" kern="1200" dirty="0">
                <a:latin typeface="Arial (Heading)"/>
                <a:ea typeface="ヒラギノ角ゴ Pro W3" charset="0"/>
                <a:cs typeface="ヒラギノ角ゴ Pro W3" charset="0"/>
              </a:rPr>
              <a:t>8)</a:t>
            </a:r>
            <a:endParaRPr lang="en-IN" dirty="0"/>
          </a:p>
        </p:txBody>
      </p:sp>
      <p:sp>
        <p:nvSpPr>
          <p:cNvPr id="3" name="Content Placeholder 2"/>
          <p:cNvSpPr>
            <a:spLocks noGrp="1"/>
          </p:cNvSpPr>
          <p:nvPr>
            <p:ph sz="quarter" idx="13"/>
          </p:nvPr>
        </p:nvSpPr>
        <p:spPr>
          <a:xfrm>
            <a:off x="457200" y="1556326"/>
            <a:ext cx="8150772" cy="4434275"/>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Profit sharing: a defined-contribution plan in which the employer makes contributions to employee retirement accounts based on a specified profit formula</a:t>
            </a:r>
          </a:p>
          <a:p>
            <a:pPr marL="741553" lvl="1" indent="-284353">
              <a:spcAft>
                <a:spcPct val="0"/>
              </a:spcAft>
              <a:buSzPts val="2400"/>
            </a:pPr>
            <a:r>
              <a:rPr lang="en-US" kern="1200" dirty="0">
                <a:solidFill>
                  <a:srgbClr val="000000"/>
                </a:solidFill>
                <a:latin typeface="Arial (Body)"/>
                <a:ea typeface="ヒラギノ角ゴ Pro W3" charset="0"/>
              </a:rPr>
              <a:t>Up to 25% of employee’s salary, maximum $55,000 per year in 2018</a:t>
            </a:r>
          </a:p>
          <a:p>
            <a:pPr marL="741553" lvl="1" indent="-284353">
              <a:spcAft>
                <a:spcPct val="0"/>
              </a:spcAft>
              <a:buSzPts val="2400"/>
            </a:pPr>
            <a:r>
              <a:rPr lang="en-US" kern="1200" dirty="0">
                <a:solidFill>
                  <a:srgbClr val="000000"/>
                </a:solidFill>
                <a:latin typeface="Arial (Body)"/>
                <a:ea typeface="ヒラギノ角ゴ Pro W3" charset="0"/>
              </a:rPr>
              <a:t>Contribution limits change based on </a:t>
            </a:r>
            <a:r>
              <a:rPr lang="en-US" kern="1200" dirty="0" smtClean="0">
                <a:solidFill>
                  <a:srgbClr val="000000"/>
                </a:solidFill>
                <a:latin typeface="Arial (Body)"/>
                <a:ea typeface="ヒラギノ角ゴ Pro W3" charset="0"/>
              </a:rPr>
              <a:t>inflation</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551222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031192" cy="1097279"/>
          </a:xfrm>
        </p:spPr>
        <p:txBody>
          <a:bodyPr/>
          <a:lstStyle/>
          <a:p>
            <a:r>
              <a:rPr lang="en-US" sz="3400" kern="1200" dirty="0">
                <a:latin typeface="Arial (Heading)"/>
                <a:ea typeface="ヒラギノ角ゴ Pro W3" charset="0"/>
                <a:cs typeface="ヒラギノ角ゴ Pro W3" charset="0"/>
              </a:rPr>
              <a:t>Retirement Plans Offered by Employers </a:t>
            </a:r>
            <a:r>
              <a:rPr lang="en-US" sz="2000" b="0" kern="1200" dirty="0" smtClean="0">
                <a:latin typeface="Arial (Heading)"/>
                <a:ea typeface="ヒラギノ角ゴ Pro W3" charset="0"/>
                <a:cs typeface="ヒラギノ角ゴ Pro W3" charset="0"/>
              </a:rPr>
              <a:t>(7 </a:t>
            </a:r>
            <a:r>
              <a:rPr lang="en-US" sz="2000" b="0" kern="1200" dirty="0">
                <a:latin typeface="Arial (Heading)"/>
                <a:ea typeface="ヒラギノ角ゴ Pro W3" charset="0"/>
                <a:cs typeface="ヒラギノ角ゴ Pro W3" charset="0"/>
              </a:rPr>
              <a:t>of 8)</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Employee Stock Ownership Plan (E</a:t>
            </a:r>
            <a:r>
              <a:rPr lang="en-US" sz="100" kern="1200" dirty="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S</a:t>
            </a:r>
            <a:r>
              <a:rPr lang="en-US" sz="100" kern="1200" dirty="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O</a:t>
            </a:r>
            <a:r>
              <a:rPr lang="en-US" sz="100" kern="1200" dirty="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P): a retirement plan in which the employer contributes some of its own stock to the employee’s retirement account</a:t>
            </a:r>
          </a:p>
          <a:p>
            <a:pPr marL="741553" lvl="1" indent="-284353">
              <a:spcAft>
                <a:spcPct val="0"/>
              </a:spcAft>
              <a:buSzPts val="2400"/>
            </a:pPr>
            <a:r>
              <a:rPr lang="en-US" kern="1200" dirty="0">
                <a:solidFill>
                  <a:srgbClr val="000000"/>
                </a:solidFill>
                <a:latin typeface="Arial (Body)"/>
                <a:ea typeface="ヒラギノ角ゴ Pro W3" charset="0"/>
              </a:rPr>
              <a:t>More risky because it is not diversified</a:t>
            </a:r>
          </a:p>
          <a:p>
            <a:pPr marL="741553" lvl="1" indent="-284353">
              <a:spcAft>
                <a:spcPct val="0"/>
              </a:spcAft>
              <a:buSzPts val="2400"/>
            </a:pPr>
            <a:r>
              <a:rPr lang="en-US" kern="1200" dirty="0">
                <a:solidFill>
                  <a:srgbClr val="000000"/>
                </a:solidFill>
                <a:latin typeface="Arial (Body)"/>
                <a:ea typeface="ヒラギノ角ゴ Pro W3" charset="0"/>
              </a:rPr>
              <a:t>Focused only on the employer’s </a:t>
            </a:r>
            <a:r>
              <a:rPr lang="en-US" kern="1200" dirty="0" smtClean="0">
                <a:solidFill>
                  <a:srgbClr val="000000"/>
                </a:solidFill>
                <a:latin typeface="Arial (Body)"/>
                <a:ea typeface="ヒラギノ角ゴ Pro W3" charset="0"/>
              </a:rPr>
              <a:t>stock</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487244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039819" cy="1097279"/>
          </a:xfrm>
        </p:spPr>
        <p:txBody>
          <a:bodyPr/>
          <a:lstStyle/>
          <a:p>
            <a:r>
              <a:rPr lang="en-US" sz="3400" kern="1200" dirty="0">
                <a:latin typeface="Arial (Heading)"/>
                <a:ea typeface="ヒラギノ角ゴ Pro W3" charset="0"/>
                <a:cs typeface="ヒラギノ角ゴ Pro W3" charset="0"/>
              </a:rPr>
              <a:t>Retirement Plans Offered by Employers </a:t>
            </a:r>
            <a:r>
              <a:rPr lang="en-US" sz="2000" b="0" kern="1200" dirty="0" smtClean="0">
                <a:latin typeface="Arial (Heading)"/>
                <a:ea typeface="ヒラギノ角ゴ Pro W3" charset="0"/>
                <a:cs typeface="ヒラギノ角ゴ Pro W3" charset="0"/>
              </a:rPr>
              <a:t>(8 </a:t>
            </a:r>
            <a:r>
              <a:rPr lang="en-US" sz="2000" b="0" kern="1200" dirty="0">
                <a:latin typeface="Arial (Heading)"/>
                <a:ea typeface="ヒラギノ角ゴ Pro W3" charset="0"/>
                <a:cs typeface="ヒラギノ角ゴ Pro W3" charset="0"/>
              </a:rPr>
              <a:t>of 8)</a:t>
            </a:r>
            <a:endParaRPr lang="en-IN" dirty="0"/>
          </a:p>
        </p:txBody>
      </p:sp>
      <p:sp>
        <p:nvSpPr>
          <p:cNvPr id="3" name="Content Placeholder 2"/>
          <p:cNvSpPr>
            <a:spLocks noGrp="1"/>
          </p:cNvSpPr>
          <p:nvPr>
            <p:ph sz="quarter" idx="13"/>
          </p:nvPr>
        </p:nvSpPr>
        <p:spPr>
          <a:xfrm>
            <a:off x="457200" y="1556326"/>
            <a:ext cx="8318938" cy="4434275"/>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Managing your retirement account after leaving your employer</a:t>
            </a:r>
          </a:p>
          <a:p>
            <a:pPr marL="741553" lvl="1" indent="-284353">
              <a:spcAft>
                <a:spcPct val="0"/>
              </a:spcAft>
              <a:buSzPts val="2400"/>
            </a:pPr>
            <a:r>
              <a:rPr lang="en-US" kern="1200" dirty="0">
                <a:solidFill>
                  <a:srgbClr val="000000"/>
                </a:solidFill>
                <a:latin typeface="Arial (Body)"/>
                <a:ea typeface="ヒラギノ角ゴ Pro W3" charset="0"/>
              </a:rPr>
              <a:t>You may retain your retirement account at old employer if you have more than $5,000</a:t>
            </a:r>
          </a:p>
          <a:p>
            <a:pPr marL="741553" lvl="1" indent="-284353">
              <a:spcAft>
                <a:spcPct val="0"/>
              </a:spcAft>
              <a:buSzPts val="2400"/>
            </a:pPr>
            <a:r>
              <a:rPr lang="en-US" kern="1200" dirty="0">
                <a:solidFill>
                  <a:srgbClr val="000000"/>
                </a:solidFill>
                <a:latin typeface="Arial (Body)"/>
                <a:ea typeface="ヒラギノ角ゴ Pro W3" charset="0"/>
              </a:rPr>
              <a:t>You may transfer it to your new employer</a:t>
            </a:r>
          </a:p>
          <a:p>
            <a:pPr marL="741553" lvl="1" indent="-284353">
              <a:spcAft>
                <a:spcPct val="0"/>
              </a:spcAft>
              <a:buSzPts val="2400"/>
            </a:pPr>
            <a:r>
              <a:rPr lang="en-US" kern="1200" dirty="0">
                <a:solidFill>
                  <a:srgbClr val="000000"/>
                </a:solidFill>
                <a:latin typeface="Arial (Body)"/>
                <a:ea typeface="ヒラギノ角ゴ Pro W3" charset="0"/>
              </a:rPr>
              <a:t>Rollover I</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R</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A: an individual retirement account into which you can transfer your assets from your company retirement plan tax-free while avoiding </a:t>
            </a:r>
            <a:r>
              <a:rPr lang="en-US" kern="1200" dirty="0" smtClean="0">
                <a:solidFill>
                  <a:srgbClr val="000000"/>
                </a:solidFill>
                <a:latin typeface="Arial (Body)"/>
                <a:ea typeface="ヒラギノ角ゴ Pro W3" charset="0"/>
              </a:rPr>
              <a:t>penalties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664774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065698" cy="1097279"/>
          </a:xfrm>
        </p:spPr>
        <p:txBody>
          <a:bodyPr/>
          <a:lstStyle/>
          <a:p>
            <a:r>
              <a:rPr lang="en-US" sz="3400" kern="1200" dirty="0">
                <a:latin typeface="Arial (Heading)"/>
                <a:ea typeface="ヒラギノ角ゴ Pro W3" charset="0"/>
                <a:cs typeface="ヒラギノ角ゴ Pro W3" charset="0"/>
              </a:rPr>
              <a:t>Retirement Plans for the Self-Employed </a:t>
            </a:r>
            <a:r>
              <a:rPr lang="en-US" sz="2000" b="0" kern="1200" dirty="0">
                <a:latin typeface="Arial (Heading)"/>
                <a:ea typeface="ヒラギノ角ゴ Pro W3" charset="0"/>
                <a:cs typeface="ヒラギノ角ゴ Pro W3" charset="0"/>
              </a:rPr>
              <a:t>(1 of 2)</a:t>
            </a:r>
            <a:endParaRPr lang="en-IN" sz="2000"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Keogh Plan: a retirement plan that enables self-employed individuals to contribute part of their pre-tax income to a retirement account</a:t>
            </a:r>
          </a:p>
          <a:p>
            <a:pPr marL="741553" lvl="1" indent="-284353">
              <a:spcAft>
                <a:spcPct val="0"/>
              </a:spcAft>
              <a:buSzPts val="2400"/>
            </a:pPr>
            <a:r>
              <a:rPr lang="en-US" kern="1200" dirty="0">
                <a:solidFill>
                  <a:srgbClr val="000000"/>
                </a:solidFill>
                <a:latin typeface="Arial (Body)"/>
                <a:ea typeface="ヒラギノ角ゴ Pro W3" charset="0"/>
              </a:rPr>
              <a:t>Up to 25% to a maximum of $55,000 annually in 2018</a:t>
            </a:r>
          </a:p>
          <a:p>
            <a:pPr marL="741553" lvl="1" indent="-284353">
              <a:spcAft>
                <a:spcPct val="0"/>
              </a:spcAft>
              <a:buSzPts val="2400"/>
            </a:pPr>
            <a:r>
              <a:rPr lang="en-US" kern="1200" dirty="0">
                <a:solidFill>
                  <a:srgbClr val="000000"/>
                </a:solidFill>
                <a:latin typeface="Arial (Body)"/>
                <a:ea typeface="ヒラギノ角ゴ Pro W3" charset="0"/>
              </a:rPr>
              <a:t>Contribution limits change based on inflation</a:t>
            </a:r>
          </a:p>
          <a:p>
            <a:pPr marL="741553" lvl="1" indent="-284353">
              <a:spcAft>
                <a:spcPct val="0"/>
              </a:spcAft>
              <a:buSzPts val="2400"/>
            </a:pPr>
            <a:r>
              <a:rPr lang="en-US" kern="1200" dirty="0">
                <a:solidFill>
                  <a:srgbClr val="000000"/>
                </a:solidFill>
                <a:latin typeface="Arial (Body)"/>
                <a:ea typeface="ヒラギノ角ゴ Pro W3" charset="0"/>
              </a:rPr>
              <a:t>Individual determines how funds are </a:t>
            </a:r>
            <a:r>
              <a:rPr lang="en-US" kern="1200" dirty="0" smtClean="0">
                <a:solidFill>
                  <a:srgbClr val="000000"/>
                </a:solidFill>
                <a:latin typeface="Arial (Body)"/>
                <a:ea typeface="ヒラギノ角ゴ Pro W3" charset="0"/>
              </a:rPr>
              <a:t>invested</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748360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893170" cy="1097279"/>
          </a:xfrm>
        </p:spPr>
        <p:txBody>
          <a:bodyPr/>
          <a:lstStyle/>
          <a:p>
            <a:r>
              <a:rPr lang="en-US" sz="3400" kern="1200" dirty="0">
                <a:latin typeface="Arial (Heading)"/>
                <a:ea typeface="ヒラギノ角ゴ Pro W3" charset="0"/>
                <a:cs typeface="ヒラギノ角ゴ Pro W3" charset="0"/>
              </a:rPr>
              <a:t>Retirement Plans for the Self-Employed </a:t>
            </a:r>
            <a:r>
              <a:rPr lang="en-US" sz="2000" b="0" kern="1200" dirty="0" smtClean="0">
                <a:latin typeface="Arial (Heading)"/>
                <a:ea typeface="ヒラギノ角ゴ Pro W3" charset="0"/>
                <a:cs typeface="ヒラギノ角ゴ Pro W3" charset="0"/>
              </a:rPr>
              <a:t>(2 </a:t>
            </a:r>
            <a:r>
              <a:rPr lang="en-US" sz="2000" b="0" kern="1200" dirty="0">
                <a:latin typeface="Arial (Heading)"/>
                <a:ea typeface="ヒラギノ角ゴ Pro W3" charset="0"/>
                <a:cs typeface="ヒラギノ角ゴ Pro W3" charset="0"/>
              </a:rPr>
              <a:t>of 2)</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Simplified Employee Plan (S</a:t>
            </a:r>
            <a:r>
              <a:rPr lang="en-US" sz="100" kern="1200" dirty="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E</a:t>
            </a:r>
            <a:r>
              <a:rPr lang="en-US" sz="100" kern="1200" dirty="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P</a:t>
            </a:r>
            <a:r>
              <a:rPr lang="en-US" kern="1200" dirty="0" smtClean="0">
                <a:solidFill>
                  <a:srgbClr val="000000"/>
                </a:solidFill>
                <a:latin typeface="Arial (Body)"/>
                <a:ea typeface="ヒラギノ角ゴ Pro W3" charset="0"/>
                <a:cs typeface="ヒラギノ角ゴ Pro W3" charset="0"/>
              </a:rPr>
              <a:t>):</a:t>
            </a:r>
            <a:r>
              <a:rPr lang="en-US" sz="2800" kern="1200" dirty="0">
                <a:solidFill>
                  <a:prstClr val="black"/>
                </a:solidFill>
                <a:ea typeface="ヒラギノ角ゴ Pro W3" charset="0"/>
                <a:cs typeface="ヒラギノ角ゴ Pro W3" charset="0"/>
              </a:rPr>
              <a:t> </a:t>
            </a:r>
            <a:r>
              <a:rPr lang="en-US" kern="1200" dirty="0" smtClean="0">
                <a:solidFill>
                  <a:srgbClr val="000000"/>
                </a:solidFill>
                <a:latin typeface="Arial (Body)"/>
                <a:ea typeface="ヒラギノ角ゴ Pro W3" charset="0"/>
                <a:cs typeface="ヒラギノ角ゴ Pro W3" charset="0"/>
              </a:rPr>
              <a:t>a </a:t>
            </a:r>
            <a:r>
              <a:rPr lang="en-US" kern="1200" dirty="0">
                <a:solidFill>
                  <a:srgbClr val="000000"/>
                </a:solidFill>
                <a:latin typeface="Arial (Body)"/>
                <a:ea typeface="ヒラギノ角ゴ Pro W3" charset="0"/>
                <a:cs typeface="ヒラギノ角ゴ Pro W3" charset="0"/>
              </a:rPr>
              <a:t>defined contribution plan commonly offered by firms with 1 to 10 employees or used by self-employed people</a:t>
            </a:r>
          </a:p>
          <a:p>
            <a:pPr marL="741553" lvl="1" indent="-284353">
              <a:spcAft>
                <a:spcPct val="0"/>
              </a:spcAft>
              <a:buSzPts val="2400"/>
            </a:pPr>
            <a:r>
              <a:rPr lang="en-US" kern="1200" dirty="0">
                <a:solidFill>
                  <a:srgbClr val="000000"/>
                </a:solidFill>
                <a:latin typeface="Arial (Body)"/>
                <a:ea typeface="ヒラギノ角ゴ Pro W3" charset="0"/>
              </a:rPr>
              <a:t>Also available for self-employed who can contribute up to 25% of annual income to a maximum of $55,000 annually in 2018</a:t>
            </a:r>
          </a:p>
          <a:p>
            <a:pPr marL="741553" lvl="1" indent="-284353">
              <a:spcAft>
                <a:spcPct val="0"/>
              </a:spcAft>
              <a:buSzPts val="2400"/>
            </a:pPr>
            <a:r>
              <a:rPr lang="en-US" kern="1200" dirty="0">
                <a:solidFill>
                  <a:srgbClr val="000000"/>
                </a:solidFill>
                <a:latin typeface="Arial (Body)"/>
                <a:ea typeface="ヒラギノ角ゴ Pro W3" charset="0"/>
              </a:rPr>
              <a:t>Contribution limits change based on </a:t>
            </a:r>
            <a:r>
              <a:rPr lang="en-US" kern="1200" dirty="0" smtClean="0">
                <a:solidFill>
                  <a:srgbClr val="000000"/>
                </a:solidFill>
                <a:latin typeface="Arial (Body)"/>
                <a:ea typeface="ヒラギノ角ゴ Pro W3" charset="0"/>
              </a:rPr>
              <a:t>inflation</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98743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Chapter Objectives </a:t>
            </a:r>
            <a:r>
              <a:rPr lang="en-US" sz="2000" b="0" kern="1200" dirty="0">
                <a:latin typeface="Arial (Heading)"/>
                <a:ea typeface="ヒラギノ角ゴ Pro W3" charset="0"/>
                <a:cs typeface="ヒラギノ角ゴ Pro W3" charset="0"/>
              </a:rPr>
              <a:t>(2 of 2)</a:t>
            </a:r>
            <a:endParaRPr lang="en-IN" dirty="0"/>
          </a:p>
        </p:txBody>
      </p:sp>
      <p:sp>
        <p:nvSpPr>
          <p:cNvPr id="3" name="Content Placeholder 2"/>
          <p:cNvSpPr>
            <a:spLocks noGrp="1"/>
          </p:cNvSpPr>
          <p:nvPr>
            <p:ph sz="quarter" idx="13"/>
          </p:nvPr>
        </p:nvSpPr>
        <p:spPr>
          <a:xfrm>
            <a:off x="457199" y="1556326"/>
            <a:ext cx="8376249" cy="4434275"/>
          </a:xfrm>
        </p:spPr>
        <p:txBody>
          <a:bodyPr/>
          <a:lstStyle/>
          <a:p>
            <a:pPr marL="0" lvl="0" indent="0">
              <a:spcBef>
                <a:spcPct val="50000"/>
              </a:spcBef>
              <a:buSzPts val="2400"/>
              <a:buNone/>
            </a:pPr>
            <a:r>
              <a:rPr lang="en-US" b="1" kern="1200" dirty="0">
                <a:solidFill>
                  <a:schemeClr val="tx2"/>
                </a:solidFill>
                <a:latin typeface="Arial (Body)"/>
              </a:rPr>
              <a:t>19.6</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Describe types of individual retirement accounts</a:t>
            </a:r>
          </a:p>
          <a:p>
            <a:pPr marL="0" lvl="0" indent="0">
              <a:spcBef>
                <a:spcPct val="50000"/>
              </a:spcBef>
              <a:buSzPts val="2400"/>
              <a:buNone/>
            </a:pPr>
            <a:r>
              <a:rPr lang="en-US" b="1" kern="1200" dirty="0">
                <a:solidFill>
                  <a:schemeClr val="tx2"/>
                </a:solidFill>
                <a:latin typeface="Arial (Body)"/>
              </a:rPr>
              <a:t>19.7</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Explain how annuities are used to prepare for retirement</a:t>
            </a:r>
          </a:p>
          <a:p>
            <a:pPr marL="0" lvl="0" indent="0">
              <a:spcBef>
                <a:spcPct val="50000"/>
              </a:spcBef>
              <a:buSzPts val="2400"/>
              <a:buNone/>
            </a:pPr>
            <a:r>
              <a:rPr lang="en-US" b="1" kern="1200" dirty="0">
                <a:solidFill>
                  <a:schemeClr val="tx2"/>
                </a:solidFill>
                <a:latin typeface="Arial (Body)"/>
              </a:rPr>
              <a:t>19.8</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Illustrate how to estimate your future retirement account savings</a:t>
            </a:r>
          </a:p>
          <a:p>
            <a:pPr marL="0" lvl="0" indent="0">
              <a:spcBef>
                <a:spcPct val="50000"/>
              </a:spcBef>
              <a:buSzPts val="2400"/>
              <a:buNone/>
            </a:pPr>
            <a:r>
              <a:rPr lang="en-US" b="1" kern="1200" dirty="0" smtClean="0">
                <a:solidFill>
                  <a:schemeClr val="tx2"/>
                </a:solidFill>
                <a:latin typeface="Arial (Body)"/>
              </a:rPr>
              <a:t>19.9 </a:t>
            </a:r>
            <a:r>
              <a:rPr lang="en-US" kern="1200" dirty="0" smtClean="0">
                <a:solidFill>
                  <a:srgbClr val="000000"/>
                </a:solidFill>
                <a:latin typeface="Arial (Body)"/>
                <a:ea typeface="ヒラギノ角ゴ Pro W3" charset="0"/>
                <a:cs typeface="ヒラギノ角ゴ Pro W3" charset="0"/>
              </a:rPr>
              <a:t>Explain </a:t>
            </a:r>
            <a:r>
              <a:rPr lang="en-US" kern="1200" dirty="0">
                <a:solidFill>
                  <a:srgbClr val="000000"/>
                </a:solidFill>
                <a:latin typeface="Arial (Body)"/>
                <a:ea typeface="ヒラギノ角ゴ Pro W3" charset="0"/>
                <a:cs typeface="ヒラギノ角ゴ Pro W3" charset="0"/>
              </a:rPr>
              <a:t>how retirement planning fits within your financial </a:t>
            </a:r>
            <a:r>
              <a:rPr lang="en-US" kern="1200" dirty="0" smtClean="0">
                <a:solidFill>
                  <a:srgbClr val="000000"/>
                </a:solidFill>
                <a:latin typeface="Arial (Body)"/>
                <a:ea typeface="ヒラギノ角ゴ Pro W3" charset="0"/>
                <a:cs typeface="ヒラギノ角ゴ Pro W3" charset="0"/>
              </a:rPr>
              <a:t>plan</a:t>
            </a:r>
            <a:endParaRPr lang="en-US" kern="1200" dirty="0">
              <a:solidFill>
                <a:srgbClr val="000000"/>
              </a:solidFill>
              <a:latin typeface="Arial (Body)"/>
              <a:ea typeface="ヒラギノ角ゴ Pro W3" charset="0"/>
              <a:cs typeface="ヒラギノ角ゴ Pro W3" charset="0"/>
            </a:endParaRPr>
          </a:p>
        </p:txBody>
      </p:sp>
    </p:spTree>
    <p:extLst>
      <p:ext uri="{BB962C8B-B14F-4D97-AF65-F5344CB8AC3E}">
        <p14:creationId xmlns:p14="http://schemas.microsoft.com/office/powerpoint/2010/main" val="999982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Individual Retirement Accounts </a:t>
            </a:r>
            <a:r>
              <a:rPr lang="en-US" sz="2000" b="0" kern="1200" dirty="0">
                <a:latin typeface="Arial (Heading)"/>
                <a:ea typeface="ヒラギノ角ゴ Pro W3" charset="0"/>
                <a:cs typeface="ヒラギノ角ゴ Pro W3" charset="0"/>
              </a:rPr>
              <a:t>(1 of 4)</a:t>
            </a:r>
            <a:endParaRPr lang="en-IN" dirty="0"/>
          </a:p>
        </p:txBody>
      </p:sp>
      <p:sp>
        <p:nvSpPr>
          <p:cNvPr id="3" name="Content Placeholder 2"/>
          <p:cNvSpPr>
            <a:spLocks noGrp="1"/>
          </p:cNvSpPr>
          <p:nvPr>
            <p:ph sz="quarter" idx="13"/>
          </p:nvPr>
        </p:nvSpPr>
        <p:spPr>
          <a:xfrm>
            <a:off x="457200" y="1556328"/>
            <a:ext cx="8229600" cy="2836996"/>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Traditional I</a:t>
            </a:r>
            <a:r>
              <a:rPr lang="en-US" sz="100" kern="1200" dirty="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R</a:t>
            </a:r>
            <a:r>
              <a:rPr lang="en-US" sz="100" kern="1200" dirty="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A: a retirement plan that enables individuals to invest $5,500 per year ($11,000 for a married couple)</a:t>
            </a:r>
          </a:p>
          <a:p>
            <a:pPr marL="741553" lvl="1" indent="-284353">
              <a:spcAft>
                <a:spcPct val="0"/>
              </a:spcAft>
              <a:buSzPts val="2400"/>
            </a:pPr>
            <a:r>
              <a:rPr lang="en-US" kern="1200" dirty="0">
                <a:solidFill>
                  <a:srgbClr val="000000"/>
                </a:solidFill>
                <a:latin typeface="Arial (Body)"/>
                <a:ea typeface="ヒラギノ角ゴ Pro W3" charset="0"/>
              </a:rPr>
              <a:t>Taxpayers aged 50 or over may make additional contributions of $1,000 per year</a:t>
            </a:r>
          </a:p>
          <a:p>
            <a:pPr marL="741553" lvl="1" indent="-284353">
              <a:spcAft>
                <a:spcPct val="0"/>
              </a:spcAft>
              <a:buSzPts val="2400"/>
            </a:pPr>
            <a:r>
              <a:rPr lang="en-US" kern="1200" dirty="0">
                <a:solidFill>
                  <a:srgbClr val="000000"/>
                </a:solidFill>
                <a:latin typeface="Arial (Body)"/>
                <a:ea typeface="ヒラギノ角ゴ Pro W3" charset="0"/>
              </a:rPr>
              <a:t>Contributions may or may not be tax-deductible if income is too high</a:t>
            </a:r>
          </a:p>
          <a:p>
            <a:pPr marL="741553" lvl="1" indent="-284353">
              <a:spcAft>
                <a:spcPct val="0"/>
              </a:spcAft>
              <a:buSzPts val="2400"/>
            </a:pPr>
            <a:r>
              <a:rPr lang="en-US" kern="1200" dirty="0">
                <a:solidFill>
                  <a:srgbClr val="000000"/>
                </a:solidFill>
                <a:latin typeface="Arial (Body)"/>
                <a:ea typeface="ヒラギノ角ゴ Pro W3" charset="0"/>
              </a:rPr>
              <a:t>Interest earned is </a:t>
            </a:r>
            <a:r>
              <a:rPr lang="en-US" kern="1200" dirty="0" smtClean="0">
                <a:solidFill>
                  <a:srgbClr val="000000"/>
                </a:solidFill>
                <a:latin typeface="Arial (Body)"/>
                <a:ea typeface="ヒラギノ角ゴ Pro W3" charset="0"/>
              </a:rPr>
              <a:t>tax-deferred</a:t>
            </a:r>
            <a:endParaRPr lang="en-US" kern="1200" dirty="0">
              <a:solidFill>
                <a:srgbClr val="000000"/>
              </a:solidFill>
              <a:latin typeface="Arial (Body)"/>
              <a:ea typeface="ヒラギノ角ゴ Pro W3" charset="0"/>
            </a:endParaRPr>
          </a:p>
        </p:txBody>
      </p:sp>
      <p:sp>
        <p:nvSpPr>
          <p:cNvPr id="4" name="Content Placeholder 3"/>
          <p:cNvSpPr>
            <a:spLocks noGrp="1"/>
          </p:cNvSpPr>
          <p:nvPr>
            <p:ph sz="quarter" idx="14"/>
          </p:nvPr>
        </p:nvSpPr>
        <p:spPr>
          <a:xfrm>
            <a:off x="457199" y="4452455"/>
            <a:ext cx="6626773" cy="413838"/>
          </a:xfrm>
        </p:spPr>
        <p:txBody>
          <a:bodyPr/>
          <a:lstStyle/>
          <a:p>
            <a:pPr lvl="1" indent="-284400"/>
            <a:r>
              <a:rPr lang="en-US" kern="1200" dirty="0">
                <a:solidFill>
                  <a:srgbClr val="000000"/>
                </a:solidFill>
                <a:latin typeface="Arial (Body)"/>
                <a:ea typeface="ヒラギノ角ゴ Pro W3" charset="0"/>
              </a:rPr>
              <a:t>Tax and penalty on withdrawals before </a:t>
            </a:r>
            <a:r>
              <a:rPr lang="en-US" kern="1200" dirty="0" smtClean="0">
                <a:solidFill>
                  <a:srgbClr val="000000"/>
                </a:solidFill>
                <a:latin typeface="Arial (Body)"/>
                <a:ea typeface="ヒラギノ角ゴ Pro W3" charset="0"/>
              </a:rPr>
              <a:t>age</a:t>
            </a:r>
            <a:endParaRPr lang="en-IN" dirty="0"/>
          </a:p>
        </p:txBody>
      </p:sp>
      <p:graphicFrame>
        <p:nvGraphicFramePr>
          <p:cNvPr id="7" name="Object 6" descr="59 and half"/>
          <p:cNvGraphicFramePr>
            <a:graphicFrameLocks noChangeAspect="1"/>
          </p:cNvGraphicFramePr>
          <p:nvPr>
            <p:extLst>
              <p:ext uri="{D42A27DB-BD31-4B8C-83A1-F6EECF244321}">
                <p14:modId xmlns:p14="http://schemas.microsoft.com/office/powerpoint/2010/main" val="3862780966"/>
              </p:ext>
            </p:extLst>
          </p:nvPr>
        </p:nvGraphicFramePr>
        <p:xfrm>
          <a:off x="7155625" y="4525667"/>
          <a:ext cx="567019" cy="271183"/>
        </p:xfrm>
        <a:graphic>
          <a:graphicData uri="http://schemas.openxmlformats.org/presentationml/2006/ole">
            <mc:AlternateContent xmlns:mc="http://schemas.openxmlformats.org/markup-compatibility/2006">
              <mc:Choice xmlns:v="urn:schemas-microsoft-com:vml" Requires="v">
                <p:oleObj spid="_x0000_s3101" name="Equation" r:id="rId3" imgW="583920" imgH="279360" progId="Equation.DSMT4">
                  <p:embed/>
                </p:oleObj>
              </mc:Choice>
              <mc:Fallback>
                <p:oleObj name="Equation" r:id="rId3" imgW="583920" imgH="279360" progId="Equation.DSMT4">
                  <p:embed/>
                  <p:pic>
                    <p:nvPicPr>
                      <p:cNvPr id="7" name="Object 6"/>
                      <p:cNvPicPr/>
                      <p:nvPr/>
                    </p:nvPicPr>
                    <p:blipFill>
                      <a:blip r:embed="rId4"/>
                      <a:stretch>
                        <a:fillRect/>
                      </a:stretch>
                    </p:blipFill>
                    <p:spPr>
                      <a:xfrm>
                        <a:off x="7155625" y="4525667"/>
                        <a:ext cx="567019" cy="271183"/>
                      </a:xfrm>
                      <a:prstGeom prst="rect">
                        <a:avLst/>
                      </a:prstGeom>
                    </p:spPr>
                  </p:pic>
                </p:oleObj>
              </mc:Fallback>
            </mc:AlternateContent>
          </a:graphicData>
        </a:graphic>
      </p:graphicFrame>
    </p:spTree>
    <p:extLst>
      <p:ext uri="{BB962C8B-B14F-4D97-AF65-F5344CB8AC3E}">
        <p14:creationId xmlns:p14="http://schemas.microsoft.com/office/powerpoint/2010/main" val="108387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Individual Retirement Accounts </a:t>
            </a:r>
            <a:r>
              <a:rPr lang="en-US" sz="2000" b="0" kern="1200" dirty="0" smtClean="0">
                <a:latin typeface="Arial (Heading)"/>
                <a:ea typeface="ヒラギノ角ゴ Pro W3" charset="0"/>
                <a:cs typeface="ヒラギノ角ゴ Pro W3" charset="0"/>
              </a:rPr>
              <a:t>(2 </a:t>
            </a:r>
            <a:r>
              <a:rPr lang="en-US" sz="2000" b="0" kern="1200" dirty="0">
                <a:latin typeface="Arial (Heading)"/>
                <a:ea typeface="ヒラギノ角ゴ Pro W3" charset="0"/>
                <a:cs typeface="ヒラギノ角ゴ Pro W3" charset="0"/>
              </a:rPr>
              <a:t>of 4)</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Roth I</a:t>
            </a:r>
            <a:r>
              <a:rPr lang="en-US" sz="100" kern="1200" dirty="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R</a:t>
            </a:r>
            <a:r>
              <a:rPr lang="en-US" sz="100" kern="1200" dirty="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A: a retirement plan that enables individuals who are under specific income limits to invest $5,500 per year ($11,000 for married couples)</a:t>
            </a:r>
          </a:p>
          <a:p>
            <a:pPr marL="741553" lvl="1" indent="-284353">
              <a:spcAft>
                <a:spcPct val="0"/>
              </a:spcAft>
              <a:buSzPts val="2400"/>
            </a:pPr>
            <a:r>
              <a:rPr lang="en-US" kern="1200" dirty="0">
                <a:solidFill>
                  <a:srgbClr val="000000"/>
                </a:solidFill>
                <a:latin typeface="Arial (Body)"/>
                <a:ea typeface="ヒラギノ角ゴ Pro W3" charset="0"/>
              </a:rPr>
              <a:t>Taxpayers aged 50 or over may contribute an additional $1,000 per year</a:t>
            </a:r>
          </a:p>
          <a:p>
            <a:pPr marL="741553" lvl="1" indent="-284353">
              <a:spcAft>
                <a:spcPct val="0"/>
              </a:spcAft>
              <a:buSzPts val="2400"/>
            </a:pPr>
            <a:r>
              <a:rPr lang="en-US" kern="1200" dirty="0">
                <a:solidFill>
                  <a:srgbClr val="000000"/>
                </a:solidFill>
                <a:latin typeface="Arial (Body)"/>
                <a:ea typeface="ヒラギノ角ゴ Pro W3" charset="0"/>
              </a:rPr>
              <a:t>Income taxed at time of contribution, but not when withdrawn</a:t>
            </a:r>
          </a:p>
          <a:p>
            <a:pPr marL="741553" lvl="1" indent="-284353">
              <a:spcAft>
                <a:spcPct val="0"/>
              </a:spcAft>
              <a:buSzPts val="2400"/>
            </a:pPr>
            <a:r>
              <a:rPr lang="en-US" kern="1200" dirty="0">
                <a:solidFill>
                  <a:srgbClr val="000000"/>
                </a:solidFill>
                <a:latin typeface="Arial (Body)"/>
                <a:ea typeface="ヒラギノ角ゴ Pro W3" charset="0"/>
              </a:rPr>
              <a:t>Some income </a:t>
            </a:r>
            <a:r>
              <a:rPr lang="en-US" kern="1200" dirty="0" smtClean="0">
                <a:solidFill>
                  <a:srgbClr val="000000"/>
                </a:solidFill>
                <a:latin typeface="Arial (Body)"/>
                <a:ea typeface="ヒラギノ角ゴ Pro W3" charset="0"/>
              </a:rPr>
              <a:t>limitations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307433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Individual Retirement Accounts </a:t>
            </a:r>
            <a:r>
              <a:rPr lang="en-US" sz="2000" b="0" kern="1200" dirty="0" smtClean="0">
                <a:latin typeface="Arial (Heading)"/>
                <a:ea typeface="ヒラギノ角ゴ Pro W3" charset="0"/>
                <a:cs typeface="ヒラギノ角ゴ Pro W3" charset="0"/>
              </a:rPr>
              <a:t>(3 </a:t>
            </a:r>
            <a:r>
              <a:rPr lang="en-US" sz="2000" b="0" kern="1200" dirty="0">
                <a:latin typeface="Arial (Heading)"/>
                <a:ea typeface="ヒラギノ角ゴ Pro W3" charset="0"/>
                <a:cs typeface="ヒラギノ角ゴ Pro W3" charset="0"/>
              </a:rPr>
              <a:t>of 4)</a:t>
            </a:r>
            <a:endParaRPr lang="en-IN" dirty="0"/>
          </a:p>
        </p:txBody>
      </p:sp>
      <p:sp>
        <p:nvSpPr>
          <p:cNvPr id="3" name="Content Placeholder 2"/>
          <p:cNvSpPr>
            <a:spLocks noGrp="1"/>
          </p:cNvSpPr>
          <p:nvPr>
            <p:ph sz="quarter" idx="13"/>
          </p:nvPr>
        </p:nvSpPr>
        <p:spPr>
          <a:xfrm>
            <a:off x="457200" y="1556326"/>
            <a:ext cx="8098221" cy="4434275"/>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Comparison of the Roth I</a:t>
            </a:r>
            <a:r>
              <a:rPr lang="en-US" sz="100" kern="1200" dirty="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R</a:t>
            </a:r>
            <a:r>
              <a:rPr lang="en-US" sz="100" kern="1200" dirty="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A and Traditional I</a:t>
            </a:r>
            <a:r>
              <a:rPr lang="en-US" sz="100" kern="1200" dirty="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R</a:t>
            </a:r>
            <a:r>
              <a:rPr lang="en-US" sz="100" kern="1200" dirty="0">
                <a:solidFill>
                  <a:srgbClr val="000000"/>
                </a:solidFill>
                <a:latin typeface="Arial (Body)"/>
                <a:ea typeface="ヒラギノ角ゴ Pro W3" charset="0"/>
                <a:cs typeface="ヒラギノ角ゴ Pro W3" charset="0"/>
              </a:rPr>
              <a:t> </a:t>
            </a:r>
            <a:r>
              <a:rPr lang="en-US" kern="1200" dirty="0">
                <a:solidFill>
                  <a:srgbClr val="000000"/>
                </a:solidFill>
                <a:latin typeface="Arial (Body)"/>
                <a:ea typeface="ヒラギノ角ゴ Pro W3" charset="0"/>
                <a:cs typeface="ヒラギノ角ゴ Pro W3" charset="0"/>
              </a:rPr>
              <a:t>A</a:t>
            </a:r>
          </a:p>
          <a:p>
            <a:pPr marL="741553" lvl="1" indent="-284353">
              <a:spcAft>
                <a:spcPct val="0"/>
              </a:spcAft>
              <a:buSzPts val="2400"/>
            </a:pPr>
            <a:r>
              <a:rPr lang="en-US" kern="1200" dirty="0">
                <a:solidFill>
                  <a:srgbClr val="000000"/>
                </a:solidFill>
                <a:latin typeface="Arial (Body)"/>
                <a:ea typeface="ヒラギノ角ゴ Pro W3" charset="0"/>
              </a:rPr>
              <a:t>Advantage of traditional I</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R</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A over Roth I</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R</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A</a:t>
            </a:r>
          </a:p>
          <a:p>
            <a:pPr marL="1144800" lvl="2">
              <a:spcAft>
                <a:spcPct val="0"/>
              </a:spcAft>
              <a:buSzPts val="2400"/>
            </a:pPr>
            <a:r>
              <a:rPr lang="en-US" kern="1200" dirty="0">
                <a:solidFill>
                  <a:srgbClr val="000000"/>
                </a:solidFill>
                <a:latin typeface="Arial (Body)"/>
                <a:ea typeface="ヒラギノ角ゴ Pro W3" charset="0"/>
              </a:rPr>
              <a:t>Contributions provide a tax-deduction for the year of the contribution</a:t>
            </a:r>
          </a:p>
          <a:p>
            <a:pPr marL="741553" lvl="1" indent="-284353">
              <a:spcAft>
                <a:spcPct val="0"/>
              </a:spcAft>
              <a:buSzPts val="2400"/>
            </a:pPr>
            <a:r>
              <a:rPr lang="en-US" kern="1200" dirty="0">
                <a:solidFill>
                  <a:srgbClr val="000000"/>
                </a:solidFill>
                <a:latin typeface="Arial (Body)"/>
                <a:ea typeface="ヒラギノ角ゴ Pro W3" charset="0"/>
              </a:rPr>
              <a:t>Advantage of Roth I</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R</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A over traditional I</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R</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A</a:t>
            </a:r>
          </a:p>
          <a:p>
            <a:pPr marL="1144800" lvl="2">
              <a:spcAft>
                <a:spcPct val="0"/>
              </a:spcAft>
              <a:buSzPts val="2400"/>
            </a:pPr>
            <a:r>
              <a:rPr lang="en-US" kern="1200" dirty="0">
                <a:solidFill>
                  <a:srgbClr val="000000"/>
                </a:solidFill>
                <a:latin typeface="Arial (Body)"/>
                <a:ea typeface="ヒラギノ角ゴ Pro W3" charset="0"/>
              </a:rPr>
              <a:t>Income is not taxed when withdrawn since contributions are made </a:t>
            </a:r>
            <a:r>
              <a:rPr lang="en-US" kern="1200" dirty="0" smtClean="0">
                <a:solidFill>
                  <a:srgbClr val="000000"/>
                </a:solidFill>
                <a:latin typeface="Arial (Body)"/>
                <a:ea typeface="ヒラギノ角ゴ Pro W3" charset="0"/>
              </a:rPr>
              <a:t>after-tax</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846309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Individual Retirement Accounts </a:t>
            </a:r>
            <a:r>
              <a:rPr lang="en-US" sz="2000" b="0" kern="1200" dirty="0" smtClean="0">
                <a:latin typeface="Arial (Heading)"/>
                <a:ea typeface="ヒラギノ角ゴ Pro W3" charset="0"/>
                <a:cs typeface="ヒラギノ角ゴ Pro W3" charset="0"/>
              </a:rPr>
              <a:t>(4 </a:t>
            </a:r>
            <a:r>
              <a:rPr lang="en-US" sz="2000" b="0" kern="1200" dirty="0">
                <a:latin typeface="Arial (Heading)"/>
                <a:ea typeface="ヒラギノ角ゴ Pro W3" charset="0"/>
                <a:cs typeface="ヒラギノ角ゴ Pro W3" charset="0"/>
              </a:rPr>
              <a:t>of 4)</a:t>
            </a:r>
            <a:endParaRPr lang="en-IN" dirty="0"/>
          </a:p>
        </p:txBody>
      </p:sp>
      <p:sp>
        <p:nvSpPr>
          <p:cNvPr id="3" name="Content Placeholder 2"/>
          <p:cNvSpPr>
            <a:spLocks noGrp="1"/>
          </p:cNvSpPr>
          <p:nvPr>
            <p:ph sz="quarter" idx="13"/>
          </p:nvPr>
        </p:nvSpPr>
        <p:spPr/>
        <p:txBody>
          <a:bodyPr/>
          <a:lstStyle/>
          <a:p>
            <a:pPr marL="741600" lvl="1" indent="-284400">
              <a:spcAft>
                <a:spcPct val="0"/>
              </a:spcAft>
              <a:buSzPts val="2400"/>
            </a:pPr>
            <a:r>
              <a:rPr lang="en-US" kern="1200" dirty="0" smtClean="0">
                <a:solidFill>
                  <a:srgbClr val="000000"/>
                </a:solidFill>
                <a:latin typeface="Arial (Body)"/>
                <a:ea typeface="ヒラギノ角ゴ Pro W3" charset="0"/>
              </a:rPr>
              <a:t>Factors </a:t>
            </a:r>
            <a:r>
              <a:rPr lang="en-US" kern="1200" dirty="0">
                <a:solidFill>
                  <a:srgbClr val="000000"/>
                </a:solidFill>
                <a:latin typeface="Arial (Body)"/>
                <a:ea typeface="ヒラギノ角ゴ Pro W3" charset="0"/>
              </a:rPr>
              <a:t>that affect your choice</a:t>
            </a:r>
          </a:p>
          <a:p>
            <a:pPr marL="1144800" lvl="2">
              <a:spcAft>
                <a:spcPct val="0"/>
              </a:spcAft>
              <a:buSzPts val="2400"/>
            </a:pPr>
            <a:r>
              <a:rPr lang="en-US" kern="1200" dirty="0">
                <a:solidFill>
                  <a:srgbClr val="000000"/>
                </a:solidFill>
                <a:latin typeface="Arial (Body)"/>
                <a:ea typeface="ヒラギノ角ゴ Pro W3" charset="0"/>
              </a:rPr>
              <a:t>Marginal tax rates at time of contribution and withdrawal</a:t>
            </a:r>
          </a:p>
          <a:p>
            <a:pPr marL="1144800" lvl="2">
              <a:spcAft>
                <a:spcPct val="0"/>
              </a:spcAft>
              <a:buSzPts val="2400"/>
            </a:pPr>
            <a:r>
              <a:rPr lang="en-US" kern="1200" dirty="0">
                <a:solidFill>
                  <a:srgbClr val="000000"/>
                </a:solidFill>
                <a:latin typeface="Arial (Body)"/>
                <a:ea typeface="ヒラギノ角ゴ Pro W3" charset="0"/>
              </a:rPr>
              <a:t>Current income since income limits </a:t>
            </a:r>
            <a:r>
              <a:rPr lang="en-US" kern="1200" dirty="0" smtClean="0">
                <a:solidFill>
                  <a:srgbClr val="000000"/>
                </a:solidFill>
                <a:latin typeface="Arial (Body)"/>
                <a:ea typeface="ヒラギノ角ゴ Pro W3" charset="0"/>
              </a:rPr>
              <a:t>differ</a:t>
            </a:r>
          </a:p>
        </p:txBody>
      </p:sp>
    </p:spTree>
    <p:extLst>
      <p:ext uri="{BB962C8B-B14F-4D97-AF65-F5344CB8AC3E}">
        <p14:creationId xmlns:p14="http://schemas.microsoft.com/office/powerpoint/2010/main" val="3636091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Annuities </a:t>
            </a:r>
            <a:r>
              <a:rPr lang="en-US" sz="2000" b="0" kern="1200" dirty="0">
                <a:latin typeface="Arial (Heading)"/>
                <a:ea typeface="ヒラギノ角ゴ Pro W3" charset="0"/>
                <a:cs typeface="ヒラギノ角ゴ Pro W3" charset="0"/>
              </a:rPr>
              <a:t>(1 of 2)</a:t>
            </a:r>
            <a:endParaRPr lang="en-IN" dirty="0"/>
          </a:p>
        </p:txBody>
      </p:sp>
      <p:sp>
        <p:nvSpPr>
          <p:cNvPr id="3" name="Content Placeholder 2"/>
          <p:cNvSpPr>
            <a:spLocks noGrp="1"/>
          </p:cNvSpPr>
          <p:nvPr>
            <p:ph sz="quarter" idx="13"/>
          </p:nvPr>
        </p:nvSpPr>
        <p:spPr>
          <a:xfrm>
            <a:off x="457200" y="1556326"/>
            <a:ext cx="8108731" cy="4434275"/>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Annuity: a financial contract that provides annual payments over a specified period</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Contributions taxable but gains are tax-deferred</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Not suitable substitutes for retirement plans</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Fixed versus variable annuities</a:t>
            </a:r>
          </a:p>
          <a:p>
            <a:pPr marL="741553" lvl="1" indent="-284353">
              <a:spcAft>
                <a:spcPct val="0"/>
              </a:spcAft>
              <a:buSzPts val="2400"/>
            </a:pPr>
            <a:r>
              <a:rPr lang="en-US" kern="1200" dirty="0">
                <a:solidFill>
                  <a:srgbClr val="000000"/>
                </a:solidFill>
                <a:latin typeface="Arial (Body)"/>
                <a:ea typeface="ヒラギノ角ゴ Pro W3" charset="0"/>
              </a:rPr>
              <a:t>Fixed annuity: an annuity that provides a specified return on your investment, so you know exactly how much you will receive at a future </a:t>
            </a:r>
            <a:r>
              <a:rPr lang="en-US" kern="1200" dirty="0" smtClean="0">
                <a:solidFill>
                  <a:srgbClr val="000000"/>
                </a:solidFill>
                <a:latin typeface="Arial (Body)"/>
                <a:ea typeface="ヒラギノ角ゴ Pro W3" charset="0"/>
              </a:rPr>
              <a:t>time</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730350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Annuities </a:t>
            </a:r>
            <a:r>
              <a:rPr lang="en-US" sz="2000" b="0" kern="1200" dirty="0" smtClean="0">
                <a:latin typeface="Arial (Heading)"/>
                <a:ea typeface="ヒラギノ角ゴ Pro W3" charset="0"/>
                <a:cs typeface="ヒラギノ角ゴ Pro W3" charset="0"/>
              </a:rPr>
              <a:t>(2 </a:t>
            </a:r>
            <a:r>
              <a:rPr lang="en-US" sz="2000" b="0" kern="1200" dirty="0">
                <a:latin typeface="Arial (Heading)"/>
                <a:ea typeface="ヒラギノ角ゴ Pro W3" charset="0"/>
                <a:cs typeface="ヒラギノ角ゴ Pro W3" charset="0"/>
              </a:rPr>
              <a:t>of 2)</a:t>
            </a:r>
            <a:endParaRPr lang="en-IN" dirty="0"/>
          </a:p>
        </p:txBody>
      </p:sp>
      <p:sp>
        <p:nvSpPr>
          <p:cNvPr id="3" name="Content Placeholder 2"/>
          <p:cNvSpPr>
            <a:spLocks noGrp="1"/>
          </p:cNvSpPr>
          <p:nvPr>
            <p:ph sz="quarter" idx="13"/>
          </p:nvPr>
        </p:nvSpPr>
        <p:spPr/>
        <p:txBody>
          <a:bodyPr/>
          <a:lstStyle/>
          <a:p>
            <a:pPr marL="741600" lvl="1" indent="-284400">
              <a:spcAft>
                <a:spcPct val="0"/>
              </a:spcAft>
              <a:buSzPts val="2400"/>
            </a:pPr>
            <a:r>
              <a:rPr lang="en-US" kern="1200" dirty="0">
                <a:solidFill>
                  <a:srgbClr val="000000"/>
                </a:solidFill>
                <a:latin typeface="Arial (Body)"/>
                <a:ea typeface="ヒラギノ角ゴ Pro W3" charset="0"/>
              </a:rPr>
              <a:t>Variable annuity: an annuity in which the return is based on the performance of the selected investment </a:t>
            </a:r>
            <a:r>
              <a:rPr lang="en-US" kern="1200" dirty="0" smtClean="0">
                <a:solidFill>
                  <a:srgbClr val="000000"/>
                </a:solidFill>
                <a:latin typeface="Arial (Body)"/>
                <a:ea typeface="ヒラギノ角ゴ Pro W3" charset="0"/>
              </a:rPr>
              <a:t>vehicles</a:t>
            </a:r>
          </a:p>
          <a:p>
            <a:pPr marL="255600">
              <a:spcAft>
                <a:spcPct val="0"/>
              </a:spcAft>
              <a:buSzPts val="2400"/>
            </a:pPr>
            <a:r>
              <a:rPr lang="en-US" kern="1200" dirty="0" smtClean="0">
                <a:solidFill>
                  <a:srgbClr val="000000"/>
                </a:solidFill>
                <a:latin typeface="Arial (Body)"/>
                <a:ea typeface="ヒラギノ角ゴ Pro W3" charset="0"/>
                <a:cs typeface="ヒラギノ角ゴ Pro W3" charset="0"/>
              </a:rPr>
              <a:t>Annuity fees</a:t>
            </a:r>
          </a:p>
          <a:p>
            <a:pPr marL="741600" lvl="1" indent="-284400">
              <a:spcAft>
                <a:spcPct val="0"/>
              </a:spcAft>
              <a:buSzPts val="2400"/>
            </a:pPr>
            <a:r>
              <a:rPr lang="en-US" kern="1200" dirty="0" smtClean="0">
                <a:solidFill>
                  <a:srgbClr val="000000"/>
                </a:solidFill>
                <a:latin typeface="Arial (Body)"/>
                <a:ea typeface="ヒラギノ角ゴ Pro W3" charset="0"/>
              </a:rPr>
              <a:t>High </a:t>
            </a:r>
            <a:r>
              <a:rPr lang="en-US" kern="1200" dirty="0">
                <a:solidFill>
                  <a:srgbClr val="000000"/>
                </a:solidFill>
                <a:latin typeface="Arial (Body)"/>
                <a:ea typeface="ヒラギノ角ゴ Pro W3" charset="0"/>
              </a:rPr>
              <a:t>fees are a disadvantage of annuities</a:t>
            </a:r>
          </a:p>
          <a:p>
            <a:pPr marL="741600" lvl="1" indent="-284400">
              <a:spcAft>
                <a:spcPct val="0"/>
              </a:spcAft>
              <a:buSzPts val="2400"/>
            </a:pPr>
            <a:r>
              <a:rPr lang="en-US" kern="1200" dirty="0">
                <a:solidFill>
                  <a:srgbClr val="000000"/>
                </a:solidFill>
                <a:latin typeface="Arial (Body)"/>
                <a:ea typeface="ヒラギノ角ゴ Pro W3" charset="0"/>
              </a:rPr>
              <a:t>Surrender charge: a fee that may be imposed on any money withdrawn from an annuity</a:t>
            </a:r>
          </a:p>
          <a:p>
            <a:pPr marL="741600" lvl="1" indent="-284400">
              <a:spcAft>
                <a:spcPct val="0"/>
              </a:spcAft>
              <a:buSzPts val="2400"/>
            </a:pPr>
            <a:r>
              <a:rPr lang="en-US" kern="1200" dirty="0">
                <a:solidFill>
                  <a:srgbClr val="000000"/>
                </a:solidFill>
                <a:latin typeface="Arial (Body)"/>
                <a:ea typeface="ヒラギノ角ゴ Pro W3" charset="0"/>
              </a:rPr>
              <a:t>Pay high commissions to salespeople</a:t>
            </a:r>
          </a:p>
          <a:p>
            <a:pPr marL="741600" lvl="1" indent="-284400">
              <a:spcAft>
                <a:spcPct val="0"/>
              </a:spcAft>
              <a:buSzPts val="2400"/>
            </a:pPr>
            <a:r>
              <a:rPr lang="en-US" kern="1200" dirty="0">
                <a:solidFill>
                  <a:srgbClr val="000000"/>
                </a:solidFill>
                <a:latin typeface="Arial (Body)"/>
                <a:ea typeface="ヒラギノ角ゴ Pro W3" charset="0"/>
              </a:rPr>
              <a:t>Look for no-load annuities that do not charge commissions and have low management </a:t>
            </a:r>
            <a:r>
              <a:rPr lang="en-US" kern="1200" dirty="0" smtClean="0">
                <a:solidFill>
                  <a:srgbClr val="000000"/>
                </a:solidFill>
                <a:latin typeface="Arial (Body)"/>
                <a:ea typeface="ヒラギノ角ゴ Pro W3" charset="0"/>
              </a:rPr>
              <a:t>fees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175288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Estimating Your Future Retirement </a:t>
            </a:r>
            <a:r>
              <a:rPr lang="en-US" sz="3400" kern="1200" dirty="0" smtClean="0">
                <a:latin typeface="Arial (Heading)"/>
                <a:ea typeface="ヒラギノ角ゴ Pro W3" charset="0"/>
                <a:cs typeface="ヒラギノ角ゴ Pro W3" charset="0"/>
              </a:rPr>
              <a:t>Savings </a:t>
            </a:r>
            <a:r>
              <a:rPr lang="en-US" sz="2000" b="0" kern="1200" dirty="0" smtClean="0">
                <a:latin typeface="Arial (Heading)"/>
                <a:ea typeface="ヒラギノ角ゴ Pro W3" charset="0"/>
                <a:cs typeface="ヒラギノ角ゴ Pro W3" charset="0"/>
              </a:rPr>
              <a:t>(1 </a:t>
            </a:r>
            <a:r>
              <a:rPr lang="en-US" sz="2000" b="0" kern="1200" dirty="0">
                <a:latin typeface="Arial (Heading)"/>
                <a:ea typeface="ヒラギノ角ゴ Pro W3" charset="0"/>
                <a:cs typeface="ヒラギノ角ゴ Pro W3" charset="0"/>
              </a:rPr>
              <a:t>of 7)</a:t>
            </a:r>
            <a:endParaRPr lang="en-IN" sz="2000" dirty="0"/>
          </a:p>
        </p:txBody>
      </p:sp>
      <p:sp>
        <p:nvSpPr>
          <p:cNvPr id="3" name="Content Placeholder 2"/>
          <p:cNvSpPr>
            <a:spLocks noGrp="1"/>
          </p:cNvSpPr>
          <p:nvPr>
            <p:ph sz="quarter" idx="13"/>
          </p:nvPr>
        </p:nvSpPr>
        <p:spPr>
          <a:xfrm>
            <a:off x="457200" y="1556326"/>
            <a:ext cx="8035159" cy="4434275"/>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Estimating the future value of one investment</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Example:</a:t>
            </a:r>
          </a:p>
          <a:p>
            <a:pPr marL="741553" lvl="1" indent="-284353">
              <a:spcAft>
                <a:spcPct val="0"/>
              </a:spcAft>
              <a:buSzPts val="2400"/>
            </a:pPr>
            <a:r>
              <a:rPr lang="en-US" kern="1200" dirty="0">
                <a:solidFill>
                  <a:srgbClr val="000000"/>
                </a:solidFill>
                <a:latin typeface="Arial (Body)"/>
                <a:ea typeface="ヒラギノ角ゴ Pro W3" charset="0"/>
              </a:rPr>
              <a:t>You consider investing $5,000 this year, and this investment will remain in your account until 40 years from now when you retire. You believe that you can earn a return of 6% per year on your investment. Using </a:t>
            </a:r>
            <a:r>
              <a:rPr lang="en-US" b="1" kern="1200" dirty="0">
                <a:solidFill>
                  <a:srgbClr val="000000"/>
                </a:solidFill>
                <a:latin typeface="Arial (Body)"/>
                <a:ea typeface="ヒラギノ角ゴ Pro W3" charset="0"/>
              </a:rPr>
              <a:t>F</a:t>
            </a:r>
            <a:r>
              <a:rPr lang="en-US" sz="100" b="1" kern="1200" dirty="0">
                <a:solidFill>
                  <a:srgbClr val="000000"/>
                </a:solidFill>
                <a:latin typeface="Arial (Body)"/>
                <a:ea typeface="ヒラギノ角ゴ Pro W3" charset="0"/>
              </a:rPr>
              <a:t> </a:t>
            </a:r>
            <a:r>
              <a:rPr lang="en-US" b="1" kern="1200" dirty="0">
                <a:solidFill>
                  <a:srgbClr val="000000"/>
                </a:solidFill>
                <a:latin typeface="Arial (Body)"/>
                <a:ea typeface="ヒラギノ角ゴ Pro W3" charset="0"/>
              </a:rPr>
              <a:t>V</a:t>
            </a:r>
            <a:r>
              <a:rPr lang="en-US" sz="100" b="1" kern="1200" dirty="0">
                <a:solidFill>
                  <a:srgbClr val="000000"/>
                </a:solidFill>
                <a:latin typeface="Arial (Body)"/>
                <a:ea typeface="ヒラギノ角ゴ Pro W3" charset="0"/>
              </a:rPr>
              <a:t> </a:t>
            </a:r>
            <a:r>
              <a:rPr lang="en-US" b="1" kern="1200" dirty="0">
                <a:solidFill>
                  <a:srgbClr val="000000"/>
                </a:solidFill>
                <a:latin typeface="Arial (Body)"/>
                <a:ea typeface="ヒラギノ角ゴ Pro W3" charset="0"/>
              </a:rPr>
              <a:t>I</a:t>
            </a:r>
            <a:r>
              <a:rPr lang="en-US" sz="100" b="1" kern="1200" dirty="0">
                <a:solidFill>
                  <a:srgbClr val="000000"/>
                </a:solidFill>
                <a:latin typeface="Arial (Body)"/>
                <a:ea typeface="ヒラギノ角ゴ Pro W3" charset="0"/>
              </a:rPr>
              <a:t> </a:t>
            </a:r>
            <a:r>
              <a:rPr lang="en-US" b="1" kern="1200" dirty="0">
                <a:solidFill>
                  <a:srgbClr val="000000"/>
                </a:solidFill>
                <a:latin typeface="Arial (Body)"/>
                <a:ea typeface="ヒラギノ角ゴ Pro W3" charset="0"/>
              </a:rPr>
              <a:t>F, </a:t>
            </a:r>
            <a:r>
              <a:rPr lang="en-US" kern="1200" dirty="0" smtClean="0">
                <a:solidFill>
                  <a:srgbClr val="000000"/>
                </a:solidFill>
                <a:latin typeface="Arial (Body)"/>
                <a:ea typeface="ヒラギノ角ゴ Pro W3" charset="0"/>
              </a:rPr>
              <a:t>you expect </a:t>
            </a:r>
            <a:r>
              <a:rPr lang="en-US" kern="1200" dirty="0">
                <a:solidFill>
                  <a:srgbClr val="000000"/>
                </a:solidFill>
                <a:latin typeface="Arial (Body)"/>
                <a:ea typeface="ヒラギノ角ゴ Pro W3" charset="0"/>
              </a:rPr>
              <a:t>the value of your investment in 40 years to be</a:t>
            </a:r>
            <a:r>
              <a:rPr lang="en-US" kern="1200" dirty="0" smtClean="0">
                <a:solidFill>
                  <a:srgbClr val="000000"/>
                </a:solidFill>
                <a:latin typeface="Arial (Body)"/>
                <a:ea typeface="ヒラギノ角ゴ Pro W3" charset="0"/>
              </a:rPr>
              <a:t>:</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046632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Estimating Your Future Retirement Savings </a:t>
            </a:r>
            <a:r>
              <a:rPr lang="en-US" sz="2000" b="0" kern="1200" dirty="0" smtClean="0">
                <a:latin typeface="Arial (Heading)"/>
                <a:ea typeface="ヒラギノ角ゴ Pro W3" charset="0"/>
                <a:cs typeface="ヒラギノ角ゴ Pro W3" charset="0"/>
              </a:rPr>
              <a:t>(2 </a:t>
            </a:r>
            <a:r>
              <a:rPr lang="en-US" sz="2000" b="0" kern="1200" dirty="0">
                <a:latin typeface="Arial (Heading)"/>
                <a:ea typeface="ヒラギノ角ゴ Pro W3" charset="0"/>
                <a:cs typeface="ヒラギノ角ゴ Pro W3" charset="0"/>
              </a:rPr>
              <a:t>of 7)</a:t>
            </a:r>
            <a:endParaRPr lang="en-IN" dirty="0"/>
          </a:p>
        </p:txBody>
      </p:sp>
      <p:graphicFrame>
        <p:nvGraphicFramePr>
          <p:cNvPr id="4" name="Object 3" descr="Value in 40 years equals Investment times Future Value Interest Factor (FVIF) (i equals 6 percent, n equals 40)"/>
          <p:cNvGraphicFramePr>
            <a:graphicFrameLocks noChangeAspect="1"/>
          </p:cNvGraphicFramePr>
          <p:nvPr>
            <p:extLst>
              <p:ext uri="{D42A27DB-BD31-4B8C-83A1-F6EECF244321}">
                <p14:modId xmlns:p14="http://schemas.microsoft.com/office/powerpoint/2010/main" val="3128639627"/>
              </p:ext>
            </p:extLst>
          </p:nvPr>
        </p:nvGraphicFramePr>
        <p:xfrm>
          <a:off x="481013" y="1595438"/>
          <a:ext cx="7251700" cy="395287"/>
        </p:xfrm>
        <a:graphic>
          <a:graphicData uri="http://schemas.openxmlformats.org/presentationml/2006/ole">
            <mc:AlternateContent xmlns:mc="http://schemas.openxmlformats.org/markup-compatibility/2006">
              <mc:Choice xmlns:v="urn:schemas-microsoft-com:vml" Requires="v">
                <p:oleObj spid="_x0000_s4124" name="Equation" r:id="rId3" imgW="3720960" imgH="203040" progId="Equation.DSMT4">
                  <p:embed/>
                </p:oleObj>
              </mc:Choice>
              <mc:Fallback>
                <p:oleObj name="Equation" r:id="rId3" imgW="3720960" imgH="203040" progId="Equation.DSMT4">
                  <p:embed/>
                  <p:pic>
                    <p:nvPicPr>
                      <p:cNvPr id="4" name="Object 3"/>
                      <p:cNvPicPr/>
                      <p:nvPr/>
                    </p:nvPicPr>
                    <p:blipFill>
                      <a:blip r:embed="rId4"/>
                      <a:stretch>
                        <a:fillRect/>
                      </a:stretch>
                    </p:blipFill>
                    <p:spPr>
                      <a:xfrm>
                        <a:off x="481013" y="1595438"/>
                        <a:ext cx="7251700" cy="395287"/>
                      </a:xfrm>
                      <a:prstGeom prst="rect">
                        <a:avLst/>
                      </a:prstGeom>
                    </p:spPr>
                  </p:pic>
                </p:oleObj>
              </mc:Fallback>
            </mc:AlternateContent>
          </a:graphicData>
        </a:graphic>
      </p:graphicFrame>
      <p:sp>
        <p:nvSpPr>
          <p:cNvPr id="3" name="Content Placeholder 2"/>
          <p:cNvSpPr>
            <a:spLocks noGrp="1"/>
          </p:cNvSpPr>
          <p:nvPr>
            <p:ph sz="quarter" idx="13"/>
          </p:nvPr>
        </p:nvSpPr>
        <p:spPr>
          <a:xfrm>
            <a:off x="2890344" y="2186947"/>
            <a:ext cx="2695903" cy="987177"/>
          </a:xfrm>
        </p:spPr>
        <p:txBody>
          <a:bodyPr/>
          <a:lstStyle/>
          <a:p>
            <a:pPr marL="0" indent="0">
              <a:buSzPts val="2400"/>
              <a:buNone/>
              <a:tabLst>
                <a:tab pos="2354263" algn="l"/>
                <a:tab pos="2573338" algn="l"/>
              </a:tabLst>
            </a:pPr>
            <a:r>
              <a:rPr lang="en-US" kern="1200" dirty="0" smtClean="0">
                <a:solidFill>
                  <a:srgbClr val="000000"/>
                </a:solidFill>
                <a:latin typeface="Arial (Body)"/>
                <a:ea typeface="ヒラギノ角ゴ Pro W3" charset="0"/>
                <a:cs typeface="ヒラギノ角ゴ Pro W3" charset="0"/>
              </a:rPr>
              <a:t>= $5,000 </a:t>
            </a:r>
            <a:r>
              <a:rPr lang="en-US" kern="1200" dirty="0" smtClean="0">
                <a:solidFill>
                  <a:srgbClr val="000000"/>
                </a:solidFill>
                <a:latin typeface="Arial (Body)"/>
                <a:ea typeface="ヒラギノ角ゴ Pro W3" charset="0"/>
                <a:cs typeface="ヒラギノ角ゴ Pro W3" charset="0"/>
                <a:sym typeface="Symbol" charset="0"/>
              </a:rPr>
              <a:t>×</a:t>
            </a:r>
            <a:r>
              <a:rPr lang="en-US" kern="1200" dirty="0" smtClean="0">
                <a:solidFill>
                  <a:srgbClr val="000000"/>
                </a:solidFill>
                <a:latin typeface="Arial (Body)"/>
                <a:ea typeface="ヒラギノ角ゴ Pro W3" charset="0"/>
                <a:cs typeface="ヒラギノ角ゴ Pro W3" charset="0"/>
              </a:rPr>
              <a:t> 10.285</a:t>
            </a:r>
          </a:p>
          <a:p>
            <a:pPr marL="0" indent="0">
              <a:buSzPts val="2400"/>
              <a:buNone/>
              <a:tabLst>
                <a:tab pos="2354263" algn="l"/>
                <a:tab pos="2573338" algn="l"/>
              </a:tabLst>
            </a:pPr>
            <a:r>
              <a:rPr lang="en-US" kern="1200" dirty="0" smtClean="0">
                <a:solidFill>
                  <a:srgbClr val="000000"/>
                </a:solidFill>
                <a:latin typeface="Arial (Body)"/>
                <a:ea typeface="ヒラギノ角ゴ Pro W3" charset="0"/>
                <a:cs typeface="ヒラギノ角ゴ Pro W3" charset="0"/>
              </a:rPr>
              <a:t>= $51,425</a:t>
            </a:r>
            <a:endParaRPr lang="en-IN" dirty="0"/>
          </a:p>
        </p:txBody>
      </p:sp>
    </p:spTree>
    <p:extLst>
      <p:ext uri="{BB962C8B-B14F-4D97-AF65-F5344CB8AC3E}">
        <p14:creationId xmlns:p14="http://schemas.microsoft.com/office/powerpoint/2010/main" val="3390362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Estimating Your Future Retirement Savings </a:t>
            </a:r>
            <a:r>
              <a:rPr lang="en-US" sz="2000" b="0" kern="1200" dirty="0" smtClean="0">
                <a:latin typeface="Arial (Heading)"/>
                <a:ea typeface="ヒラギノ角ゴ Pro W3" charset="0"/>
                <a:cs typeface="ヒラギノ角ゴ Pro W3" charset="0"/>
              </a:rPr>
              <a:t>(3 of </a:t>
            </a:r>
            <a:r>
              <a:rPr lang="en-US" sz="2000" b="0" kern="1200" dirty="0">
                <a:latin typeface="Arial (Heading)"/>
                <a:ea typeface="ヒラギノ角ゴ Pro W3" charset="0"/>
                <a:cs typeface="ヒラギノ角ゴ Pro W3" charset="0"/>
              </a:rPr>
              <a:t>7)</a:t>
            </a:r>
            <a:endParaRPr lang="en-IN" dirty="0"/>
          </a:p>
        </p:txBody>
      </p:sp>
      <p:sp>
        <p:nvSpPr>
          <p:cNvPr id="4" name="Content Placeholder 3"/>
          <p:cNvSpPr>
            <a:spLocks noGrp="1"/>
          </p:cNvSpPr>
          <p:nvPr>
            <p:ph sz="quarter" idx="13"/>
          </p:nvPr>
        </p:nvSpPr>
        <p:spPr>
          <a:xfrm>
            <a:off x="457200" y="1556327"/>
            <a:ext cx="8229600" cy="2002213"/>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Estimating the future value of a set of annual investments</a:t>
            </a:r>
          </a:p>
          <a:p>
            <a:pPr marL="741553" lvl="1" indent="-284353">
              <a:spcAft>
                <a:spcPct val="0"/>
              </a:spcAft>
              <a:buSzPts val="2400"/>
            </a:pPr>
            <a:r>
              <a:rPr lang="en-US" kern="1200" dirty="0">
                <a:solidFill>
                  <a:srgbClr val="000000"/>
                </a:solidFill>
                <a:latin typeface="Arial (Body)"/>
                <a:ea typeface="ヒラギノ角ゴ Pro W3" charset="0"/>
              </a:rPr>
              <a:t>Relationship between size of annuity and retirement savings</a:t>
            </a:r>
          </a:p>
          <a:p>
            <a:pPr marL="1144778" lvl="2" indent="-230378">
              <a:spcAft>
                <a:spcPct val="0"/>
              </a:spcAft>
              <a:buSzPts val="2400"/>
            </a:pPr>
            <a:r>
              <a:rPr lang="en-US" kern="1200" dirty="0">
                <a:solidFill>
                  <a:srgbClr val="000000"/>
                </a:solidFill>
                <a:latin typeface="Arial (Body)"/>
                <a:ea typeface="ヒラギノ角ゴ Pro W3" charset="0"/>
              </a:rPr>
              <a:t>If you invested $5,000 per year for 40 years, your return at 8%, you would have</a:t>
            </a:r>
            <a:r>
              <a:rPr lang="en-US" kern="1200" dirty="0" smtClean="0">
                <a:solidFill>
                  <a:srgbClr val="000000"/>
                </a:solidFill>
                <a:latin typeface="Arial (Body)"/>
                <a:ea typeface="ヒラギノ角ゴ Pro W3" charset="0"/>
              </a:rPr>
              <a:t>:</a:t>
            </a:r>
            <a:endParaRPr lang="en-US" kern="1200" dirty="0">
              <a:solidFill>
                <a:srgbClr val="000000"/>
              </a:solidFill>
              <a:latin typeface="Arial (Body)"/>
              <a:ea typeface="ヒラギノ角ゴ Pro W3" charset="0"/>
            </a:endParaRPr>
          </a:p>
        </p:txBody>
      </p:sp>
      <p:sp>
        <p:nvSpPr>
          <p:cNvPr id="5" name="Content Placeholder 4"/>
          <p:cNvSpPr>
            <a:spLocks noGrp="1"/>
          </p:cNvSpPr>
          <p:nvPr>
            <p:ph sz="quarter" idx="14"/>
          </p:nvPr>
        </p:nvSpPr>
        <p:spPr>
          <a:xfrm>
            <a:off x="1592580" y="3619874"/>
            <a:ext cx="4307888" cy="425646"/>
          </a:xfrm>
        </p:spPr>
        <p:txBody>
          <a:bodyPr/>
          <a:lstStyle/>
          <a:p>
            <a:pPr marL="432" indent="0">
              <a:buNone/>
            </a:pPr>
            <a:r>
              <a:rPr lang="en-US" kern="1200" dirty="0">
                <a:solidFill>
                  <a:srgbClr val="000000"/>
                </a:solidFill>
                <a:latin typeface="Arial (Body)"/>
                <a:ea typeface="ヒラギノ角ゴ Pro W3" charset="0"/>
              </a:rPr>
              <a:t>$5,000 × 259.06 = $</a:t>
            </a:r>
            <a:r>
              <a:rPr lang="en-US" kern="1200" dirty="0" smtClean="0">
                <a:solidFill>
                  <a:srgbClr val="000000"/>
                </a:solidFill>
                <a:latin typeface="Arial (Body)"/>
                <a:ea typeface="ヒラギノ角ゴ Pro W3" charset="0"/>
              </a:rPr>
              <a:t>1,295,300</a:t>
            </a:r>
            <a:endParaRPr lang="en-IN" dirty="0"/>
          </a:p>
        </p:txBody>
      </p:sp>
    </p:spTree>
    <p:extLst>
      <p:ext uri="{BB962C8B-B14F-4D97-AF65-F5344CB8AC3E}">
        <p14:creationId xmlns:p14="http://schemas.microsoft.com/office/powerpoint/2010/main" val="1675258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Estimating Your Future Retirement Savings </a:t>
            </a:r>
            <a:r>
              <a:rPr lang="en-US" sz="2000" b="0" kern="1200" dirty="0" smtClean="0">
                <a:latin typeface="Arial (Heading)"/>
                <a:ea typeface="ヒラギノ角ゴ Pro W3" charset="0"/>
                <a:cs typeface="ヒラギノ角ゴ Pro W3" charset="0"/>
              </a:rPr>
              <a:t>(4 </a:t>
            </a:r>
            <a:r>
              <a:rPr lang="en-US" sz="2000" b="0" kern="1200" dirty="0">
                <a:latin typeface="Arial (Heading)"/>
                <a:ea typeface="ヒラギノ角ゴ Pro W3" charset="0"/>
                <a:cs typeface="ヒラギノ角ゴ Pro W3" charset="0"/>
              </a:rPr>
              <a:t>of 7)</a:t>
            </a:r>
            <a:endParaRPr lang="en-IN" dirty="0"/>
          </a:p>
        </p:txBody>
      </p:sp>
      <p:sp>
        <p:nvSpPr>
          <p:cNvPr id="3" name="Content Placeholder 2"/>
          <p:cNvSpPr>
            <a:spLocks noGrp="1"/>
          </p:cNvSpPr>
          <p:nvPr>
            <p:ph sz="quarter" idx="13"/>
          </p:nvPr>
        </p:nvSpPr>
        <p:spPr/>
        <p:txBody>
          <a:bodyPr/>
          <a:lstStyle/>
          <a:p>
            <a:pPr marL="741553" lvl="1" indent="-284353">
              <a:spcAft>
                <a:spcPct val="0"/>
              </a:spcAft>
              <a:buSzPts val="2400"/>
            </a:pPr>
            <a:r>
              <a:rPr lang="en-US" kern="1200" dirty="0">
                <a:solidFill>
                  <a:srgbClr val="000000"/>
                </a:solidFill>
                <a:latin typeface="Arial (Body)"/>
                <a:ea typeface="ヒラギノ角ゴ Pro W3" charset="0"/>
              </a:rPr>
              <a:t>Relationship between years of saving and your retirement savings</a:t>
            </a:r>
          </a:p>
          <a:p>
            <a:pPr marL="1144778" lvl="2" indent="-230378">
              <a:spcAft>
                <a:spcPct val="0"/>
              </a:spcAft>
              <a:buSzPts val="2400"/>
            </a:pPr>
            <a:r>
              <a:rPr lang="en-US" kern="1200" dirty="0">
                <a:solidFill>
                  <a:srgbClr val="000000"/>
                </a:solidFill>
                <a:latin typeface="Arial (Body)"/>
                <a:ea typeface="ヒラギノ角ゴ Pro W3" charset="0"/>
              </a:rPr>
              <a:t>If you invested $5,000 for 30 years instead of 40 years, your savings would be only $566,416 (assuming a 8% annual return</a:t>
            </a:r>
            <a:r>
              <a:rPr lang="en-US" kern="1200" dirty="0" smtClean="0">
                <a:solidFill>
                  <a:srgbClr val="000000"/>
                </a:solidFill>
                <a:latin typeface="Arial (Body)"/>
                <a:ea typeface="ヒラギノ角ゴ Pro W3" charset="0"/>
              </a:rPr>
              <a:t>)</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816543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Social Security </a:t>
            </a:r>
            <a:r>
              <a:rPr lang="en-US" sz="2000" b="0" kern="1200" dirty="0">
                <a:latin typeface="Arial (Heading)"/>
                <a:ea typeface="ヒラギノ角ゴ Pro W3" charset="0"/>
                <a:cs typeface="ヒラギノ角ゴ Pro W3" charset="0"/>
              </a:rPr>
              <a:t>(1 of 5)</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Social Security is a federal program that taxes you during your working years and uses the funds to make payments to you upon retirement</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It does not provide adequate income to solely support most </a:t>
            </a:r>
            <a:r>
              <a:rPr lang="en-US" kern="1200" dirty="0" smtClean="0">
                <a:solidFill>
                  <a:srgbClr val="000000"/>
                </a:solidFill>
                <a:latin typeface="Arial (Body)"/>
                <a:ea typeface="ヒラギノ角ゴ Pro W3" charset="0"/>
                <a:cs typeface="ヒラギノ角ゴ Pro W3" charset="0"/>
              </a:rPr>
              <a:t>people</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377555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Estimating Your Future Retirement Savings </a:t>
            </a:r>
            <a:r>
              <a:rPr lang="en-US" sz="2000" b="0" kern="1200" dirty="0" smtClean="0">
                <a:latin typeface="Arial (Heading)"/>
                <a:ea typeface="ヒラギノ角ゴ Pro W3" charset="0"/>
                <a:cs typeface="ヒラギノ角ゴ Pro W3" charset="0"/>
              </a:rPr>
              <a:t>(5 of </a:t>
            </a:r>
            <a:r>
              <a:rPr lang="en-US" sz="2000" b="0" kern="1200" dirty="0">
                <a:latin typeface="Arial (Heading)"/>
                <a:ea typeface="ヒラギノ角ゴ Pro W3" charset="0"/>
                <a:cs typeface="ヒラギノ角ゴ Pro W3" charset="0"/>
              </a:rPr>
              <a:t>7)</a:t>
            </a:r>
            <a:endParaRPr lang="en-IN" dirty="0"/>
          </a:p>
        </p:txBody>
      </p:sp>
      <p:sp>
        <p:nvSpPr>
          <p:cNvPr id="3" name="Content Placeholder 2"/>
          <p:cNvSpPr>
            <a:spLocks noGrp="1"/>
          </p:cNvSpPr>
          <p:nvPr>
            <p:ph sz="quarter" idx="13"/>
          </p:nvPr>
        </p:nvSpPr>
        <p:spPr>
          <a:xfrm>
            <a:off x="457200" y="1556326"/>
            <a:ext cx="8318938" cy="671867"/>
          </a:xfrm>
        </p:spPr>
        <p:txBody>
          <a:bodyPr/>
          <a:lstStyle/>
          <a:p>
            <a:pPr marL="432" indent="0">
              <a:buNone/>
            </a:pPr>
            <a:r>
              <a:rPr lang="en-IN" sz="2000" b="1" dirty="0"/>
              <a:t>Exhibit 19.2</a:t>
            </a:r>
            <a:r>
              <a:rPr lang="en-IN" sz="2000" dirty="0"/>
              <a:t> Relationship Between Amount Saved per Year and Amount of Savings at Retirement (in 40 Years, Assuming a 6% Annual Return</a:t>
            </a:r>
            <a:r>
              <a:rPr lang="en-IN" sz="2000" dirty="0" smtClean="0"/>
              <a:t>)</a:t>
            </a:r>
            <a:endParaRPr lang="en-IN" sz="2000" dirty="0"/>
          </a:p>
        </p:txBody>
      </p:sp>
      <p:pic>
        <p:nvPicPr>
          <p:cNvPr id="4" name="Picture 3" descr="Bar graph showing the relationship between the amount saved per year and the amount of savings at retirement provides the following information. The x axis shows amount of money saved per year from $0 to $10,000. The y axis shows savings at retirement from $0 to $2,000,000 Estimated data points are as follows. A table has 10 rows and 2 columns. The columns have the following headings from left to right. Amount Saved Per Year, Savings at Retirement. The row entries are as follows. Row 1. Amount Saved Per Year, $1,000. Savings at Retirement, $180,000. Row 2. Amount Saved Per Year, $2,000. Savings at Retirement, $300,000. Row 3. Amount Saved Per Year, $3,000. Savings at Retirement, $450,000. Row 4. Amount Saved Per Year, $4,000. Savings at Retirement, $625,000. Row 5. Amount Saved Per Year, $5,000. Savings at Retirement, $800,000. Row 6. Amount Saved Per Year, $6,000. Savings at Retirement, $900,000. Row 7. Amount Saved Per Year, $7,000. Savings at Retirement, $1,025,000. Row 8. Amount Saved Per Year, $8,000. Savings at Retirement, $1,200,000. Row 9. Amount Saved Per Year, $9,000. Savings at Retirement, $1,400,000. Row 10. Amount Saved Per Year, $10,000. Savings at Retirement, $1,500,000."/>
          <p:cNvPicPr>
            <a:picLocks noChangeAspect="1"/>
          </p:cNvPicPr>
          <p:nvPr/>
        </p:nvPicPr>
        <p:blipFill rotWithShape="1">
          <a:blip r:embed="rId2">
            <a:extLst>
              <a:ext uri="{28A0092B-C50C-407E-A947-70E740481C1C}">
                <a14:useLocalDpi xmlns:a14="http://schemas.microsoft.com/office/drawing/2010/main" val="0"/>
              </a:ext>
            </a:extLst>
          </a:blip>
          <a:srcRect l="6937" t="18179" r="6937"/>
          <a:stretch/>
        </p:blipFill>
        <p:spPr>
          <a:xfrm>
            <a:off x="721170" y="2427551"/>
            <a:ext cx="7701659" cy="3488765"/>
          </a:xfrm>
          <a:prstGeom prst="rect">
            <a:avLst/>
          </a:prstGeom>
        </p:spPr>
      </p:pic>
    </p:spTree>
    <p:extLst>
      <p:ext uri="{BB962C8B-B14F-4D97-AF65-F5344CB8AC3E}">
        <p14:creationId xmlns:p14="http://schemas.microsoft.com/office/powerpoint/2010/main" val="3572606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Estimating Your Future Retirement Savings </a:t>
            </a:r>
            <a:r>
              <a:rPr lang="en-US" sz="2000" b="0" kern="1200" dirty="0" smtClean="0">
                <a:latin typeface="Arial (Heading)"/>
                <a:ea typeface="ヒラギノ角ゴ Pro W3" charset="0"/>
                <a:cs typeface="ヒラギノ角ゴ Pro W3" charset="0"/>
              </a:rPr>
              <a:t>(6 </a:t>
            </a:r>
            <a:r>
              <a:rPr lang="en-US" sz="2000" b="0" kern="1200" dirty="0">
                <a:latin typeface="Arial (Heading)"/>
                <a:ea typeface="ヒラギノ角ゴ Pro W3" charset="0"/>
                <a:cs typeface="ヒラギノ角ゴ Pro W3" charset="0"/>
              </a:rPr>
              <a:t>of 7)</a:t>
            </a:r>
            <a:endParaRPr lang="en-IN" dirty="0"/>
          </a:p>
        </p:txBody>
      </p:sp>
      <p:sp>
        <p:nvSpPr>
          <p:cNvPr id="3" name="Content Placeholder 2"/>
          <p:cNvSpPr>
            <a:spLocks noGrp="1"/>
          </p:cNvSpPr>
          <p:nvPr>
            <p:ph sz="quarter" idx="13"/>
          </p:nvPr>
        </p:nvSpPr>
        <p:spPr>
          <a:xfrm>
            <a:off x="457200" y="1556326"/>
            <a:ext cx="8229600" cy="987177"/>
          </a:xfrm>
        </p:spPr>
        <p:txBody>
          <a:bodyPr/>
          <a:lstStyle/>
          <a:p>
            <a:pPr marL="432" indent="0">
              <a:buNone/>
            </a:pPr>
            <a:r>
              <a:rPr lang="en-IN" sz="2000" b="1" dirty="0"/>
              <a:t>Exhibit 19.3</a:t>
            </a:r>
            <a:r>
              <a:rPr lang="en-IN" sz="2000" dirty="0"/>
              <a:t> Relationship Between the Number of Years You Invest Annual Savings and Your Savings at Retirement (Assuming a $5,000 Annual Investment and a 6% Annual Return</a:t>
            </a:r>
            <a:r>
              <a:rPr lang="en-IN" sz="2000" dirty="0" smtClean="0"/>
              <a:t>)</a:t>
            </a:r>
            <a:endParaRPr lang="en-IN" sz="2000" dirty="0"/>
          </a:p>
        </p:txBody>
      </p:sp>
      <p:pic>
        <p:nvPicPr>
          <p:cNvPr id="4" name="Picture 3" descr="Bar graph showing the relationship between the number of years of investment and savings at retirement provides the following information. Data assumes an annual investment of $5,000 and a 6 percent annual return. The x axis shows the number of consecutive years of investing $5,000 per year for 0 to 40 years. The y axis shows savings at retirement from $0 to $1,000,000. Estimated data points on the graph are as follows. A table has 9 rows and 2 columns. The columns have the following headings from left to right. Consecutive Years of Investing $5,000 per Year, Savings at Retirement. The row entries are as follows. Row 1. Consecutive Years of Investing $5,000 per Year, 1. Savings at Retirement, 5000. Row 2. Consecutive Years of Investing $5,000 per Year, 5. Savings at Retirement, $25,000. Row 3. Consecutive Years of Investing $5,000 per Year, 10. Savings at Retirement, $50,000. Row 4. Consecutive Years of Investing $5,000 per Year, 15. Savings at Retirement, $75,000. Row 5. Consecutive Years of Investing $5,000 per Year, 20. Savings at Retirement, $200,000. Row 6. Consecutive Years of Investing $5,000 per Year, 25. Savings at Retirement, $250,000. Row 7. Consecutive Years of Investing $5,000 per Year, 30. Savings at Retirement, $400,000. Row 8. Consecutive Years of Investing $5,000 per Year, 35. Savings at Retirement, $500,000. Row 9. Consecutive Years of Investing $5,000 per Year, 40. Savings at Retirement, $800,000."/>
          <p:cNvPicPr>
            <a:picLocks noChangeAspect="1"/>
          </p:cNvPicPr>
          <p:nvPr/>
        </p:nvPicPr>
        <p:blipFill rotWithShape="1">
          <a:blip r:embed="rId2">
            <a:extLst>
              <a:ext uri="{28A0092B-C50C-407E-A947-70E740481C1C}">
                <a14:useLocalDpi xmlns:a14="http://schemas.microsoft.com/office/drawing/2010/main" val="0"/>
              </a:ext>
            </a:extLst>
          </a:blip>
          <a:srcRect l="8356" t="21948" r="6764"/>
          <a:stretch/>
        </p:blipFill>
        <p:spPr>
          <a:xfrm>
            <a:off x="993081" y="2761027"/>
            <a:ext cx="7283963" cy="3380213"/>
          </a:xfrm>
          <a:prstGeom prst="rect">
            <a:avLst/>
          </a:prstGeom>
        </p:spPr>
      </p:pic>
    </p:spTree>
    <p:extLst>
      <p:ext uri="{BB962C8B-B14F-4D97-AF65-F5344CB8AC3E}">
        <p14:creationId xmlns:p14="http://schemas.microsoft.com/office/powerpoint/2010/main" val="33623940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Estimating Your Future Retirement Savings </a:t>
            </a:r>
            <a:r>
              <a:rPr lang="en-US" sz="2000" b="0" kern="1200" dirty="0" smtClean="0">
                <a:latin typeface="Arial (Heading)"/>
                <a:ea typeface="ヒラギノ角ゴ Pro W3" charset="0"/>
                <a:cs typeface="ヒラギノ角ゴ Pro W3" charset="0"/>
              </a:rPr>
              <a:t>(7 </a:t>
            </a:r>
            <a:r>
              <a:rPr lang="en-US" sz="2000" b="0" kern="1200" dirty="0">
                <a:latin typeface="Arial (Heading)"/>
                <a:ea typeface="ヒラギノ角ゴ Pro W3" charset="0"/>
                <a:cs typeface="ヒラギノ角ゴ Pro W3" charset="0"/>
              </a:rPr>
              <a:t>of 7)</a:t>
            </a:r>
            <a:endParaRPr lang="en-IN" dirty="0"/>
          </a:p>
        </p:txBody>
      </p:sp>
      <p:sp>
        <p:nvSpPr>
          <p:cNvPr id="3" name="Content Placeholder 2"/>
          <p:cNvSpPr>
            <a:spLocks noGrp="1"/>
          </p:cNvSpPr>
          <p:nvPr>
            <p:ph sz="quarter" idx="13"/>
          </p:nvPr>
        </p:nvSpPr>
        <p:spPr>
          <a:xfrm>
            <a:off x="457200" y="1556327"/>
            <a:ext cx="8229600" cy="997688"/>
          </a:xfrm>
        </p:spPr>
        <p:txBody>
          <a:bodyPr/>
          <a:lstStyle/>
          <a:p>
            <a:pPr marL="432" indent="0">
              <a:buNone/>
            </a:pPr>
            <a:r>
              <a:rPr lang="en-IN" sz="2000" b="1" dirty="0"/>
              <a:t>Exhibit 19.4</a:t>
            </a:r>
            <a:r>
              <a:rPr lang="en-IN" sz="2000" dirty="0"/>
              <a:t> Relationship Between the Annual Return on Your Annual Savings and Your Savings at Retirement (in 40 years, Assuming a $5,000 Annual Investment</a:t>
            </a:r>
            <a:r>
              <a:rPr lang="en-IN" sz="2000" dirty="0" smtClean="0"/>
              <a:t>)</a:t>
            </a:r>
            <a:endParaRPr lang="en-IN" sz="2000" dirty="0"/>
          </a:p>
        </p:txBody>
      </p:sp>
      <p:pic>
        <p:nvPicPr>
          <p:cNvPr id="4" name="Picture 3" descr="Bar graph showing the relationship between the annual return on annual savings and savings at retirement provides the following information. Data assumes 40 years with a $5,000 annual investment. The x axis shows the annual return from 0 to 12 percent. The y axis shows savings at retirement from $0 to $4,000,000. Estimated data points are as follows. A table has 7 rows and 2 columns. The columns have the following headings from left to right. Percent Annual Return, Savings at Retirement. The row entries are as follows. Row 1. Percent Annual Return, 0 percent. Savings at Retirement, $100,000. Row 2. Percent Annual Return, 2 percent. Savings at Retirement, $275,000. Row 3. Percent Annual Return, 4 percent. Savings at Retirement, $500,000. Row 4. Percent Annual Return, 6 percent. Savings at Retirement, $1,000,000. Row 5. Percent Annual Return, 8 percent. Savings at Retirement, $1,300,000. Row 6. Percent Annual Return, 10 percent. Savings at Retirement, $2,250,000. Row 7. Percent Annual Return, 12 percent. Savings at Retirement, $3,750,000."/>
          <p:cNvPicPr>
            <a:picLocks noChangeAspect="1"/>
          </p:cNvPicPr>
          <p:nvPr/>
        </p:nvPicPr>
        <p:blipFill rotWithShape="1">
          <a:blip r:embed="rId2">
            <a:extLst>
              <a:ext uri="{28A0092B-C50C-407E-A947-70E740481C1C}">
                <a14:useLocalDpi xmlns:a14="http://schemas.microsoft.com/office/drawing/2010/main" val="0"/>
              </a:ext>
            </a:extLst>
          </a:blip>
          <a:srcRect t="21547"/>
          <a:stretch/>
        </p:blipFill>
        <p:spPr>
          <a:xfrm>
            <a:off x="1150589" y="2664579"/>
            <a:ext cx="6852252" cy="3655277"/>
          </a:xfrm>
          <a:prstGeom prst="rect">
            <a:avLst/>
          </a:prstGeom>
        </p:spPr>
      </p:pic>
    </p:spTree>
    <p:extLst>
      <p:ext uri="{BB962C8B-B14F-4D97-AF65-F5344CB8AC3E}">
        <p14:creationId xmlns:p14="http://schemas.microsoft.com/office/powerpoint/2010/main" val="1839709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Financial Planning Online </a:t>
            </a:r>
            <a:r>
              <a:rPr lang="en-US" sz="2000" b="0" kern="1200" dirty="0" smtClean="0">
                <a:latin typeface="Arial (Heading)"/>
                <a:ea typeface="ヒラギノ角ゴ Pro W3" charset="0"/>
                <a:cs typeface="ヒラギノ角ゴ Pro W3" charset="0"/>
              </a:rPr>
              <a:t>(3 </a:t>
            </a:r>
            <a:r>
              <a:rPr lang="en-US" sz="2000" b="0" kern="1200" dirty="0">
                <a:latin typeface="Arial (Heading)"/>
                <a:ea typeface="ヒラギノ角ゴ Pro W3" charset="0"/>
                <a:cs typeface="ヒラギノ角ゴ Pro W3" charset="0"/>
              </a:rPr>
              <a:t>of 3)</a:t>
            </a:r>
            <a:endParaRPr lang="en-IN" dirty="0"/>
          </a:p>
        </p:txBody>
      </p:sp>
      <p:sp>
        <p:nvSpPr>
          <p:cNvPr id="3" name="Content Placeholder 2"/>
          <p:cNvSpPr>
            <a:spLocks noGrp="1"/>
          </p:cNvSpPr>
          <p:nvPr>
            <p:ph sz="quarter" idx="13"/>
          </p:nvPr>
        </p:nvSpPr>
        <p:spPr>
          <a:xfrm>
            <a:off x="457200" y="1556327"/>
            <a:ext cx="5127812" cy="424874"/>
          </a:xfrm>
        </p:spPr>
        <p:txBody>
          <a:bodyPr/>
          <a:lstStyle/>
          <a:p>
            <a:pPr marL="255600"/>
            <a:r>
              <a:rPr lang="en-US" sz="2000" kern="1200" dirty="0">
                <a:solidFill>
                  <a:srgbClr val="000000"/>
                </a:solidFill>
                <a:latin typeface="Arial (Body)"/>
                <a:ea typeface="ヒラギノ角ゴ Pro W3" charset="0"/>
                <a:cs typeface="ヒラギノ角ゴ Pro W3" charset="0"/>
              </a:rPr>
              <a:t>Go to the “Planning and Advice” section of</a:t>
            </a:r>
            <a:endParaRPr lang="en-US" sz="2200" kern="1200" dirty="0">
              <a:solidFill>
                <a:srgbClr val="000000"/>
              </a:solidFill>
              <a:latin typeface="Arial (Body)"/>
              <a:ea typeface="ＭＳ Ｐゴシック" charset="0"/>
              <a:cs typeface="ＭＳ Ｐゴシック" charset="0"/>
            </a:endParaRPr>
          </a:p>
        </p:txBody>
      </p:sp>
      <p:sp>
        <p:nvSpPr>
          <p:cNvPr id="4" name="Text Placeholder 3"/>
          <p:cNvSpPr>
            <a:spLocks noGrp="1"/>
          </p:cNvSpPr>
          <p:nvPr>
            <p:ph type="body" sz="quarter" idx="14"/>
          </p:nvPr>
        </p:nvSpPr>
        <p:spPr>
          <a:xfrm>
            <a:off x="5674662" y="1546831"/>
            <a:ext cx="3065927" cy="371617"/>
          </a:xfrm>
        </p:spPr>
        <p:txBody>
          <a:bodyPr lIns="0" tIns="0" rIns="0" bIns="0"/>
          <a:lstStyle/>
          <a:p>
            <a:pPr marL="0" lvl="0" indent="0">
              <a:spcAft>
                <a:spcPct val="0"/>
              </a:spcAft>
              <a:buSzPts val="2400"/>
              <a:buNone/>
            </a:pPr>
            <a:r>
              <a:rPr lang="en-US" sz="2000" kern="1200" dirty="0">
                <a:solidFill>
                  <a:srgbClr val="000000"/>
                </a:solidFill>
                <a:latin typeface="Arial (Body)"/>
                <a:ea typeface="ヒラギノ角ゴ Pro W3" charset="0"/>
                <a:cs typeface="ヒラギノ角ゴ Pro W3" charset="0"/>
                <a:hlinkClick r:id="rId2" tooltip="http://www.fidelity.com/"/>
              </a:rPr>
              <a:t>http://www.fidelity.com</a:t>
            </a:r>
            <a:endParaRPr lang="en-US" sz="2000" kern="1200" dirty="0">
              <a:solidFill>
                <a:srgbClr val="000000"/>
              </a:solidFill>
              <a:latin typeface="Arial (Body)"/>
              <a:ea typeface="ヒラギノ角ゴ Pro W3" charset="0"/>
              <a:cs typeface="ヒラギノ角ゴ Pro W3" charset="0"/>
            </a:endParaRPr>
          </a:p>
        </p:txBody>
      </p:sp>
      <p:sp>
        <p:nvSpPr>
          <p:cNvPr id="5" name="Content Placeholder 4"/>
          <p:cNvSpPr>
            <a:spLocks noGrp="1"/>
          </p:cNvSpPr>
          <p:nvPr>
            <p:ph sz="quarter" idx="15"/>
          </p:nvPr>
        </p:nvSpPr>
        <p:spPr>
          <a:xfrm>
            <a:off x="457200" y="2040772"/>
            <a:ext cx="8229600" cy="630709"/>
          </a:xfrm>
        </p:spPr>
        <p:txBody>
          <a:bodyPr lIns="0" tIns="0" rIns="0" bIns="0"/>
          <a:lstStyle/>
          <a:p>
            <a:pPr marL="255651" lvl="0" indent="-255651">
              <a:spcAft>
                <a:spcPct val="0"/>
              </a:spcAft>
              <a:buSzPts val="2400"/>
            </a:pPr>
            <a:r>
              <a:rPr lang="en-US" sz="2000" kern="1200" dirty="0">
                <a:solidFill>
                  <a:srgbClr val="000000"/>
                </a:solidFill>
                <a:latin typeface="Arial (Body)"/>
                <a:ea typeface="ヒラギノ角ゴ Pro W3" charset="0"/>
                <a:cs typeface="ヒラギノ角ゴ Pro W3" charset="0"/>
              </a:rPr>
              <a:t>This Web site provides a framework for building a retirement plan based on your financial situation.</a:t>
            </a:r>
            <a:endParaRPr lang="en-US" sz="2000"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41746907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How Retirement Planning Fits </a:t>
            </a:r>
            <a:r>
              <a:rPr lang="en-US" sz="3400" dirty="0" smtClean="0"/>
              <a:t>within </a:t>
            </a:r>
            <a:r>
              <a:rPr lang="en-US" sz="3400" dirty="0"/>
              <a:t>Your Financial </a:t>
            </a:r>
            <a:r>
              <a:rPr lang="en-US" sz="3400" dirty="0" smtClean="0"/>
              <a:t>Plan </a:t>
            </a:r>
            <a:r>
              <a:rPr lang="en-US" sz="2000" b="0" kern="1200" dirty="0" smtClean="0">
                <a:latin typeface="Arial (Heading)"/>
                <a:ea typeface="ヒラギノ角ゴ Pro W3" charset="0"/>
                <a:cs typeface="ヒラギノ角ゴ Pro W3" charset="0"/>
              </a:rPr>
              <a:t>(1 </a:t>
            </a:r>
            <a:r>
              <a:rPr lang="en-US" sz="2000" b="0" kern="1200" dirty="0">
                <a:latin typeface="Arial (Heading)"/>
                <a:ea typeface="ヒラギノ角ゴ Pro W3" charset="0"/>
                <a:cs typeface="ヒラギノ角ゴ Pro W3" charset="0"/>
              </a:rPr>
              <a:t>of 5)</a:t>
            </a:r>
            <a:endParaRPr lang="en-IN" sz="2000"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Key decisions about retirement planning for your financial plan are:</a:t>
            </a:r>
          </a:p>
          <a:p>
            <a:pPr marL="741553" lvl="1" indent="-284353">
              <a:spcAft>
                <a:spcPct val="0"/>
              </a:spcAft>
              <a:buSzPts val="2400"/>
            </a:pPr>
            <a:r>
              <a:rPr lang="en-US" kern="1200" dirty="0">
                <a:solidFill>
                  <a:srgbClr val="000000"/>
                </a:solidFill>
                <a:latin typeface="Arial (Body)"/>
                <a:ea typeface="ヒラギノ角ゴ Pro W3" charset="0"/>
              </a:rPr>
              <a:t>Should you invest in a retirement plan?</a:t>
            </a:r>
          </a:p>
          <a:p>
            <a:pPr marL="741553" lvl="1" indent="-284353">
              <a:spcAft>
                <a:spcPct val="0"/>
              </a:spcAft>
              <a:buSzPts val="2400"/>
            </a:pPr>
            <a:r>
              <a:rPr lang="en-US" kern="1200" dirty="0">
                <a:solidFill>
                  <a:srgbClr val="000000"/>
                </a:solidFill>
                <a:latin typeface="Arial (Body)"/>
                <a:ea typeface="ヒラギノ角ゴ Pro W3" charset="0"/>
              </a:rPr>
              <a:t>How much should you invest in a retirement plan?</a:t>
            </a:r>
          </a:p>
          <a:p>
            <a:pPr marL="741553" lvl="1" indent="-284353">
              <a:spcAft>
                <a:spcPct val="0"/>
              </a:spcAft>
              <a:buSzPts val="2400"/>
            </a:pPr>
            <a:r>
              <a:rPr lang="en-US" kern="1200" dirty="0">
                <a:solidFill>
                  <a:srgbClr val="000000"/>
                </a:solidFill>
                <a:latin typeface="Arial (Body)"/>
                <a:ea typeface="ヒラギノ角ゴ Pro W3" charset="0"/>
              </a:rPr>
              <a:t>How should you allocate investments within your retirement plan</a:t>
            </a:r>
            <a:r>
              <a:rPr lang="en-US" kern="1200" dirty="0" smtClean="0">
                <a:solidFill>
                  <a:srgbClr val="000000"/>
                </a:solidFill>
                <a:latin typeface="Arial (Body)"/>
                <a:ea typeface="ヒラギノ角ゴ Pro W3" charset="0"/>
              </a:rPr>
              <a:t>?</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0972203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How Retirement Planning Fits within Your Financial Plan </a:t>
            </a:r>
            <a:r>
              <a:rPr lang="en-US" sz="2000" b="0" kern="1200" dirty="0" smtClean="0">
                <a:latin typeface="Arial (Heading)"/>
                <a:ea typeface="ヒラギノ角ゴ Pro W3" charset="0"/>
                <a:cs typeface="ヒラギノ角ゴ Pro W3" charset="0"/>
              </a:rPr>
              <a:t>(2 of 5)</a:t>
            </a:r>
            <a:endParaRPr lang="en-IN" dirty="0"/>
          </a:p>
        </p:txBody>
      </p:sp>
      <p:sp>
        <p:nvSpPr>
          <p:cNvPr id="6" name="Content Placeholder 5"/>
          <p:cNvSpPr>
            <a:spLocks noGrp="1"/>
          </p:cNvSpPr>
          <p:nvPr>
            <p:ph sz="quarter" idx="13"/>
          </p:nvPr>
        </p:nvSpPr>
        <p:spPr>
          <a:xfrm>
            <a:off x="457200" y="1556327"/>
            <a:ext cx="8229600" cy="2039361"/>
          </a:xfrm>
        </p:spPr>
        <p:txBody>
          <a:bodyPr/>
          <a:lstStyle/>
          <a:p>
            <a:pPr marL="432" indent="0">
              <a:spcBef>
                <a:spcPts val="0"/>
              </a:spcBef>
              <a:buNone/>
            </a:pPr>
            <a:r>
              <a:rPr lang="en-IN" sz="2000" b="1" kern="1200" dirty="0">
                <a:solidFill>
                  <a:schemeClr val="tx1"/>
                </a:solidFill>
              </a:rPr>
              <a:t>Exhibit 19.5</a:t>
            </a:r>
            <a:r>
              <a:rPr lang="en-IN" sz="2000" kern="1200" dirty="0">
                <a:solidFill>
                  <a:schemeClr val="tx1"/>
                </a:solidFill>
              </a:rPr>
              <a:t> How Retirement Planning Fits Within Stephanie Spratt’s Financial Plan</a:t>
            </a:r>
          </a:p>
          <a:p>
            <a:pPr marL="432" indent="0">
              <a:spcBef>
                <a:spcPts val="600"/>
              </a:spcBef>
              <a:buNone/>
            </a:pPr>
            <a:r>
              <a:rPr lang="en-IN" sz="2000" b="1" dirty="0">
                <a:solidFill>
                  <a:schemeClr val="tx1"/>
                </a:solidFill>
              </a:rPr>
              <a:t>Goals for retirement planning</a:t>
            </a:r>
          </a:p>
          <a:p>
            <a:pPr marL="432000" indent="-432000">
              <a:buFont typeface="+mj-lt"/>
              <a:buAutoNum type="arabicPeriod"/>
            </a:pPr>
            <a:r>
              <a:rPr lang="en-IN" sz="2000" kern="1200" dirty="0">
                <a:solidFill>
                  <a:schemeClr val="tx1"/>
                </a:solidFill>
              </a:rPr>
              <a:t>Ensure an adequate financial position at the time I retire.</a:t>
            </a:r>
          </a:p>
          <a:p>
            <a:pPr marL="432000" indent="-432000">
              <a:buFont typeface="+mj-lt"/>
              <a:buAutoNum type="arabicPeriod"/>
            </a:pPr>
            <a:r>
              <a:rPr lang="en-IN" sz="2000" kern="1200" dirty="0">
                <a:solidFill>
                  <a:schemeClr val="tx1"/>
                </a:solidFill>
              </a:rPr>
              <a:t>Reduce the tax liability on my present income</a:t>
            </a:r>
            <a:r>
              <a:rPr lang="en-IN" sz="2000" kern="1200" dirty="0" smtClean="0">
                <a:solidFill>
                  <a:schemeClr val="tx1"/>
                </a:solidFill>
              </a:rPr>
              <a:t>.</a:t>
            </a:r>
            <a:endParaRPr lang="en-IN" sz="2000" b="1" dirty="0">
              <a:solidFill>
                <a:schemeClr val="tx1"/>
              </a:solidFill>
            </a:endParaRPr>
          </a:p>
        </p:txBody>
      </p:sp>
      <p:sp>
        <p:nvSpPr>
          <p:cNvPr id="7" name="Content Placeholder 6"/>
          <p:cNvSpPr>
            <a:spLocks noGrp="1"/>
          </p:cNvSpPr>
          <p:nvPr>
            <p:ph sz="quarter" idx="14"/>
          </p:nvPr>
        </p:nvSpPr>
        <p:spPr>
          <a:xfrm>
            <a:off x="457200" y="3680450"/>
            <a:ext cx="1150883" cy="329517"/>
          </a:xfrm>
        </p:spPr>
        <p:txBody>
          <a:bodyPr/>
          <a:lstStyle/>
          <a:p>
            <a:pPr marL="432" indent="0">
              <a:buNone/>
            </a:pPr>
            <a:r>
              <a:rPr lang="en-IN" sz="2000" b="1" dirty="0"/>
              <a:t>Analysis</a:t>
            </a:r>
            <a:endParaRPr lang="en-IN" sz="2000" dirty="0"/>
          </a:p>
        </p:txBody>
      </p:sp>
      <p:graphicFrame>
        <p:nvGraphicFramePr>
          <p:cNvPr id="10" name="Table 9"/>
          <p:cNvGraphicFramePr>
            <a:graphicFrameLocks noGrp="1"/>
          </p:cNvGraphicFramePr>
          <p:nvPr>
            <p:extLst/>
          </p:nvPr>
        </p:nvGraphicFramePr>
        <p:xfrm>
          <a:off x="467711" y="4118395"/>
          <a:ext cx="8219090" cy="2011680"/>
        </p:xfrm>
        <a:graphic>
          <a:graphicData uri="http://schemas.openxmlformats.org/drawingml/2006/table">
            <a:tbl>
              <a:tblPr firstRow="1" bandRow="1">
                <a:tableStyleId>{3B4B98B0-60AC-42C2-AFA5-B58CD77FA1E5}</a:tableStyleId>
              </a:tblPr>
              <a:tblGrid>
                <a:gridCol w="2354545">
                  <a:extLst>
                    <a:ext uri="{9D8B030D-6E8A-4147-A177-3AD203B41FA5}">
                      <a16:colId xmlns:a16="http://schemas.microsoft.com/office/drawing/2014/main" val="20000"/>
                    </a:ext>
                  </a:extLst>
                </a:gridCol>
                <a:gridCol w="5864545">
                  <a:extLst>
                    <a:ext uri="{9D8B030D-6E8A-4147-A177-3AD203B41FA5}">
                      <a16:colId xmlns:a16="http://schemas.microsoft.com/office/drawing/2014/main" val="20001"/>
                    </a:ext>
                  </a:extLst>
                </a:gridCol>
              </a:tblGrid>
              <a:tr h="188266">
                <a:tc>
                  <a:txBody>
                    <a:bodyPr/>
                    <a:lstStyle/>
                    <a:p>
                      <a:pPr algn="l"/>
                      <a:r>
                        <a:rPr lang="en-IN" sz="1200" b="1" i="0" u="none" strike="noStrike" kern="1200" baseline="0" dirty="0">
                          <a:solidFill>
                            <a:schemeClr val="tx1"/>
                          </a:solidFill>
                          <a:latin typeface="+mn-lt"/>
                          <a:ea typeface="+mn-ea"/>
                          <a:cs typeface="+mn-cs"/>
                        </a:rPr>
                        <a:t>Type of Retirement Plan</a:t>
                      </a:r>
                    </a:p>
                  </a:txBody>
                  <a:tcPr>
                    <a:lnL w="12700">
                      <a:solidFill>
                        <a:schemeClr val="tx1"/>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IN" sz="1200" b="1" i="0" u="none" strike="noStrike" kern="1200" baseline="0" dirty="0">
                          <a:solidFill>
                            <a:schemeClr val="tx1"/>
                          </a:solidFill>
                          <a:latin typeface="+mn-lt"/>
                          <a:ea typeface="+mn-ea"/>
                          <a:cs typeface="+mn-cs"/>
                        </a:rPr>
                        <a:t>Benefits</a:t>
                      </a:r>
                    </a:p>
                  </a:txBody>
                  <a:tcPr>
                    <a:lnL w="12700" cap="flat" cmpd="sng" algn="ctr">
                      <a:solidFill>
                        <a:srgbClr val="000000"/>
                      </a:solidFill>
                      <a:prstDash val="solid"/>
                      <a:round/>
                      <a:headEnd type="none" w="med" len="med"/>
                      <a:tailEnd type="none" w="med" len="med"/>
                    </a:lnL>
                    <a:lnR w="12700">
                      <a:solidFill>
                        <a:schemeClr val="tx1"/>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13777">
                <a:tc>
                  <a:txBody>
                    <a:bodyPr/>
                    <a:lstStyle/>
                    <a:p>
                      <a:r>
                        <a:rPr lang="en-IN" sz="1200" b="0" i="0" u="none" strike="noStrike" kern="1200" baseline="0" dirty="0">
                          <a:solidFill>
                            <a:schemeClr val="tx1"/>
                          </a:solidFill>
                          <a:latin typeface="+mn-lt"/>
                          <a:ea typeface="+mn-ea"/>
                          <a:cs typeface="+mn-cs"/>
                        </a:rPr>
                        <a:t>Employer’s retirement plan</a:t>
                      </a:r>
                    </a:p>
                  </a:txBody>
                  <a:tcPr>
                    <a:lnL w="12700">
                      <a:solidFill>
                        <a:schemeClr val="tx1"/>
                      </a:solidFill>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200" b="0" i="0" u="none" strike="noStrike" kern="1200" baseline="0" dirty="0">
                          <a:solidFill>
                            <a:schemeClr val="tx1"/>
                          </a:solidFill>
                          <a:latin typeface="+mn-lt"/>
                          <a:ea typeface="+mn-ea"/>
                          <a:cs typeface="+mn-cs"/>
                        </a:rPr>
                        <a:t>I plan to contribute $3,600 of my income (tax-deferred) per year to my retirement plan. In addition, my employer provides a partial matching contribution of $1,400</a:t>
                      </a:r>
                      <a:r>
                        <a:rPr lang="en-IN" sz="1200" b="0" i="1" u="none" strike="noStrike" kern="1200" baseline="0" dirty="0">
                          <a:solidFill>
                            <a:schemeClr val="tx1"/>
                          </a:solidFill>
                          <a:latin typeface="+mn-lt"/>
                          <a:ea typeface="+mn-ea"/>
                          <a:cs typeface="+mn-cs"/>
                        </a:rPr>
                        <a:t>.</a:t>
                      </a:r>
                      <a:endParaRPr lang="en-IN" sz="1200" i="0" dirty="0">
                        <a:solidFill>
                          <a:schemeClr val="tx1"/>
                        </a:solidFill>
                      </a:endParaRPr>
                    </a:p>
                  </a:txBody>
                  <a:tcPr>
                    <a:lnL w="12700">
                      <a:solidFill>
                        <a:srgbClr val="000000"/>
                      </a:solidFill>
                    </a:lnL>
                    <a:lnR w="12700">
                      <a:solidFill>
                        <a:schemeClr val="tx1"/>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39288">
                <a:tc>
                  <a:txBody>
                    <a:bodyPr/>
                    <a:lstStyle/>
                    <a:p>
                      <a:r>
                        <a:rPr lang="en-IN" sz="1200" b="0" i="0" u="none" strike="noStrike" kern="1200" baseline="0" dirty="0">
                          <a:solidFill>
                            <a:schemeClr val="tx1"/>
                          </a:solidFill>
                          <a:latin typeface="+mn-lt"/>
                          <a:ea typeface="+mn-ea"/>
                          <a:cs typeface="+mn-cs"/>
                        </a:rPr>
                        <a:t>Traditional I</a:t>
                      </a:r>
                      <a:r>
                        <a:rPr lang="en-IN" sz="100" b="0" i="0" u="none" strike="noStrike" kern="1200" baseline="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R</a:t>
                      </a:r>
                      <a:r>
                        <a:rPr lang="en-IN" sz="100" b="0" i="0" u="none" strike="noStrike" kern="1200" baseline="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A or Roth I</a:t>
                      </a:r>
                      <a:r>
                        <a:rPr lang="en-IN" sz="100" b="0" i="0" u="none" strike="noStrike" kern="1200" baseline="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R</a:t>
                      </a:r>
                      <a:r>
                        <a:rPr lang="en-IN" sz="100" b="0" i="0" u="none" strike="noStrike" kern="1200" baseline="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A</a:t>
                      </a:r>
                    </a:p>
                  </a:txBody>
                  <a:tcPr>
                    <a:lnL w="12700">
                      <a:solidFill>
                        <a:schemeClr val="tx1"/>
                      </a:solidFill>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200" b="0" i="0" u="none" strike="noStrike" kern="1200" baseline="0" dirty="0">
                          <a:solidFill>
                            <a:schemeClr val="tx1"/>
                          </a:solidFill>
                          <a:latin typeface="+mn-lt"/>
                          <a:ea typeface="+mn-ea"/>
                          <a:cs typeface="+mn-cs"/>
                        </a:rPr>
                        <a:t>I can contribute income each year (tax-deferred) to a traditional I</a:t>
                      </a:r>
                      <a:r>
                        <a:rPr lang="en-IN" sz="100" b="0" i="0" u="none" strike="noStrike" kern="1200" baseline="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R</a:t>
                      </a:r>
                      <a:r>
                        <a:rPr lang="en-IN" sz="100" b="0" i="0" u="none" strike="noStrike" kern="1200" baseline="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A. Alternatively, I could contribute to a Roth I</a:t>
                      </a:r>
                      <a:r>
                        <a:rPr lang="en-IN" sz="100" b="0" i="0" u="none" strike="noStrike" kern="1200" baseline="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R</a:t>
                      </a:r>
                      <a:r>
                        <a:rPr lang="en-IN" sz="100" b="0" i="0" u="none" strike="noStrike" kern="1200" baseline="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A; in that case, the contribution occurs after taxes, but the withdrawal after </a:t>
                      </a:r>
                      <a:r>
                        <a:rPr lang="en-IN" sz="1200" b="0" i="0" u="none" strike="noStrike" kern="1200" baseline="0" dirty="0" smtClean="0">
                          <a:solidFill>
                            <a:schemeClr val="tx1"/>
                          </a:solidFill>
                          <a:latin typeface="+mn-lt"/>
                          <a:ea typeface="+mn-ea"/>
                          <a:cs typeface="+mn-cs"/>
                        </a:rPr>
                        <a:t>retirement </a:t>
                      </a:r>
                      <a:r>
                        <a:rPr lang="en-IN" sz="1200" b="0" i="0" u="none" strike="noStrike" kern="1200" baseline="0" dirty="0">
                          <a:solidFill>
                            <a:schemeClr val="tx1"/>
                          </a:solidFill>
                          <a:latin typeface="+mn-lt"/>
                          <a:ea typeface="+mn-ea"/>
                          <a:cs typeface="+mn-cs"/>
                        </a:rPr>
                        <a:t>will not be taxed.</a:t>
                      </a:r>
                    </a:p>
                  </a:txBody>
                  <a:tcPr>
                    <a:lnL w="12700">
                      <a:solidFill>
                        <a:srgbClr val="000000"/>
                      </a:solidFill>
                    </a:lnL>
                    <a:lnR w="12700">
                      <a:solidFill>
                        <a:schemeClr val="tx1"/>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39288">
                <a:tc>
                  <a:txBody>
                    <a:bodyPr/>
                    <a:lstStyle/>
                    <a:p>
                      <a:r>
                        <a:rPr lang="en-IN" sz="1200" b="0" i="0" u="none" strike="noStrike" kern="1200" baseline="0" dirty="0">
                          <a:solidFill>
                            <a:schemeClr val="tx1"/>
                          </a:solidFill>
                          <a:latin typeface="+mn-lt"/>
                          <a:ea typeface="+mn-ea"/>
                          <a:cs typeface="+mn-cs"/>
                        </a:rPr>
                        <a:t>Annuities</a:t>
                      </a:r>
                    </a:p>
                  </a:txBody>
                  <a:tcPr>
                    <a:lnL w="12700">
                      <a:solidFill>
                        <a:schemeClr val="tx1"/>
                      </a:solidFill>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IN" sz="1200" b="0" i="0" u="none" strike="noStrike" kern="1200" baseline="0" dirty="0">
                          <a:solidFill>
                            <a:schemeClr val="tx1"/>
                          </a:solidFill>
                          <a:latin typeface="+mn-lt"/>
                          <a:ea typeface="+mn-ea"/>
                          <a:cs typeface="+mn-cs"/>
                        </a:rPr>
                        <a:t>I can contribute money to annuities to supplement any other retirement plan. The only tax advantage is that any income earned on the money invested is not taxed until I withdraw the money after retirement.</a:t>
                      </a:r>
                    </a:p>
                  </a:txBody>
                  <a:tcPr>
                    <a:lnL w="12700">
                      <a:solidFill>
                        <a:srgbClr val="000000"/>
                      </a:solidFill>
                    </a:lnL>
                    <a:lnR w="12700">
                      <a:solidFill>
                        <a:schemeClr val="tx1"/>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59172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How Retirement Planning Fits </a:t>
            </a:r>
            <a:r>
              <a:rPr lang="en-US" sz="3400" dirty="0" smtClean="0"/>
              <a:t>within </a:t>
            </a:r>
            <a:r>
              <a:rPr lang="en-US" sz="3400" dirty="0"/>
              <a:t>Your Financial Plan </a:t>
            </a:r>
            <a:r>
              <a:rPr lang="en-US" sz="2000" b="0" kern="1200" dirty="0" smtClean="0">
                <a:latin typeface="Arial (Heading)"/>
                <a:ea typeface="ヒラギノ角ゴ Pro W3" charset="0"/>
                <a:cs typeface="ヒラギノ角ゴ Pro W3" charset="0"/>
              </a:rPr>
              <a:t>(3 </a:t>
            </a:r>
            <a:r>
              <a:rPr lang="en-US" sz="2000" b="0" kern="1200" dirty="0">
                <a:latin typeface="Arial (Heading)"/>
                <a:ea typeface="ヒラギノ角ゴ Pro W3" charset="0"/>
                <a:cs typeface="ヒラギノ角ゴ Pro W3" charset="0"/>
              </a:rPr>
              <a:t>of 5)</a:t>
            </a:r>
            <a:endParaRPr lang="en-IN" dirty="0"/>
          </a:p>
        </p:txBody>
      </p:sp>
      <p:sp>
        <p:nvSpPr>
          <p:cNvPr id="3" name="Content Placeholder 2"/>
          <p:cNvSpPr>
            <a:spLocks noGrp="1"/>
          </p:cNvSpPr>
          <p:nvPr>
            <p:ph sz="quarter" idx="13"/>
          </p:nvPr>
        </p:nvSpPr>
        <p:spPr>
          <a:xfrm>
            <a:off x="457199" y="1556326"/>
            <a:ext cx="8403021" cy="4434275"/>
          </a:xfrm>
        </p:spPr>
        <p:txBody>
          <a:bodyPr/>
          <a:lstStyle/>
          <a:p>
            <a:pPr marL="0" lvl="0" indent="0">
              <a:spcBef>
                <a:spcPts val="800"/>
              </a:spcBef>
              <a:buSzPts val="2400"/>
              <a:buNone/>
            </a:pPr>
            <a:r>
              <a:rPr lang="en-IN" sz="2000" b="1" kern="1200" dirty="0">
                <a:solidFill>
                  <a:srgbClr val="000000"/>
                </a:solidFill>
              </a:rPr>
              <a:t>Exhibit 19.5 [continued]</a:t>
            </a:r>
            <a:endParaRPr lang="pt-BR" sz="2000" b="1" kern="1200" dirty="0">
              <a:solidFill>
                <a:srgbClr val="000000"/>
              </a:solidFill>
            </a:endParaRPr>
          </a:p>
          <a:p>
            <a:pPr marL="0" lvl="0" indent="0">
              <a:spcBef>
                <a:spcPts val="1000"/>
              </a:spcBef>
              <a:buSzPts val="2400"/>
              <a:buNone/>
            </a:pPr>
            <a:r>
              <a:rPr lang="en-IN" sz="2000" b="1" dirty="0">
                <a:solidFill>
                  <a:schemeClr val="tx1"/>
                </a:solidFill>
              </a:rPr>
              <a:t>Decisions</a:t>
            </a:r>
          </a:p>
          <a:p>
            <a:pPr marL="0" lvl="0" indent="0">
              <a:spcBef>
                <a:spcPts val="800"/>
              </a:spcBef>
              <a:buSzPts val="2400"/>
              <a:buNone/>
            </a:pPr>
            <a:r>
              <a:rPr lang="en-US" sz="2000" b="1" kern="1200" dirty="0">
                <a:solidFill>
                  <a:srgbClr val="000000"/>
                </a:solidFill>
              </a:rPr>
              <a:t>Decision on Whether I Should Engage in Retirement Planning:</a:t>
            </a:r>
          </a:p>
          <a:p>
            <a:pPr marL="0" lvl="0" indent="0">
              <a:spcBef>
                <a:spcPts val="800"/>
              </a:spcBef>
              <a:buSzPts val="2400"/>
              <a:buNone/>
            </a:pPr>
            <a:r>
              <a:rPr lang="en-US" sz="2000" kern="1200" dirty="0">
                <a:solidFill>
                  <a:srgbClr val="000000"/>
                </a:solidFill>
              </a:rPr>
              <a:t>Even if Social Security benefits are available when I retire, they will not be sucient to provide the amount of financial support that I desire. Given the substantial tax benefits of a retirement plan, I should engage in retirement planning. I plan to take full advantage of my employer’s retirement plan. I will contribute $3,600 per year and my employer will match with $1,400. The benefits </a:t>
            </a:r>
            <a:r>
              <a:rPr lang="en-US" sz="2000" kern="1200" dirty="0" smtClean="0">
                <a:solidFill>
                  <a:srgbClr val="000000"/>
                </a:solidFill>
              </a:rPr>
              <a:t>of traditional </a:t>
            </a:r>
            <a:r>
              <a:rPr lang="en-US" sz="2000" kern="1200" dirty="0">
                <a:solidFill>
                  <a:srgbClr val="000000"/>
                </a:solidFill>
              </a:rPr>
              <a:t>and Roth I</a:t>
            </a:r>
            <a:r>
              <a:rPr lang="en-US" sz="100" kern="1200" dirty="0">
                <a:solidFill>
                  <a:srgbClr val="000000"/>
                </a:solidFill>
              </a:rPr>
              <a:t> </a:t>
            </a:r>
            <a:r>
              <a:rPr lang="en-US" sz="2000" kern="1200" dirty="0">
                <a:solidFill>
                  <a:srgbClr val="000000"/>
                </a:solidFill>
              </a:rPr>
              <a:t>R</a:t>
            </a:r>
            <a:r>
              <a:rPr lang="en-US" sz="100" kern="1200" dirty="0">
                <a:solidFill>
                  <a:srgbClr val="000000"/>
                </a:solidFill>
              </a:rPr>
              <a:t> </a:t>
            </a:r>
            <a:r>
              <a:rPr lang="en-US" sz="2000" kern="1200" dirty="0">
                <a:solidFill>
                  <a:srgbClr val="000000"/>
                </a:solidFill>
              </a:rPr>
              <a:t>As are also substantial. However, the tradeo is that I will not have access to any income that I invest in my retirement account for many years. Although I have not contributed to these retirement accounts in the past, I plan to do so as soon as possible. Annuities are not attractive to me at this point</a:t>
            </a:r>
            <a:r>
              <a:rPr lang="en-US" sz="2000" kern="1200" dirty="0" smtClean="0">
                <a:solidFill>
                  <a:srgbClr val="000000"/>
                </a:solidFill>
              </a:rPr>
              <a:t>.</a:t>
            </a:r>
            <a:endParaRPr lang="en-US" sz="2000" kern="1200" dirty="0">
              <a:solidFill>
                <a:srgbClr val="000000"/>
              </a:solidFill>
            </a:endParaRPr>
          </a:p>
        </p:txBody>
      </p:sp>
    </p:spTree>
    <p:extLst>
      <p:ext uri="{BB962C8B-B14F-4D97-AF65-F5344CB8AC3E}">
        <p14:creationId xmlns:p14="http://schemas.microsoft.com/office/powerpoint/2010/main" val="3342227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How Retirement Planning Fits </a:t>
            </a:r>
            <a:r>
              <a:rPr lang="en-US" sz="3400" dirty="0" smtClean="0"/>
              <a:t>within </a:t>
            </a:r>
            <a:r>
              <a:rPr lang="en-US" sz="3400" dirty="0"/>
              <a:t>Your Financial Plan </a:t>
            </a:r>
            <a:r>
              <a:rPr lang="en-US" sz="2000" b="0" kern="1200" dirty="0" smtClean="0">
                <a:latin typeface="Arial (Heading)"/>
                <a:ea typeface="ヒラギノ角ゴ Pro W3" charset="0"/>
                <a:cs typeface="ヒラギノ角ゴ Pro W3" charset="0"/>
              </a:rPr>
              <a:t>(4 </a:t>
            </a:r>
            <a:r>
              <a:rPr lang="en-US" sz="2000" b="0" kern="1200" dirty="0">
                <a:latin typeface="Arial (Heading)"/>
                <a:ea typeface="ヒラギノ角ゴ Pro W3" charset="0"/>
                <a:cs typeface="ヒラギノ角ゴ Pro W3" charset="0"/>
              </a:rPr>
              <a:t>of 5)</a:t>
            </a:r>
            <a:endParaRPr lang="en-IN" dirty="0"/>
          </a:p>
        </p:txBody>
      </p:sp>
      <p:sp>
        <p:nvSpPr>
          <p:cNvPr id="3" name="Content Placeholder 2"/>
          <p:cNvSpPr>
            <a:spLocks noGrp="1"/>
          </p:cNvSpPr>
          <p:nvPr>
            <p:ph sz="quarter" idx="13"/>
          </p:nvPr>
        </p:nvSpPr>
        <p:spPr/>
        <p:txBody>
          <a:bodyPr/>
          <a:lstStyle/>
          <a:p>
            <a:pPr marL="0" lvl="0" indent="0">
              <a:spcBef>
                <a:spcPts val="1000"/>
              </a:spcBef>
              <a:buSzPts val="2400"/>
              <a:buNone/>
            </a:pPr>
            <a:r>
              <a:rPr lang="en-IN" sz="2000" b="1" kern="1200" dirty="0">
                <a:solidFill>
                  <a:srgbClr val="000000"/>
                </a:solidFill>
              </a:rPr>
              <a:t>Exhibit 19.5 [continued]</a:t>
            </a:r>
            <a:endParaRPr lang="en-US" sz="2000" kern="1200" dirty="0">
              <a:solidFill>
                <a:srgbClr val="000000"/>
              </a:solidFill>
            </a:endParaRPr>
          </a:p>
          <a:p>
            <a:pPr marL="0" lvl="0" indent="0">
              <a:spcBef>
                <a:spcPts val="1000"/>
              </a:spcBef>
              <a:buSzPts val="2400"/>
              <a:buNone/>
            </a:pPr>
            <a:r>
              <a:rPr lang="en-US" sz="2000" b="1" kern="1200" dirty="0">
                <a:solidFill>
                  <a:srgbClr val="000000"/>
                </a:solidFill>
              </a:rPr>
              <a:t>Decision on How Much to Contribute to Retirement:</a:t>
            </a:r>
          </a:p>
          <a:p>
            <a:pPr marL="0" lvl="0" indent="0">
              <a:spcBef>
                <a:spcPts val="1000"/>
              </a:spcBef>
              <a:buSzPts val="2400"/>
              <a:buNone/>
            </a:pPr>
            <a:r>
              <a:rPr lang="en-US" sz="2000" kern="1200" dirty="0">
                <a:solidFill>
                  <a:srgbClr val="000000"/>
                </a:solidFill>
              </a:rPr>
              <a:t>I should attempt to contribute the maximum allowed to my employer’s retirement plan and to a traditional or Roth I</a:t>
            </a:r>
            <a:r>
              <a:rPr lang="en-US" sz="100" kern="1200" dirty="0">
                <a:solidFill>
                  <a:srgbClr val="000000"/>
                </a:solidFill>
              </a:rPr>
              <a:t> </a:t>
            </a:r>
            <a:r>
              <a:rPr lang="en-US" sz="2000" kern="1200" dirty="0">
                <a:solidFill>
                  <a:srgbClr val="000000"/>
                </a:solidFill>
              </a:rPr>
              <a:t>R</a:t>
            </a:r>
            <a:r>
              <a:rPr lang="en-US" sz="100" kern="1200" dirty="0">
                <a:solidFill>
                  <a:srgbClr val="000000"/>
                </a:solidFill>
              </a:rPr>
              <a:t> </a:t>
            </a:r>
            <a:r>
              <a:rPr lang="en-US" sz="2000" kern="1200" dirty="0">
                <a:solidFill>
                  <a:srgbClr val="000000"/>
                </a:solidFill>
              </a:rPr>
              <a:t>A. These contributions will reduce the amount of money that I can dedicate toward savings and investments, but the trade-off favors retirement contributions because of the tax advantages. I will make sure that I maintain enough income to cover my monthly expenses and sucient liquidity. Beyond that, I will attempt to maximize the amount of funds that I can contribute to retirement </a:t>
            </a:r>
            <a:r>
              <a:rPr lang="en-US" sz="2000" kern="1200" dirty="0" smtClean="0">
                <a:solidFill>
                  <a:srgbClr val="000000"/>
                </a:solidFill>
              </a:rPr>
              <a:t>accounts</a:t>
            </a:r>
            <a:endParaRPr lang="en-IN" sz="2000" kern="1200" dirty="0">
              <a:solidFill>
                <a:srgbClr val="000000"/>
              </a:solidFill>
            </a:endParaRPr>
          </a:p>
        </p:txBody>
      </p:sp>
    </p:spTree>
    <p:extLst>
      <p:ext uri="{BB962C8B-B14F-4D97-AF65-F5344CB8AC3E}">
        <p14:creationId xmlns:p14="http://schemas.microsoft.com/office/powerpoint/2010/main" val="2917783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How Retirement Planning Fits </a:t>
            </a:r>
            <a:r>
              <a:rPr lang="en-US" sz="3400" dirty="0" smtClean="0"/>
              <a:t>within </a:t>
            </a:r>
            <a:r>
              <a:rPr lang="en-US" sz="3400" dirty="0"/>
              <a:t>Your Financial Plan </a:t>
            </a:r>
            <a:r>
              <a:rPr lang="en-US" sz="2000" b="0" kern="1200" dirty="0" smtClean="0">
                <a:latin typeface="Arial (Heading)"/>
                <a:ea typeface="ヒラギノ角ゴ Pro W3" charset="0"/>
                <a:cs typeface="ヒラギノ角ゴ Pro W3" charset="0"/>
              </a:rPr>
              <a:t>(5 </a:t>
            </a:r>
            <a:r>
              <a:rPr lang="en-US" sz="2000" b="0" kern="1200" dirty="0">
                <a:latin typeface="Arial (Heading)"/>
                <a:ea typeface="ヒラギノ角ゴ Pro W3" charset="0"/>
                <a:cs typeface="ヒラギノ角ゴ Pro W3" charset="0"/>
              </a:rPr>
              <a:t>of 5)</a:t>
            </a:r>
            <a:endParaRPr lang="en-IN" dirty="0"/>
          </a:p>
        </p:txBody>
      </p:sp>
      <p:sp>
        <p:nvSpPr>
          <p:cNvPr id="3" name="Content Placeholder 2"/>
          <p:cNvSpPr>
            <a:spLocks noGrp="1"/>
          </p:cNvSpPr>
          <p:nvPr>
            <p:ph sz="quarter" idx="13"/>
          </p:nvPr>
        </p:nvSpPr>
        <p:spPr/>
        <p:txBody>
          <a:bodyPr/>
          <a:lstStyle/>
          <a:p>
            <a:pPr marL="0" lvl="0" indent="0">
              <a:spcBef>
                <a:spcPts val="1000"/>
              </a:spcBef>
              <a:buSzPts val="2400"/>
              <a:buNone/>
            </a:pPr>
            <a:r>
              <a:rPr lang="en-IN" sz="2000" b="1" kern="1200" dirty="0">
                <a:solidFill>
                  <a:srgbClr val="000000"/>
                </a:solidFill>
              </a:rPr>
              <a:t>Exhibit 19.5 </a:t>
            </a:r>
            <a:r>
              <a:rPr lang="en-IN" sz="2000" b="1" kern="1200" dirty="0" smtClean="0">
                <a:solidFill>
                  <a:srgbClr val="000000"/>
                </a:solidFill>
              </a:rPr>
              <a:t>[continued</a:t>
            </a:r>
            <a:r>
              <a:rPr lang="en-IN" sz="2000" b="1" kern="1200" dirty="0">
                <a:solidFill>
                  <a:srgbClr val="000000"/>
                </a:solidFill>
              </a:rPr>
              <a:t>]</a:t>
            </a:r>
            <a:endParaRPr lang="en-US" sz="2000" kern="1200" dirty="0">
              <a:solidFill>
                <a:srgbClr val="000000"/>
              </a:solidFill>
            </a:endParaRPr>
          </a:p>
          <a:p>
            <a:pPr marL="0" lvl="0" indent="0">
              <a:spcBef>
                <a:spcPts val="1000"/>
              </a:spcBef>
              <a:buSzPts val="2400"/>
              <a:buNone/>
            </a:pPr>
            <a:r>
              <a:rPr lang="en-US" sz="2000" b="1" kern="1200" dirty="0">
                <a:solidFill>
                  <a:srgbClr val="000000"/>
                </a:solidFill>
              </a:rPr>
              <a:t>Decision on Asset Allocation Within the Retirement Account:</a:t>
            </a:r>
          </a:p>
          <a:p>
            <a:pPr marL="0" lvl="0" indent="0">
              <a:spcBef>
                <a:spcPts val="1000"/>
              </a:spcBef>
              <a:buSzPts val="2400"/>
              <a:buNone/>
            </a:pPr>
            <a:r>
              <a:rPr lang="en-US" sz="2000" kern="1200" dirty="0">
                <a:solidFill>
                  <a:srgbClr val="000000"/>
                </a:solidFill>
              </a:rPr>
              <a:t>I plan to invest the money slated for retirement in stock and bond mutual funds. I will invest about 70% or 80% of the money in a few diversified stock mutual funds and the remainder in a diversified corporate bond mutual </a:t>
            </a:r>
            <a:r>
              <a:rPr lang="en-US" sz="2000" kern="1200" dirty="0" smtClean="0">
                <a:solidFill>
                  <a:srgbClr val="000000"/>
                </a:solidFill>
              </a:rPr>
              <a:t>fund</a:t>
            </a:r>
            <a:endParaRPr lang="en-US" sz="2000" kern="1200" dirty="0">
              <a:solidFill>
                <a:srgbClr val="000000"/>
              </a:solidFill>
            </a:endParaRPr>
          </a:p>
        </p:txBody>
      </p:sp>
    </p:spTree>
    <p:extLst>
      <p:ext uri="{BB962C8B-B14F-4D97-AF65-F5344CB8AC3E}">
        <p14:creationId xmlns:p14="http://schemas.microsoft.com/office/powerpoint/2010/main" val="2602161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latin typeface="Arial (Headings)"/>
                <a:cs typeface="Times New Roman" panose="02020603050405020304" pitchFamily="18" charset="0"/>
              </a:rPr>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10564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Social Security </a:t>
            </a:r>
            <a:r>
              <a:rPr lang="en-US" sz="2000" b="0" kern="1200" dirty="0">
                <a:latin typeface="Arial (Heading)"/>
                <a:ea typeface="ヒラギノ角ゴ Pro W3" charset="0"/>
                <a:cs typeface="ヒラギノ角ゴ Pro W3" charset="0"/>
              </a:rPr>
              <a:t>(2 of 5)</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Qualifying for Social Security</a:t>
            </a:r>
          </a:p>
          <a:p>
            <a:pPr marL="741553" lvl="1" indent="-284353">
              <a:spcAft>
                <a:spcPct val="0"/>
              </a:spcAft>
              <a:buSzPts val="2400"/>
            </a:pPr>
            <a:r>
              <a:rPr lang="en-US" kern="1200" dirty="0">
                <a:solidFill>
                  <a:srgbClr val="000000"/>
                </a:solidFill>
                <a:latin typeface="Arial (Body)"/>
                <a:ea typeface="ヒラギノ角ゴ Pro W3" charset="0"/>
              </a:rPr>
              <a:t>You need to accumulate 40 credits from contributing to Social Security</a:t>
            </a:r>
          </a:p>
          <a:p>
            <a:pPr marL="1144778" lvl="2" indent="-230378">
              <a:spcAft>
                <a:spcPct val="0"/>
              </a:spcAft>
              <a:buSzPts val="2400"/>
            </a:pPr>
            <a:r>
              <a:rPr lang="en-US" kern="1200" dirty="0">
                <a:solidFill>
                  <a:srgbClr val="000000"/>
                </a:solidFill>
                <a:latin typeface="Arial (Body)"/>
                <a:ea typeface="ヒラギノ角ゴ Pro W3" charset="0"/>
              </a:rPr>
              <a:t>Four credits per year if your income is at least $1,320 per quarter</a:t>
            </a:r>
          </a:p>
          <a:p>
            <a:pPr marL="741553" lvl="1" indent="-284353">
              <a:spcAft>
                <a:spcPct val="0"/>
              </a:spcAft>
              <a:buSzPts val="2400"/>
            </a:pPr>
            <a:r>
              <a:rPr lang="en-US" kern="1200" dirty="0">
                <a:solidFill>
                  <a:srgbClr val="000000"/>
                </a:solidFill>
                <a:latin typeface="Arial (Body)"/>
                <a:ea typeface="ヒラギノ角ゴ Pro W3" charset="0"/>
              </a:rPr>
              <a:t>Social Security also available for disabled</a:t>
            </a:r>
          </a:p>
        </p:txBody>
      </p:sp>
    </p:spTree>
    <p:extLst>
      <p:ext uri="{BB962C8B-B14F-4D97-AF65-F5344CB8AC3E}">
        <p14:creationId xmlns:p14="http://schemas.microsoft.com/office/powerpoint/2010/main" val="1562398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Social Security </a:t>
            </a:r>
            <a:r>
              <a:rPr lang="en-US" sz="2000" b="0" kern="1200" dirty="0">
                <a:latin typeface="Arial (Heading)"/>
                <a:ea typeface="ヒラギノ角ゴ Pro W3" charset="0"/>
                <a:cs typeface="ヒラギノ角ゴ Pro W3" charset="0"/>
              </a:rPr>
              <a:t>(3 of 5)</a:t>
            </a:r>
            <a:endParaRPr lang="en-IN" dirty="0"/>
          </a:p>
        </p:txBody>
      </p:sp>
      <p:sp>
        <p:nvSpPr>
          <p:cNvPr id="3" name="Content Placeholder 2"/>
          <p:cNvSpPr>
            <a:spLocks noGrp="1"/>
          </p:cNvSpPr>
          <p:nvPr>
            <p:ph sz="quarter" idx="13"/>
          </p:nvPr>
        </p:nvSpPr>
        <p:spPr>
          <a:xfrm>
            <a:off x="457200" y="1556326"/>
            <a:ext cx="8329448" cy="4434275"/>
          </a:xfrm>
        </p:spPr>
        <p:txBody>
          <a:bodyPr/>
          <a:lstStyle/>
          <a:p>
            <a:pPr marL="741553" lvl="1" indent="-284353">
              <a:spcAft>
                <a:spcPct val="0"/>
              </a:spcAft>
              <a:buSzPts val="2400"/>
            </a:pPr>
            <a:r>
              <a:rPr lang="en-US" kern="1200" dirty="0">
                <a:solidFill>
                  <a:srgbClr val="000000"/>
                </a:solidFill>
                <a:latin typeface="Arial (Body)"/>
                <a:ea typeface="ヒラギノ角ゴ Pro W3" charset="0"/>
              </a:rPr>
              <a:t>Survivor’s benefits are also provided</a:t>
            </a:r>
          </a:p>
          <a:p>
            <a:pPr marL="1144778" lvl="2" indent="-230378">
              <a:spcAft>
                <a:spcPct val="0"/>
              </a:spcAft>
              <a:buSzPts val="2400"/>
            </a:pPr>
            <a:r>
              <a:rPr lang="en-US" kern="1200" dirty="0">
                <a:solidFill>
                  <a:srgbClr val="000000"/>
                </a:solidFill>
                <a:latin typeface="Arial (Body)"/>
                <a:ea typeface="ヒラギノ角ゴ Pro W3" charset="0"/>
              </a:rPr>
              <a:t>A one-time income payment to the spouse</a:t>
            </a:r>
          </a:p>
          <a:p>
            <a:pPr marL="1144778" lvl="2" indent="-230378">
              <a:spcAft>
                <a:spcPct val="0"/>
              </a:spcAft>
              <a:buSzPts val="2400"/>
            </a:pPr>
            <a:r>
              <a:rPr lang="en-US" kern="1200" dirty="0">
                <a:solidFill>
                  <a:srgbClr val="000000"/>
                </a:solidFill>
                <a:latin typeface="Arial (Body)"/>
                <a:ea typeface="ヒラギノ角ゴ Pro W3" charset="0"/>
              </a:rPr>
              <a:t>Monthly income payments if spouse is older than 60 or has a child under the age of 16</a:t>
            </a:r>
          </a:p>
          <a:p>
            <a:pPr marL="1144778" lvl="2" indent="-230378">
              <a:spcAft>
                <a:spcPct val="0"/>
              </a:spcAft>
              <a:buSzPts val="2400"/>
            </a:pPr>
            <a:r>
              <a:rPr lang="en-US" kern="1200" dirty="0">
                <a:solidFill>
                  <a:srgbClr val="000000"/>
                </a:solidFill>
                <a:latin typeface="Arial (Body)"/>
                <a:ea typeface="ヒラギノ角ゴ Pro W3" charset="0"/>
              </a:rPr>
              <a:t>Monthly income payments to children under age 18 or up to age 19 if still attending secondary school full-time</a:t>
            </a:r>
          </a:p>
        </p:txBody>
      </p:sp>
    </p:spTree>
    <p:extLst>
      <p:ext uri="{BB962C8B-B14F-4D97-AF65-F5344CB8AC3E}">
        <p14:creationId xmlns:p14="http://schemas.microsoft.com/office/powerpoint/2010/main" val="1033287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Social Security </a:t>
            </a:r>
            <a:r>
              <a:rPr lang="en-US" sz="2000" b="0" kern="1200" dirty="0">
                <a:latin typeface="Arial (Heading)"/>
                <a:ea typeface="ヒラギノ角ゴ Pro W3" charset="0"/>
                <a:cs typeface="ヒラギノ角ゴ Pro W3" charset="0"/>
              </a:rPr>
              <a:t>(4 of 5)</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Retirement benefits</a:t>
            </a:r>
          </a:p>
          <a:p>
            <a:pPr marL="741553" lvl="1" indent="-284353">
              <a:spcAft>
                <a:spcPct val="0"/>
              </a:spcAft>
              <a:buSzPts val="2400"/>
            </a:pPr>
            <a:r>
              <a:rPr lang="en-US" kern="1200" dirty="0">
                <a:solidFill>
                  <a:srgbClr val="000000"/>
                </a:solidFill>
                <a:latin typeface="Arial (Body)"/>
                <a:ea typeface="ヒラギノ角ゴ Pro W3" charset="0"/>
              </a:rPr>
              <a:t>Depends on your income and the number of years you earned income</a:t>
            </a:r>
          </a:p>
          <a:p>
            <a:pPr marL="741553" lvl="1" indent="-284353">
              <a:spcAft>
                <a:spcPct val="0"/>
              </a:spcAft>
              <a:buSzPts val="2400"/>
            </a:pPr>
            <a:r>
              <a:rPr lang="en-US" kern="1200" dirty="0">
                <a:solidFill>
                  <a:srgbClr val="000000"/>
                </a:solidFill>
                <a:latin typeface="Arial (Body)"/>
                <a:ea typeface="ヒラギノ角ゴ Pro W3" charset="0"/>
              </a:rPr>
              <a:t>Provides about 40% of your annual income</a:t>
            </a:r>
          </a:p>
          <a:p>
            <a:pPr marL="741553" lvl="1" indent="-284353">
              <a:spcAft>
                <a:spcPct val="0"/>
              </a:spcAft>
              <a:buSzPts val="2400"/>
            </a:pPr>
            <a:r>
              <a:rPr lang="en-US" kern="1200" dirty="0">
                <a:solidFill>
                  <a:srgbClr val="000000"/>
                </a:solidFill>
                <a:latin typeface="Arial (Body)"/>
                <a:ea typeface="ヒラギノ角ゴ Pro W3" charset="0"/>
              </a:rPr>
              <a:t>Can receive reduced benefits beginning at age 62</a:t>
            </a:r>
          </a:p>
          <a:p>
            <a:pPr marL="741553" lvl="1" indent="-284353">
              <a:spcAft>
                <a:spcPct val="0"/>
              </a:spcAft>
              <a:buSzPts val="2400"/>
            </a:pPr>
            <a:r>
              <a:rPr lang="en-US" kern="1200" dirty="0">
                <a:solidFill>
                  <a:srgbClr val="000000"/>
                </a:solidFill>
                <a:latin typeface="Arial (Body)"/>
                <a:ea typeface="ヒラギノ角ゴ Pro W3" charset="0"/>
              </a:rPr>
              <a:t>Eligible for full retirement benefits at age 65 to 67, depending on when you were born</a:t>
            </a:r>
          </a:p>
          <a:p>
            <a:pPr marL="741553" lvl="1" indent="-284353">
              <a:spcAft>
                <a:spcPct val="0"/>
              </a:spcAft>
              <a:buSzPts val="2400"/>
            </a:pPr>
            <a:r>
              <a:rPr lang="en-US" kern="1200" dirty="0">
                <a:solidFill>
                  <a:srgbClr val="000000"/>
                </a:solidFill>
                <a:latin typeface="Arial (Body)"/>
                <a:ea typeface="ヒラギノ角ゴ Pro W3" charset="0"/>
              </a:rPr>
              <a:t>You can earn limited income while receiving Social </a:t>
            </a:r>
            <a:r>
              <a:rPr lang="en-US" kern="1200" dirty="0" smtClean="0">
                <a:solidFill>
                  <a:srgbClr val="000000"/>
                </a:solidFill>
                <a:latin typeface="Arial (Body)"/>
                <a:ea typeface="ヒラギノ角ゴ Pro W3" charset="0"/>
              </a:rPr>
              <a:t>Security</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18727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Social Security </a:t>
            </a:r>
            <a:r>
              <a:rPr lang="en-US" sz="2000" b="0" kern="1200" dirty="0">
                <a:latin typeface="Arial (Heading)"/>
                <a:ea typeface="ヒラギノ角ゴ Pro W3" charset="0"/>
                <a:cs typeface="ヒラギノ角ゴ Pro W3" charset="0"/>
              </a:rPr>
              <a:t>(5 of 5)</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Concern about retirement benefits in the future</a:t>
            </a:r>
          </a:p>
          <a:p>
            <a:pPr marL="741553" lvl="1" indent="-284353">
              <a:spcAft>
                <a:spcPct val="0"/>
              </a:spcAft>
              <a:buSzPts val="2400"/>
            </a:pPr>
            <a:r>
              <a:rPr lang="en-US" kern="1200" dirty="0">
                <a:solidFill>
                  <a:srgbClr val="000000"/>
                </a:solidFill>
                <a:latin typeface="Arial (Body)"/>
                <a:ea typeface="ヒラギノ角ゴ Pro W3" charset="0"/>
              </a:rPr>
              <a:t>Retirees are living longer which costs the program more in benefits</a:t>
            </a:r>
          </a:p>
          <a:p>
            <a:pPr marL="741553" lvl="1" indent="-284353">
              <a:spcAft>
                <a:spcPct val="0"/>
              </a:spcAft>
              <a:buSzPts val="2400"/>
            </a:pPr>
            <a:r>
              <a:rPr lang="en-US" kern="1200" dirty="0">
                <a:solidFill>
                  <a:srgbClr val="000000"/>
                </a:solidFill>
                <a:latin typeface="Arial (Body)"/>
                <a:ea typeface="ヒラギノ角ゴ Pro W3" charset="0"/>
              </a:rPr>
              <a:t>The number of retirees continues to grow</a:t>
            </a:r>
          </a:p>
          <a:p>
            <a:pPr marL="741553" lvl="1" indent="-284353">
              <a:spcAft>
                <a:spcPct val="0"/>
              </a:spcAft>
              <a:buSzPts val="2400"/>
            </a:pPr>
            <a:r>
              <a:rPr lang="en-US" kern="1200" dirty="0">
                <a:solidFill>
                  <a:srgbClr val="000000"/>
                </a:solidFill>
                <a:latin typeface="Arial (Body)"/>
                <a:ea typeface="ヒラギノ角ゴ Pro W3" charset="0"/>
              </a:rPr>
              <a:t>Many people are relying less on Social Security and establishing their own retirement </a:t>
            </a:r>
            <a:r>
              <a:rPr lang="en-US" kern="1200" dirty="0" smtClean="0">
                <a:solidFill>
                  <a:srgbClr val="000000"/>
                </a:solidFill>
                <a:latin typeface="Arial (Body)"/>
                <a:ea typeface="ヒラギノ角ゴ Pro W3" charset="0"/>
              </a:rPr>
              <a:t>programs</a:t>
            </a:r>
          </a:p>
        </p:txBody>
      </p:sp>
    </p:spTree>
    <p:extLst>
      <p:ext uri="{BB962C8B-B14F-4D97-AF65-F5344CB8AC3E}">
        <p14:creationId xmlns:p14="http://schemas.microsoft.com/office/powerpoint/2010/main" val="326040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Financial Planning Online </a:t>
            </a:r>
            <a:r>
              <a:rPr lang="en-US" sz="2000" b="0" kern="1200" dirty="0">
                <a:latin typeface="Arial (Heading)"/>
                <a:ea typeface="ヒラギノ角ゴ Pro W3" charset="0"/>
                <a:cs typeface="ヒラギノ角ゴ Pro W3" charset="0"/>
              </a:rPr>
              <a:t>(1 of 3)</a:t>
            </a:r>
            <a:endParaRPr lang="en-IN" dirty="0"/>
          </a:p>
        </p:txBody>
      </p:sp>
      <p:sp>
        <p:nvSpPr>
          <p:cNvPr id="3" name="Content Placeholder 2"/>
          <p:cNvSpPr>
            <a:spLocks noGrp="1"/>
          </p:cNvSpPr>
          <p:nvPr>
            <p:ph sz="quarter" idx="13"/>
          </p:nvPr>
        </p:nvSpPr>
        <p:spPr>
          <a:xfrm>
            <a:off x="457201" y="1556327"/>
            <a:ext cx="1102658" cy="424874"/>
          </a:xfrm>
        </p:spPr>
        <p:txBody>
          <a:bodyPr/>
          <a:lstStyle/>
          <a:p>
            <a:pPr marL="255600"/>
            <a:r>
              <a:rPr lang="en-US" kern="1200" dirty="0">
                <a:solidFill>
                  <a:srgbClr val="000000"/>
                </a:solidFill>
                <a:latin typeface="Arial (Body)"/>
                <a:ea typeface="ヒラギノ角ゴ Pro W3" charset="0"/>
                <a:cs typeface="ヒラギノ角ゴ Pro W3" charset="0"/>
              </a:rPr>
              <a:t>Go </a:t>
            </a:r>
            <a:r>
              <a:rPr lang="en-US" kern="1200" dirty="0" smtClean="0">
                <a:solidFill>
                  <a:srgbClr val="000000"/>
                </a:solidFill>
                <a:latin typeface="Arial (Body)"/>
                <a:ea typeface="ヒラギノ角ゴ Pro W3" charset="0"/>
                <a:cs typeface="ヒラギノ角ゴ Pro W3" charset="0"/>
              </a:rPr>
              <a:t>to</a:t>
            </a:r>
            <a:endParaRPr lang="en-US" kern="1200" dirty="0">
              <a:solidFill>
                <a:srgbClr val="000000"/>
              </a:solidFill>
              <a:latin typeface="Arial (Body)"/>
              <a:ea typeface="ＭＳ Ｐゴシック" charset="0"/>
              <a:cs typeface="ＭＳ Ｐゴシック" charset="0"/>
            </a:endParaRPr>
          </a:p>
        </p:txBody>
      </p:sp>
      <p:sp>
        <p:nvSpPr>
          <p:cNvPr id="4" name="Text Placeholder 3"/>
          <p:cNvSpPr>
            <a:spLocks noGrp="1"/>
          </p:cNvSpPr>
          <p:nvPr>
            <p:ph type="body" sz="quarter" idx="14"/>
          </p:nvPr>
        </p:nvSpPr>
        <p:spPr>
          <a:xfrm>
            <a:off x="1622614" y="1557338"/>
            <a:ext cx="4213412" cy="470230"/>
          </a:xfrm>
        </p:spPr>
        <p:txBody>
          <a:bodyPr lIns="0" tIns="0" rIns="0" bIns="0"/>
          <a:lstStyle/>
          <a:p>
            <a:pPr marL="0" lvl="0" indent="0">
              <a:spcAft>
                <a:spcPct val="0"/>
              </a:spcAft>
              <a:buSzPts val="2400"/>
              <a:buNone/>
            </a:pPr>
            <a:r>
              <a:rPr lang="en-US" kern="1200" dirty="0">
                <a:solidFill>
                  <a:srgbClr val="000000"/>
                </a:solidFill>
                <a:latin typeface="Arial (Body)"/>
                <a:ea typeface="ヒラギノ角ゴ Pro W3" charset="0"/>
                <a:cs typeface="ヒラギノ角ゴ Pro W3" charset="0"/>
                <a:hlinkClick r:id="rId2" tooltip="http://www.ssa.gov/"/>
              </a:rPr>
              <a:t>http://www.ssa.gov</a:t>
            </a:r>
            <a:endParaRPr lang="en-US" kern="1200" dirty="0">
              <a:solidFill>
                <a:srgbClr val="000000"/>
              </a:solidFill>
              <a:latin typeface="Arial (Body)"/>
              <a:ea typeface="ヒラギノ角ゴ Pro W3" charset="0"/>
              <a:cs typeface="ヒラギノ角ゴ Pro W3" charset="0"/>
            </a:endParaRPr>
          </a:p>
        </p:txBody>
      </p:sp>
      <p:sp>
        <p:nvSpPr>
          <p:cNvPr id="5" name="Content Placeholder 4"/>
          <p:cNvSpPr>
            <a:spLocks noGrp="1"/>
          </p:cNvSpPr>
          <p:nvPr>
            <p:ph sz="quarter" idx="15"/>
          </p:nvPr>
        </p:nvSpPr>
        <p:spPr>
          <a:xfrm>
            <a:off x="457200" y="2121455"/>
            <a:ext cx="8229600" cy="1572003"/>
          </a:xfrm>
        </p:spPr>
        <p:txBody>
          <a:bodyPr lIns="0" tIns="0" rIns="0" bIns="0"/>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This Web site provides an estimate of how much earnings you have accumulated over time, how much taxes you have paid, estimates of retirement benefits, and additional information about Medicare and Social Security.</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814849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10049</TotalTime>
  <Words>3038</Words>
  <Application>Microsoft Office PowerPoint</Application>
  <PresentationFormat>On-screen Show (4:3)</PresentationFormat>
  <Paragraphs>264</Paragraphs>
  <Slides>49</Slides>
  <Notes>2</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62" baseType="lpstr">
      <vt:lpstr>ＭＳ Ｐゴシック</vt:lpstr>
      <vt:lpstr>Arial</vt:lpstr>
      <vt:lpstr>Arial (Body)</vt:lpstr>
      <vt:lpstr>Arial (Heading)</vt:lpstr>
      <vt:lpstr>Arial (Headings)</vt:lpstr>
      <vt:lpstr>Noto Sans Symbols</vt:lpstr>
      <vt:lpstr>Symbol</vt:lpstr>
      <vt:lpstr>Times New Roman</vt:lpstr>
      <vt:lpstr>Verdana</vt:lpstr>
      <vt:lpstr>ヒラギノ角ゴ Pro W3</vt:lpstr>
      <vt:lpstr>508 Lecture</vt:lpstr>
      <vt:lpstr>1_508 Lecture</vt:lpstr>
      <vt:lpstr>Equation</vt:lpstr>
      <vt:lpstr>Personal Finance</vt:lpstr>
      <vt:lpstr>Chapter Objectives (1 of 2)</vt:lpstr>
      <vt:lpstr>Chapter Objectives (2 of 2)</vt:lpstr>
      <vt:lpstr>Social Security (1 of 5)</vt:lpstr>
      <vt:lpstr>Social Security (2 of 5)</vt:lpstr>
      <vt:lpstr>Social Security (3 of 5)</vt:lpstr>
      <vt:lpstr>Social Security (4 of 5)</vt:lpstr>
      <vt:lpstr>Social Security (5 of 5)</vt:lpstr>
      <vt:lpstr>Financial Planning Online (1 of 3)</vt:lpstr>
      <vt:lpstr>Defined-Benefit versus Defined-Contribution Plans (1 of 5)</vt:lpstr>
      <vt:lpstr>Defined-Benefit versus Defined-Contribution Plans (2 of 5)</vt:lpstr>
      <vt:lpstr>Defined-Benefit versus Defined-Contribution Plans (3 of 5)</vt:lpstr>
      <vt:lpstr>Defined-Benefit versus Defined-Contribution Plans (4 of 5)</vt:lpstr>
      <vt:lpstr>Defined-Benefit versus Defined-Contribution Plans (5 of 5)</vt:lpstr>
      <vt:lpstr>Your Retirement Planning Decisions (1 of 2)</vt:lpstr>
      <vt:lpstr>Financial Planning Online (2 of 3)</vt:lpstr>
      <vt:lpstr>Your Retirement Planning Decisions (2 of 2)</vt:lpstr>
      <vt:lpstr>Exhibit 19.1 Typical Composition of a Retirement Account Portfolio (1 of 2)</vt:lpstr>
      <vt:lpstr>Exhibit 19.1 Typical Composition of a Retirement Account Portfolio (2 of 2)</vt:lpstr>
      <vt:lpstr>Retirement Plans Offered by Employers (1 of 8)</vt:lpstr>
      <vt:lpstr>Retirement Plans Offered by Employers (2 of 8)</vt:lpstr>
      <vt:lpstr>Retirement Plans Offered by Employers (3 of 8)</vt:lpstr>
      <vt:lpstr>Retirement Plans Offered by Employers (4 of 8)</vt:lpstr>
      <vt:lpstr>Retirement Plans Offered by Employers (5 of 8)</vt:lpstr>
      <vt:lpstr>Retirement Plans Offered by Employers (6 of 8)</vt:lpstr>
      <vt:lpstr>Retirement Plans Offered by Employers (7 of 8)</vt:lpstr>
      <vt:lpstr>Retirement Plans Offered by Employers (8 of 8)</vt:lpstr>
      <vt:lpstr>Retirement Plans for the Self-Employed (1 of 2)</vt:lpstr>
      <vt:lpstr>Retirement Plans for the Self-Employed (2 of 2)</vt:lpstr>
      <vt:lpstr>Individual Retirement Accounts (1 of 4)</vt:lpstr>
      <vt:lpstr>Individual Retirement Accounts (2 of 4)</vt:lpstr>
      <vt:lpstr>Individual Retirement Accounts (3 of 4)</vt:lpstr>
      <vt:lpstr>Individual Retirement Accounts (4 of 4)</vt:lpstr>
      <vt:lpstr>Annuities (1 of 2)</vt:lpstr>
      <vt:lpstr>Annuities (2 of 2)</vt:lpstr>
      <vt:lpstr>Estimating Your Future Retirement Savings (1 of 7)</vt:lpstr>
      <vt:lpstr>Estimating Your Future Retirement Savings (2 of 7)</vt:lpstr>
      <vt:lpstr>Estimating Your Future Retirement Savings (3 of 7)</vt:lpstr>
      <vt:lpstr>Estimating Your Future Retirement Savings (4 of 7)</vt:lpstr>
      <vt:lpstr>Estimating Your Future Retirement Savings (5 of 7)</vt:lpstr>
      <vt:lpstr>Estimating Your Future Retirement Savings (6 of 7)</vt:lpstr>
      <vt:lpstr>Estimating Your Future Retirement Savings (7 of 7)</vt:lpstr>
      <vt:lpstr>Financial Planning Online (3 of 3)</vt:lpstr>
      <vt:lpstr>How Retirement Planning Fits within Your Financial Plan (1 of 5)</vt:lpstr>
      <vt:lpstr>How Retirement Planning Fits within Your Financial Plan (2 of 5)</vt:lpstr>
      <vt:lpstr>How Retirement Planning Fits within Your Financial Plan (3 of 5)</vt:lpstr>
      <vt:lpstr>How Retirement Planning Fits within Your Financial Plan (4 of 5)</vt:lpstr>
      <vt:lpstr>How Retirement Planning Fits within Your Financial Plan (5 of 5)</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Finance, Seventh Edition, Chapter 19, Retirement Planning</dc:title>
  <dc:subject>BusPub</dc:subject>
  <dc:creator>Madura</dc:creator>
  <cp:keywords>Personal Finance</cp:keywords>
  <cp:lastModifiedBy>Anitha, Gopalakrishnan</cp:lastModifiedBy>
  <cp:revision>1217</cp:revision>
  <dcterms:modified xsi:type="dcterms:W3CDTF">2019-02-13T12:09:29Z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