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60B36D-69B6-42A9-AF1A-D7981F7BC312}" v="8" dt="2018-11-05T20:44:34.0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3" autoAdjust="0"/>
    <p:restoredTop sz="94660"/>
  </p:normalViewPr>
  <p:slideViewPr>
    <p:cSldViewPr snapToGrid="0">
      <p:cViewPr varScale="1">
        <p:scale>
          <a:sx n="69" d="100"/>
          <a:sy n="69" d="100"/>
        </p:scale>
        <p:origin x="-48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23"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3438BB6-9076-445B-8B83-53965FFDDA0C}"/>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xmlns="" id="{99CD5655-5808-40EF-89DB-561EBDADB4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xmlns="" id="{CFF04526-876F-4202-BEDE-FB065F4F7C21}"/>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5" name="Symbol zastępczy stopki 4">
            <a:extLst>
              <a:ext uri="{FF2B5EF4-FFF2-40B4-BE49-F238E27FC236}">
                <a16:creationId xmlns:a16="http://schemas.microsoft.com/office/drawing/2014/main" xmlns="" id="{34E1442A-C362-4601-9B54-C08AF526F080}"/>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xmlns="" id="{5465499B-3F11-4063-8A2C-125D3EC69E08}"/>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3095539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99D478D-A26C-4997-BCA4-3FA9261CA28B}"/>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xmlns="" id="{26FEAE8A-BA9A-4BDF-A295-4D83BAB21868}"/>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46573FC9-3612-4034-894D-1DD2A5C1304E}"/>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5" name="Symbol zastępczy stopki 4">
            <a:extLst>
              <a:ext uri="{FF2B5EF4-FFF2-40B4-BE49-F238E27FC236}">
                <a16:creationId xmlns:a16="http://schemas.microsoft.com/office/drawing/2014/main" xmlns="" id="{CE51B2A6-8F6F-4F34-831F-86AA870EBABF}"/>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xmlns="" id="{BC61C41F-0EDE-4F6A-96E8-F72384C2F06A}"/>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572637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xmlns="" id="{C9403BFD-37D9-4D0B-AD95-29798377898F}"/>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xmlns="" id="{15A4490D-B4FA-4493-91AC-C4A77B21BE2A}"/>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EFC7B18C-B565-4A9A-B571-036B0D5A12C7}"/>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5" name="Symbol zastępczy stopki 4">
            <a:extLst>
              <a:ext uri="{FF2B5EF4-FFF2-40B4-BE49-F238E27FC236}">
                <a16:creationId xmlns:a16="http://schemas.microsoft.com/office/drawing/2014/main" xmlns="" id="{002963BA-B815-4079-B768-C568F27E2129}"/>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xmlns="" id="{0A7A5824-1507-4EFB-9D27-66B902A612FB}"/>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3329587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86DD5E9-D9E2-4AD7-B247-0AC21091480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xmlns="" id="{3101AEFA-D89D-488A-BE5E-0644B034D199}"/>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2A33483B-4110-4748-AC28-374573527AE0}"/>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5" name="Symbol zastępczy stopki 4">
            <a:extLst>
              <a:ext uri="{FF2B5EF4-FFF2-40B4-BE49-F238E27FC236}">
                <a16:creationId xmlns:a16="http://schemas.microsoft.com/office/drawing/2014/main" xmlns="" id="{58BC8BF5-AC71-46C3-AEF9-1F42A51B1558}"/>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xmlns="" id="{6E682880-5CCA-4316-9B04-7EACE4B2583B}"/>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298139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D8A33A0-7EC8-446C-92C9-095B65C8702F}"/>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xmlns="" id="{349FCE24-789F-4BA4-A8F8-269D0523D9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xmlns="" id="{FF0D7A71-9516-4A60-BBCA-577743DBE958}"/>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5" name="Symbol zastępczy stopki 4">
            <a:extLst>
              <a:ext uri="{FF2B5EF4-FFF2-40B4-BE49-F238E27FC236}">
                <a16:creationId xmlns:a16="http://schemas.microsoft.com/office/drawing/2014/main" xmlns="" id="{EF35C6FB-3C9D-414F-B99F-905C7053A5D3}"/>
              </a:ext>
            </a:extLst>
          </p:cNvPr>
          <p:cNvSpPr>
            <a:spLocks noGrp="1"/>
          </p:cNvSpPr>
          <p:nvPr>
            <p:ph type="ftr" sz="quarter" idx="11"/>
          </p:nvPr>
        </p:nvSpPr>
        <p:spPr/>
        <p:txBody>
          <a:bodyPr/>
          <a:lstStyle/>
          <a:p>
            <a:endParaRPr lang="pl-PL" dirty="0"/>
          </a:p>
        </p:txBody>
      </p:sp>
      <p:sp>
        <p:nvSpPr>
          <p:cNvPr id="6" name="Symbol zastępczy numeru slajdu 5">
            <a:extLst>
              <a:ext uri="{FF2B5EF4-FFF2-40B4-BE49-F238E27FC236}">
                <a16:creationId xmlns:a16="http://schemas.microsoft.com/office/drawing/2014/main" xmlns="" id="{B5012CF3-2FC0-43AA-A084-42CDB53DE811}"/>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3596569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FC7E860-683B-4088-87D1-7C532892DB8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xmlns="" id="{99A4D53C-A658-4375-AD5E-ACA9ED091E13}"/>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xmlns="" id="{F4C80BE8-36A1-423C-BC89-E537FD755940}"/>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xmlns="" id="{0A3F04C3-F7EA-4023-9491-4B6A603F271B}"/>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6" name="Symbol zastępczy stopki 5">
            <a:extLst>
              <a:ext uri="{FF2B5EF4-FFF2-40B4-BE49-F238E27FC236}">
                <a16:creationId xmlns:a16="http://schemas.microsoft.com/office/drawing/2014/main" xmlns="" id="{99706790-14B5-4C1E-9445-A1D87531EA63}"/>
              </a:ext>
            </a:extLst>
          </p:cNvPr>
          <p:cNvSpPr>
            <a:spLocks noGrp="1"/>
          </p:cNvSpPr>
          <p:nvPr>
            <p:ph type="ftr" sz="quarter" idx="11"/>
          </p:nvPr>
        </p:nvSpPr>
        <p:spPr/>
        <p:txBody>
          <a:bodyPr/>
          <a:lstStyle/>
          <a:p>
            <a:endParaRPr lang="pl-PL" dirty="0"/>
          </a:p>
        </p:txBody>
      </p:sp>
      <p:sp>
        <p:nvSpPr>
          <p:cNvPr id="7" name="Symbol zastępczy numeru slajdu 6">
            <a:extLst>
              <a:ext uri="{FF2B5EF4-FFF2-40B4-BE49-F238E27FC236}">
                <a16:creationId xmlns:a16="http://schemas.microsoft.com/office/drawing/2014/main" xmlns="" id="{70B1A17E-29DA-4D2C-BEDF-4B9DF82C5048}"/>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1808064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62CD38AC-F6DC-4B28-A045-9D2082D02B3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xmlns="" id="{37F0FC60-692E-49F3-BC32-E6767A7F4D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xmlns="" id="{B2C07BD2-7869-4237-A61A-D5CA0FE5213A}"/>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xmlns="" id="{BBD15064-FF94-4E95-A60A-4B869FEB51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xmlns="" id="{D1D52A0D-12B4-4CE0-9805-907645CFB26E}"/>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xmlns="" id="{6E84635F-BF03-4F49-8007-97D933699778}"/>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8" name="Symbol zastępczy stopki 7">
            <a:extLst>
              <a:ext uri="{FF2B5EF4-FFF2-40B4-BE49-F238E27FC236}">
                <a16:creationId xmlns:a16="http://schemas.microsoft.com/office/drawing/2014/main" xmlns="" id="{A42472E2-EC88-4F54-B302-AA7E7B444682}"/>
              </a:ext>
            </a:extLst>
          </p:cNvPr>
          <p:cNvSpPr>
            <a:spLocks noGrp="1"/>
          </p:cNvSpPr>
          <p:nvPr>
            <p:ph type="ftr" sz="quarter" idx="11"/>
          </p:nvPr>
        </p:nvSpPr>
        <p:spPr/>
        <p:txBody>
          <a:bodyPr/>
          <a:lstStyle/>
          <a:p>
            <a:endParaRPr lang="pl-PL" dirty="0"/>
          </a:p>
        </p:txBody>
      </p:sp>
      <p:sp>
        <p:nvSpPr>
          <p:cNvPr id="9" name="Symbol zastępczy numeru slajdu 8">
            <a:extLst>
              <a:ext uri="{FF2B5EF4-FFF2-40B4-BE49-F238E27FC236}">
                <a16:creationId xmlns:a16="http://schemas.microsoft.com/office/drawing/2014/main" xmlns="" id="{77ABEB15-6DEB-4657-A3A3-E87B27A0A198}"/>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2857463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8439BA2-850B-4EF5-856E-2B1A1DA63DE2}"/>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xmlns="" id="{62F26383-2A6A-440B-B960-1AB855CD03B9}"/>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4" name="Symbol zastępczy stopki 3">
            <a:extLst>
              <a:ext uri="{FF2B5EF4-FFF2-40B4-BE49-F238E27FC236}">
                <a16:creationId xmlns:a16="http://schemas.microsoft.com/office/drawing/2014/main" xmlns="" id="{55243D00-14EE-4434-B237-0B06884EE6F9}"/>
              </a:ext>
            </a:extLst>
          </p:cNvPr>
          <p:cNvSpPr>
            <a:spLocks noGrp="1"/>
          </p:cNvSpPr>
          <p:nvPr>
            <p:ph type="ftr" sz="quarter" idx="11"/>
          </p:nvPr>
        </p:nvSpPr>
        <p:spPr/>
        <p:txBody>
          <a:bodyPr/>
          <a:lstStyle/>
          <a:p>
            <a:endParaRPr lang="pl-PL" dirty="0"/>
          </a:p>
        </p:txBody>
      </p:sp>
      <p:sp>
        <p:nvSpPr>
          <p:cNvPr id="5" name="Symbol zastępczy numeru slajdu 4">
            <a:extLst>
              <a:ext uri="{FF2B5EF4-FFF2-40B4-BE49-F238E27FC236}">
                <a16:creationId xmlns:a16="http://schemas.microsoft.com/office/drawing/2014/main" xmlns="" id="{2B4F4293-B1A3-4888-A43C-F5AE45DF7AF2}"/>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2943888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xmlns="" id="{FC0023EE-A554-4340-902E-AC77D3368948}"/>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3" name="Symbol zastępczy stopki 2">
            <a:extLst>
              <a:ext uri="{FF2B5EF4-FFF2-40B4-BE49-F238E27FC236}">
                <a16:creationId xmlns:a16="http://schemas.microsoft.com/office/drawing/2014/main" xmlns="" id="{97FD2B93-9B58-46FE-9BF5-6EE95FA56B8F}"/>
              </a:ext>
            </a:extLst>
          </p:cNvPr>
          <p:cNvSpPr>
            <a:spLocks noGrp="1"/>
          </p:cNvSpPr>
          <p:nvPr>
            <p:ph type="ftr" sz="quarter" idx="11"/>
          </p:nvPr>
        </p:nvSpPr>
        <p:spPr/>
        <p:txBody>
          <a:bodyPr/>
          <a:lstStyle/>
          <a:p>
            <a:endParaRPr lang="pl-PL" dirty="0"/>
          </a:p>
        </p:txBody>
      </p:sp>
      <p:sp>
        <p:nvSpPr>
          <p:cNvPr id="4" name="Symbol zastępczy numeru slajdu 3">
            <a:extLst>
              <a:ext uri="{FF2B5EF4-FFF2-40B4-BE49-F238E27FC236}">
                <a16:creationId xmlns:a16="http://schemas.microsoft.com/office/drawing/2014/main" xmlns="" id="{80EA9D45-50DD-4299-86DA-10227486D965}"/>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1440575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0F243959-AB3D-46FC-B1B4-82D8F2D5A03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xmlns="" id="{B24B78B1-849E-46FF-8B4B-7B8CE09835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xmlns="" id="{A29B6F08-37AE-489C-8EF6-A275025CE0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xmlns="" id="{326B43CE-C8FD-4F7E-9A36-F3DF6EAB44AE}"/>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6" name="Symbol zastępczy stopki 5">
            <a:extLst>
              <a:ext uri="{FF2B5EF4-FFF2-40B4-BE49-F238E27FC236}">
                <a16:creationId xmlns:a16="http://schemas.microsoft.com/office/drawing/2014/main" xmlns="" id="{F816A37A-390B-4F8F-81C8-06C06E17695C}"/>
              </a:ext>
            </a:extLst>
          </p:cNvPr>
          <p:cNvSpPr>
            <a:spLocks noGrp="1"/>
          </p:cNvSpPr>
          <p:nvPr>
            <p:ph type="ftr" sz="quarter" idx="11"/>
          </p:nvPr>
        </p:nvSpPr>
        <p:spPr/>
        <p:txBody>
          <a:bodyPr/>
          <a:lstStyle/>
          <a:p>
            <a:endParaRPr lang="pl-PL" dirty="0"/>
          </a:p>
        </p:txBody>
      </p:sp>
      <p:sp>
        <p:nvSpPr>
          <p:cNvPr id="7" name="Symbol zastępczy numeru slajdu 6">
            <a:extLst>
              <a:ext uri="{FF2B5EF4-FFF2-40B4-BE49-F238E27FC236}">
                <a16:creationId xmlns:a16="http://schemas.microsoft.com/office/drawing/2014/main" xmlns="" id="{103495B8-1EC2-4BA8-A441-7AB3A1F594FB}"/>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3231754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3710F88-45AE-4E97-8343-EAA724E8730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xmlns="" id="{6BFACCB2-FEFA-4BCD-BF7C-16E3E0467C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a:extLst>
              <a:ext uri="{FF2B5EF4-FFF2-40B4-BE49-F238E27FC236}">
                <a16:creationId xmlns:a16="http://schemas.microsoft.com/office/drawing/2014/main" xmlns="" id="{64A23FF3-74BC-41A3-B396-1FC403341D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xmlns="" id="{E47AB1CD-B38C-4C5C-B917-AA54085F40E6}"/>
              </a:ext>
            </a:extLst>
          </p:cNvPr>
          <p:cNvSpPr>
            <a:spLocks noGrp="1"/>
          </p:cNvSpPr>
          <p:nvPr>
            <p:ph type="dt" sz="half" idx="10"/>
          </p:nvPr>
        </p:nvSpPr>
        <p:spPr/>
        <p:txBody>
          <a:bodyPr/>
          <a:lstStyle/>
          <a:p>
            <a:fld id="{B87761ED-3EC1-4F2F-821C-5F0E08715D26}" type="datetimeFigureOut">
              <a:rPr lang="pl-PL" smtClean="0"/>
              <a:t>05.11.2018</a:t>
            </a:fld>
            <a:endParaRPr lang="pl-PL" dirty="0"/>
          </a:p>
        </p:txBody>
      </p:sp>
      <p:sp>
        <p:nvSpPr>
          <p:cNvPr id="6" name="Symbol zastępczy stopki 5">
            <a:extLst>
              <a:ext uri="{FF2B5EF4-FFF2-40B4-BE49-F238E27FC236}">
                <a16:creationId xmlns:a16="http://schemas.microsoft.com/office/drawing/2014/main" xmlns="" id="{1AB2E5CB-717C-43ED-AF0E-BFBE1C325487}"/>
              </a:ext>
            </a:extLst>
          </p:cNvPr>
          <p:cNvSpPr>
            <a:spLocks noGrp="1"/>
          </p:cNvSpPr>
          <p:nvPr>
            <p:ph type="ftr" sz="quarter" idx="11"/>
          </p:nvPr>
        </p:nvSpPr>
        <p:spPr/>
        <p:txBody>
          <a:bodyPr/>
          <a:lstStyle/>
          <a:p>
            <a:endParaRPr lang="pl-PL" dirty="0"/>
          </a:p>
        </p:txBody>
      </p:sp>
      <p:sp>
        <p:nvSpPr>
          <p:cNvPr id="7" name="Symbol zastępczy numeru slajdu 6">
            <a:extLst>
              <a:ext uri="{FF2B5EF4-FFF2-40B4-BE49-F238E27FC236}">
                <a16:creationId xmlns:a16="http://schemas.microsoft.com/office/drawing/2014/main" xmlns="" id="{9AEE7F17-2873-4D6B-A9EA-181BB029A3A6}"/>
              </a:ext>
            </a:extLst>
          </p:cNvPr>
          <p:cNvSpPr>
            <a:spLocks noGrp="1"/>
          </p:cNvSpPr>
          <p:nvPr>
            <p:ph type="sldNum" sz="quarter" idx="12"/>
          </p:nvPr>
        </p:nvSpPr>
        <p:spPr/>
        <p:txBody>
          <a:bodyPr/>
          <a:lstStyle/>
          <a:p>
            <a:fld id="{BF52275A-CF38-460B-B44A-53DA267D9BBC}" type="slidenum">
              <a:rPr lang="pl-PL" smtClean="0"/>
              <a:t>‹#›</a:t>
            </a:fld>
            <a:endParaRPr lang="pl-PL" dirty="0"/>
          </a:p>
        </p:txBody>
      </p:sp>
    </p:spTree>
    <p:extLst>
      <p:ext uri="{BB962C8B-B14F-4D97-AF65-F5344CB8AC3E}">
        <p14:creationId xmlns:p14="http://schemas.microsoft.com/office/powerpoint/2010/main" val="2610929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xmlns="" id="{A45AD061-1FBB-4D7A-8E96-D92E136141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xmlns="" id="{55CC67B4-7F1A-499B-BC8D-836B212EF4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xmlns="" id="{27CB9ADA-7407-4169-976B-08D6B7B8D2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761ED-3EC1-4F2F-821C-5F0E08715D26}" type="datetimeFigureOut">
              <a:rPr lang="pl-PL" smtClean="0"/>
              <a:t>05.11.2018</a:t>
            </a:fld>
            <a:endParaRPr lang="pl-PL" dirty="0"/>
          </a:p>
        </p:txBody>
      </p:sp>
      <p:sp>
        <p:nvSpPr>
          <p:cNvPr id="5" name="Symbol zastępczy stopki 4">
            <a:extLst>
              <a:ext uri="{FF2B5EF4-FFF2-40B4-BE49-F238E27FC236}">
                <a16:creationId xmlns:a16="http://schemas.microsoft.com/office/drawing/2014/main" xmlns="" id="{BD9E8C4F-FC69-4674-A6D5-558A0F4A24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a:extLst>
              <a:ext uri="{FF2B5EF4-FFF2-40B4-BE49-F238E27FC236}">
                <a16:creationId xmlns:a16="http://schemas.microsoft.com/office/drawing/2014/main" xmlns="" id="{429A7F98-5F57-481F-9BB7-BA7070182F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2275A-CF38-460B-B44A-53DA267D9BBC}" type="slidenum">
              <a:rPr lang="pl-PL" smtClean="0"/>
              <a:t>‹#›</a:t>
            </a:fld>
            <a:endParaRPr lang="pl-PL" dirty="0"/>
          </a:p>
        </p:txBody>
      </p:sp>
    </p:spTree>
    <p:extLst>
      <p:ext uri="{BB962C8B-B14F-4D97-AF65-F5344CB8AC3E}">
        <p14:creationId xmlns:p14="http://schemas.microsoft.com/office/powerpoint/2010/main" val="2407593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ur-lex.europa.eu/legal-content/EN/TXT/HTML/?uri=CELEX:02004R0802-20140101&amp;from=PL" TargetMode="External"/><Relationship Id="rId2" Type="http://schemas.openxmlformats.org/officeDocument/2006/relationships/hyperlink" Target="https://eur-lex.europa.eu/legal-content/EN/TXT/HTML/?uri=CELEX:32004R0139&amp;from=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42EA2B71-64E6-4E99-929D-5FCA3CA5902E}"/>
              </a:ext>
            </a:extLst>
          </p:cNvPr>
          <p:cNvSpPr>
            <a:spLocks noGrp="1"/>
          </p:cNvSpPr>
          <p:nvPr>
            <p:ph type="ctrTitle"/>
          </p:nvPr>
        </p:nvSpPr>
        <p:spPr>
          <a:xfrm>
            <a:off x="953192" y="390698"/>
            <a:ext cx="10285615" cy="3102639"/>
          </a:xfrm>
        </p:spPr>
        <p:txBody>
          <a:bodyPr/>
          <a:lstStyle/>
          <a:p>
            <a:r>
              <a:rPr lang="en-GB" i="1" dirty="0"/>
              <a:t>Regulation no. 139/2004 : overview</a:t>
            </a:r>
            <a:br>
              <a:rPr lang="en-GB" i="1" dirty="0"/>
            </a:br>
            <a:r>
              <a:rPr lang="en-GB" i="1" dirty="0"/>
              <a:t>The notion of </a:t>
            </a:r>
            <a:r>
              <a:rPr lang="pl-PL" i="1" dirty="0"/>
              <a:t>a „</a:t>
            </a:r>
            <a:r>
              <a:rPr lang="en-GB" i="1" dirty="0"/>
              <a:t>concentration</a:t>
            </a:r>
            <a:r>
              <a:rPr lang="pl-PL" i="1" dirty="0"/>
              <a:t>”</a:t>
            </a:r>
            <a:endParaRPr lang="en-GB" i="1" dirty="0"/>
          </a:p>
        </p:txBody>
      </p:sp>
      <p:sp>
        <p:nvSpPr>
          <p:cNvPr id="3" name="Podtytuł 2">
            <a:extLst>
              <a:ext uri="{FF2B5EF4-FFF2-40B4-BE49-F238E27FC236}">
                <a16:creationId xmlns:a16="http://schemas.microsoft.com/office/drawing/2014/main" xmlns="" id="{87357148-1903-4272-9C32-6112B26433B0}"/>
              </a:ext>
            </a:extLst>
          </p:cNvPr>
          <p:cNvSpPr>
            <a:spLocks noGrp="1"/>
          </p:cNvSpPr>
          <p:nvPr>
            <p:ph type="subTitle" idx="1"/>
          </p:nvPr>
        </p:nvSpPr>
        <p:spPr>
          <a:xfrm>
            <a:off x="1523999" y="5015201"/>
            <a:ext cx="9144000" cy="1655762"/>
          </a:xfrm>
        </p:spPr>
        <p:txBody>
          <a:bodyPr/>
          <a:lstStyle/>
          <a:p>
            <a:r>
              <a:rPr lang="pl-PL" dirty="0"/>
              <a:t>© Łukasz Stępkowski</a:t>
            </a:r>
          </a:p>
        </p:txBody>
      </p:sp>
    </p:spTree>
    <p:extLst>
      <p:ext uri="{BB962C8B-B14F-4D97-AF65-F5344CB8AC3E}">
        <p14:creationId xmlns:p14="http://schemas.microsoft.com/office/powerpoint/2010/main" val="264103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lstStyle/>
          <a:p>
            <a:r>
              <a:rPr lang="pl-PL" dirty="0" err="1" smtClean="0"/>
              <a:t>Please</a:t>
            </a:r>
            <a:r>
              <a:rPr lang="pl-PL" dirty="0" smtClean="0"/>
              <a:t> </a:t>
            </a:r>
            <a:r>
              <a:rPr lang="pl-PL" dirty="0" err="1" smtClean="0"/>
              <a:t>note</a:t>
            </a:r>
            <a:r>
              <a:rPr lang="pl-PL" dirty="0" smtClean="0"/>
              <a:t> </a:t>
            </a:r>
            <a:r>
              <a:rPr lang="pl-PL" dirty="0" err="1" smtClean="0"/>
              <a:t>that</a:t>
            </a:r>
            <a:r>
              <a:rPr lang="pl-PL" dirty="0" smtClean="0"/>
              <a:t> </a:t>
            </a:r>
            <a:r>
              <a:rPr lang="pl-PL" dirty="0" err="1" smtClean="0"/>
              <a:t>Regulation</a:t>
            </a:r>
            <a:r>
              <a:rPr lang="pl-PL" dirty="0" smtClean="0"/>
              <a:t> no. 139/2004 </a:t>
            </a:r>
            <a:r>
              <a:rPr lang="pl-PL" dirty="0" err="1" smtClean="0"/>
              <a:t>uses</a:t>
            </a:r>
            <a:r>
              <a:rPr lang="pl-PL" dirty="0" smtClean="0"/>
              <a:t> </a:t>
            </a:r>
            <a:r>
              <a:rPr lang="pl-PL" dirty="0" err="1" smtClean="0"/>
              <a:t>both</a:t>
            </a:r>
            <a:r>
              <a:rPr lang="pl-PL" dirty="0" smtClean="0"/>
              <a:t> „</a:t>
            </a:r>
            <a:r>
              <a:rPr lang="pl-PL" dirty="0" err="1" smtClean="0"/>
              <a:t>persons</a:t>
            </a:r>
            <a:r>
              <a:rPr lang="pl-PL" dirty="0" smtClean="0"/>
              <a:t>” and „</a:t>
            </a:r>
            <a:r>
              <a:rPr lang="pl-PL" dirty="0" err="1" smtClean="0"/>
              <a:t>undertakings</a:t>
            </a:r>
            <a:r>
              <a:rPr lang="pl-PL" dirty="0" smtClean="0"/>
              <a:t>”</a:t>
            </a:r>
          </a:p>
          <a:p>
            <a:r>
              <a:rPr lang="pl-PL" dirty="0" smtClean="0"/>
              <a:t>„</a:t>
            </a:r>
            <a:r>
              <a:rPr lang="pl-PL" dirty="0" err="1" smtClean="0"/>
              <a:t>Undertaking</a:t>
            </a:r>
            <a:r>
              <a:rPr lang="pl-PL" dirty="0" smtClean="0"/>
              <a:t>” </a:t>
            </a:r>
            <a:r>
              <a:rPr lang="pl-PL" dirty="0" err="1" smtClean="0"/>
              <a:t>is</a:t>
            </a:r>
            <a:r>
              <a:rPr lang="pl-PL" dirty="0" smtClean="0"/>
              <a:t> </a:t>
            </a:r>
            <a:r>
              <a:rPr lang="pl-PL" dirty="0" err="1" smtClean="0"/>
              <a:t>understood</a:t>
            </a:r>
            <a:r>
              <a:rPr lang="pl-PL" dirty="0" smtClean="0"/>
              <a:t> in the same </a:t>
            </a:r>
            <a:r>
              <a:rPr lang="pl-PL" dirty="0" err="1" smtClean="0"/>
              <a:t>way</a:t>
            </a:r>
            <a:r>
              <a:rPr lang="pl-PL" dirty="0" smtClean="0"/>
              <a:t> as </a:t>
            </a:r>
            <a:r>
              <a:rPr lang="pl-PL" dirty="0" err="1" smtClean="0"/>
              <a:t>under</a:t>
            </a:r>
            <a:r>
              <a:rPr lang="pl-PL" dirty="0" smtClean="0"/>
              <a:t> </a:t>
            </a:r>
            <a:r>
              <a:rPr lang="pl-PL" dirty="0" err="1" smtClean="0"/>
              <a:t>other</a:t>
            </a:r>
            <a:r>
              <a:rPr lang="pl-PL" dirty="0" smtClean="0"/>
              <a:t> </a:t>
            </a:r>
            <a:r>
              <a:rPr lang="pl-PL" dirty="0" err="1" smtClean="0"/>
              <a:t>areas</a:t>
            </a:r>
            <a:r>
              <a:rPr lang="pl-PL" dirty="0" smtClean="0"/>
              <a:t> of EU </a:t>
            </a:r>
            <a:r>
              <a:rPr lang="pl-PL" dirty="0" err="1" smtClean="0"/>
              <a:t>competition</a:t>
            </a:r>
            <a:r>
              <a:rPr lang="pl-PL" dirty="0" smtClean="0"/>
              <a:t> law (</a:t>
            </a:r>
            <a:r>
              <a:rPr lang="pl-PL" dirty="0" err="1" smtClean="0"/>
              <a:t>any</a:t>
            </a:r>
            <a:r>
              <a:rPr lang="pl-PL" dirty="0" smtClean="0"/>
              <a:t> </a:t>
            </a:r>
            <a:r>
              <a:rPr lang="pl-PL" dirty="0" err="1" smtClean="0"/>
              <a:t>entity</a:t>
            </a:r>
            <a:r>
              <a:rPr lang="pl-PL" dirty="0" smtClean="0"/>
              <a:t> </a:t>
            </a:r>
            <a:r>
              <a:rPr lang="pl-PL" dirty="0" err="1" smtClean="0"/>
              <a:t>engaged</a:t>
            </a:r>
            <a:r>
              <a:rPr lang="pl-PL" dirty="0" smtClean="0"/>
              <a:t> in </a:t>
            </a:r>
            <a:r>
              <a:rPr lang="pl-PL" dirty="0" err="1" smtClean="0"/>
              <a:t>an</a:t>
            </a:r>
            <a:r>
              <a:rPr lang="pl-PL" dirty="0" smtClean="0"/>
              <a:t> </a:t>
            </a:r>
            <a:r>
              <a:rPr lang="pl-PL" dirty="0" err="1" smtClean="0"/>
              <a:t>economic</a:t>
            </a:r>
            <a:r>
              <a:rPr lang="pl-PL" dirty="0" smtClean="0"/>
              <a:t> </a:t>
            </a:r>
            <a:r>
              <a:rPr lang="pl-PL" dirty="0" err="1" smtClean="0"/>
              <a:t>activity</a:t>
            </a:r>
            <a:r>
              <a:rPr lang="pl-PL" dirty="0" smtClean="0"/>
              <a:t> </a:t>
            </a:r>
            <a:r>
              <a:rPr lang="pl-PL" dirty="0" err="1" smtClean="0"/>
              <a:t>regardless</a:t>
            </a:r>
            <a:r>
              <a:rPr lang="pl-PL" dirty="0" smtClean="0"/>
              <a:t> of </a:t>
            </a:r>
            <a:r>
              <a:rPr lang="pl-PL" dirty="0" err="1" smtClean="0"/>
              <a:t>its</a:t>
            </a:r>
            <a:r>
              <a:rPr lang="pl-PL" dirty="0" smtClean="0"/>
              <a:t> </a:t>
            </a:r>
            <a:r>
              <a:rPr lang="pl-PL" dirty="0" err="1" smtClean="0"/>
              <a:t>legal</a:t>
            </a:r>
            <a:r>
              <a:rPr lang="pl-PL" dirty="0" smtClean="0"/>
              <a:t> form and the </a:t>
            </a:r>
            <a:r>
              <a:rPr lang="pl-PL" dirty="0" err="1" smtClean="0"/>
              <a:t>way</a:t>
            </a:r>
            <a:r>
              <a:rPr lang="pl-PL" dirty="0" smtClean="0"/>
              <a:t> in </a:t>
            </a:r>
            <a:r>
              <a:rPr lang="pl-PL" dirty="0" err="1" smtClean="0"/>
              <a:t>which</a:t>
            </a:r>
            <a:r>
              <a:rPr lang="pl-PL" dirty="0" smtClean="0"/>
              <a:t> </a:t>
            </a:r>
            <a:r>
              <a:rPr lang="pl-PL" dirty="0" err="1" smtClean="0"/>
              <a:t>it</a:t>
            </a:r>
            <a:r>
              <a:rPr lang="pl-PL" dirty="0" smtClean="0"/>
              <a:t> </a:t>
            </a:r>
            <a:r>
              <a:rPr lang="pl-PL" dirty="0" err="1" smtClean="0"/>
              <a:t>is</a:t>
            </a:r>
            <a:r>
              <a:rPr lang="pl-PL" dirty="0" smtClean="0"/>
              <a:t> </a:t>
            </a:r>
            <a:r>
              <a:rPr lang="pl-PL" dirty="0" err="1" smtClean="0"/>
              <a:t>financed</a:t>
            </a:r>
            <a:r>
              <a:rPr lang="pl-PL" dirty="0" smtClean="0"/>
              <a:t>, </a:t>
            </a:r>
            <a:r>
              <a:rPr lang="pl-PL" dirty="0" err="1" smtClean="0"/>
              <a:t>where</a:t>
            </a:r>
            <a:r>
              <a:rPr lang="pl-PL" dirty="0" smtClean="0"/>
              <a:t> </a:t>
            </a:r>
            <a:r>
              <a:rPr lang="pl-PL" dirty="0" err="1" smtClean="0"/>
              <a:t>an</a:t>
            </a:r>
            <a:r>
              <a:rPr lang="pl-PL" dirty="0" smtClean="0"/>
              <a:t> </a:t>
            </a:r>
            <a:r>
              <a:rPr lang="pl-PL" dirty="0" err="1" smtClean="0"/>
              <a:t>economic</a:t>
            </a:r>
            <a:r>
              <a:rPr lang="pl-PL" dirty="0" smtClean="0"/>
              <a:t> </a:t>
            </a:r>
            <a:r>
              <a:rPr lang="pl-PL" dirty="0" err="1" smtClean="0"/>
              <a:t>activity</a:t>
            </a:r>
            <a:r>
              <a:rPr lang="pl-PL" dirty="0" smtClean="0"/>
              <a:t> </a:t>
            </a:r>
            <a:r>
              <a:rPr lang="pl-PL" dirty="0" err="1" smtClean="0"/>
              <a:t>consists</a:t>
            </a:r>
            <a:r>
              <a:rPr lang="pl-PL" dirty="0" smtClean="0"/>
              <a:t> in </a:t>
            </a:r>
            <a:r>
              <a:rPr lang="pl-PL" dirty="0" err="1" smtClean="0"/>
              <a:t>offering</a:t>
            </a:r>
            <a:r>
              <a:rPr lang="pl-PL" dirty="0" smtClean="0"/>
              <a:t> </a:t>
            </a:r>
            <a:r>
              <a:rPr lang="pl-PL" dirty="0" err="1" smtClean="0"/>
              <a:t>goods</a:t>
            </a:r>
            <a:r>
              <a:rPr lang="pl-PL" dirty="0" smtClean="0"/>
              <a:t> </a:t>
            </a:r>
            <a:r>
              <a:rPr lang="pl-PL" dirty="0" err="1" smtClean="0"/>
              <a:t>or</a:t>
            </a:r>
            <a:r>
              <a:rPr lang="pl-PL" dirty="0" smtClean="0"/>
              <a:t> services on a market)</a:t>
            </a:r>
          </a:p>
          <a:p>
            <a:r>
              <a:rPr lang="pl-PL" dirty="0" err="1" smtClean="0"/>
              <a:t>However</a:t>
            </a:r>
            <a:r>
              <a:rPr lang="pl-PL" dirty="0" smtClean="0"/>
              <a:t>, a „person” </a:t>
            </a:r>
            <a:r>
              <a:rPr lang="pl-PL" dirty="0" err="1" smtClean="0"/>
              <a:t>needs</a:t>
            </a:r>
            <a:r>
              <a:rPr lang="pl-PL" dirty="0" smtClean="0"/>
              <a:t> not be a </a:t>
            </a:r>
            <a:r>
              <a:rPr lang="pl-PL" dirty="0" err="1" smtClean="0"/>
              <a:t>undertaking</a:t>
            </a:r>
            <a:r>
              <a:rPr lang="pl-PL" dirty="0" smtClean="0"/>
              <a:t>; i.e. </a:t>
            </a:r>
            <a:r>
              <a:rPr lang="pl-PL" dirty="0" err="1" smtClean="0"/>
              <a:t>entities</a:t>
            </a:r>
            <a:r>
              <a:rPr lang="pl-PL" dirty="0" smtClean="0"/>
              <a:t> </a:t>
            </a:r>
            <a:r>
              <a:rPr lang="pl-PL" dirty="0" err="1" smtClean="0"/>
              <a:t>that</a:t>
            </a:r>
            <a:r>
              <a:rPr lang="pl-PL" dirty="0" smtClean="0"/>
              <a:t> </a:t>
            </a:r>
            <a:r>
              <a:rPr lang="pl-PL" dirty="0" err="1" smtClean="0"/>
              <a:t>are</a:t>
            </a:r>
            <a:r>
              <a:rPr lang="pl-PL" dirty="0" smtClean="0"/>
              <a:t> not </a:t>
            </a:r>
            <a:r>
              <a:rPr lang="pl-PL" dirty="0" err="1" smtClean="0"/>
              <a:t>engaged</a:t>
            </a:r>
            <a:r>
              <a:rPr lang="pl-PL" dirty="0" smtClean="0"/>
              <a:t> in </a:t>
            </a:r>
            <a:r>
              <a:rPr lang="pl-PL" dirty="0" err="1" smtClean="0"/>
              <a:t>an</a:t>
            </a:r>
            <a:r>
              <a:rPr lang="pl-PL" dirty="0" smtClean="0"/>
              <a:t> </a:t>
            </a:r>
            <a:r>
              <a:rPr lang="pl-PL" dirty="0" err="1" smtClean="0"/>
              <a:t>economic</a:t>
            </a:r>
            <a:r>
              <a:rPr lang="pl-PL" dirty="0" smtClean="0"/>
              <a:t> </a:t>
            </a:r>
            <a:r>
              <a:rPr lang="pl-PL" dirty="0" err="1" smtClean="0"/>
              <a:t>activity</a:t>
            </a:r>
            <a:r>
              <a:rPr lang="pl-PL" dirty="0" smtClean="0"/>
              <a:t> </a:t>
            </a:r>
            <a:r>
              <a:rPr lang="pl-PL" dirty="0" err="1" smtClean="0"/>
              <a:t>are</a:t>
            </a:r>
            <a:r>
              <a:rPr lang="pl-PL" dirty="0" smtClean="0"/>
              <a:t> </a:t>
            </a:r>
            <a:r>
              <a:rPr lang="pl-PL" dirty="0" err="1" smtClean="0"/>
              <a:t>included</a:t>
            </a:r>
            <a:endParaRPr lang="en-GB" dirty="0"/>
          </a:p>
        </p:txBody>
      </p:sp>
    </p:spTree>
    <p:extLst>
      <p:ext uri="{BB962C8B-B14F-4D97-AF65-F5344CB8AC3E}">
        <p14:creationId xmlns:p14="http://schemas.microsoft.com/office/powerpoint/2010/main" val="1154209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lstStyle/>
          <a:p>
            <a:r>
              <a:rPr lang="pl-PL" dirty="0" err="1" smtClean="0"/>
              <a:t>Changes</a:t>
            </a:r>
            <a:r>
              <a:rPr lang="pl-PL" dirty="0" smtClean="0"/>
              <a:t> on a </a:t>
            </a:r>
            <a:r>
              <a:rPr lang="pl-PL" dirty="0" err="1" smtClean="0"/>
              <a:t>lasting</a:t>
            </a:r>
            <a:r>
              <a:rPr lang="pl-PL" dirty="0" smtClean="0"/>
              <a:t> </a:t>
            </a:r>
            <a:r>
              <a:rPr lang="pl-PL" dirty="0" err="1" smtClean="0"/>
              <a:t>basis</a:t>
            </a:r>
            <a:r>
              <a:rPr lang="pl-PL" dirty="0" smtClean="0"/>
              <a:t> </a:t>
            </a:r>
            <a:r>
              <a:rPr lang="pl-PL" dirty="0" err="1" smtClean="0"/>
              <a:t>have</a:t>
            </a:r>
            <a:r>
              <a:rPr lang="pl-PL" dirty="0" smtClean="0"/>
              <a:t> to be </a:t>
            </a:r>
            <a:r>
              <a:rPr lang="pl-PL" dirty="0" err="1" smtClean="0"/>
              <a:t>effected</a:t>
            </a:r>
            <a:r>
              <a:rPr lang="pl-PL" dirty="0" smtClean="0"/>
              <a:t> </a:t>
            </a:r>
            <a:r>
              <a:rPr lang="pl-PL" dirty="0" err="1" smtClean="0"/>
              <a:t>either</a:t>
            </a:r>
            <a:r>
              <a:rPr lang="pl-PL" dirty="0" smtClean="0"/>
              <a:t> to :</a:t>
            </a:r>
          </a:p>
          <a:p>
            <a:r>
              <a:rPr lang="en-US" dirty="0"/>
              <a:t>the </a:t>
            </a:r>
            <a:r>
              <a:rPr lang="pl-PL" dirty="0" err="1" smtClean="0"/>
              <a:t>quality</a:t>
            </a:r>
            <a:r>
              <a:rPr lang="pl-PL" dirty="0" smtClean="0"/>
              <a:t> of </a:t>
            </a:r>
            <a:r>
              <a:rPr lang="en-US" dirty="0" smtClean="0"/>
              <a:t>control </a:t>
            </a:r>
            <a:r>
              <a:rPr lang="en-US" dirty="0"/>
              <a:t>of the undertakings </a:t>
            </a:r>
            <a:r>
              <a:rPr lang="en-US" dirty="0" smtClean="0"/>
              <a:t>concerned</a:t>
            </a:r>
            <a:r>
              <a:rPr lang="pl-PL" dirty="0" smtClean="0"/>
              <a:t>, </a:t>
            </a:r>
          </a:p>
          <a:p>
            <a:r>
              <a:rPr lang="pl-PL" dirty="0" smtClean="0"/>
              <a:t>The </a:t>
            </a:r>
            <a:r>
              <a:rPr lang="pl-PL" dirty="0" err="1" smtClean="0"/>
              <a:t>structure</a:t>
            </a:r>
            <a:r>
              <a:rPr lang="pl-PL" dirty="0" smtClean="0"/>
              <a:t> of the market (</a:t>
            </a:r>
            <a:r>
              <a:rPr lang="pl-PL" dirty="0" err="1" smtClean="0"/>
              <a:t>cf</a:t>
            </a:r>
            <a:r>
              <a:rPr lang="pl-PL" dirty="0" smtClean="0"/>
              <a:t>. </a:t>
            </a:r>
            <a:r>
              <a:rPr lang="pl-PL" dirty="0" err="1" smtClean="0"/>
              <a:t>Commission</a:t>
            </a:r>
            <a:r>
              <a:rPr lang="pl-PL" dirty="0" err="1" smtClean="0"/>
              <a:t>’s</a:t>
            </a:r>
            <a:r>
              <a:rPr lang="pl-PL" dirty="0" smtClean="0"/>
              <a:t> </a:t>
            </a:r>
            <a:r>
              <a:rPr lang="pl-PL" dirty="0" err="1" smtClean="0"/>
              <a:t>jurisdictional</a:t>
            </a:r>
            <a:r>
              <a:rPr lang="pl-PL" dirty="0" smtClean="0"/>
              <a:t> </a:t>
            </a:r>
            <a:r>
              <a:rPr lang="pl-PL" dirty="0" err="1" smtClean="0"/>
              <a:t>notice</a:t>
            </a:r>
            <a:r>
              <a:rPr lang="pl-PL" dirty="0" smtClean="0"/>
              <a:t>, para. 28</a:t>
            </a:r>
            <a:r>
              <a:rPr lang="pl-PL" dirty="0"/>
              <a:t>)</a:t>
            </a:r>
            <a:endParaRPr lang="pl-PL" dirty="0" smtClean="0"/>
          </a:p>
          <a:p>
            <a:r>
              <a:rPr lang="pl-PL" dirty="0" err="1" smtClean="0"/>
              <a:t>Those</a:t>
            </a:r>
            <a:r>
              <a:rPr lang="pl-PL" dirty="0" smtClean="0"/>
              <a:t> </a:t>
            </a:r>
            <a:r>
              <a:rPr lang="pl-PL" dirty="0" err="1" smtClean="0"/>
              <a:t>changes</a:t>
            </a:r>
            <a:r>
              <a:rPr lang="pl-PL" dirty="0" smtClean="0"/>
              <a:t> </a:t>
            </a:r>
            <a:r>
              <a:rPr lang="pl-PL" dirty="0" err="1" smtClean="0"/>
              <a:t>need</a:t>
            </a:r>
            <a:r>
              <a:rPr lang="pl-PL" dirty="0" smtClean="0"/>
              <a:t> not be </a:t>
            </a:r>
            <a:r>
              <a:rPr lang="pl-PL" dirty="0" err="1" smtClean="0"/>
              <a:t>done</a:t>
            </a:r>
            <a:r>
              <a:rPr lang="pl-PL" dirty="0" smtClean="0"/>
              <a:t> by </a:t>
            </a:r>
            <a:r>
              <a:rPr lang="pl-PL" dirty="0" err="1" smtClean="0"/>
              <a:t>some</a:t>
            </a:r>
            <a:r>
              <a:rPr lang="pl-PL" dirty="0"/>
              <a:t> </a:t>
            </a:r>
            <a:r>
              <a:rPr lang="pl-PL" dirty="0" err="1" smtClean="0"/>
              <a:t>specific</a:t>
            </a:r>
            <a:r>
              <a:rPr lang="pl-PL" dirty="0" smtClean="0"/>
              <a:t> </a:t>
            </a:r>
            <a:r>
              <a:rPr lang="pl-PL" dirty="0" err="1" smtClean="0"/>
              <a:t>way</a:t>
            </a:r>
            <a:r>
              <a:rPr lang="pl-PL" dirty="0" smtClean="0"/>
              <a:t> </a:t>
            </a:r>
            <a:r>
              <a:rPr lang="pl-PL" dirty="0" err="1" smtClean="0"/>
              <a:t>or</a:t>
            </a:r>
            <a:r>
              <a:rPr lang="pl-PL" dirty="0" smtClean="0"/>
              <a:t> in </a:t>
            </a:r>
            <a:r>
              <a:rPr lang="pl-PL" dirty="0" err="1" smtClean="0"/>
              <a:t>some</a:t>
            </a:r>
            <a:r>
              <a:rPr lang="pl-PL" dirty="0" smtClean="0"/>
              <a:t> </a:t>
            </a:r>
            <a:r>
              <a:rPr lang="pl-PL" dirty="0" err="1" smtClean="0"/>
              <a:t>specific</a:t>
            </a:r>
            <a:r>
              <a:rPr lang="pl-PL" dirty="0" smtClean="0"/>
              <a:t> form; for </a:t>
            </a:r>
            <a:r>
              <a:rPr lang="pl-PL" dirty="0" err="1" smtClean="0"/>
              <a:t>example</a:t>
            </a:r>
            <a:r>
              <a:rPr lang="pl-PL" dirty="0" smtClean="0"/>
              <a:t>, </a:t>
            </a:r>
            <a:r>
              <a:rPr lang="pl-PL" dirty="0" err="1" smtClean="0"/>
              <a:t>it</a:t>
            </a:r>
            <a:r>
              <a:rPr lang="pl-PL" dirty="0" smtClean="0"/>
              <a:t> </a:t>
            </a:r>
            <a:r>
              <a:rPr lang="pl-PL" dirty="0" err="1" smtClean="0"/>
              <a:t>is</a:t>
            </a:r>
            <a:r>
              <a:rPr lang="pl-PL" dirty="0" smtClean="0"/>
              <a:t> not </a:t>
            </a:r>
            <a:r>
              <a:rPr lang="pl-PL" dirty="0" err="1" smtClean="0"/>
              <a:t>required</a:t>
            </a:r>
            <a:r>
              <a:rPr lang="pl-PL" dirty="0" smtClean="0"/>
              <a:t> </a:t>
            </a:r>
            <a:r>
              <a:rPr lang="pl-PL" dirty="0" err="1" smtClean="0"/>
              <a:t>that</a:t>
            </a:r>
            <a:r>
              <a:rPr lang="pl-PL" dirty="0" smtClean="0"/>
              <a:t> a </a:t>
            </a:r>
            <a:r>
              <a:rPr lang="pl-PL" dirty="0" err="1" smtClean="0"/>
              <a:t>change</a:t>
            </a:r>
            <a:r>
              <a:rPr lang="pl-PL" dirty="0" smtClean="0"/>
              <a:t> be </a:t>
            </a:r>
            <a:r>
              <a:rPr lang="pl-PL" dirty="0" err="1" smtClean="0"/>
              <a:t>effected</a:t>
            </a:r>
            <a:r>
              <a:rPr lang="pl-PL" dirty="0" smtClean="0"/>
              <a:t> by </a:t>
            </a:r>
            <a:r>
              <a:rPr lang="pl-PL" dirty="0" err="1" smtClean="0"/>
              <a:t>way</a:t>
            </a:r>
            <a:r>
              <a:rPr lang="pl-PL" dirty="0" smtClean="0"/>
              <a:t> of </a:t>
            </a:r>
            <a:r>
              <a:rPr lang="pl-PL" dirty="0" err="1" smtClean="0"/>
              <a:t>an</a:t>
            </a:r>
            <a:r>
              <a:rPr lang="pl-PL" dirty="0" smtClean="0"/>
              <a:t> </a:t>
            </a:r>
            <a:r>
              <a:rPr lang="pl-PL" dirty="0" err="1" smtClean="0"/>
              <a:t>acquisition</a:t>
            </a:r>
            <a:r>
              <a:rPr lang="pl-PL" dirty="0" smtClean="0"/>
              <a:t> </a:t>
            </a:r>
            <a:r>
              <a:rPr lang="pl-PL" dirty="0" err="1" smtClean="0"/>
              <a:t>under</a:t>
            </a:r>
            <a:r>
              <a:rPr lang="pl-PL" dirty="0" smtClean="0"/>
              <a:t> </a:t>
            </a:r>
            <a:r>
              <a:rPr lang="pl-PL" dirty="0" err="1" smtClean="0"/>
              <a:t>relevant</a:t>
            </a:r>
            <a:r>
              <a:rPr lang="pl-PL" dirty="0" smtClean="0"/>
              <a:t> </a:t>
            </a:r>
            <a:r>
              <a:rPr lang="pl-PL" dirty="0" err="1" smtClean="0"/>
              <a:t>national</a:t>
            </a:r>
            <a:r>
              <a:rPr lang="pl-PL" dirty="0" smtClean="0"/>
              <a:t> law on </a:t>
            </a:r>
            <a:r>
              <a:rPr lang="pl-PL" dirty="0" err="1" smtClean="0"/>
              <a:t>companies</a:t>
            </a:r>
            <a:r>
              <a:rPr lang="pl-PL" dirty="0" smtClean="0"/>
              <a:t> – </a:t>
            </a:r>
            <a:r>
              <a:rPr lang="pl-PL" dirty="0" err="1" smtClean="0"/>
              <a:t>it</a:t>
            </a:r>
            <a:r>
              <a:rPr lang="pl-PL" dirty="0" smtClean="0"/>
              <a:t> </a:t>
            </a:r>
            <a:r>
              <a:rPr lang="pl-PL" dirty="0" err="1" smtClean="0"/>
              <a:t>equally</a:t>
            </a:r>
            <a:r>
              <a:rPr lang="pl-PL" dirty="0" smtClean="0"/>
              <a:t> </a:t>
            </a:r>
            <a:r>
              <a:rPr lang="pl-PL" dirty="0" err="1" smtClean="0"/>
              <a:t>may</a:t>
            </a:r>
            <a:r>
              <a:rPr lang="pl-PL" dirty="0" smtClean="0"/>
              <a:t> be </a:t>
            </a:r>
            <a:r>
              <a:rPr lang="pl-PL" dirty="0" err="1" smtClean="0"/>
              <a:t>contractual</a:t>
            </a:r>
            <a:r>
              <a:rPr lang="pl-PL" dirty="0" smtClean="0"/>
              <a:t>, </a:t>
            </a:r>
            <a:r>
              <a:rPr lang="pl-PL" dirty="0" err="1" smtClean="0"/>
              <a:t>factual</a:t>
            </a:r>
            <a:r>
              <a:rPr lang="pl-PL" dirty="0" smtClean="0"/>
              <a:t>, </a:t>
            </a:r>
            <a:r>
              <a:rPr lang="pl-PL" dirty="0" err="1" smtClean="0"/>
              <a:t>etc</a:t>
            </a:r>
            <a:r>
              <a:rPr lang="pl-PL" dirty="0" smtClean="0"/>
              <a:t> („</a:t>
            </a:r>
            <a:r>
              <a:rPr lang="pl-PL" dirty="0" err="1" smtClean="0"/>
              <a:t>any</a:t>
            </a:r>
            <a:r>
              <a:rPr lang="pl-PL" dirty="0" smtClean="0"/>
              <a:t> </a:t>
            </a:r>
            <a:r>
              <a:rPr lang="pl-PL" dirty="0" err="1" smtClean="0"/>
              <a:t>means</a:t>
            </a:r>
            <a:r>
              <a:rPr lang="pl-PL" dirty="0" smtClean="0"/>
              <a:t>”)</a:t>
            </a:r>
          </a:p>
          <a:p>
            <a:endParaRPr lang="en-GB" dirty="0"/>
          </a:p>
        </p:txBody>
      </p:sp>
    </p:spTree>
    <p:extLst>
      <p:ext uri="{BB962C8B-B14F-4D97-AF65-F5344CB8AC3E}">
        <p14:creationId xmlns:p14="http://schemas.microsoft.com/office/powerpoint/2010/main" val="2444645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lstStyle/>
          <a:p>
            <a:r>
              <a:rPr lang="pl-PL" dirty="0" smtClean="0"/>
              <a:t>A joint venture </a:t>
            </a:r>
            <a:r>
              <a:rPr lang="pl-PL" dirty="0" err="1" smtClean="0"/>
              <a:t>taken</a:t>
            </a:r>
            <a:r>
              <a:rPr lang="pl-PL" dirty="0" smtClean="0"/>
              <a:t> in </a:t>
            </a:r>
            <a:r>
              <a:rPr lang="pl-PL" dirty="0" err="1" smtClean="0"/>
              <a:t>general</a:t>
            </a:r>
            <a:r>
              <a:rPr lang="pl-PL" dirty="0" smtClean="0"/>
              <a:t> </a:t>
            </a:r>
            <a:r>
              <a:rPr lang="pl-PL" dirty="0" err="1" smtClean="0"/>
              <a:t>is</a:t>
            </a:r>
            <a:r>
              <a:rPr lang="pl-PL" dirty="0" smtClean="0"/>
              <a:t> not the same as a </a:t>
            </a:r>
            <a:r>
              <a:rPr lang="pl-PL" dirty="0" err="1" smtClean="0"/>
              <a:t>concentration</a:t>
            </a:r>
            <a:r>
              <a:rPr lang="pl-PL" dirty="0" smtClean="0"/>
              <a:t> for the </a:t>
            </a:r>
            <a:r>
              <a:rPr lang="pl-PL" dirty="0" err="1" smtClean="0"/>
              <a:t>purposes</a:t>
            </a:r>
            <a:r>
              <a:rPr lang="pl-PL" dirty="0" smtClean="0"/>
              <a:t> of </a:t>
            </a:r>
            <a:r>
              <a:rPr lang="pl-PL" dirty="0" err="1" smtClean="0"/>
              <a:t>Regulation</a:t>
            </a:r>
            <a:r>
              <a:rPr lang="pl-PL" dirty="0" smtClean="0"/>
              <a:t> no. 139/2004</a:t>
            </a:r>
          </a:p>
          <a:p>
            <a:r>
              <a:rPr lang="pl-PL" dirty="0" err="1" smtClean="0"/>
              <a:t>However</a:t>
            </a:r>
            <a:r>
              <a:rPr lang="pl-PL" dirty="0" smtClean="0"/>
              <a:t>, a joint venture </a:t>
            </a:r>
            <a:r>
              <a:rPr lang="pl-PL" dirty="0" err="1" smtClean="0"/>
              <a:t>may</a:t>
            </a:r>
            <a:r>
              <a:rPr lang="pl-PL" dirty="0" smtClean="0"/>
              <a:t> </a:t>
            </a:r>
            <a:r>
              <a:rPr lang="pl-PL" dirty="0" err="1" smtClean="0"/>
              <a:t>qualify</a:t>
            </a:r>
            <a:r>
              <a:rPr lang="pl-PL" dirty="0" smtClean="0"/>
              <a:t> as a </a:t>
            </a:r>
            <a:r>
              <a:rPr lang="pl-PL" dirty="0" err="1" smtClean="0"/>
              <a:t>concentration</a:t>
            </a:r>
            <a:r>
              <a:rPr lang="pl-PL" dirty="0" smtClean="0"/>
              <a:t> </a:t>
            </a:r>
            <a:r>
              <a:rPr lang="pl-PL" dirty="0" err="1" smtClean="0"/>
              <a:t>where</a:t>
            </a:r>
            <a:r>
              <a:rPr lang="pl-PL" dirty="0" smtClean="0"/>
              <a:t> </a:t>
            </a:r>
            <a:r>
              <a:rPr lang="pl-PL" dirty="0" err="1" smtClean="0"/>
              <a:t>Article</a:t>
            </a:r>
            <a:r>
              <a:rPr lang="pl-PL" dirty="0" smtClean="0"/>
              <a:t> 3(4) </a:t>
            </a:r>
            <a:r>
              <a:rPr lang="pl-PL" dirty="0" err="1" smtClean="0"/>
              <a:t>is</a:t>
            </a:r>
            <a:r>
              <a:rPr lang="pl-PL" dirty="0" smtClean="0"/>
              <a:t> met:</a:t>
            </a:r>
          </a:p>
          <a:p>
            <a:r>
              <a:rPr lang="pl-PL" dirty="0" smtClean="0"/>
              <a:t>„</a:t>
            </a:r>
            <a:r>
              <a:rPr lang="en-US" dirty="0" smtClean="0"/>
              <a:t>The </a:t>
            </a:r>
            <a:r>
              <a:rPr lang="en-US" dirty="0"/>
              <a:t>creation of a joint venture performing on a lasting basis all the functions of an autonomous economic entity shall constitute a concentration within the meaning of paragraph 1(b</a:t>
            </a:r>
            <a:r>
              <a:rPr lang="en-US" dirty="0" smtClean="0"/>
              <a:t>)</a:t>
            </a:r>
            <a:r>
              <a:rPr lang="pl-PL" dirty="0" smtClean="0"/>
              <a:t>”</a:t>
            </a:r>
          </a:p>
          <a:p>
            <a:r>
              <a:rPr lang="pl-PL" dirty="0" err="1" smtClean="0"/>
              <a:t>This</a:t>
            </a:r>
            <a:r>
              <a:rPr lang="pl-PL" dirty="0" smtClean="0"/>
              <a:t> </a:t>
            </a:r>
            <a:r>
              <a:rPr lang="pl-PL" dirty="0" err="1" smtClean="0"/>
              <a:t>includes</a:t>
            </a:r>
            <a:r>
              <a:rPr lang="pl-PL" dirty="0" smtClean="0"/>
              <a:t> </a:t>
            </a:r>
            <a:r>
              <a:rPr lang="pl-PL" dirty="0" err="1" smtClean="0"/>
              <a:t>offering</a:t>
            </a:r>
            <a:r>
              <a:rPr lang="pl-PL" dirty="0" smtClean="0"/>
              <a:t> </a:t>
            </a:r>
            <a:r>
              <a:rPr lang="pl-PL" dirty="0" err="1" smtClean="0"/>
              <a:t>goods</a:t>
            </a:r>
            <a:r>
              <a:rPr lang="pl-PL" dirty="0" smtClean="0"/>
              <a:t> and services on a market, </a:t>
            </a:r>
            <a:r>
              <a:rPr lang="pl-PL" dirty="0" err="1" smtClean="0"/>
              <a:t>having</a:t>
            </a:r>
            <a:r>
              <a:rPr lang="pl-PL" dirty="0" smtClean="0"/>
              <a:t> a management </a:t>
            </a:r>
            <a:r>
              <a:rPr lang="pl-PL" dirty="0" err="1" smtClean="0"/>
              <a:t>entrusted</a:t>
            </a:r>
            <a:r>
              <a:rPr lang="pl-PL" dirty="0" smtClean="0"/>
              <a:t> with </a:t>
            </a:r>
            <a:r>
              <a:rPr lang="pl-PL" dirty="0" err="1" smtClean="0"/>
              <a:t>its</a:t>
            </a:r>
            <a:r>
              <a:rPr lang="pl-PL" dirty="0" smtClean="0"/>
              <a:t> </a:t>
            </a:r>
            <a:r>
              <a:rPr lang="pl-PL" dirty="0" err="1" smtClean="0"/>
              <a:t>operation</a:t>
            </a:r>
            <a:r>
              <a:rPr lang="pl-PL" dirty="0" smtClean="0"/>
              <a:t>, </a:t>
            </a:r>
            <a:r>
              <a:rPr lang="pl-PL" dirty="0" err="1" smtClean="0"/>
              <a:t>sufficient</a:t>
            </a:r>
            <a:r>
              <a:rPr lang="pl-PL" dirty="0" smtClean="0"/>
              <a:t> </a:t>
            </a:r>
            <a:r>
              <a:rPr lang="pl-PL" dirty="0" err="1" smtClean="0"/>
              <a:t>financial</a:t>
            </a:r>
            <a:r>
              <a:rPr lang="pl-PL" dirty="0" smtClean="0"/>
              <a:t> and </a:t>
            </a:r>
            <a:r>
              <a:rPr lang="pl-PL" dirty="0" err="1" smtClean="0"/>
              <a:t>staffing</a:t>
            </a:r>
            <a:r>
              <a:rPr lang="pl-PL" dirty="0" smtClean="0"/>
              <a:t> </a:t>
            </a:r>
            <a:r>
              <a:rPr lang="pl-PL" dirty="0" err="1" smtClean="0"/>
              <a:t>resources</a:t>
            </a:r>
            <a:r>
              <a:rPr lang="pl-PL" dirty="0" smtClean="0"/>
              <a:t> (</a:t>
            </a:r>
            <a:r>
              <a:rPr lang="pl-PL" dirty="0" err="1" smtClean="0"/>
              <a:t>see</a:t>
            </a:r>
            <a:r>
              <a:rPr lang="pl-PL" dirty="0" smtClean="0"/>
              <a:t> </a:t>
            </a:r>
            <a:r>
              <a:rPr lang="pl-PL" dirty="0" err="1" smtClean="0"/>
              <a:t>Kokkoris</a:t>
            </a:r>
            <a:r>
              <a:rPr lang="pl-PL" dirty="0" smtClean="0"/>
              <a:t>/</a:t>
            </a:r>
            <a:r>
              <a:rPr lang="pl-PL" dirty="0" err="1" smtClean="0"/>
              <a:t>Shelanski</a:t>
            </a:r>
            <a:r>
              <a:rPr lang="pl-PL" dirty="0" smtClean="0"/>
              <a:t>, p. 146)</a:t>
            </a:r>
          </a:p>
          <a:p>
            <a:r>
              <a:rPr lang="pl-PL" dirty="0" smtClean="0"/>
              <a:t>The </a:t>
            </a:r>
            <a:r>
              <a:rPr lang="pl-PL" dirty="0" err="1" smtClean="0"/>
              <a:t>Regulation</a:t>
            </a:r>
            <a:r>
              <a:rPr lang="pl-PL" dirty="0" smtClean="0"/>
              <a:t> </a:t>
            </a:r>
            <a:r>
              <a:rPr lang="pl-PL" dirty="0" err="1" smtClean="0"/>
              <a:t>does</a:t>
            </a:r>
            <a:r>
              <a:rPr lang="pl-PL" dirty="0" smtClean="0"/>
              <a:t> not </a:t>
            </a:r>
            <a:r>
              <a:rPr lang="pl-PL" dirty="0" err="1" smtClean="0"/>
              <a:t>specify</a:t>
            </a:r>
            <a:r>
              <a:rPr lang="pl-PL" dirty="0" smtClean="0"/>
              <a:t> </a:t>
            </a:r>
            <a:r>
              <a:rPr lang="pl-PL" dirty="0" err="1" smtClean="0"/>
              <a:t>what</a:t>
            </a:r>
            <a:r>
              <a:rPr lang="pl-PL" dirty="0" smtClean="0"/>
              <a:t> </a:t>
            </a:r>
            <a:r>
              <a:rPr lang="pl-PL" dirty="0" err="1" smtClean="0"/>
              <a:t>is</a:t>
            </a:r>
            <a:r>
              <a:rPr lang="pl-PL" dirty="0" smtClean="0"/>
              <a:t> to be </a:t>
            </a:r>
            <a:r>
              <a:rPr lang="pl-PL" dirty="0" err="1" smtClean="0"/>
              <a:t>understood</a:t>
            </a:r>
            <a:r>
              <a:rPr lang="pl-PL" dirty="0" smtClean="0"/>
              <a:t> as a joint venture, and </a:t>
            </a:r>
            <a:r>
              <a:rPr lang="pl-PL" dirty="0" err="1" smtClean="0"/>
              <a:t>this</a:t>
            </a:r>
            <a:r>
              <a:rPr lang="pl-PL" dirty="0" smtClean="0"/>
              <a:t> </a:t>
            </a:r>
            <a:r>
              <a:rPr lang="pl-PL" dirty="0" err="1" smtClean="0"/>
              <a:t>has</a:t>
            </a:r>
            <a:r>
              <a:rPr lang="pl-PL" dirty="0" smtClean="0"/>
              <a:t> to be </a:t>
            </a:r>
            <a:r>
              <a:rPr lang="pl-PL" dirty="0" err="1" smtClean="0"/>
              <a:t>assessed</a:t>
            </a:r>
            <a:r>
              <a:rPr lang="pl-PL" dirty="0" smtClean="0"/>
              <a:t> on a </a:t>
            </a:r>
            <a:r>
              <a:rPr lang="pl-PL" dirty="0" err="1" smtClean="0"/>
              <a:t>case</a:t>
            </a:r>
            <a:r>
              <a:rPr lang="pl-PL" dirty="0" smtClean="0"/>
              <a:t>-by-</a:t>
            </a:r>
            <a:r>
              <a:rPr lang="pl-PL" dirty="0" err="1" smtClean="0"/>
              <a:t>case</a:t>
            </a:r>
            <a:r>
              <a:rPr lang="pl-PL" dirty="0" smtClean="0"/>
              <a:t> </a:t>
            </a:r>
            <a:r>
              <a:rPr lang="pl-PL" dirty="0" err="1" smtClean="0"/>
              <a:t>basis</a:t>
            </a:r>
            <a:endParaRPr lang="pl-PL" dirty="0" smtClean="0"/>
          </a:p>
          <a:p>
            <a:r>
              <a:rPr lang="pl-PL" dirty="0" smtClean="0"/>
              <a:t>A joint venture </a:t>
            </a:r>
            <a:r>
              <a:rPr lang="pl-PL" dirty="0" err="1" smtClean="0"/>
              <a:t>may</a:t>
            </a:r>
            <a:r>
              <a:rPr lang="pl-PL" dirty="0" smtClean="0"/>
              <a:t> be </a:t>
            </a:r>
            <a:r>
              <a:rPr lang="pl-PL" dirty="0" err="1" smtClean="0"/>
              <a:t>contractual</a:t>
            </a:r>
            <a:r>
              <a:rPr lang="pl-PL" dirty="0" smtClean="0"/>
              <a:t>, in the form of a </a:t>
            </a:r>
            <a:r>
              <a:rPr lang="pl-PL" dirty="0" err="1" smtClean="0"/>
              <a:t>subsidiary</a:t>
            </a:r>
            <a:r>
              <a:rPr lang="pl-PL" dirty="0" smtClean="0"/>
              <a:t>, in the form of a single joint </a:t>
            </a:r>
            <a:r>
              <a:rPr lang="pl-PL" dirty="0" err="1" smtClean="0"/>
              <a:t>company</a:t>
            </a:r>
            <a:r>
              <a:rPr lang="pl-PL" dirty="0" smtClean="0"/>
              <a:t> organ, </a:t>
            </a:r>
            <a:r>
              <a:rPr lang="pl-PL" dirty="0" err="1" smtClean="0"/>
              <a:t>etc</a:t>
            </a:r>
            <a:r>
              <a:rPr lang="pl-PL" dirty="0" smtClean="0"/>
              <a:t>; </a:t>
            </a:r>
            <a:r>
              <a:rPr lang="pl-PL" dirty="0" err="1" smtClean="0"/>
              <a:t>however</a:t>
            </a:r>
            <a:r>
              <a:rPr lang="pl-PL" dirty="0" smtClean="0"/>
              <a:t>, </a:t>
            </a:r>
            <a:r>
              <a:rPr lang="pl-PL" dirty="0" err="1" smtClean="0"/>
              <a:t>only</a:t>
            </a:r>
            <a:r>
              <a:rPr lang="pl-PL" dirty="0" smtClean="0"/>
              <a:t> </a:t>
            </a:r>
            <a:r>
              <a:rPr lang="pl-PL" dirty="0" err="1" smtClean="0"/>
              <a:t>JVs</a:t>
            </a:r>
            <a:r>
              <a:rPr lang="pl-PL" dirty="0" smtClean="0"/>
              <a:t> </a:t>
            </a:r>
            <a:r>
              <a:rPr lang="pl-PL" dirty="0" err="1" smtClean="0"/>
              <a:t>that</a:t>
            </a:r>
            <a:r>
              <a:rPr lang="pl-PL" dirty="0" smtClean="0"/>
              <a:t> </a:t>
            </a:r>
            <a:r>
              <a:rPr lang="pl-PL" dirty="0" err="1" smtClean="0"/>
              <a:t>are</a:t>
            </a:r>
            <a:r>
              <a:rPr lang="pl-PL" dirty="0" smtClean="0"/>
              <a:t> „</a:t>
            </a:r>
            <a:r>
              <a:rPr lang="pl-PL" dirty="0" err="1" smtClean="0"/>
              <a:t>full-function</a:t>
            </a:r>
            <a:r>
              <a:rPr lang="pl-PL" dirty="0" smtClean="0"/>
              <a:t>” </a:t>
            </a:r>
            <a:r>
              <a:rPr lang="pl-PL" dirty="0" err="1" smtClean="0"/>
              <a:t>are</a:t>
            </a:r>
            <a:r>
              <a:rPr lang="pl-PL" dirty="0" smtClean="0"/>
              <a:t> </a:t>
            </a:r>
            <a:r>
              <a:rPr lang="pl-PL" dirty="0" err="1" smtClean="0"/>
              <a:t>caught</a:t>
            </a:r>
            <a:r>
              <a:rPr lang="pl-PL" dirty="0" smtClean="0"/>
              <a:t> by </a:t>
            </a:r>
            <a:r>
              <a:rPr lang="pl-PL" dirty="0" err="1" smtClean="0"/>
              <a:t>Regulation</a:t>
            </a:r>
            <a:r>
              <a:rPr lang="pl-PL" dirty="0" smtClean="0"/>
              <a:t> no 139/2004</a:t>
            </a:r>
            <a:endParaRPr lang="en-GB" dirty="0"/>
          </a:p>
        </p:txBody>
      </p:sp>
    </p:spTree>
    <p:extLst>
      <p:ext uri="{BB962C8B-B14F-4D97-AF65-F5344CB8AC3E}">
        <p14:creationId xmlns:p14="http://schemas.microsoft.com/office/powerpoint/2010/main" val="2648185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lstStyle/>
          <a:p>
            <a:r>
              <a:rPr lang="pl-PL" dirty="0" err="1" smtClean="0"/>
              <a:t>Thank</a:t>
            </a:r>
            <a:r>
              <a:rPr lang="pl-PL" dirty="0" smtClean="0"/>
              <a:t> </a:t>
            </a:r>
            <a:r>
              <a:rPr lang="pl-PL" dirty="0" err="1" smtClean="0"/>
              <a:t>you</a:t>
            </a:r>
            <a:r>
              <a:rPr lang="pl-PL" dirty="0" smtClean="0"/>
              <a:t> for </a:t>
            </a:r>
            <a:r>
              <a:rPr lang="pl-PL" dirty="0" err="1" smtClean="0"/>
              <a:t>your</a:t>
            </a:r>
            <a:r>
              <a:rPr lang="pl-PL" dirty="0" smtClean="0"/>
              <a:t> </a:t>
            </a:r>
            <a:r>
              <a:rPr lang="pl-PL" dirty="0" err="1" smtClean="0"/>
              <a:t>attention</a:t>
            </a:r>
            <a:endParaRPr lang="en-GB" dirty="0"/>
          </a:p>
        </p:txBody>
      </p:sp>
    </p:spTree>
    <p:extLst>
      <p:ext uri="{BB962C8B-B14F-4D97-AF65-F5344CB8AC3E}">
        <p14:creationId xmlns:p14="http://schemas.microsoft.com/office/powerpoint/2010/main" val="384947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lstStyle/>
          <a:p>
            <a:r>
              <a:rPr lang="pl-PL" dirty="0" err="1"/>
              <a:t>Merger</a:t>
            </a:r>
            <a:r>
              <a:rPr lang="pl-PL" dirty="0"/>
              <a:t> </a:t>
            </a:r>
            <a:r>
              <a:rPr lang="pl-PL" dirty="0" err="1"/>
              <a:t>control</a:t>
            </a:r>
            <a:r>
              <a:rPr lang="pl-PL" dirty="0"/>
              <a:t> </a:t>
            </a:r>
            <a:r>
              <a:rPr lang="pl-PL" dirty="0" err="1"/>
              <a:t>has</a:t>
            </a:r>
            <a:r>
              <a:rPr lang="pl-PL" dirty="0"/>
              <a:t> not </a:t>
            </a:r>
            <a:r>
              <a:rPr lang="pl-PL" dirty="0" err="1"/>
              <a:t>been</a:t>
            </a:r>
            <a:r>
              <a:rPr lang="pl-PL" dirty="0"/>
              <a:t> </a:t>
            </a:r>
            <a:r>
              <a:rPr lang="pl-PL" dirty="0" err="1"/>
              <a:t>expressly</a:t>
            </a:r>
            <a:r>
              <a:rPr lang="pl-PL" dirty="0"/>
              <a:t> </a:t>
            </a:r>
            <a:r>
              <a:rPr lang="pl-PL" dirty="0" err="1"/>
              <a:t>addressed</a:t>
            </a:r>
            <a:r>
              <a:rPr lang="pl-PL" dirty="0"/>
              <a:t> </a:t>
            </a:r>
            <a:r>
              <a:rPr lang="pl-PL" dirty="0" err="1"/>
              <a:t>under</a:t>
            </a:r>
            <a:r>
              <a:rPr lang="pl-PL" dirty="0"/>
              <a:t> the </a:t>
            </a:r>
            <a:r>
              <a:rPr lang="pl-PL" dirty="0" err="1"/>
              <a:t>Treaties</a:t>
            </a:r>
            <a:r>
              <a:rPr lang="pl-PL" dirty="0"/>
              <a:t> in a </a:t>
            </a:r>
            <a:r>
              <a:rPr lang="pl-PL" dirty="0" err="1"/>
              <a:t>manner</a:t>
            </a:r>
            <a:r>
              <a:rPr lang="pl-PL" dirty="0"/>
              <a:t> </a:t>
            </a:r>
            <a:r>
              <a:rPr lang="pl-PL" dirty="0" err="1"/>
              <a:t>similar</a:t>
            </a:r>
            <a:r>
              <a:rPr lang="pl-PL" dirty="0"/>
              <a:t> to </a:t>
            </a:r>
            <a:r>
              <a:rPr lang="pl-PL" dirty="0" err="1"/>
              <a:t>other</a:t>
            </a:r>
            <a:r>
              <a:rPr lang="pl-PL" dirty="0"/>
              <a:t> </a:t>
            </a:r>
            <a:r>
              <a:rPr lang="pl-PL" dirty="0" err="1"/>
              <a:t>areas</a:t>
            </a:r>
            <a:r>
              <a:rPr lang="pl-PL" dirty="0"/>
              <a:t> of EU </a:t>
            </a:r>
            <a:r>
              <a:rPr lang="pl-PL" dirty="0" err="1"/>
              <a:t>Competiton</a:t>
            </a:r>
            <a:r>
              <a:rPr lang="pl-PL" dirty="0"/>
              <a:t> law</a:t>
            </a:r>
          </a:p>
          <a:p>
            <a:r>
              <a:rPr lang="pl-PL" dirty="0"/>
              <a:t>The </a:t>
            </a:r>
            <a:r>
              <a:rPr lang="pl-PL" dirty="0" err="1"/>
              <a:t>legal</a:t>
            </a:r>
            <a:r>
              <a:rPr lang="pl-PL" dirty="0"/>
              <a:t> </a:t>
            </a:r>
            <a:r>
              <a:rPr lang="pl-PL" dirty="0" err="1"/>
              <a:t>basis</a:t>
            </a:r>
            <a:r>
              <a:rPr lang="pl-PL" dirty="0"/>
              <a:t> for EU </a:t>
            </a:r>
            <a:r>
              <a:rPr lang="pl-PL" dirty="0" err="1"/>
              <a:t>action</a:t>
            </a:r>
            <a:r>
              <a:rPr lang="pl-PL" dirty="0"/>
              <a:t> </a:t>
            </a:r>
            <a:r>
              <a:rPr lang="pl-PL" dirty="0" err="1"/>
              <a:t>is</a:t>
            </a:r>
            <a:r>
              <a:rPr lang="pl-PL" dirty="0"/>
              <a:t> </a:t>
            </a:r>
            <a:r>
              <a:rPr lang="pl-PL" dirty="0" err="1"/>
              <a:t>what</a:t>
            </a:r>
            <a:r>
              <a:rPr lang="pl-PL" dirty="0"/>
              <a:t> </a:t>
            </a:r>
            <a:r>
              <a:rPr lang="pl-PL" dirty="0" err="1"/>
              <a:t>is</a:t>
            </a:r>
            <a:r>
              <a:rPr lang="pl-PL" dirty="0"/>
              <a:t> </a:t>
            </a:r>
            <a:r>
              <a:rPr lang="pl-PL" dirty="0" err="1"/>
              <a:t>now</a:t>
            </a:r>
            <a:r>
              <a:rPr lang="pl-PL" dirty="0"/>
              <a:t> </a:t>
            </a:r>
            <a:r>
              <a:rPr lang="pl-PL" dirty="0" err="1"/>
              <a:t>Article</a:t>
            </a:r>
            <a:r>
              <a:rPr lang="pl-PL" dirty="0"/>
              <a:t> 103(1) TFEU, </a:t>
            </a:r>
            <a:r>
              <a:rPr lang="pl-PL" dirty="0" err="1"/>
              <a:t>read</a:t>
            </a:r>
            <a:r>
              <a:rPr lang="pl-PL" dirty="0"/>
              <a:t> </a:t>
            </a:r>
            <a:r>
              <a:rPr lang="pl-PL" dirty="0" err="1"/>
              <a:t>together</a:t>
            </a:r>
            <a:r>
              <a:rPr lang="pl-PL" dirty="0"/>
              <a:t> with </a:t>
            </a:r>
            <a:r>
              <a:rPr lang="pl-PL" dirty="0" err="1"/>
              <a:t>Article</a:t>
            </a:r>
            <a:r>
              <a:rPr lang="pl-PL" dirty="0"/>
              <a:t> 352(1) TFEU</a:t>
            </a:r>
          </a:p>
          <a:p>
            <a:r>
              <a:rPr lang="pl-PL" dirty="0" err="1"/>
              <a:t>Mergers</a:t>
            </a:r>
            <a:r>
              <a:rPr lang="pl-PL" dirty="0"/>
              <a:t> </a:t>
            </a:r>
            <a:r>
              <a:rPr lang="pl-PL" dirty="0" err="1"/>
              <a:t>are</a:t>
            </a:r>
            <a:r>
              <a:rPr lang="pl-PL" dirty="0"/>
              <a:t> </a:t>
            </a:r>
            <a:r>
              <a:rPr lang="pl-PL" dirty="0" err="1"/>
              <a:t>addressed</a:t>
            </a:r>
            <a:r>
              <a:rPr lang="pl-PL" dirty="0"/>
              <a:t> by </a:t>
            </a:r>
            <a:r>
              <a:rPr lang="pl-PL" dirty="0" err="1"/>
              <a:t>an</a:t>
            </a:r>
            <a:r>
              <a:rPr lang="pl-PL" dirty="0"/>
              <a:t> </a:t>
            </a:r>
            <a:r>
              <a:rPr lang="pl-PL" dirty="0" err="1"/>
              <a:t>act</a:t>
            </a:r>
            <a:r>
              <a:rPr lang="pl-PL" dirty="0"/>
              <a:t> of </a:t>
            </a:r>
            <a:r>
              <a:rPr lang="pl-PL" dirty="0" err="1"/>
              <a:t>secondary</a:t>
            </a:r>
            <a:r>
              <a:rPr lang="pl-PL" dirty="0"/>
              <a:t> Union law : </a:t>
            </a:r>
            <a:r>
              <a:rPr lang="pl-PL" dirty="0" err="1"/>
              <a:t>pricipally</a:t>
            </a:r>
            <a:r>
              <a:rPr lang="pl-PL" dirty="0"/>
              <a:t> by the </a:t>
            </a:r>
            <a:r>
              <a:rPr lang="en-GB" dirty="0"/>
              <a:t>Council Regulation (EC) No 139/2004 of 20 January 2004 on the control of concentrations between undertakings (the EC Merger Regulation)</a:t>
            </a:r>
            <a:endParaRPr lang="pl-PL" dirty="0"/>
          </a:p>
          <a:p>
            <a:r>
              <a:rPr lang="en-GB" dirty="0">
                <a:hlinkClick r:id="rId2"/>
              </a:rPr>
              <a:t>https://eur-lex.europa.eu/legal-content/EN/TXT/HTML/?uri=CELEX:32004R0139&amp;from=EN</a:t>
            </a:r>
            <a:endParaRPr lang="pl-PL" dirty="0"/>
          </a:p>
          <a:p>
            <a:r>
              <a:rPr lang="pl-PL" dirty="0" err="1"/>
              <a:t>There</a:t>
            </a:r>
            <a:r>
              <a:rPr lang="pl-PL" dirty="0"/>
              <a:t> </a:t>
            </a:r>
            <a:r>
              <a:rPr lang="pl-PL" dirty="0" err="1"/>
              <a:t>is</a:t>
            </a:r>
            <a:r>
              <a:rPr lang="pl-PL" dirty="0"/>
              <a:t> </a:t>
            </a:r>
            <a:r>
              <a:rPr lang="pl-PL" dirty="0" err="1"/>
              <a:t>also</a:t>
            </a:r>
            <a:r>
              <a:rPr lang="pl-PL" dirty="0"/>
              <a:t> the </a:t>
            </a:r>
            <a:r>
              <a:rPr lang="pl-PL" dirty="0" err="1"/>
              <a:t>Implementing</a:t>
            </a:r>
            <a:r>
              <a:rPr lang="pl-PL" dirty="0"/>
              <a:t> </a:t>
            </a:r>
            <a:r>
              <a:rPr lang="pl-PL" dirty="0" err="1"/>
              <a:t>Regulation</a:t>
            </a:r>
            <a:r>
              <a:rPr lang="pl-PL" dirty="0"/>
              <a:t> : </a:t>
            </a:r>
            <a:r>
              <a:rPr lang="en-GB" dirty="0"/>
              <a:t>Commission Regulation (EC) No 802/2004 of 7 April 2004 implementing Council Regulation (EC) No 139/2004 on the control of concentrations between undertakings</a:t>
            </a:r>
            <a:r>
              <a:rPr lang="pl-PL" dirty="0"/>
              <a:t> (</a:t>
            </a:r>
            <a:r>
              <a:rPr lang="pl-PL" dirty="0" err="1"/>
              <a:t>consolidated</a:t>
            </a:r>
            <a:r>
              <a:rPr lang="pl-PL" dirty="0"/>
              <a:t> version : </a:t>
            </a:r>
            <a:r>
              <a:rPr lang="pl-PL" dirty="0">
                <a:hlinkClick r:id="rId3"/>
              </a:rPr>
              <a:t>https://eur-lex.europa.eu/legal-content/EN/TXT/HTML/?uri=CELEX:02004R0802-20140101&amp;from=PL</a:t>
            </a:r>
            <a:r>
              <a:rPr lang="pl-PL" dirty="0"/>
              <a:t>), </a:t>
            </a:r>
            <a:r>
              <a:rPr lang="pl-PL" dirty="0" err="1"/>
              <a:t>which</a:t>
            </a:r>
            <a:r>
              <a:rPr lang="pl-PL" dirty="0"/>
              <a:t> </a:t>
            </a:r>
            <a:r>
              <a:rPr lang="pl-PL" dirty="0" err="1"/>
              <a:t>is</a:t>
            </a:r>
            <a:r>
              <a:rPr lang="pl-PL" dirty="0"/>
              <a:t> </a:t>
            </a:r>
            <a:r>
              <a:rPr lang="pl-PL" dirty="0" err="1"/>
              <a:t>essentially</a:t>
            </a:r>
            <a:r>
              <a:rPr lang="pl-PL" dirty="0"/>
              <a:t> </a:t>
            </a:r>
            <a:r>
              <a:rPr lang="pl-PL" dirty="0" err="1"/>
              <a:t>procedural</a:t>
            </a:r>
            <a:r>
              <a:rPr lang="pl-PL" dirty="0"/>
              <a:t> in </a:t>
            </a:r>
            <a:r>
              <a:rPr lang="pl-PL" dirty="0" err="1"/>
              <a:t>nature</a:t>
            </a:r>
            <a:endParaRPr lang="en-GB" dirty="0"/>
          </a:p>
        </p:txBody>
      </p:sp>
    </p:spTree>
    <p:extLst>
      <p:ext uri="{BB962C8B-B14F-4D97-AF65-F5344CB8AC3E}">
        <p14:creationId xmlns:p14="http://schemas.microsoft.com/office/powerpoint/2010/main" val="1882491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lstStyle/>
          <a:p>
            <a:r>
              <a:rPr lang="pl-PL" dirty="0" err="1"/>
              <a:t>There</a:t>
            </a:r>
            <a:r>
              <a:rPr lang="pl-PL" dirty="0"/>
              <a:t> </a:t>
            </a:r>
            <a:r>
              <a:rPr lang="pl-PL" dirty="0" err="1"/>
              <a:t>are</a:t>
            </a:r>
            <a:r>
              <a:rPr lang="pl-PL" dirty="0"/>
              <a:t> </a:t>
            </a:r>
            <a:r>
              <a:rPr lang="pl-PL" dirty="0" err="1"/>
              <a:t>also</a:t>
            </a:r>
            <a:r>
              <a:rPr lang="pl-PL" dirty="0"/>
              <a:t> </a:t>
            </a:r>
            <a:r>
              <a:rPr lang="pl-PL" dirty="0" err="1"/>
              <a:t>Commission</a:t>
            </a:r>
            <a:r>
              <a:rPr lang="pl-PL" dirty="0"/>
              <a:t> </a:t>
            </a:r>
            <a:r>
              <a:rPr lang="pl-PL" dirty="0" err="1"/>
              <a:t>guidelines</a:t>
            </a:r>
            <a:r>
              <a:rPr lang="pl-PL" dirty="0"/>
              <a:t>, </a:t>
            </a:r>
            <a:r>
              <a:rPr lang="pl-PL" dirty="0" err="1"/>
              <a:t>which</a:t>
            </a:r>
            <a:r>
              <a:rPr lang="pl-PL" dirty="0"/>
              <a:t> </a:t>
            </a:r>
            <a:r>
              <a:rPr lang="pl-PL" dirty="0" err="1"/>
              <a:t>are</a:t>
            </a:r>
            <a:r>
              <a:rPr lang="pl-PL" dirty="0"/>
              <a:t> </a:t>
            </a:r>
            <a:r>
              <a:rPr lang="pl-PL" dirty="0" err="1"/>
              <a:t>binding</a:t>
            </a:r>
            <a:r>
              <a:rPr lang="pl-PL" dirty="0"/>
              <a:t> on </a:t>
            </a:r>
            <a:r>
              <a:rPr lang="pl-PL" dirty="0" err="1"/>
              <a:t>it</a:t>
            </a:r>
            <a:r>
              <a:rPr lang="pl-PL" dirty="0"/>
              <a:t> in </a:t>
            </a:r>
            <a:r>
              <a:rPr lang="pl-PL" dirty="0" err="1"/>
              <a:t>so</a:t>
            </a:r>
            <a:r>
              <a:rPr lang="pl-PL" dirty="0"/>
              <a:t> far as </a:t>
            </a:r>
            <a:r>
              <a:rPr lang="pl-PL" dirty="0" err="1"/>
              <a:t>they</a:t>
            </a:r>
            <a:r>
              <a:rPr lang="pl-PL" dirty="0"/>
              <a:t> </a:t>
            </a:r>
            <a:r>
              <a:rPr lang="pl-PL" dirty="0" err="1"/>
              <a:t>are</a:t>
            </a:r>
            <a:r>
              <a:rPr lang="pl-PL" dirty="0"/>
              <a:t> in </a:t>
            </a:r>
            <a:r>
              <a:rPr lang="pl-PL" dirty="0" err="1"/>
              <a:t>conformity</a:t>
            </a:r>
            <a:r>
              <a:rPr lang="pl-PL" dirty="0"/>
              <a:t> with </a:t>
            </a:r>
            <a:r>
              <a:rPr lang="pl-PL" dirty="0" err="1"/>
              <a:t>binding</a:t>
            </a:r>
            <a:r>
              <a:rPr lang="pl-PL" dirty="0"/>
              <a:t> EU law in </a:t>
            </a:r>
            <a:r>
              <a:rPr lang="pl-PL" dirty="0" err="1"/>
              <a:t>force</a:t>
            </a:r>
            <a:endParaRPr lang="pl-PL" dirty="0"/>
          </a:p>
          <a:p>
            <a:r>
              <a:rPr lang="pl-PL" dirty="0"/>
              <a:t>The </a:t>
            </a:r>
            <a:r>
              <a:rPr lang="pl-PL" dirty="0" err="1"/>
              <a:t>Commission</a:t>
            </a:r>
            <a:r>
              <a:rPr lang="pl-PL" dirty="0"/>
              <a:t> </a:t>
            </a:r>
            <a:r>
              <a:rPr lang="pl-PL" dirty="0" err="1"/>
              <a:t>takes</a:t>
            </a:r>
            <a:r>
              <a:rPr lang="pl-PL" dirty="0"/>
              <a:t> </a:t>
            </a:r>
            <a:r>
              <a:rPr lang="pl-PL" dirty="0" err="1"/>
              <a:t>decisions</a:t>
            </a:r>
            <a:r>
              <a:rPr lang="pl-PL" dirty="0"/>
              <a:t> in EU </a:t>
            </a:r>
            <a:r>
              <a:rPr lang="pl-PL" dirty="0" err="1"/>
              <a:t>merger</a:t>
            </a:r>
            <a:r>
              <a:rPr lang="pl-PL" dirty="0"/>
              <a:t> </a:t>
            </a:r>
            <a:r>
              <a:rPr lang="pl-PL" dirty="0" err="1"/>
              <a:t>cases</a:t>
            </a:r>
            <a:endParaRPr lang="pl-PL" dirty="0"/>
          </a:p>
          <a:p>
            <a:r>
              <a:rPr lang="pl-PL" dirty="0"/>
              <a:t>http://ec.europa.eu/competition/mergers/legislation/legislation.html  </a:t>
            </a:r>
          </a:p>
          <a:p>
            <a:r>
              <a:rPr lang="pl-PL" dirty="0"/>
              <a:t>The Court of </a:t>
            </a:r>
            <a:r>
              <a:rPr lang="pl-PL" dirty="0" err="1"/>
              <a:t>Justice</a:t>
            </a:r>
            <a:r>
              <a:rPr lang="pl-PL" dirty="0"/>
              <a:t> and the General Court </a:t>
            </a:r>
            <a:r>
              <a:rPr lang="pl-PL" dirty="0" err="1"/>
              <a:t>interpret</a:t>
            </a:r>
            <a:r>
              <a:rPr lang="pl-PL" dirty="0"/>
              <a:t> and </a:t>
            </a:r>
            <a:r>
              <a:rPr lang="pl-PL" dirty="0" err="1"/>
              <a:t>apply</a:t>
            </a:r>
            <a:r>
              <a:rPr lang="pl-PL" dirty="0"/>
              <a:t> EU law on </a:t>
            </a:r>
            <a:r>
              <a:rPr lang="pl-PL" dirty="0" err="1"/>
              <a:t>mergers</a:t>
            </a:r>
            <a:r>
              <a:rPr lang="pl-PL" dirty="0"/>
              <a:t>; </a:t>
            </a:r>
            <a:r>
              <a:rPr lang="pl-PL" dirty="0" err="1"/>
              <a:t>they</a:t>
            </a:r>
            <a:r>
              <a:rPr lang="pl-PL" dirty="0"/>
              <a:t> </a:t>
            </a:r>
            <a:r>
              <a:rPr lang="pl-PL" dirty="0" err="1"/>
              <a:t>also</a:t>
            </a:r>
            <a:r>
              <a:rPr lang="pl-PL" dirty="0"/>
              <a:t> </a:t>
            </a:r>
            <a:r>
              <a:rPr lang="pl-PL" dirty="0" err="1"/>
              <a:t>exercise</a:t>
            </a:r>
            <a:r>
              <a:rPr lang="pl-PL" dirty="0"/>
              <a:t> </a:t>
            </a:r>
            <a:r>
              <a:rPr lang="pl-PL" dirty="0" err="1"/>
              <a:t>judicial</a:t>
            </a:r>
            <a:r>
              <a:rPr lang="pl-PL" dirty="0"/>
              <a:t> </a:t>
            </a:r>
            <a:r>
              <a:rPr lang="pl-PL" dirty="0" err="1"/>
              <a:t>review</a:t>
            </a:r>
            <a:r>
              <a:rPr lang="pl-PL" dirty="0"/>
              <a:t> of the </a:t>
            </a:r>
            <a:r>
              <a:rPr lang="pl-PL" dirty="0" err="1"/>
              <a:t>Commission’s</a:t>
            </a:r>
            <a:r>
              <a:rPr lang="pl-PL" dirty="0"/>
              <a:t> </a:t>
            </a:r>
            <a:r>
              <a:rPr lang="pl-PL" dirty="0" err="1"/>
              <a:t>activities</a:t>
            </a:r>
            <a:r>
              <a:rPr lang="pl-PL" dirty="0"/>
              <a:t>, </a:t>
            </a:r>
            <a:r>
              <a:rPr lang="pl-PL" dirty="0" err="1"/>
              <a:t>including</a:t>
            </a:r>
            <a:r>
              <a:rPr lang="pl-PL" dirty="0"/>
              <a:t> </a:t>
            </a:r>
            <a:r>
              <a:rPr lang="pl-PL" dirty="0" err="1"/>
              <a:t>judicial</a:t>
            </a:r>
            <a:r>
              <a:rPr lang="pl-PL" dirty="0"/>
              <a:t> </a:t>
            </a:r>
            <a:r>
              <a:rPr lang="pl-PL" dirty="0" err="1"/>
              <a:t>review</a:t>
            </a:r>
            <a:r>
              <a:rPr lang="pl-PL" dirty="0"/>
              <a:t> of </a:t>
            </a:r>
            <a:r>
              <a:rPr lang="pl-PL" dirty="0" err="1"/>
              <a:t>its</a:t>
            </a:r>
            <a:r>
              <a:rPr lang="pl-PL" dirty="0"/>
              <a:t> </a:t>
            </a:r>
            <a:r>
              <a:rPr lang="pl-PL" dirty="0" err="1"/>
              <a:t>decisions</a:t>
            </a:r>
            <a:endParaRPr lang="pl-PL" dirty="0"/>
          </a:p>
          <a:p>
            <a:r>
              <a:rPr lang="pl-PL" dirty="0" err="1"/>
              <a:t>Regulation</a:t>
            </a:r>
            <a:r>
              <a:rPr lang="pl-PL" dirty="0"/>
              <a:t> no. 139/2004, </a:t>
            </a:r>
            <a:r>
              <a:rPr lang="pl-PL" dirty="0" err="1"/>
              <a:t>being</a:t>
            </a:r>
            <a:r>
              <a:rPr lang="pl-PL" dirty="0"/>
              <a:t> a </a:t>
            </a:r>
            <a:r>
              <a:rPr lang="pl-PL" dirty="0" err="1"/>
              <a:t>regulation</a:t>
            </a:r>
            <a:r>
              <a:rPr lang="pl-PL" dirty="0"/>
              <a:t>, </a:t>
            </a:r>
            <a:r>
              <a:rPr lang="pl-PL" dirty="0" err="1"/>
              <a:t>is</a:t>
            </a:r>
            <a:r>
              <a:rPr lang="pl-PL" dirty="0"/>
              <a:t> </a:t>
            </a:r>
            <a:r>
              <a:rPr lang="pl-PL" dirty="0" err="1"/>
              <a:t>directly</a:t>
            </a:r>
            <a:r>
              <a:rPr lang="pl-PL" dirty="0"/>
              <a:t> </a:t>
            </a:r>
            <a:r>
              <a:rPr lang="pl-PL" dirty="0" err="1"/>
              <a:t>applicable</a:t>
            </a:r>
            <a:r>
              <a:rPr lang="pl-PL" dirty="0"/>
              <a:t> and </a:t>
            </a:r>
            <a:r>
              <a:rPr lang="pl-PL" dirty="0" err="1"/>
              <a:t>is</a:t>
            </a:r>
            <a:r>
              <a:rPr lang="pl-PL" dirty="0"/>
              <a:t> </a:t>
            </a:r>
            <a:r>
              <a:rPr lang="pl-PL" dirty="0" err="1"/>
              <a:t>binding</a:t>
            </a:r>
            <a:r>
              <a:rPr lang="pl-PL" dirty="0"/>
              <a:t> in </a:t>
            </a:r>
            <a:r>
              <a:rPr lang="pl-PL" dirty="0" err="1"/>
              <a:t>its</a:t>
            </a:r>
            <a:r>
              <a:rPr lang="pl-PL" dirty="0"/>
              <a:t> </a:t>
            </a:r>
            <a:r>
              <a:rPr lang="pl-PL" dirty="0" err="1"/>
              <a:t>entirety</a:t>
            </a:r>
            <a:r>
              <a:rPr lang="pl-PL" dirty="0"/>
              <a:t>; as </a:t>
            </a:r>
            <a:r>
              <a:rPr lang="pl-PL" dirty="0" err="1"/>
              <a:t>such</a:t>
            </a:r>
            <a:r>
              <a:rPr lang="pl-PL" dirty="0"/>
              <a:t>, </a:t>
            </a:r>
            <a:r>
              <a:rPr lang="pl-PL" dirty="0" err="1"/>
              <a:t>individuals</a:t>
            </a:r>
            <a:r>
              <a:rPr lang="pl-PL" dirty="0"/>
              <a:t> (</a:t>
            </a:r>
            <a:r>
              <a:rPr lang="pl-PL" dirty="0" err="1"/>
              <a:t>undertakings</a:t>
            </a:r>
            <a:r>
              <a:rPr lang="pl-PL" dirty="0"/>
              <a:t> and </a:t>
            </a:r>
            <a:r>
              <a:rPr lang="pl-PL" dirty="0" err="1"/>
              <a:t>persons</a:t>
            </a:r>
            <a:r>
              <a:rPr lang="pl-PL" dirty="0"/>
              <a:t> </a:t>
            </a:r>
            <a:r>
              <a:rPr lang="pl-PL" dirty="0" err="1"/>
              <a:t>who</a:t>
            </a:r>
            <a:r>
              <a:rPr lang="pl-PL" dirty="0"/>
              <a:t> </a:t>
            </a:r>
            <a:r>
              <a:rPr lang="pl-PL" dirty="0" err="1"/>
              <a:t>are</a:t>
            </a:r>
            <a:r>
              <a:rPr lang="pl-PL" dirty="0"/>
              <a:t> not </a:t>
            </a:r>
            <a:r>
              <a:rPr lang="pl-PL" dirty="0" err="1"/>
              <a:t>undertakings</a:t>
            </a:r>
            <a:r>
              <a:rPr lang="pl-PL" dirty="0"/>
              <a:t> in </a:t>
            </a:r>
            <a:r>
              <a:rPr lang="pl-PL" dirty="0" err="1"/>
              <a:t>themselves</a:t>
            </a:r>
            <a:r>
              <a:rPr lang="pl-PL" dirty="0"/>
              <a:t>) </a:t>
            </a:r>
            <a:r>
              <a:rPr lang="pl-PL" dirty="0" err="1"/>
              <a:t>are</a:t>
            </a:r>
            <a:r>
              <a:rPr lang="pl-PL" dirty="0"/>
              <a:t> </a:t>
            </a:r>
            <a:r>
              <a:rPr lang="pl-PL" dirty="0" err="1"/>
              <a:t>its</a:t>
            </a:r>
            <a:r>
              <a:rPr lang="pl-PL" dirty="0"/>
              <a:t> </a:t>
            </a:r>
            <a:r>
              <a:rPr lang="pl-PL" dirty="0" err="1"/>
              <a:t>subjects</a:t>
            </a:r>
            <a:r>
              <a:rPr lang="pl-PL" dirty="0"/>
              <a:t> and </a:t>
            </a:r>
            <a:r>
              <a:rPr lang="pl-PL" dirty="0" err="1"/>
              <a:t>may</a:t>
            </a:r>
            <a:r>
              <a:rPr lang="pl-PL" dirty="0"/>
              <a:t> </a:t>
            </a:r>
            <a:r>
              <a:rPr lang="pl-PL" dirty="0" err="1"/>
              <a:t>rely</a:t>
            </a:r>
            <a:r>
              <a:rPr lang="pl-PL" dirty="0"/>
              <a:t> on </a:t>
            </a:r>
            <a:r>
              <a:rPr lang="pl-PL" dirty="0" err="1"/>
              <a:t>it</a:t>
            </a:r>
            <a:endParaRPr lang="pl-PL" dirty="0"/>
          </a:p>
          <a:p>
            <a:r>
              <a:rPr lang="pl-PL" dirty="0" err="1"/>
              <a:t>However</a:t>
            </a:r>
            <a:r>
              <a:rPr lang="pl-PL" dirty="0"/>
              <a:t>, </a:t>
            </a:r>
            <a:r>
              <a:rPr lang="pl-PL" dirty="0" err="1"/>
              <a:t>Regulation</a:t>
            </a:r>
            <a:r>
              <a:rPr lang="pl-PL" dirty="0"/>
              <a:t> no. 139/2004 </a:t>
            </a:r>
            <a:r>
              <a:rPr lang="pl-PL" dirty="0" err="1"/>
              <a:t>is</a:t>
            </a:r>
            <a:r>
              <a:rPr lang="pl-PL" dirty="0"/>
              <a:t> </a:t>
            </a:r>
            <a:r>
              <a:rPr lang="pl-PL" dirty="0" err="1"/>
              <a:t>special</a:t>
            </a:r>
            <a:r>
              <a:rPr lang="pl-PL" dirty="0"/>
              <a:t> in </a:t>
            </a:r>
            <a:r>
              <a:rPr lang="pl-PL" dirty="0" err="1"/>
              <a:t>that</a:t>
            </a:r>
            <a:r>
              <a:rPr lang="pl-PL" dirty="0"/>
              <a:t> </a:t>
            </a:r>
            <a:r>
              <a:rPr lang="pl-PL" dirty="0" err="1"/>
              <a:t>it</a:t>
            </a:r>
            <a:r>
              <a:rPr lang="pl-PL" dirty="0"/>
              <a:t> </a:t>
            </a:r>
            <a:r>
              <a:rPr lang="pl-PL" dirty="0" err="1"/>
              <a:t>is</a:t>
            </a:r>
            <a:r>
              <a:rPr lang="pl-PL" dirty="0"/>
              <a:t> the </a:t>
            </a:r>
            <a:r>
              <a:rPr lang="pl-PL" dirty="0" err="1"/>
              <a:t>Commission</a:t>
            </a:r>
            <a:r>
              <a:rPr lang="pl-PL" dirty="0"/>
              <a:t> </a:t>
            </a:r>
            <a:r>
              <a:rPr lang="pl-PL" dirty="0" err="1"/>
              <a:t>who</a:t>
            </a:r>
            <a:r>
              <a:rPr lang="pl-PL" dirty="0"/>
              <a:t> </a:t>
            </a:r>
            <a:r>
              <a:rPr lang="pl-PL" dirty="0" err="1"/>
              <a:t>has</a:t>
            </a:r>
            <a:r>
              <a:rPr lang="pl-PL" dirty="0"/>
              <a:t> </a:t>
            </a:r>
            <a:r>
              <a:rPr lang="pl-PL" dirty="0" err="1"/>
              <a:t>exclusive</a:t>
            </a:r>
            <a:r>
              <a:rPr lang="pl-PL" dirty="0"/>
              <a:t> </a:t>
            </a:r>
            <a:r>
              <a:rPr lang="pl-PL" dirty="0" err="1"/>
              <a:t>power</a:t>
            </a:r>
            <a:r>
              <a:rPr lang="pl-PL" dirty="0"/>
              <a:t> to </a:t>
            </a:r>
            <a:r>
              <a:rPr lang="pl-PL" dirty="0" err="1"/>
              <a:t>apply</a:t>
            </a:r>
            <a:r>
              <a:rPr lang="pl-PL" dirty="0"/>
              <a:t> the </a:t>
            </a:r>
            <a:r>
              <a:rPr lang="pl-PL" dirty="0" err="1"/>
              <a:t>Regulation</a:t>
            </a:r>
            <a:r>
              <a:rPr lang="pl-PL" dirty="0"/>
              <a:t> in order to </a:t>
            </a:r>
            <a:r>
              <a:rPr lang="pl-PL" dirty="0" err="1"/>
              <a:t>take</a:t>
            </a:r>
            <a:r>
              <a:rPr lang="pl-PL" dirty="0"/>
              <a:t> a </a:t>
            </a:r>
            <a:r>
              <a:rPr lang="pl-PL" dirty="0" err="1"/>
              <a:t>decision</a:t>
            </a:r>
            <a:r>
              <a:rPr lang="pl-PL" dirty="0"/>
              <a:t> </a:t>
            </a:r>
            <a:r>
              <a:rPr lang="pl-PL" dirty="0" err="1"/>
              <a:t>under</a:t>
            </a:r>
            <a:r>
              <a:rPr lang="pl-PL" dirty="0"/>
              <a:t> </a:t>
            </a:r>
            <a:r>
              <a:rPr lang="pl-PL" dirty="0" err="1"/>
              <a:t>it</a:t>
            </a:r>
            <a:endParaRPr lang="pl-PL" dirty="0"/>
          </a:p>
          <a:p>
            <a:r>
              <a:rPr lang="pl-PL" dirty="0"/>
              <a:t> „21(2):</a:t>
            </a:r>
            <a:r>
              <a:rPr lang="en-GB" dirty="0"/>
              <a:t>Subject to review by the Court of Justice, the Commission shall have sole jurisdiction to take the decisions provided for in this Regulation</a:t>
            </a:r>
            <a:r>
              <a:rPr lang="pl-PL" dirty="0"/>
              <a:t>”</a:t>
            </a:r>
            <a:endParaRPr lang="en-GB" dirty="0"/>
          </a:p>
        </p:txBody>
      </p:sp>
    </p:spTree>
    <p:extLst>
      <p:ext uri="{BB962C8B-B14F-4D97-AF65-F5344CB8AC3E}">
        <p14:creationId xmlns:p14="http://schemas.microsoft.com/office/powerpoint/2010/main" val="2044097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lstStyle/>
          <a:p>
            <a:r>
              <a:rPr lang="pl-PL" dirty="0" err="1"/>
              <a:t>Regulation</a:t>
            </a:r>
            <a:r>
              <a:rPr lang="pl-PL" dirty="0"/>
              <a:t> no. 139/2004 </a:t>
            </a:r>
            <a:r>
              <a:rPr lang="pl-PL" dirty="0" err="1"/>
              <a:t>applies</a:t>
            </a:r>
            <a:r>
              <a:rPr lang="pl-PL" dirty="0"/>
              <a:t> to „</a:t>
            </a:r>
            <a:r>
              <a:rPr lang="pl-PL" dirty="0" err="1"/>
              <a:t>concentrations</a:t>
            </a:r>
            <a:r>
              <a:rPr lang="pl-PL" dirty="0"/>
              <a:t>”</a:t>
            </a:r>
          </a:p>
          <a:p>
            <a:r>
              <a:rPr lang="pl-PL" dirty="0" err="1"/>
              <a:t>Where</a:t>
            </a:r>
            <a:r>
              <a:rPr lang="pl-PL" dirty="0"/>
              <a:t> </a:t>
            </a:r>
            <a:r>
              <a:rPr lang="pl-PL" dirty="0" err="1"/>
              <a:t>there</a:t>
            </a:r>
            <a:r>
              <a:rPr lang="pl-PL" dirty="0"/>
              <a:t> </a:t>
            </a:r>
            <a:r>
              <a:rPr lang="pl-PL" dirty="0" err="1"/>
              <a:t>is</a:t>
            </a:r>
            <a:r>
              <a:rPr lang="pl-PL" dirty="0"/>
              <a:t> a </a:t>
            </a:r>
            <a:r>
              <a:rPr lang="pl-PL" dirty="0" err="1"/>
              <a:t>concentration</a:t>
            </a:r>
            <a:r>
              <a:rPr lang="pl-PL" dirty="0"/>
              <a:t> as </a:t>
            </a:r>
            <a:r>
              <a:rPr lang="pl-PL" dirty="0" err="1"/>
              <a:t>defined</a:t>
            </a:r>
            <a:r>
              <a:rPr lang="pl-PL" dirty="0"/>
              <a:t> by </a:t>
            </a:r>
            <a:r>
              <a:rPr lang="pl-PL" dirty="0" err="1"/>
              <a:t>Regulation</a:t>
            </a:r>
            <a:r>
              <a:rPr lang="pl-PL" dirty="0"/>
              <a:t> no. 139/2004</a:t>
            </a:r>
            <a:r>
              <a:rPr lang="pl-PL" dirty="0" smtClean="0"/>
              <a:t>, to </a:t>
            </a:r>
            <a:r>
              <a:rPr lang="pl-PL" dirty="0" err="1" smtClean="0"/>
              <a:t>which</a:t>
            </a:r>
            <a:r>
              <a:rPr lang="pl-PL" dirty="0" smtClean="0"/>
              <a:t> </a:t>
            </a:r>
            <a:r>
              <a:rPr lang="pl-PL" dirty="0" err="1" smtClean="0"/>
              <a:t>Regulation</a:t>
            </a:r>
            <a:r>
              <a:rPr lang="pl-PL" dirty="0" smtClean="0"/>
              <a:t> no 139/2004 </a:t>
            </a:r>
            <a:r>
              <a:rPr lang="pl-PL" dirty="0" err="1" smtClean="0"/>
              <a:t>applies</a:t>
            </a:r>
            <a:r>
              <a:rPr lang="pl-PL" dirty="0" smtClean="0"/>
              <a:t>, </a:t>
            </a:r>
            <a:r>
              <a:rPr lang="pl-PL" dirty="0" err="1" smtClean="0"/>
              <a:t>other</a:t>
            </a:r>
            <a:r>
              <a:rPr lang="pl-PL" dirty="0" smtClean="0"/>
              <a:t> </a:t>
            </a:r>
            <a:r>
              <a:rPr lang="pl-PL" dirty="0" err="1" smtClean="0"/>
              <a:t>legal</a:t>
            </a:r>
            <a:r>
              <a:rPr lang="pl-PL" dirty="0" smtClean="0"/>
              <a:t> </a:t>
            </a:r>
            <a:r>
              <a:rPr lang="pl-PL" dirty="0" err="1" smtClean="0"/>
              <a:t>acts</a:t>
            </a:r>
            <a:r>
              <a:rPr lang="pl-PL" dirty="0" smtClean="0"/>
              <a:t> of the Union in the field of </a:t>
            </a:r>
            <a:r>
              <a:rPr lang="pl-PL" dirty="0" err="1" smtClean="0"/>
              <a:t>competition</a:t>
            </a:r>
            <a:r>
              <a:rPr lang="pl-PL" dirty="0" smtClean="0"/>
              <a:t> for </a:t>
            </a:r>
            <a:r>
              <a:rPr lang="pl-PL" dirty="0" err="1" smtClean="0"/>
              <a:t>checking</a:t>
            </a:r>
            <a:r>
              <a:rPr lang="pl-PL" dirty="0" smtClean="0"/>
              <a:t> </a:t>
            </a:r>
            <a:r>
              <a:rPr lang="pl-PL" dirty="0" err="1" smtClean="0"/>
              <a:t>its</a:t>
            </a:r>
            <a:r>
              <a:rPr lang="pl-PL" dirty="0" smtClean="0"/>
              <a:t> </a:t>
            </a:r>
            <a:r>
              <a:rPr lang="pl-PL" dirty="0" err="1" smtClean="0"/>
              <a:t>conformity</a:t>
            </a:r>
            <a:r>
              <a:rPr lang="pl-PL" dirty="0" smtClean="0"/>
              <a:t> with </a:t>
            </a:r>
            <a:r>
              <a:rPr lang="pl-PL" dirty="0" err="1" smtClean="0"/>
              <a:t>Articles</a:t>
            </a:r>
            <a:r>
              <a:rPr lang="pl-PL" dirty="0" smtClean="0"/>
              <a:t> 101 and 102 TFEU do not </a:t>
            </a:r>
            <a:r>
              <a:rPr lang="pl-PL" dirty="0" err="1" smtClean="0"/>
              <a:t>apply</a:t>
            </a:r>
            <a:r>
              <a:rPr lang="pl-PL" dirty="0" smtClean="0"/>
              <a:t> (</a:t>
            </a:r>
            <a:r>
              <a:rPr lang="pl-PL" dirty="0" err="1" smtClean="0"/>
              <a:t>e.g</a:t>
            </a:r>
            <a:r>
              <a:rPr lang="pl-PL" dirty="0" smtClean="0"/>
              <a:t>. </a:t>
            </a:r>
            <a:r>
              <a:rPr lang="pl-PL" dirty="0" err="1" smtClean="0"/>
              <a:t>Regulation</a:t>
            </a:r>
            <a:r>
              <a:rPr lang="pl-PL" dirty="0" smtClean="0"/>
              <a:t> no. 1/2003)</a:t>
            </a:r>
          </a:p>
          <a:p>
            <a:r>
              <a:rPr lang="pl-PL" dirty="0" err="1" smtClean="0"/>
              <a:t>This</a:t>
            </a:r>
            <a:r>
              <a:rPr lang="pl-PL" dirty="0" smtClean="0"/>
              <a:t> </a:t>
            </a:r>
            <a:r>
              <a:rPr lang="pl-PL" dirty="0" err="1" smtClean="0"/>
              <a:t>is</a:t>
            </a:r>
            <a:r>
              <a:rPr lang="pl-PL" dirty="0" smtClean="0"/>
              <a:t> </a:t>
            </a:r>
            <a:r>
              <a:rPr lang="pl-PL" dirty="0" err="1" smtClean="0"/>
              <a:t>reflected</a:t>
            </a:r>
            <a:r>
              <a:rPr lang="pl-PL" dirty="0" smtClean="0"/>
              <a:t> </a:t>
            </a:r>
            <a:r>
              <a:rPr lang="pl-PL" dirty="0" err="1" smtClean="0"/>
              <a:t>under</a:t>
            </a:r>
            <a:r>
              <a:rPr lang="pl-PL" dirty="0" smtClean="0"/>
              <a:t> </a:t>
            </a:r>
            <a:r>
              <a:rPr lang="pl-PL" dirty="0" err="1" smtClean="0"/>
              <a:t>Article</a:t>
            </a:r>
            <a:r>
              <a:rPr lang="pl-PL" dirty="0" smtClean="0"/>
              <a:t> 21(1) of the </a:t>
            </a:r>
            <a:r>
              <a:rPr lang="pl-PL" dirty="0" err="1" smtClean="0"/>
              <a:t>Regulation</a:t>
            </a:r>
            <a:r>
              <a:rPr lang="pl-PL" dirty="0" smtClean="0"/>
              <a:t>, </a:t>
            </a:r>
            <a:r>
              <a:rPr lang="pl-PL" dirty="0" err="1" smtClean="0"/>
              <a:t>which</a:t>
            </a:r>
            <a:r>
              <a:rPr lang="pl-PL" dirty="0" smtClean="0"/>
              <a:t> </a:t>
            </a:r>
            <a:r>
              <a:rPr lang="pl-PL" dirty="0" err="1" smtClean="0"/>
              <a:t>states</a:t>
            </a:r>
            <a:r>
              <a:rPr lang="pl-PL" dirty="0" smtClean="0"/>
              <a:t> </a:t>
            </a:r>
            <a:r>
              <a:rPr lang="pl-PL" dirty="0" err="1" smtClean="0"/>
              <a:t>that</a:t>
            </a:r>
            <a:r>
              <a:rPr lang="pl-PL" dirty="0" smtClean="0"/>
              <a:t> „t</a:t>
            </a:r>
            <a:r>
              <a:rPr lang="en-US" dirty="0" smtClean="0"/>
              <a:t>his </a:t>
            </a:r>
            <a:r>
              <a:rPr lang="en-US" dirty="0"/>
              <a:t>Regulation alone shall apply to concentrations as defined in Article 3, and Council Regulations (EC) No 1/2003(8), (EEC) No 1017/68(9), (EEC) No 4056/86(10) and (EEC) No 3975/87(11) shall not apply, except in relation to joint ventures that do not have a Community dimension and which have as their object or effect the coordination of the competitive </a:t>
            </a:r>
            <a:r>
              <a:rPr lang="en-US" dirty="0" err="1"/>
              <a:t>behaviour</a:t>
            </a:r>
            <a:r>
              <a:rPr lang="en-US" dirty="0"/>
              <a:t> of undertakings that remain </a:t>
            </a:r>
            <a:r>
              <a:rPr lang="en-US" dirty="0" smtClean="0"/>
              <a:t>independent</a:t>
            </a:r>
            <a:r>
              <a:rPr lang="pl-PL" dirty="0" smtClean="0"/>
              <a:t>”</a:t>
            </a:r>
          </a:p>
          <a:p>
            <a:r>
              <a:rPr lang="pl-PL" dirty="0" smtClean="0"/>
              <a:t>The Court </a:t>
            </a:r>
            <a:r>
              <a:rPr lang="pl-PL" dirty="0" err="1" smtClean="0"/>
              <a:t>also</a:t>
            </a:r>
            <a:r>
              <a:rPr lang="pl-PL" dirty="0" smtClean="0"/>
              <a:t> </a:t>
            </a:r>
            <a:r>
              <a:rPr lang="pl-PL" dirty="0" err="1" smtClean="0"/>
              <a:t>stated</a:t>
            </a:r>
            <a:r>
              <a:rPr lang="pl-PL" dirty="0" smtClean="0"/>
              <a:t> </a:t>
            </a:r>
            <a:r>
              <a:rPr lang="pl-PL" dirty="0" err="1" smtClean="0"/>
              <a:t>that</a:t>
            </a:r>
            <a:r>
              <a:rPr lang="pl-PL" dirty="0" smtClean="0"/>
              <a:t> </a:t>
            </a:r>
            <a:r>
              <a:rPr lang="pl-PL" dirty="0" err="1" smtClean="0"/>
              <a:t>where</a:t>
            </a:r>
            <a:r>
              <a:rPr lang="pl-PL" dirty="0" smtClean="0"/>
              <a:t> </a:t>
            </a:r>
            <a:r>
              <a:rPr lang="pl-PL" dirty="0" err="1" smtClean="0"/>
              <a:t>there</a:t>
            </a:r>
            <a:r>
              <a:rPr lang="pl-PL" dirty="0" smtClean="0"/>
              <a:t> </a:t>
            </a:r>
            <a:r>
              <a:rPr lang="pl-PL" dirty="0" err="1" smtClean="0"/>
              <a:t>is</a:t>
            </a:r>
            <a:r>
              <a:rPr lang="pl-PL" dirty="0" smtClean="0"/>
              <a:t> a </a:t>
            </a:r>
            <a:r>
              <a:rPr lang="pl-PL" dirty="0" err="1" smtClean="0"/>
              <a:t>concentration</a:t>
            </a:r>
            <a:r>
              <a:rPr lang="pl-PL" dirty="0" smtClean="0"/>
              <a:t>, </a:t>
            </a:r>
            <a:r>
              <a:rPr lang="pl-PL" dirty="0" err="1" smtClean="0"/>
              <a:t>Regulation</a:t>
            </a:r>
            <a:r>
              <a:rPr lang="pl-PL" dirty="0" smtClean="0"/>
              <a:t> no 139/2004 </a:t>
            </a:r>
            <a:r>
              <a:rPr lang="pl-PL" dirty="0" err="1" smtClean="0"/>
              <a:t>applies</a:t>
            </a:r>
            <a:r>
              <a:rPr lang="pl-PL" dirty="0" smtClean="0"/>
              <a:t> to the </a:t>
            </a:r>
            <a:r>
              <a:rPr lang="pl-PL" dirty="0" err="1" smtClean="0"/>
              <a:t>exclusion</a:t>
            </a:r>
            <a:r>
              <a:rPr lang="pl-PL" dirty="0" smtClean="0"/>
              <a:t> of </a:t>
            </a:r>
            <a:r>
              <a:rPr lang="pl-PL" dirty="0" err="1" smtClean="0"/>
              <a:t>Regulation</a:t>
            </a:r>
            <a:r>
              <a:rPr lang="pl-PL" dirty="0" smtClean="0"/>
              <a:t> no. 1/2003 (</a:t>
            </a:r>
            <a:r>
              <a:rPr lang="pl-PL" dirty="0" smtClean="0"/>
              <a:t>C-633/16 EY, para. 56)</a:t>
            </a:r>
            <a:endParaRPr lang="en-GB" dirty="0"/>
          </a:p>
        </p:txBody>
      </p:sp>
    </p:spTree>
    <p:extLst>
      <p:ext uri="{BB962C8B-B14F-4D97-AF65-F5344CB8AC3E}">
        <p14:creationId xmlns:p14="http://schemas.microsoft.com/office/powerpoint/2010/main" val="129888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lstStyle/>
          <a:p>
            <a:r>
              <a:rPr lang="pl-PL" dirty="0" smtClean="0"/>
              <a:t>The </a:t>
            </a:r>
            <a:r>
              <a:rPr lang="pl-PL" dirty="0" err="1" smtClean="0"/>
              <a:t>core</a:t>
            </a:r>
            <a:r>
              <a:rPr lang="pl-PL" dirty="0" smtClean="0"/>
              <a:t> element of a „</a:t>
            </a:r>
            <a:r>
              <a:rPr lang="pl-PL" dirty="0" err="1" smtClean="0"/>
              <a:t>concentration</a:t>
            </a:r>
            <a:r>
              <a:rPr lang="pl-PL" dirty="0" smtClean="0"/>
              <a:t>” for the </a:t>
            </a:r>
            <a:r>
              <a:rPr lang="pl-PL" dirty="0" err="1" smtClean="0"/>
              <a:t>purposes</a:t>
            </a:r>
            <a:r>
              <a:rPr lang="pl-PL" dirty="0" smtClean="0"/>
              <a:t> of </a:t>
            </a:r>
            <a:r>
              <a:rPr lang="pl-PL" dirty="0" err="1" smtClean="0"/>
              <a:t>Regulation</a:t>
            </a:r>
            <a:r>
              <a:rPr lang="pl-PL" dirty="0" smtClean="0"/>
              <a:t> no. 139/2004 </a:t>
            </a:r>
            <a:r>
              <a:rPr lang="pl-PL" dirty="0" err="1" smtClean="0"/>
              <a:t>is</a:t>
            </a:r>
            <a:r>
              <a:rPr lang="pl-PL" dirty="0" smtClean="0"/>
              <a:t> the </a:t>
            </a:r>
            <a:r>
              <a:rPr lang="en-US" dirty="0" smtClean="0"/>
              <a:t>change </a:t>
            </a:r>
            <a:r>
              <a:rPr lang="en-US" dirty="0"/>
              <a:t>in the control of an </a:t>
            </a:r>
            <a:r>
              <a:rPr lang="en-US" dirty="0" smtClean="0"/>
              <a:t>undertaking</a:t>
            </a:r>
            <a:r>
              <a:rPr lang="pl-PL" dirty="0"/>
              <a:t> (</a:t>
            </a:r>
            <a:r>
              <a:rPr lang="pl-PL" dirty="0" smtClean="0"/>
              <a:t>C-248/16 </a:t>
            </a:r>
            <a:r>
              <a:rPr lang="pl-PL" i="1" dirty="0" smtClean="0"/>
              <a:t>Austria </a:t>
            </a:r>
            <a:r>
              <a:rPr lang="pl-PL" i="1" dirty="0" err="1" smtClean="0"/>
              <a:t>Asphalt</a:t>
            </a:r>
            <a:r>
              <a:rPr lang="pl-PL" dirty="0" smtClean="0"/>
              <a:t>, para. 26)</a:t>
            </a:r>
          </a:p>
          <a:p>
            <a:r>
              <a:rPr lang="pl-PL" dirty="0" smtClean="0"/>
              <a:t>The </a:t>
            </a:r>
            <a:r>
              <a:rPr lang="pl-PL" dirty="0" err="1" smtClean="0"/>
              <a:t>act</a:t>
            </a:r>
            <a:r>
              <a:rPr lang="pl-PL" dirty="0" smtClean="0"/>
              <a:t> of </a:t>
            </a:r>
            <a:r>
              <a:rPr lang="pl-PL" dirty="0" err="1" smtClean="0"/>
              <a:t>creating</a:t>
            </a:r>
            <a:r>
              <a:rPr lang="pl-PL" dirty="0" smtClean="0"/>
              <a:t> a </a:t>
            </a:r>
            <a:r>
              <a:rPr lang="pl-PL" dirty="0" err="1" smtClean="0"/>
              <a:t>new</a:t>
            </a:r>
            <a:r>
              <a:rPr lang="pl-PL" dirty="0" smtClean="0"/>
              <a:t> </a:t>
            </a:r>
            <a:r>
              <a:rPr lang="pl-PL" dirty="0" err="1" smtClean="0"/>
              <a:t>entity</a:t>
            </a:r>
            <a:r>
              <a:rPr lang="pl-PL" dirty="0" smtClean="0"/>
              <a:t> </a:t>
            </a:r>
            <a:r>
              <a:rPr lang="pl-PL" dirty="0" err="1" smtClean="0"/>
              <a:t>is</a:t>
            </a:r>
            <a:r>
              <a:rPr lang="pl-PL" dirty="0" smtClean="0"/>
              <a:t> NOT a </a:t>
            </a:r>
            <a:r>
              <a:rPr lang="pl-PL" dirty="0" err="1" smtClean="0"/>
              <a:t>requirement</a:t>
            </a:r>
            <a:r>
              <a:rPr lang="pl-PL" dirty="0" smtClean="0"/>
              <a:t> for a </a:t>
            </a:r>
            <a:r>
              <a:rPr lang="pl-PL" dirty="0" err="1" smtClean="0"/>
              <a:t>concentration</a:t>
            </a:r>
            <a:r>
              <a:rPr lang="pl-PL" dirty="0" smtClean="0"/>
              <a:t> (C-248/16 Austria </a:t>
            </a:r>
            <a:r>
              <a:rPr lang="pl-PL" dirty="0" err="1" smtClean="0"/>
              <a:t>Asphalt</a:t>
            </a:r>
            <a:r>
              <a:rPr lang="pl-PL" dirty="0" smtClean="0"/>
              <a:t>, para. 26)</a:t>
            </a:r>
          </a:p>
          <a:p>
            <a:r>
              <a:rPr lang="pl-PL" dirty="0" smtClean="0"/>
              <a:t>As </a:t>
            </a:r>
            <a:r>
              <a:rPr lang="pl-PL" dirty="0" err="1" smtClean="0"/>
              <a:t>there</a:t>
            </a:r>
            <a:r>
              <a:rPr lang="pl-PL" dirty="0" smtClean="0"/>
              <a:t> </a:t>
            </a:r>
            <a:r>
              <a:rPr lang="pl-PL" dirty="0" err="1" smtClean="0"/>
              <a:t>has</a:t>
            </a:r>
            <a:r>
              <a:rPr lang="pl-PL" dirty="0" smtClean="0"/>
              <a:t> to be a </a:t>
            </a:r>
            <a:r>
              <a:rPr lang="pl-PL" dirty="0" err="1" smtClean="0"/>
              <a:t>change</a:t>
            </a:r>
            <a:r>
              <a:rPr lang="pl-PL" dirty="0" smtClean="0"/>
              <a:t> in </a:t>
            </a:r>
            <a:r>
              <a:rPr lang="pl-PL" dirty="0" err="1" smtClean="0"/>
              <a:t>control</a:t>
            </a:r>
            <a:r>
              <a:rPr lang="pl-PL" dirty="0" smtClean="0"/>
              <a:t>, </a:t>
            </a:r>
            <a:r>
              <a:rPr lang="pl-PL" dirty="0" err="1" smtClean="0"/>
              <a:t>internal</a:t>
            </a:r>
            <a:r>
              <a:rPr lang="pl-PL" dirty="0" smtClean="0"/>
              <a:t> </a:t>
            </a:r>
            <a:r>
              <a:rPr lang="pl-PL" dirty="0" err="1" smtClean="0"/>
              <a:t>restructuring</a:t>
            </a:r>
            <a:r>
              <a:rPr lang="pl-PL" dirty="0" smtClean="0"/>
              <a:t> (</a:t>
            </a:r>
            <a:r>
              <a:rPr lang="pl-PL" dirty="0" err="1" smtClean="0"/>
              <a:t>even</a:t>
            </a:r>
            <a:r>
              <a:rPr lang="pl-PL" dirty="0" smtClean="0"/>
              <a:t> </a:t>
            </a:r>
            <a:r>
              <a:rPr lang="pl-PL" dirty="0" err="1" smtClean="0"/>
              <a:t>if</a:t>
            </a:r>
            <a:r>
              <a:rPr lang="pl-PL" dirty="0" smtClean="0"/>
              <a:t> </a:t>
            </a:r>
            <a:r>
              <a:rPr lang="pl-PL" dirty="0" err="1" smtClean="0"/>
              <a:t>it</a:t>
            </a:r>
            <a:r>
              <a:rPr lang="pl-PL" dirty="0" smtClean="0"/>
              <a:t> </a:t>
            </a:r>
            <a:r>
              <a:rPr lang="pl-PL" dirty="0" err="1" smtClean="0"/>
              <a:t>results</a:t>
            </a:r>
            <a:r>
              <a:rPr lang="pl-PL" dirty="0" smtClean="0"/>
              <a:t> in a </a:t>
            </a:r>
            <a:r>
              <a:rPr lang="pl-PL" dirty="0" err="1" smtClean="0"/>
              <a:t>new</a:t>
            </a:r>
            <a:r>
              <a:rPr lang="pl-PL" dirty="0" smtClean="0"/>
              <a:t> </a:t>
            </a:r>
            <a:r>
              <a:rPr lang="pl-PL" dirty="0" err="1" smtClean="0"/>
              <a:t>entity</a:t>
            </a:r>
            <a:r>
              <a:rPr lang="pl-PL" dirty="0" smtClean="0"/>
              <a:t>) </a:t>
            </a:r>
            <a:r>
              <a:rPr lang="pl-PL" dirty="0" err="1" smtClean="0"/>
              <a:t>does</a:t>
            </a:r>
            <a:r>
              <a:rPr lang="pl-PL" dirty="0" smtClean="0"/>
              <a:t> not </a:t>
            </a:r>
            <a:r>
              <a:rPr lang="pl-PL" dirty="0" err="1" smtClean="0"/>
              <a:t>equate</a:t>
            </a:r>
            <a:r>
              <a:rPr lang="pl-PL" dirty="0" smtClean="0"/>
              <a:t> with a </a:t>
            </a:r>
            <a:r>
              <a:rPr lang="pl-PL" dirty="0" err="1" smtClean="0"/>
              <a:t>concentration</a:t>
            </a:r>
            <a:endParaRPr lang="pl-PL" dirty="0" smtClean="0"/>
          </a:p>
          <a:p>
            <a:r>
              <a:rPr lang="pl-PL" dirty="0" err="1" smtClean="0"/>
              <a:t>See</a:t>
            </a:r>
            <a:r>
              <a:rPr lang="pl-PL" dirty="0" smtClean="0"/>
              <a:t> para. 51 of the </a:t>
            </a:r>
            <a:r>
              <a:rPr lang="pl-PL" dirty="0" err="1" smtClean="0"/>
              <a:t>Commission’s</a:t>
            </a:r>
            <a:r>
              <a:rPr lang="pl-PL" dirty="0" smtClean="0"/>
              <a:t> </a:t>
            </a:r>
            <a:r>
              <a:rPr lang="pl-PL" dirty="0" err="1" smtClean="0"/>
              <a:t>consolidated</a:t>
            </a:r>
            <a:r>
              <a:rPr lang="pl-PL" dirty="0" smtClean="0"/>
              <a:t> </a:t>
            </a:r>
            <a:r>
              <a:rPr lang="pl-PL" dirty="0" err="1" smtClean="0"/>
              <a:t>jurisdictional</a:t>
            </a:r>
            <a:r>
              <a:rPr lang="pl-PL" dirty="0" smtClean="0"/>
              <a:t> </a:t>
            </a:r>
            <a:r>
              <a:rPr lang="pl-PL" dirty="0" err="1" smtClean="0"/>
              <a:t>notice</a:t>
            </a:r>
            <a:endParaRPr lang="pl-PL" dirty="0" smtClean="0"/>
          </a:p>
          <a:p>
            <a:r>
              <a:rPr lang="en-GB" dirty="0"/>
              <a:t>https://eur-lex.europa.eu/LexUriServ/LexUriServ.do?uri=OJ:C:2008:095:0001:0048:EN:PDF</a:t>
            </a:r>
            <a:endParaRPr lang="en-GB" dirty="0"/>
          </a:p>
        </p:txBody>
      </p:sp>
    </p:spTree>
    <p:extLst>
      <p:ext uri="{BB962C8B-B14F-4D97-AF65-F5344CB8AC3E}">
        <p14:creationId xmlns:p14="http://schemas.microsoft.com/office/powerpoint/2010/main" val="3094528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lstStyle/>
          <a:p>
            <a:r>
              <a:rPr lang="pl-PL" dirty="0" err="1" smtClean="0"/>
              <a:t>An</a:t>
            </a:r>
            <a:r>
              <a:rPr lang="pl-PL" dirty="0" smtClean="0"/>
              <a:t> </a:t>
            </a:r>
            <a:r>
              <a:rPr lang="pl-PL" dirty="0" err="1" smtClean="0"/>
              <a:t>alleged</a:t>
            </a:r>
            <a:r>
              <a:rPr lang="pl-PL" dirty="0" smtClean="0"/>
              <a:t> </a:t>
            </a:r>
            <a:r>
              <a:rPr lang="pl-PL" dirty="0" err="1" smtClean="0"/>
              <a:t>concentration</a:t>
            </a:r>
            <a:r>
              <a:rPr lang="pl-PL" dirty="0" smtClean="0"/>
              <a:t>, in order to be a </a:t>
            </a:r>
            <a:r>
              <a:rPr lang="pl-PL" dirty="0" err="1" smtClean="0"/>
              <a:t>concentration</a:t>
            </a:r>
            <a:r>
              <a:rPr lang="pl-PL" dirty="0" smtClean="0"/>
              <a:t> for the </a:t>
            </a:r>
            <a:r>
              <a:rPr lang="pl-PL" dirty="0" err="1" smtClean="0"/>
              <a:t>purposes</a:t>
            </a:r>
            <a:r>
              <a:rPr lang="pl-PL" dirty="0" smtClean="0"/>
              <a:t> of </a:t>
            </a:r>
            <a:r>
              <a:rPr lang="pl-PL" dirty="0" err="1" smtClean="0"/>
              <a:t>Regulation</a:t>
            </a:r>
            <a:r>
              <a:rPr lang="pl-PL" dirty="0" smtClean="0"/>
              <a:t> no. 139/2004,  </a:t>
            </a:r>
            <a:r>
              <a:rPr lang="pl-PL" dirty="0" err="1" smtClean="0"/>
              <a:t>has</a:t>
            </a:r>
            <a:r>
              <a:rPr lang="pl-PL" dirty="0" smtClean="0"/>
              <a:t> to </a:t>
            </a:r>
            <a:r>
              <a:rPr lang="pl-PL" dirty="0" err="1" smtClean="0"/>
              <a:t>have</a:t>
            </a:r>
            <a:r>
              <a:rPr lang="pl-PL" dirty="0" smtClean="0"/>
              <a:t> a </a:t>
            </a:r>
            <a:r>
              <a:rPr lang="pl-PL" dirty="0" err="1" smtClean="0"/>
              <a:t>lasting</a:t>
            </a:r>
            <a:r>
              <a:rPr lang="pl-PL" dirty="0" smtClean="0"/>
              <a:t> </a:t>
            </a:r>
            <a:r>
              <a:rPr lang="pl-PL" dirty="0" err="1" smtClean="0"/>
              <a:t>effect</a:t>
            </a:r>
            <a:r>
              <a:rPr lang="pl-PL" dirty="0" smtClean="0"/>
              <a:t> (</a:t>
            </a:r>
            <a:r>
              <a:rPr lang="pl-PL" dirty="0" err="1" smtClean="0"/>
              <a:t>has</a:t>
            </a:r>
            <a:r>
              <a:rPr lang="pl-PL" dirty="0" smtClean="0"/>
              <a:t> to </a:t>
            </a:r>
            <a:r>
              <a:rPr lang="pl-PL" dirty="0" err="1" smtClean="0"/>
              <a:t>operate</a:t>
            </a:r>
            <a:r>
              <a:rPr lang="pl-PL" dirty="0" smtClean="0"/>
              <a:t> on a </a:t>
            </a:r>
            <a:r>
              <a:rPr lang="pl-PL" dirty="0" err="1" smtClean="0"/>
              <a:t>lasting</a:t>
            </a:r>
            <a:r>
              <a:rPr lang="pl-PL" dirty="0" smtClean="0"/>
              <a:t> </a:t>
            </a:r>
            <a:r>
              <a:rPr lang="pl-PL" dirty="0" err="1" smtClean="0"/>
              <a:t>basis</a:t>
            </a:r>
            <a:r>
              <a:rPr lang="pl-PL" dirty="0" smtClean="0"/>
              <a:t>)</a:t>
            </a:r>
          </a:p>
          <a:p>
            <a:r>
              <a:rPr lang="pl-PL" dirty="0" err="1" smtClean="0"/>
              <a:t>Therefore</a:t>
            </a:r>
            <a:r>
              <a:rPr lang="pl-PL" dirty="0" smtClean="0"/>
              <a:t>, </a:t>
            </a:r>
            <a:r>
              <a:rPr lang="pl-PL" dirty="0" err="1" smtClean="0"/>
              <a:t>ventures</a:t>
            </a:r>
            <a:r>
              <a:rPr lang="pl-PL" dirty="0" smtClean="0"/>
              <a:t> </a:t>
            </a:r>
            <a:r>
              <a:rPr lang="pl-PL" dirty="0" err="1" smtClean="0"/>
              <a:t>that</a:t>
            </a:r>
            <a:r>
              <a:rPr lang="pl-PL" dirty="0" smtClean="0"/>
              <a:t> </a:t>
            </a:r>
            <a:r>
              <a:rPr lang="pl-PL" dirty="0" err="1" smtClean="0"/>
              <a:t>operate</a:t>
            </a:r>
            <a:r>
              <a:rPr lang="pl-PL" dirty="0" smtClean="0"/>
              <a:t> </a:t>
            </a:r>
            <a:r>
              <a:rPr lang="pl-PL" dirty="0" err="1" smtClean="0"/>
              <a:t>during</a:t>
            </a:r>
            <a:r>
              <a:rPr lang="pl-PL" dirty="0" smtClean="0"/>
              <a:t> a „</a:t>
            </a:r>
            <a:r>
              <a:rPr lang="pl-PL" dirty="0" err="1" smtClean="0"/>
              <a:t>short</a:t>
            </a:r>
            <a:r>
              <a:rPr lang="pl-PL" dirty="0" smtClean="0"/>
              <a:t>, </a:t>
            </a:r>
            <a:r>
              <a:rPr lang="pl-PL" dirty="0" err="1" smtClean="0"/>
              <a:t>finite</a:t>
            </a:r>
            <a:r>
              <a:rPr lang="pl-PL" dirty="0" smtClean="0"/>
              <a:t> period” </a:t>
            </a:r>
            <a:r>
              <a:rPr lang="pl-PL" dirty="0" err="1" smtClean="0"/>
              <a:t>are</a:t>
            </a:r>
            <a:r>
              <a:rPr lang="pl-PL" dirty="0" smtClean="0"/>
              <a:t> not to be </a:t>
            </a:r>
            <a:r>
              <a:rPr lang="pl-PL" dirty="0" err="1" smtClean="0"/>
              <a:t>treated</a:t>
            </a:r>
            <a:r>
              <a:rPr lang="pl-PL" dirty="0" smtClean="0"/>
              <a:t> as </a:t>
            </a:r>
            <a:r>
              <a:rPr lang="pl-PL" dirty="0" err="1" smtClean="0"/>
              <a:t>concentrations</a:t>
            </a:r>
            <a:r>
              <a:rPr lang="pl-PL" dirty="0" smtClean="0"/>
              <a:t> for the </a:t>
            </a:r>
            <a:r>
              <a:rPr lang="pl-PL" dirty="0" err="1" smtClean="0"/>
              <a:t>purposes</a:t>
            </a:r>
            <a:r>
              <a:rPr lang="pl-PL" dirty="0" smtClean="0"/>
              <a:t> of </a:t>
            </a:r>
            <a:r>
              <a:rPr lang="pl-PL" dirty="0" err="1" smtClean="0"/>
              <a:t>Regulation</a:t>
            </a:r>
            <a:r>
              <a:rPr lang="pl-PL" dirty="0" smtClean="0"/>
              <a:t> no. 139/2004</a:t>
            </a:r>
          </a:p>
          <a:p>
            <a:r>
              <a:rPr lang="pl-PL" dirty="0" smtClean="0"/>
              <a:t>The </a:t>
            </a:r>
            <a:r>
              <a:rPr lang="pl-PL" dirty="0" err="1" smtClean="0"/>
              <a:t>requirement</a:t>
            </a:r>
            <a:r>
              <a:rPr lang="pl-PL" dirty="0" smtClean="0"/>
              <a:t> </a:t>
            </a:r>
            <a:r>
              <a:rPr lang="pl-PL" dirty="0" err="1" smtClean="0"/>
              <a:t>that</a:t>
            </a:r>
            <a:r>
              <a:rPr lang="pl-PL" dirty="0" smtClean="0"/>
              <a:t> </a:t>
            </a:r>
            <a:r>
              <a:rPr lang="pl-PL" dirty="0" err="1" smtClean="0"/>
              <a:t>there</a:t>
            </a:r>
            <a:r>
              <a:rPr lang="pl-PL" dirty="0" smtClean="0"/>
              <a:t> </a:t>
            </a:r>
            <a:r>
              <a:rPr lang="pl-PL" dirty="0" err="1" smtClean="0"/>
              <a:t>has</a:t>
            </a:r>
            <a:r>
              <a:rPr lang="pl-PL" dirty="0" smtClean="0"/>
              <a:t> to be a </a:t>
            </a:r>
            <a:r>
              <a:rPr lang="pl-PL" dirty="0" err="1" smtClean="0"/>
              <a:t>lasting</a:t>
            </a:r>
            <a:r>
              <a:rPr lang="pl-PL" dirty="0" smtClean="0"/>
              <a:t> </a:t>
            </a:r>
            <a:r>
              <a:rPr lang="pl-PL" dirty="0" err="1" smtClean="0"/>
              <a:t>basis</a:t>
            </a:r>
            <a:r>
              <a:rPr lang="pl-PL" dirty="0" smtClean="0"/>
              <a:t> for a </a:t>
            </a:r>
            <a:r>
              <a:rPr lang="pl-PL" dirty="0" err="1" smtClean="0"/>
              <a:t>concentration</a:t>
            </a:r>
            <a:r>
              <a:rPr lang="pl-PL" dirty="0" smtClean="0"/>
              <a:t> to </a:t>
            </a:r>
            <a:r>
              <a:rPr lang="pl-PL" dirty="0" err="1" smtClean="0"/>
              <a:t>exist</a:t>
            </a:r>
            <a:r>
              <a:rPr lang="pl-PL" dirty="0" smtClean="0"/>
              <a:t> </a:t>
            </a:r>
            <a:r>
              <a:rPr lang="pl-PL" dirty="0" err="1" smtClean="0"/>
              <a:t>is</a:t>
            </a:r>
            <a:r>
              <a:rPr lang="pl-PL" dirty="0" smtClean="0"/>
              <a:t> </a:t>
            </a:r>
            <a:r>
              <a:rPr lang="pl-PL" dirty="0" err="1" smtClean="0"/>
              <a:t>accepted</a:t>
            </a:r>
            <a:r>
              <a:rPr lang="pl-PL" dirty="0" smtClean="0"/>
              <a:t> by the Court (</a:t>
            </a:r>
            <a:r>
              <a:rPr lang="pl-PL" dirty="0" err="1" smtClean="0"/>
              <a:t>see</a:t>
            </a:r>
            <a:r>
              <a:rPr lang="pl-PL" dirty="0" smtClean="0"/>
              <a:t> </a:t>
            </a:r>
            <a:r>
              <a:rPr lang="pl-PL" dirty="0" smtClean="0"/>
              <a:t>C-633/16 EY, para. 46)</a:t>
            </a:r>
          </a:p>
          <a:p>
            <a:r>
              <a:rPr lang="pl-PL" dirty="0" err="1" smtClean="0"/>
              <a:t>Where</a:t>
            </a:r>
            <a:r>
              <a:rPr lang="pl-PL" dirty="0" smtClean="0"/>
              <a:t> </a:t>
            </a:r>
            <a:r>
              <a:rPr lang="pl-PL" dirty="0" err="1" smtClean="0"/>
              <a:t>parties</a:t>
            </a:r>
            <a:r>
              <a:rPr lang="pl-PL" dirty="0" smtClean="0"/>
              <a:t> to a joint venture do not </a:t>
            </a:r>
            <a:r>
              <a:rPr lang="pl-PL" dirty="0" err="1" smtClean="0"/>
              <a:t>aim</a:t>
            </a:r>
            <a:r>
              <a:rPr lang="pl-PL" dirty="0" smtClean="0"/>
              <a:t> for a </a:t>
            </a:r>
            <a:r>
              <a:rPr lang="pl-PL" dirty="0" err="1" smtClean="0"/>
              <a:t>lasting</a:t>
            </a:r>
            <a:r>
              <a:rPr lang="pl-PL" dirty="0" smtClean="0"/>
              <a:t> </a:t>
            </a:r>
            <a:r>
              <a:rPr lang="pl-PL" dirty="0" err="1" smtClean="0"/>
              <a:t>effect</a:t>
            </a:r>
            <a:r>
              <a:rPr lang="pl-PL" dirty="0" smtClean="0"/>
              <a:t> (</a:t>
            </a:r>
            <a:r>
              <a:rPr lang="pl-PL" dirty="0" err="1" smtClean="0"/>
              <a:t>e.g</a:t>
            </a:r>
            <a:r>
              <a:rPr lang="pl-PL" dirty="0" smtClean="0"/>
              <a:t>. </a:t>
            </a:r>
            <a:r>
              <a:rPr lang="pl-PL" dirty="0" err="1" smtClean="0"/>
              <a:t>where</a:t>
            </a:r>
            <a:r>
              <a:rPr lang="pl-PL" dirty="0" smtClean="0"/>
              <a:t> </a:t>
            </a:r>
            <a:r>
              <a:rPr lang="pl-PL" dirty="0" err="1" smtClean="0"/>
              <a:t>there</a:t>
            </a:r>
            <a:r>
              <a:rPr lang="pl-PL" dirty="0" smtClean="0"/>
              <a:t> </a:t>
            </a:r>
            <a:r>
              <a:rPr lang="pl-PL" dirty="0" err="1" smtClean="0"/>
              <a:t>is</a:t>
            </a:r>
            <a:r>
              <a:rPr lang="pl-PL" dirty="0" smtClean="0"/>
              <a:t> a joint </a:t>
            </a:r>
            <a:r>
              <a:rPr lang="pl-PL" dirty="0" err="1" smtClean="0"/>
              <a:t>subsidiary</a:t>
            </a:r>
            <a:r>
              <a:rPr lang="pl-PL" dirty="0" smtClean="0"/>
              <a:t> </a:t>
            </a:r>
            <a:r>
              <a:rPr lang="pl-PL" dirty="0" err="1" smtClean="0"/>
              <a:t>meant</a:t>
            </a:r>
            <a:r>
              <a:rPr lang="pl-PL" dirty="0" smtClean="0"/>
              <a:t> for the </a:t>
            </a:r>
            <a:r>
              <a:rPr lang="pl-PL" dirty="0" err="1" smtClean="0"/>
              <a:t>completion</a:t>
            </a:r>
            <a:r>
              <a:rPr lang="pl-PL" dirty="0" smtClean="0"/>
              <a:t> of a </a:t>
            </a:r>
            <a:r>
              <a:rPr lang="pl-PL" dirty="0" err="1" smtClean="0"/>
              <a:t>particular</a:t>
            </a:r>
            <a:r>
              <a:rPr lang="pl-PL" dirty="0" smtClean="0"/>
              <a:t> </a:t>
            </a:r>
            <a:r>
              <a:rPr lang="pl-PL" dirty="0" err="1" smtClean="0"/>
              <a:t>task</a:t>
            </a:r>
            <a:r>
              <a:rPr lang="pl-PL" dirty="0" smtClean="0"/>
              <a:t> (para. 104, </a:t>
            </a:r>
            <a:r>
              <a:rPr lang="pl-PL" dirty="0" err="1" smtClean="0"/>
              <a:t>Commission’s</a:t>
            </a:r>
            <a:r>
              <a:rPr lang="pl-PL" dirty="0" smtClean="0"/>
              <a:t> </a:t>
            </a:r>
            <a:r>
              <a:rPr lang="pl-PL" dirty="0" err="1" smtClean="0"/>
              <a:t>jurisdictional</a:t>
            </a:r>
            <a:r>
              <a:rPr lang="pl-PL" dirty="0" smtClean="0"/>
              <a:t> </a:t>
            </a:r>
            <a:r>
              <a:rPr lang="pl-PL" dirty="0" err="1" smtClean="0"/>
              <a:t>notice</a:t>
            </a:r>
            <a:r>
              <a:rPr lang="pl-PL" dirty="0" smtClean="0"/>
              <a:t>)), </a:t>
            </a:r>
            <a:r>
              <a:rPr lang="pl-PL" dirty="0" err="1" smtClean="0"/>
              <a:t>there</a:t>
            </a:r>
            <a:r>
              <a:rPr lang="pl-PL" dirty="0" smtClean="0"/>
              <a:t> </a:t>
            </a:r>
            <a:r>
              <a:rPr lang="pl-PL" dirty="0" err="1" smtClean="0"/>
              <a:t>is</a:t>
            </a:r>
            <a:r>
              <a:rPr lang="pl-PL" dirty="0" smtClean="0"/>
              <a:t> no </a:t>
            </a:r>
            <a:r>
              <a:rPr lang="pl-PL" dirty="0" err="1" smtClean="0"/>
              <a:t>concentration</a:t>
            </a:r>
            <a:r>
              <a:rPr lang="pl-PL" dirty="0" smtClean="0"/>
              <a:t> for the </a:t>
            </a:r>
            <a:r>
              <a:rPr lang="pl-PL" dirty="0" err="1" smtClean="0"/>
              <a:t>purposes</a:t>
            </a:r>
            <a:r>
              <a:rPr lang="pl-PL" dirty="0" smtClean="0"/>
              <a:t> of </a:t>
            </a:r>
            <a:r>
              <a:rPr lang="pl-PL" dirty="0" err="1" smtClean="0"/>
              <a:t>Regulation</a:t>
            </a:r>
            <a:r>
              <a:rPr lang="pl-PL" dirty="0" smtClean="0"/>
              <a:t> no. 139/2004 </a:t>
            </a:r>
            <a:endParaRPr lang="en-GB" dirty="0"/>
          </a:p>
        </p:txBody>
      </p:sp>
    </p:spTree>
    <p:extLst>
      <p:ext uri="{BB962C8B-B14F-4D97-AF65-F5344CB8AC3E}">
        <p14:creationId xmlns:p14="http://schemas.microsoft.com/office/powerpoint/2010/main" val="1034251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lstStyle/>
          <a:p>
            <a:r>
              <a:rPr lang="pl-PL" dirty="0" smtClean="0"/>
              <a:t>A </a:t>
            </a:r>
            <a:r>
              <a:rPr lang="pl-PL" dirty="0" err="1" smtClean="0"/>
              <a:t>straightforward</a:t>
            </a:r>
            <a:r>
              <a:rPr lang="pl-PL" dirty="0" smtClean="0"/>
              <a:t> </a:t>
            </a:r>
            <a:r>
              <a:rPr lang="pl-PL" dirty="0" err="1" smtClean="0"/>
              <a:t>concentration</a:t>
            </a:r>
            <a:r>
              <a:rPr lang="pl-PL" dirty="0" smtClean="0"/>
              <a:t> </a:t>
            </a:r>
            <a:r>
              <a:rPr lang="pl-PL" dirty="0" err="1" smtClean="0"/>
              <a:t>entails</a:t>
            </a:r>
            <a:r>
              <a:rPr lang="pl-PL" dirty="0" smtClean="0"/>
              <a:t> a </a:t>
            </a:r>
            <a:r>
              <a:rPr lang="pl-PL" dirty="0" err="1" smtClean="0"/>
              <a:t>lasting</a:t>
            </a:r>
            <a:r>
              <a:rPr lang="pl-PL" dirty="0" smtClean="0"/>
              <a:t> </a:t>
            </a:r>
            <a:r>
              <a:rPr lang="pl-PL" dirty="0" err="1" smtClean="0"/>
              <a:t>change</a:t>
            </a:r>
            <a:r>
              <a:rPr lang="pl-PL" dirty="0" smtClean="0"/>
              <a:t> </a:t>
            </a:r>
            <a:r>
              <a:rPr lang="pl-PL" dirty="0" err="1" smtClean="0"/>
              <a:t>effected</a:t>
            </a:r>
            <a:r>
              <a:rPr lang="pl-PL" dirty="0" smtClean="0"/>
              <a:t> by the </a:t>
            </a:r>
            <a:r>
              <a:rPr lang="pl-PL" dirty="0" err="1" smtClean="0"/>
              <a:t>parties</a:t>
            </a:r>
            <a:r>
              <a:rPr lang="pl-PL" dirty="0" smtClean="0"/>
              <a:t> to a </a:t>
            </a:r>
            <a:r>
              <a:rPr lang="pl-PL" dirty="0" err="1" smtClean="0"/>
              <a:t>merger</a:t>
            </a:r>
            <a:r>
              <a:rPr lang="pl-PL" dirty="0" smtClean="0"/>
              <a:t> (</a:t>
            </a:r>
            <a:r>
              <a:rPr lang="pl-PL" dirty="0" err="1" smtClean="0"/>
              <a:t>e.g</a:t>
            </a:r>
            <a:r>
              <a:rPr lang="pl-PL" dirty="0" smtClean="0"/>
              <a:t>. a single </a:t>
            </a:r>
            <a:r>
              <a:rPr lang="pl-PL" dirty="0" err="1" smtClean="0"/>
              <a:t>share</a:t>
            </a:r>
            <a:r>
              <a:rPr lang="pl-PL" dirty="0" smtClean="0"/>
              <a:t> </a:t>
            </a:r>
            <a:r>
              <a:rPr lang="pl-PL" dirty="0" err="1" smtClean="0"/>
              <a:t>buyout</a:t>
            </a:r>
            <a:r>
              <a:rPr lang="pl-PL" dirty="0" smtClean="0"/>
              <a:t> </a:t>
            </a:r>
            <a:r>
              <a:rPr lang="pl-PL" dirty="0" err="1" smtClean="0"/>
              <a:t>whereby</a:t>
            </a:r>
            <a:r>
              <a:rPr lang="pl-PL" dirty="0" smtClean="0"/>
              <a:t> a </a:t>
            </a:r>
            <a:r>
              <a:rPr lang="pl-PL" dirty="0" err="1" smtClean="0"/>
              <a:t>purchasing</a:t>
            </a:r>
            <a:r>
              <a:rPr lang="pl-PL" dirty="0" smtClean="0"/>
              <a:t> </a:t>
            </a:r>
            <a:r>
              <a:rPr lang="pl-PL" dirty="0" err="1" smtClean="0"/>
              <a:t>undertaking</a:t>
            </a:r>
            <a:r>
              <a:rPr lang="pl-PL" dirty="0" smtClean="0"/>
              <a:t> </a:t>
            </a:r>
            <a:r>
              <a:rPr lang="pl-PL" dirty="0" err="1" smtClean="0"/>
              <a:t>becomes</a:t>
            </a:r>
            <a:r>
              <a:rPr lang="pl-PL" dirty="0" smtClean="0"/>
              <a:t> a sole </a:t>
            </a:r>
            <a:r>
              <a:rPr lang="pl-PL" dirty="0" err="1" smtClean="0"/>
              <a:t>member</a:t>
            </a:r>
            <a:r>
              <a:rPr lang="pl-PL" dirty="0" smtClean="0"/>
              <a:t> of a target </a:t>
            </a:r>
            <a:r>
              <a:rPr lang="pl-PL" dirty="0" err="1" smtClean="0"/>
              <a:t>undertaking</a:t>
            </a:r>
            <a:r>
              <a:rPr lang="pl-PL" dirty="0" smtClean="0"/>
              <a:t>), but </a:t>
            </a:r>
            <a:r>
              <a:rPr lang="pl-PL" dirty="0" err="1" smtClean="0"/>
              <a:t>there</a:t>
            </a:r>
            <a:r>
              <a:rPr lang="pl-PL" dirty="0" smtClean="0"/>
              <a:t> </a:t>
            </a:r>
            <a:r>
              <a:rPr lang="pl-PL" dirty="0" err="1" smtClean="0"/>
              <a:t>is</a:t>
            </a:r>
            <a:r>
              <a:rPr lang="pl-PL" dirty="0" smtClean="0"/>
              <a:t> no </a:t>
            </a:r>
            <a:r>
              <a:rPr lang="pl-PL" dirty="0" err="1" smtClean="0"/>
              <a:t>requirement</a:t>
            </a:r>
            <a:r>
              <a:rPr lang="pl-PL" dirty="0" smtClean="0"/>
              <a:t> </a:t>
            </a:r>
            <a:r>
              <a:rPr lang="pl-PL" dirty="0" err="1" smtClean="0"/>
              <a:t>that</a:t>
            </a:r>
            <a:r>
              <a:rPr lang="pl-PL" dirty="0" smtClean="0"/>
              <a:t> a </a:t>
            </a:r>
            <a:r>
              <a:rPr lang="pl-PL" dirty="0" err="1" smtClean="0"/>
              <a:t>concentration</a:t>
            </a:r>
            <a:r>
              <a:rPr lang="pl-PL" dirty="0" smtClean="0"/>
              <a:t> </a:t>
            </a:r>
            <a:r>
              <a:rPr lang="pl-PL" dirty="0" err="1" smtClean="0"/>
              <a:t>must</a:t>
            </a:r>
            <a:r>
              <a:rPr lang="pl-PL" dirty="0" smtClean="0"/>
              <a:t> be </a:t>
            </a:r>
            <a:r>
              <a:rPr lang="pl-PL" dirty="0" err="1" smtClean="0"/>
              <a:t>carried</a:t>
            </a:r>
            <a:r>
              <a:rPr lang="pl-PL" dirty="0" smtClean="0"/>
              <a:t> out by a single step</a:t>
            </a:r>
          </a:p>
          <a:p>
            <a:r>
              <a:rPr lang="pl-PL" dirty="0" smtClean="0"/>
              <a:t>In </a:t>
            </a:r>
            <a:r>
              <a:rPr lang="pl-PL" dirty="0" err="1" smtClean="0"/>
              <a:t>fact</a:t>
            </a:r>
            <a:r>
              <a:rPr lang="pl-PL" dirty="0" smtClean="0"/>
              <a:t>, the Court </a:t>
            </a:r>
            <a:r>
              <a:rPr lang="pl-PL" dirty="0" err="1" smtClean="0"/>
              <a:t>has</a:t>
            </a:r>
            <a:r>
              <a:rPr lang="pl-PL" dirty="0" smtClean="0"/>
              <a:t> </a:t>
            </a:r>
            <a:r>
              <a:rPr lang="pl-PL" dirty="0" err="1" smtClean="0"/>
              <a:t>accepted</a:t>
            </a:r>
            <a:r>
              <a:rPr lang="pl-PL" dirty="0" smtClean="0"/>
              <a:t> </a:t>
            </a:r>
            <a:r>
              <a:rPr lang="pl-PL" dirty="0" err="1" smtClean="0"/>
              <a:t>that</a:t>
            </a:r>
            <a:r>
              <a:rPr lang="pl-PL" dirty="0" smtClean="0"/>
              <a:t> a </a:t>
            </a:r>
            <a:r>
              <a:rPr lang="pl-PL" dirty="0" err="1" smtClean="0"/>
              <a:t>concentration</a:t>
            </a:r>
            <a:r>
              <a:rPr lang="pl-PL" dirty="0" smtClean="0"/>
              <a:t> (and the </a:t>
            </a:r>
            <a:r>
              <a:rPr lang="pl-PL" dirty="0" err="1" smtClean="0"/>
              <a:t>act</a:t>
            </a:r>
            <a:r>
              <a:rPr lang="pl-PL" dirty="0" smtClean="0"/>
              <a:t> of </a:t>
            </a:r>
            <a:r>
              <a:rPr lang="pl-PL" dirty="0" err="1" smtClean="0"/>
              <a:t>effecting</a:t>
            </a:r>
            <a:r>
              <a:rPr lang="pl-PL" dirty="0" smtClean="0"/>
              <a:t> a </a:t>
            </a:r>
            <a:r>
              <a:rPr lang="pl-PL" dirty="0" err="1" smtClean="0"/>
              <a:t>lasting</a:t>
            </a:r>
            <a:r>
              <a:rPr lang="pl-PL" dirty="0" smtClean="0"/>
              <a:t> </a:t>
            </a:r>
            <a:r>
              <a:rPr lang="pl-PL" dirty="0" err="1" smtClean="0"/>
              <a:t>change</a:t>
            </a:r>
            <a:r>
              <a:rPr lang="pl-PL" dirty="0" smtClean="0"/>
              <a:t> in </a:t>
            </a:r>
            <a:r>
              <a:rPr lang="pl-PL" dirty="0" err="1" smtClean="0"/>
              <a:t>operation</a:t>
            </a:r>
            <a:r>
              <a:rPr lang="pl-PL" dirty="0" smtClean="0"/>
              <a:t>) </a:t>
            </a:r>
            <a:r>
              <a:rPr lang="pl-PL" dirty="0" err="1" smtClean="0"/>
              <a:t>may</a:t>
            </a:r>
            <a:r>
              <a:rPr lang="pl-PL" dirty="0" smtClean="0"/>
              <a:t> be </a:t>
            </a:r>
            <a:r>
              <a:rPr lang="pl-PL" dirty="0" err="1" smtClean="0"/>
              <a:t>extended</a:t>
            </a:r>
            <a:r>
              <a:rPr lang="pl-PL" dirty="0" smtClean="0"/>
              <a:t> in </a:t>
            </a:r>
            <a:r>
              <a:rPr lang="pl-PL" dirty="0" err="1" smtClean="0"/>
              <a:t>time</a:t>
            </a:r>
            <a:r>
              <a:rPr lang="pl-PL" dirty="0" smtClean="0"/>
              <a:t> and </a:t>
            </a:r>
            <a:r>
              <a:rPr lang="pl-PL" dirty="0" err="1" smtClean="0"/>
              <a:t>composed</a:t>
            </a:r>
            <a:r>
              <a:rPr lang="pl-PL" dirty="0" smtClean="0"/>
              <a:t> of </a:t>
            </a:r>
            <a:r>
              <a:rPr lang="pl-PL" dirty="0" err="1" smtClean="0"/>
              <a:t>several</a:t>
            </a:r>
            <a:r>
              <a:rPr lang="pl-PL" dirty="0" smtClean="0"/>
              <a:t> </a:t>
            </a:r>
            <a:r>
              <a:rPr lang="pl-PL" dirty="0" err="1" smtClean="0"/>
              <a:t>steps</a:t>
            </a:r>
            <a:endParaRPr lang="pl-PL" dirty="0" smtClean="0"/>
          </a:p>
          <a:p>
            <a:r>
              <a:rPr lang="pl-PL" dirty="0" err="1" smtClean="0"/>
              <a:t>According</a:t>
            </a:r>
            <a:r>
              <a:rPr lang="pl-PL" dirty="0" smtClean="0"/>
              <a:t> to the Court, a </a:t>
            </a:r>
            <a:r>
              <a:rPr lang="pl-PL" dirty="0" err="1" smtClean="0"/>
              <a:t>concentration</a:t>
            </a:r>
            <a:r>
              <a:rPr lang="pl-PL" dirty="0" smtClean="0"/>
              <a:t> </a:t>
            </a:r>
            <a:r>
              <a:rPr lang="pl-PL" dirty="0" err="1" smtClean="0"/>
              <a:t>is</a:t>
            </a:r>
            <a:r>
              <a:rPr lang="pl-PL" dirty="0" smtClean="0"/>
              <a:t> </a:t>
            </a:r>
            <a:r>
              <a:rPr lang="pl-PL" dirty="0" err="1" smtClean="0"/>
              <a:t>deemed</a:t>
            </a:r>
            <a:r>
              <a:rPr lang="pl-PL" dirty="0" smtClean="0"/>
              <a:t> to </a:t>
            </a:r>
            <a:r>
              <a:rPr lang="pl-PL" dirty="0" err="1" smtClean="0"/>
              <a:t>exist</a:t>
            </a:r>
            <a:r>
              <a:rPr lang="pl-PL" dirty="0" smtClean="0"/>
              <a:t> </a:t>
            </a:r>
            <a:r>
              <a:rPr lang="pl-PL" dirty="0" err="1" smtClean="0"/>
              <a:t>at</a:t>
            </a:r>
            <a:r>
              <a:rPr lang="pl-PL" dirty="0" smtClean="0"/>
              <a:t> the moment </a:t>
            </a:r>
            <a:r>
              <a:rPr lang="pl-PL" dirty="0" err="1" smtClean="0"/>
              <a:t>where</a:t>
            </a:r>
            <a:r>
              <a:rPr lang="pl-PL" dirty="0" smtClean="0"/>
              <a:t> the </a:t>
            </a:r>
            <a:r>
              <a:rPr lang="pl-PL" dirty="0" err="1" smtClean="0"/>
              <a:t>parties</a:t>
            </a:r>
            <a:r>
              <a:rPr lang="pl-PL" dirty="0" smtClean="0"/>
              <a:t> start to </a:t>
            </a:r>
            <a:r>
              <a:rPr lang="pl-PL" dirty="0" err="1" smtClean="0"/>
              <a:t>implement</a:t>
            </a:r>
            <a:r>
              <a:rPr lang="pl-PL" dirty="0" smtClean="0"/>
              <a:t> a </a:t>
            </a:r>
            <a:r>
              <a:rPr lang="pl-PL" dirty="0" err="1" smtClean="0"/>
              <a:t>predetermined</a:t>
            </a:r>
            <a:r>
              <a:rPr lang="pl-PL" dirty="0" smtClean="0"/>
              <a:t> </a:t>
            </a:r>
            <a:r>
              <a:rPr lang="pl-PL" dirty="0" err="1" smtClean="0"/>
              <a:t>change</a:t>
            </a:r>
            <a:r>
              <a:rPr lang="pl-PL" dirty="0" smtClean="0"/>
              <a:t> (EY, para. 46: </a:t>
            </a:r>
            <a:r>
              <a:rPr lang="en-US" dirty="0"/>
              <a:t> </a:t>
            </a:r>
            <a:r>
              <a:rPr lang="pl-PL" dirty="0" smtClean="0"/>
              <a:t>„i</a:t>
            </a:r>
            <a:r>
              <a:rPr lang="en-US" dirty="0" smtClean="0"/>
              <a:t>t </a:t>
            </a:r>
            <a:r>
              <a:rPr lang="en-US" dirty="0"/>
              <a:t>follows that a concentration within the meaning of Article 7 arises as soon as the merging parties implement operations contributing to a lasting change in the control of the target </a:t>
            </a:r>
            <a:r>
              <a:rPr lang="en-US" dirty="0" smtClean="0"/>
              <a:t>undertaking</a:t>
            </a:r>
            <a:r>
              <a:rPr lang="pl-PL" dirty="0" smtClean="0"/>
              <a:t>”)</a:t>
            </a:r>
            <a:endParaRPr lang="pl-PL" dirty="0" smtClean="0"/>
          </a:p>
          <a:p>
            <a:r>
              <a:rPr lang="pl-PL" dirty="0" smtClean="0"/>
              <a:t>but </a:t>
            </a:r>
            <a:r>
              <a:rPr lang="en-US" dirty="0"/>
              <a:t>any transaction which cannot be regarded as contributing to the implementation of a </a:t>
            </a:r>
            <a:r>
              <a:rPr lang="en-US" dirty="0" smtClean="0"/>
              <a:t>concentration</a:t>
            </a:r>
            <a:r>
              <a:rPr lang="pl-PL" dirty="0" smtClean="0"/>
              <a:t> </a:t>
            </a:r>
            <a:r>
              <a:rPr lang="pl-PL" dirty="0" err="1" smtClean="0"/>
              <a:t>is</a:t>
            </a:r>
            <a:r>
              <a:rPr lang="pl-PL" dirty="0" smtClean="0"/>
              <a:t> </a:t>
            </a:r>
            <a:r>
              <a:rPr lang="pl-PL" dirty="0" err="1" smtClean="0"/>
              <a:t>excluded</a:t>
            </a:r>
            <a:r>
              <a:rPr lang="pl-PL" dirty="0" smtClean="0"/>
              <a:t> </a:t>
            </a:r>
            <a:r>
              <a:rPr lang="pl-PL" dirty="0" err="1" smtClean="0"/>
              <a:t>therefrom</a:t>
            </a:r>
            <a:r>
              <a:rPr lang="pl-PL" dirty="0" smtClean="0"/>
              <a:t> (EY, para. 43)</a:t>
            </a:r>
            <a:endParaRPr lang="en-GB" dirty="0"/>
          </a:p>
        </p:txBody>
      </p:sp>
    </p:spTree>
    <p:extLst>
      <p:ext uri="{BB962C8B-B14F-4D97-AF65-F5344CB8AC3E}">
        <p14:creationId xmlns:p14="http://schemas.microsoft.com/office/powerpoint/2010/main" val="2215711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normAutofit fontScale="77500" lnSpcReduction="20000"/>
          </a:bodyPr>
          <a:lstStyle/>
          <a:p>
            <a:r>
              <a:rPr lang="en-US" dirty="0"/>
              <a:t>Article 3</a:t>
            </a:r>
          </a:p>
          <a:p>
            <a:r>
              <a:rPr lang="en-US" dirty="0"/>
              <a:t>Definition of concentration</a:t>
            </a:r>
          </a:p>
          <a:p>
            <a:r>
              <a:rPr lang="en-US" dirty="0"/>
              <a:t>1. A concentration shall be deemed to arise where a change of control on a lasting basis results from:</a:t>
            </a:r>
          </a:p>
          <a:p>
            <a:r>
              <a:rPr lang="en-US" dirty="0"/>
              <a:t>(a) the merger of two or more previously independent undertakings or parts of undertakings, or</a:t>
            </a:r>
          </a:p>
          <a:p>
            <a:r>
              <a:rPr lang="en-US" dirty="0"/>
              <a:t>(b) the acquisition, by one or more persons already controlling at least one undertaking, or by one or more undertakings, whether by purchase of securities or assets, by contract or by any other means, of direct or indirect control of the whole or parts of one or more other undertakings.</a:t>
            </a:r>
          </a:p>
          <a:p>
            <a:r>
              <a:rPr lang="en-US" dirty="0"/>
              <a:t>2. Control shall be constituted by rights, contracts or any other means which, either separately or in combination and having regard to the considerations of fact or law involved, confer the possibility of exercising decisive influence on an undertaking, in particular by:</a:t>
            </a:r>
          </a:p>
          <a:p>
            <a:r>
              <a:rPr lang="en-US" dirty="0"/>
              <a:t>(a) ownership or the right to use all or part of the assets of an undertaking;</a:t>
            </a:r>
          </a:p>
          <a:p>
            <a:r>
              <a:rPr lang="en-US" dirty="0"/>
              <a:t>(b) rights or contracts which confer decisive influence on the composition, voting or decisions of the organs of an undertaking.</a:t>
            </a:r>
          </a:p>
          <a:p>
            <a:r>
              <a:rPr lang="en-US" dirty="0"/>
              <a:t>3. Control is acquired by persons or undertakings which:</a:t>
            </a:r>
          </a:p>
          <a:p>
            <a:r>
              <a:rPr lang="en-US" dirty="0"/>
              <a:t>(a) are holders of the rights or entitled to rights under the contracts concerned; or</a:t>
            </a:r>
          </a:p>
          <a:p>
            <a:r>
              <a:rPr lang="en-US" dirty="0"/>
              <a:t>(b) while not being holders of such rights or entitled to rights under such contracts, have the power to exercise the rights deriving therefrom.</a:t>
            </a:r>
          </a:p>
          <a:p>
            <a:r>
              <a:rPr lang="en-US" dirty="0"/>
              <a:t>4. The creation of a joint venture performing on a lasting basis all the functions of an autonomous economic entity shall constitute a concentration within the meaning of paragraph 1(b).</a:t>
            </a:r>
          </a:p>
          <a:p>
            <a:endParaRPr lang="en-GB" dirty="0"/>
          </a:p>
        </p:txBody>
      </p:sp>
    </p:spTree>
    <p:extLst>
      <p:ext uri="{BB962C8B-B14F-4D97-AF65-F5344CB8AC3E}">
        <p14:creationId xmlns:p14="http://schemas.microsoft.com/office/powerpoint/2010/main" val="338534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4087D98A-E7B5-422C-9072-B0A5FC3AECC1}"/>
              </a:ext>
            </a:extLst>
          </p:cNvPr>
          <p:cNvSpPr>
            <a:spLocks noGrp="1"/>
          </p:cNvSpPr>
          <p:nvPr>
            <p:ph idx="1"/>
          </p:nvPr>
        </p:nvSpPr>
        <p:spPr>
          <a:xfrm>
            <a:off x="0" y="0"/>
            <a:ext cx="12192000" cy="6858000"/>
          </a:xfrm>
        </p:spPr>
        <p:txBody>
          <a:bodyPr>
            <a:normAutofit fontScale="85000" lnSpcReduction="20000"/>
          </a:bodyPr>
          <a:lstStyle/>
          <a:p>
            <a:r>
              <a:rPr lang="pl-PL" dirty="0" err="1" smtClean="0"/>
              <a:t>Article</a:t>
            </a:r>
            <a:r>
              <a:rPr lang="pl-PL" dirty="0" smtClean="0"/>
              <a:t> 3 (</a:t>
            </a:r>
            <a:r>
              <a:rPr lang="pl-PL" dirty="0" err="1" smtClean="0"/>
              <a:t>cont</a:t>
            </a:r>
            <a:r>
              <a:rPr lang="pl-PL" dirty="0" smtClean="0"/>
              <a:t>.)</a:t>
            </a:r>
          </a:p>
          <a:p>
            <a:r>
              <a:rPr lang="en-US" dirty="0"/>
              <a:t>5. A concentration shall not be deemed to arise where:</a:t>
            </a:r>
          </a:p>
          <a:p>
            <a:r>
              <a:rPr lang="en-US" dirty="0"/>
              <a:t>(a) credit institutions or other financial institutions or insurance companies, the normal activities of which include transactions and dealing in securities for their own account or for the account of others, hold on a temporary basis securities which they have acquired in an undertaking with a view to reselling them, provided that they do not exercise voting rights in respect of those securities with a view to determining the competitive </a:t>
            </a:r>
            <a:r>
              <a:rPr lang="en-US" dirty="0" err="1"/>
              <a:t>behaviour</a:t>
            </a:r>
            <a:r>
              <a:rPr lang="en-US" dirty="0"/>
              <a:t> of that undertaking or provided that they exercise such voting rights only with a view to preparing the disposal of all or part of that undertaking or of its assets or the disposal of those securities and that any such disposal takes place within one year of the date of acquisition; that period may be extended by the Commission on request where such institutions or companies can show that the disposal was not reasonably possible within the period set;</a:t>
            </a:r>
          </a:p>
          <a:p>
            <a:r>
              <a:rPr lang="en-US" dirty="0"/>
              <a:t>(b) control is acquired by an office-holder according to the law of a Member State relating to liquidation, winding up, insolvency, cessation of payments, compositions or analogous proceedings;</a:t>
            </a:r>
          </a:p>
          <a:p>
            <a:r>
              <a:rPr lang="en-US" dirty="0"/>
              <a:t>(c) the operations referred to in paragraph 1(b) are carried out by the financial holding companies referred to in Article 5(3) of Fourth Council Directive 78/660/EEC of 25 July 1978 based on Article 54(3)(g) of the Treaty on the annual accounts of certain types of companies(6) provided however that the voting rights in respect of the holding are exercised, in particular in relation to the appointment of members of the management and supervisory bodies of the undertakings in which they have holdings, only to maintain the full value of those investments and not to determine directly or indirectly the competitive conduct of those undertakings.</a:t>
            </a:r>
          </a:p>
          <a:p>
            <a:endParaRPr lang="en-GB" dirty="0"/>
          </a:p>
        </p:txBody>
      </p:sp>
    </p:spTree>
    <p:extLst>
      <p:ext uri="{BB962C8B-B14F-4D97-AF65-F5344CB8AC3E}">
        <p14:creationId xmlns:p14="http://schemas.microsoft.com/office/powerpoint/2010/main" val="326781216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1873</Words>
  <Application>Microsoft Office PowerPoint</Application>
  <PresentationFormat>Niestandardowy</PresentationFormat>
  <Paragraphs>62</Paragraphs>
  <Slides>13</Slides>
  <Notes>0</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Motyw pakietu Office</vt:lpstr>
      <vt:lpstr>Regulation no. 139/2004 : overview The notion of a „concentration”</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no. 139/2004 : overview The notion of a „concentration”</dc:title>
  <dc:creator>Łukasz Stępkowski</dc:creator>
  <cp:lastModifiedBy>monika monika</cp:lastModifiedBy>
  <cp:revision>13</cp:revision>
  <dcterms:created xsi:type="dcterms:W3CDTF">2018-11-05T19:35:51Z</dcterms:created>
  <dcterms:modified xsi:type="dcterms:W3CDTF">2018-11-05T23:31:35Z</dcterms:modified>
</cp:coreProperties>
</file>