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60B36D-69B6-42A9-AF1A-D7981F7BC312}" v="8" dt="2018-11-05T20:44:34.0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69" d="100"/>
          <a:sy n="69" d="100"/>
        </p:scale>
        <p:origin x="-48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23"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438BB6-9076-445B-8B83-53965FFDDA0C}"/>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xmlns="" id="{99CD5655-5808-40EF-89DB-561EBDADB4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xmlns="" id="{CFF04526-876F-4202-BEDE-FB065F4F7C21}"/>
              </a:ext>
            </a:extLst>
          </p:cNvPr>
          <p:cNvSpPr>
            <a:spLocks noGrp="1"/>
          </p:cNvSpPr>
          <p:nvPr>
            <p:ph type="dt" sz="half" idx="10"/>
          </p:nvPr>
        </p:nvSpPr>
        <p:spPr/>
        <p:txBody>
          <a:bodyPr/>
          <a:lstStyle/>
          <a:p>
            <a:fld id="{B87761ED-3EC1-4F2F-821C-5F0E08715D26}" type="datetimeFigureOut">
              <a:rPr lang="pl-PL" smtClean="0"/>
              <a:t>05.11.2018</a:t>
            </a:fld>
            <a:endParaRPr lang="pl-PL" dirty="0"/>
          </a:p>
        </p:txBody>
      </p:sp>
      <p:sp>
        <p:nvSpPr>
          <p:cNvPr id="5" name="Symbol zastępczy stopki 4">
            <a:extLst>
              <a:ext uri="{FF2B5EF4-FFF2-40B4-BE49-F238E27FC236}">
                <a16:creationId xmlns:a16="http://schemas.microsoft.com/office/drawing/2014/main" xmlns="" id="{34E1442A-C362-4601-9B54-C08AF526F080}"/>
              </a:ext>
            </a:extLst>
          </p:cNvPr>
          <p:cNvSpPr>
            <a:spLocks noGrp="1"/>
          </p:cNvSpPr>
          <p:nvPr>
            <p:ph type="ftr" sz="quarter" idx="11"/>
          </p:nvPr>
        </p:nvSpPr>
        <p:spPr/>
        <p:txBody>
          <a:bodyPr/>
          <a:lstStyle/>
          <a:p>
            <a:endParaRPr lang="pl-PL" dirty="0"/>
          </a:p>
        </p:txBody>
      </p:sp>
      <p:sp>
        <p:nvSpPr>
          <p:cNvPr id="6" name="Symbol zastępczy numeru slajdu 5">
            <a:extLst>
              <a:ext uri="{FF2B5EF4-FFF2-40B4-BE49-F238E27FC236}">
                <a16:creationId xmlns:a16="http://schemas.microsoft.com/office/drawing/2014/main" xmlns="" id="{5465499B-3F11-4063-8A2C-125D3EC69E08}"/>
              </a:ext>
            </a:extLst>
          </p:cNvPr>
          <p:cNvSpPr>
            <a:spLocks noGrp="1"/>
          </p:cNvSpPr>
          <p:nvPr>
            <p:ph type="sldNum" sz="quarter" idx="12"/>
          </p:nvPr>
        </p:nvSpPr>
        <p:spPr/>
        <p:txBody>
          <a:bodyPr/>
          <a:lstStyle/>
          <a:p>
            <a:fld id="{BF52275A-CF38-460B-B44A-53DA267D9BBC}" type="slidenum">
              <a:rPr lang="pl-PL" smtClean="0"/>
              <a:t>‹#›</a:t>
            </a:fld>
            <a:endParaRPr lang="pl-PL" dirty="0"/>
          </a:p>
        </p:txBody>
      </p:sp>
    </p:spTree>
    <p:extLst>
      <p:ext uri="{BB962C8B-B14F-4D97-AF65-F5344CB8AC3E}">
        <p14:creationId xmlns:p14="http://schemas.microsoft.com/office/powerpoint/2010/main" val="3095539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99D478D-A26C-4997-BCA4-3FA9261CA28B}"/>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xmlns="" id="{26FEAE8A-BA9A-4BDF-A295-4D83BAB21868}"/>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46573FC9-3612-4034-894D-1DD2A5C1304E}"/>
              </a:ext>
            </a:extLst>
          </p:cNvPr>
          <p:cNvSpPr>
            <a:spLocks noGrp="1"/>
          </p:cNvSpPr>
          <p:nvPr>
            <p:ph type="dt" sz="half" idx="10"/>
          </p:nvPr>
        </p:nvSpPr>
        <p:spPr/>
        <p:txBody>
          <a:bodyPr/>
          <a:lstStyle/>
          <a:p>
            <a:fld id="{B87761ED-3EC1-4F2F-821C-5F0E08715D26}" type="datetimeFigureOut">
              <a:rPr lang="pl-PL" smtClean="0"/>
              <a:t>05.11.2018</a:t>
            </a:fld>
            <a:endParaRPr lang="pl-PL" dirty="0"/>
          </a:p>
        </p:txBody>
      </p:sp>
      <p:sp>
        <p:nvSpPr>
          <p:cNvPr id="5" name="Symbol zastępczy stopki 4">
            <a:extLst>
              <a:ext uri="{FF2B5EF4-FFF2-40B4-BE49-F238E27FC236}">
                <a16:creationId xmlns:a16="http://schemas.microsoft.com/office/drawing/2014/main" xmlns="" id="{CE51B2A6-8F6F-4F34-831F-86AA870EBABF}"/>
              </a:ext>
            </a:extLst>
          </p:cNvPr>
          <p:cNvSpPr>
            <a:spLocks noGrp="1"/>
          </p:cNvSpPr>
          <p:nvPr>
            <p:ph type="ftr" sz="quarter" idx="11"/>
          </p:nvPr>
        </p:nvSpPr>
        <p:spPr/>
        <p:txBody>
          <a:bodyPr/>
          <a:lstStyle/>
          <a:p>
            <a:endParaRPr lang="pl-PL" dirty="0"/>
          </a:p>
        </p:txBody>
      </p:sp>
      <p:sp>
        <p:nvSpPr>
          <p:cNvPr id="6" name="Symbol zastępczy numeru slajdu 5">
            <a:extLst>
              <a:ext uri="{FF2B5EF4-FFF2-40B4-BE49-F238E27FC236}">
                <a16:creationId xmlns:a16="http://schemas.microsoft.com/office/drawing/2014/main" xmlns="" id="{BC61C41F-0EDE-4F6A-96E8-F72384C2F06A}"/>
              </a:ext>
            </a:extLst>
          </p:cNvPr>
          <p:cNvSpPr>
            <a:spLocks noGrp="1"/>
          </p:cNvSpPr>
          <p:nvPr>
            <p:ph type="sldNum" sz="quarter" idx="12"/>
          </p:nvPr>
        </p:nvSpPr>
        <p:spPr/>
        <p:txBody>
          <a:bodyPr/>
          <a:lstStyle/>
          <a:p>
            <a:fld id="{BF52275A-CF38-460B-B44A-53DA267D9BBC}" type="slidenum">
              <a:rPr lang="pl-PL" smtClean="0"/>
              <a:t>‹#›</a:t>
            </a:fld>
            <a:endParaRPr lang="pl-PL" dirty="0"/>
          </a:p>
        </p:txBody>
      </p:sp>
    </p:spTree>
    <p:extLst>
      <p:ext uri="{BB962C8B-B14F-4D97-AF65-F5344CB8AC3E}">
        <p14:creationId xmlns:p14="http://schemas.microsoft.com/office/powerpoint/2010/main" val="572637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xmlns="" id="{C9403BFD-37D9-4D0B-AD95-29798377898F}"/>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xmlns="" id="{15A4490D-B4FA-4493-91AC-C4A77B21BE2A}"/>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EFC7B18C-B565-4A9A-B571-036B0D5A12C7}"/>
              </a:ext>
            </a:extLst>
          </p:cNvPr>
          <p:cNvSpPr>
            <a:spLocks noGrp="1"/>
          </p:cNvSpPr>
          <p:nvPr>
            <p:ph type="dt" sz="half" idx="10"/>
          </p:nvPr>
        </p:nvSpPr>
        <p:spPr/>
        <p:txBody>
          <a:bodyPr/>
          <a:lstStyle/>
          <a:p>
            <a:fld id="{B87761ED-3EC1-4F2F-821C-5F0E08715D26}" type="datetimeFigureOut">
              <a:rPr lang="pl-PL" smtClean="0"/>
              <a:t>05.11.2018</a:t>
            </a:fld>
            <a:endParaRPr lang="pl-PL" dirty="0"/>
          </a:p>
        </p:txBody>
      </p:sp>
      <p:sp>
        <p:nvSpPr>
          <p:cNvPr id="5" name="Symbol zastępczy stopki 4">
            <a:extLst>
              <a:ext uri="{FF2B5EF4-FFF2-40B4-BE49-F238E27FC236}">
                <a16:creationId xmlns:a16="http://schemas.microsoft.com/office/drawing/2014/main" xmlns="" id="{002963BA-B815-4079-B768-C568F27E2129}"/>
              </a:ext>
            </a:extLst>
          </p:cNvPr>
          <p:cNvSpPr>
            <a:spLocks noGrp="1"/>
          </p:cNvSpPr>
          <p:nvPr>
            <p:ph type="ftr" sz="quarter" idx="11"/>
          </p:nvPr>
        </p:nvSpPr>
        <p:spPr/>
        <p:txBody>
          <a:bodyPr/>
          <a:lstStyle/>
          <a:p>
            <a:endParaRPr lang="pl-PL" dirty="0"/>
          </a:p>
        </p:txBody>
      </p:sp>
      <p:sp>
        <p:nvSpPr>
          <p:cNvPr id="6" name="Symbol zastępczy numeru slajdu 5">
            <a:extLst>
              <a:ext uri="{FF2B5EF4-FFF2-40B4-BE49-F238E27FC236}">
                <a16:creationId xmlns:a16="http://schemas.microsoft.com/office/drawing/2014/main" xmlns="" id="{0A7A5824-1507-4EFB-9D27-66B902A612FB}"/>
              </a:ext>
            </a:extLst>
          </p:cNvPr>
          <p:cNvSpPr>
            <a:spLocks noGrp="1"/>
          </p:cNvSpPr>
          <p:nvPr>
            <p:ph type="sldNum" sz="quarter" idx="12"/>
          </p:nvPr>
        </p:nvSpPr>
        <p:spPr/>
        <p:txBody>
          <a:bodyPr/>
          <a:lstStyle/>
          <a:p>
            <a:fld id="{BF52275A-CF38-460B-B44A-53DA267D9BBC}" type="slidenum">
              <a:rPr lang="pl-PL" smtClean="0"/>
              <a:t>‹#›</a:t>
            </a:fld>
            <a:endParaRPr lang="pl-PL" dirty="0"/>
          </a:p>
        </p:txBody>
      </p:sp>
    </p:spTree>
    <p:extLst>
      <p:ext uri="{BB962C8B-B14F-4D97-AF65-F5344CB8AC3E}">
        <p14:creationId xmlns:p14="http://schemas.microsoft.com/office/powerpoint/2010/main" val="3329587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86DD5E9-D9E2-4AD7-B247-0AC210914802}"/>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xmlns="" id="{3101AEFA-D89D-488A-BE5E-0644B034D199}"/>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2A33483B-4110-4748-AC28-374573527AE0}"/>
              </a:ext>
            </a:extLst>
          </p:cNvPr>
          <p:cNvSpPr>
            <a:spLocks noGrp="1"/>
          </p:cNvSpPr>
          <p:nvPr>
            <p:ph type="dt" sz="half" idx="10"/>
          </p:nvPr>
        </p:nvSpPr>
        <p:spPr/>
        <p:txBody>
          <a:bodyPr/>
          <a:lstStyle/>
          <a:p>
            <a:fld id="{B87761ED-3EC1-4F2F-821C-5F0E08715D26}" type="datetimeFigureOut">
              <a:rPr lang="pl-PL" smtClean="0"/>
              <a:t>05.11.2018</a:t>
            </a:fld>
            <a:endParaRPr lang="pl-PL" dirty="0"/>
          </a:p>
        </p:txBody>
      </p:sp>
      <p:sp>
        <p:nvSpPr>
          <p:cNvPr id="5" name="Symbol zastępczy stopki 4">
            <a:extLst>
              <a:ext uri="{FF2B5EF4-FFF2-40B4-BE49-F238E27FC236}">
                <a16:creationId xmlns:a16="http://schemas.microsoft.com/office/drawing/2014/main" xmlns="" id="{58BC8BF5-AC71-46C3-AEF9-1F42A51B1558}"/>
              </a:ext>
            </a:extLst>
          </p:cNvPr>
          <p:cNvSpPr>
            <a:spLocks noGrp="1"/>
          </p:cNvSpPr>
          <p:nvPr>
            <p:ph type="ftr" sz="quarter" idx="11"/>
          </p:nvPr>
        </p:nvSpPr>
        <p:spPr/>
        <p:txBody>
          <a:bodyPr/>
          <a:lstStyle/>
          <a:p>
            <a:endParaRPr lang="pl-PL" dirty="0"/>
          </a:p>
        </p:txBody>
      </p:sp>
      <p:sp>
        <p:nvSpPr>
          <p:cNvPr id="6" name="Symbol zastępczy numeru slajdu 5">
            <a:extLst>
              <a:ext uri="{FF2B5EF4-FFF2-40B4-BE49-F238E27FC236}">
                <a16:creationId xmlns:a16="http://schemas.microsoft.com/office/drawing/2014/main" xmlns="" id="{6E682880-5CCA-4316-9B04-7EACE4B2583B}"/>
              </a:ext>
            </a:extLst>
          </p:cNvPr>
          <p:cNvSpPr>
            <a:spLocks noGrp="1"/>
          </p:cNvSpPr>
          <p:nvPr>
            <p:ph type="sldNum" sz="quarter" idx="12"/>
          </p:nvPr>
        </p:nvSpPr>
        <p:spPr/>
        <p:txBody>
          <a:bodyPr/>
          <a:lstStyle/>
          <a:p>
            <a:fld id="{BF52275A-CF38-460B-B44A-53DA267D9BBC}" type="slidenum">
              <a:rPr lang="pl-PL" smtClean="0"/>
              <a:t>‹#›</a:t>
            </a:fld>
            <a:endParaRPr lang="pl-PL" dirty="0"/>
          </a:p>
        </p:txBody>
      </p:sp>
    </p:spTree>
    <p:extLst>
      <p:ext uri="{BB962C8B-B14F-4D97-AF65-F5344CB8AC3E}">
        <p14:creationId xmlns:p14="http://schemas.microsoft.com/office/powerpoint/2010/main" val="298139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D8A33A0-7EC8-446C-92C9-095B65C8702F}"/>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xmlns="" id="{349FCE24-789F-4BA4-A8F8-269D0523D9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xmlns="" id="{FF0D7A71-9516-4A60-BBCA-577743DBE958}"/>
              </a:ext>
            </a:extLst>
          </p:cNvPr>
          <p:cNvSpPr>
            <a:spLocks noGrp="1"/>
          </p:cNvSpPr>
          <p:nvPr>
            <p:ph type="dt" sz="half" idx="10"/>
          </p:nvPr>
        </p:nvSpPr>
        <p:spPr/>
        <p:txBody>
          <a:bodyPr/>
          <a:lstStyle/>
          <a:p>
            <a:fld id="{B87761ED-3EC1-4F2F-821C-5F0E08715D26}" type="datetimeFigureOut">
              <a:rPr lang="pl-PL" smtClean="0"/>
              <a:t>05.11.2018</a:t>
            </a:fld>
            <a:endParaRPr lang="pl-PL" dirty="0"/>
          </a:p>
        </p:txBody>
      </p:sp>
      <p:sp>
        <p:nvSpPr>
          <p:cNvPr id="5" name="Symbol zastępczy stopki 4">
            <a:extLst>
              <a:ext uri="{FF2B5EF4-FFF2-40B4-BE49-F238E27FC236}">
                <a16:creationId xmlns:a16="http://schemas.microsoft.com/office/drawing/2014/main" xmlns="" id="{EF35C6FB-3C9D-414F-B99F-905C7053A5D3}"/>
              </a:ext>
            </a:extLst>
          </p:cNvPr>
          <p:cNvSpPr>
            <a:spLocks noGrp="1"/>
          </p:cNvSpPr>
          <p:nvPr>
            <p:ph type="ftr" sz="quarter" idx="11"/>
          </p:nvPr>
        </p:nvSpPr>
        <p:spPr/>
        <p:txBody>
          <a:bodyPr/>
          <a:lstStyle/>
          <a:p>
            <a:endParaRPr lang="pl-PL" dirty="0"/>
          </a:p>
        </p:txBody>
      </p:sp>
      <p:sp>
        <p:nvSpPr>
          <p:cNvPr id="6" name="Symbol zastępczy numeru slajdu 5">
            <a:extLst>
              <a:ext uri="{FF2B5EF4-FFF2-40B4-BE49-F238E27FC236}">
                <a16:creationId xmlns:a16="http://schemas.microsoft.com/office/drawing/2014/main" xmlns="" id="{B5012CF3-2FC0-43AA-A084-42CDB53DE811}"/>
              </a:ext>
            </a:extLst>
          </p:cNvPr>
          <p:cNvSpPr>
            <a:spLocks noGrp="1"/>
          </p:cNvSpPr>
          <p:nvPr>
            <p:ph type="sldNum" sz="quarter" idx="12"/>
          </p:nvPr>
        </p:nvSpPr>
        <p:spPr/>
        <p:txBody>
          <a:bodyPr/>
          <a:lstStyle/>
          <a:p>
            <a:fld id="{BF52275A-CF38-460B-B44A-53DA267D9BBC}" type="slidenum">
              <a:rPr lang="pl-PL" smtClean="0"/>
              <a:t>‹#›</a:t>
            </a:fld>
            <a:endParaRPr lang="pl-PL" dirty="0"/>
          </a:p>
        </p:txBody>
      </p:sp>
    </p:spTree>
    <p:extLst>
      <p:ext uri="{BB962C8B-B14F-4D97-AF65-F5344CB8AC3E}">
        <p14:creationId xmlns:p14="http://schemas.microsoft.com/office/powerpoint/2010/main" val="3596569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FC7E860-683B-4088-87D1-7C532892DB8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xmlns="" id="{99A4D53C-A658-4375-AD5E-ACA9ED091E13}"/>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xmlns="" id="{F4C80BE8-36A1-423C-BC89-E537FD755940}"/>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xmlns="" id="{0A3F04C3-F7EA-4023-9491-4B6A603F271B}"/>
              </a:ext>
            </a:extLst>
          </p:cNvPr>
          <p:cNvSpPr>
            <a:spLocks noGrp="1"/>
          </p:cNvSpPr>
          <p:nvPr>
            <p:ph type="dt" sz="half" idx="10"/>
          </p:nvPr>
        </p:nvSpPr>
        <p:spPr/>
        <p:txBody>
          <a:bodyPr/>
          <a:lstStyle/>
          <a:p>
            <a:fld id="{B87761ED-3EC1-4F2F-821C-5F0E08715D26}" type="datetimeFigureOut">
              <a:rPr lang="pl-PL" smtClean="0"/>
              <a:t>05.11.2018</a:t>
            </a:fld>
            <a:endParaRPr lang="pl-PL" dirty="0"/>
          </a:p>
        </p:txBody>
      </p:sp>
      <p:sp>
        <p:nvSpPr>
          <p:cNvPr id="6" name="Symbol zastępczy stopki 5">
            <a:extLst>
              <a:ext uri="{FF2B5EF4-FFF2-40B4-BE49-F238E27FC236}">
                <a16:creationId xmlns:a16="http://schemas.microsoft.com/office/drawing/2014/main" xmlns="" id="{99706790-14B5-4C1E-9445-A1D87531EA63}"/>
              </a:ext>
            </a:extLst>
          </p:cNvPr>
          <p:cNvSpPr>
            <a:spLocks noGrp="1"/>
          </p:cNvSpPr>
          <p:nvPr>
            <p:ph type="ftr" sz="quarter" idx="11"/>
          </p:nvPr>
        </p:nvSpPr>
        <p:spPr/>
        <p:txBody>
          <a:bodyPr/>
          <a:lstStyle/>
          <a:p>
            <a:endParaRPr lang="pl-PL" dirty="0"/>
          </a:p>
        </p:txBody>
      </p:sp>
      <p:sp>
        <p:nvSpPr>
          <p:cNvPr id="7" name="Symbol zastępczy numeru slajdu 6">
            <a:extLst>
              <a:ext uri="{FF2B5EF4-FFF2-40B4-BE49-F238E27FC236}">
                <a16:creationId xmlns:a16="http://schemas.microsoft.com/office/drawing/2014/main" xmlns="" id="{70B1A17E-29DA-4D2C-BEDF-4B9DF82C5048}"/>
              </a:ext>
            </a:extLst>
          </p:cNvPr>
          <p:cNvSpPr>
            <a:spLocks noGrp="1"/>
          </p:cNvSpPr>
          <p:nvPr>
            <p:ph type="sldNum" sz="quarter" idx="12"/>
          </p:nvPr>
        </p:nvSpPr>
        <p:spPr/>
        <p:txBody>
          <a:bodyPr/>
          <a:lstStyle/>
          <a:p>
            <a:fld id="{BF52275A-CF38-460B-B44A-53DA267D9BBC}" type="slidenum">
              <a:rPr lang="pl-PL" smtClean="0"/>
              <a:t>‹#›</a:t>
            </a:fld>
            <a:endParaRPr lang="pl-PL" dirty="0"/>
          </a:p>
        </p:txBody>
      </p:sp>
    </p:spTree>
    <p:extLst>
      <p:ext uri="{BB962C8B-B14F-4D97-AF65-F5344CB8AC3E}">
        <p14:creationId xmlns:p14="http://schemas.microsoft.com/office/powerpoint/2010/main" val="1808064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2CD38AC-F6DC-4B28-A045-9D2082D02B3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xmlns="" id="{37F0FC60-692E-49F3-BC32-E6767A7F4D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xmlns="" id="{B2C07BD2-7869-4237-A61A-D5CA0FE5213A}"/>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xmlns="" id="{BBD15064-FF94-4E95-A60A-4B869FEB51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xmlns="" id="{D1D52A0D-12B4-4CE0-9805-907645CFB26E}"/>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xmlns="" id="{6E84635F-BF03-4F49-8007-97D933699778}"/>
              </a:ext>
            </a:extLst>
          </p:cNvPr>
          <p:cNvSpPr>
            <a:spLocks noGrp="1"/>
          </p:cNvSpPr>
          <p:nvPr>
            <p:ph type="dt" sz="half" idx="10"/>
          </p:nvPr>
        </p:nvSpPr>
        <p:spPr/>
        <p:txBody>
          <a:bodyPr/>
          <a:lstStyle/>
          <a:p>
            <a:fld id="{B87761ED-3EC1-4F2F-821C-5F0E08715D26}" type="datetimeFigureOut">
              <a:rPr lang="pl-PL" smtClean="0"/>
              <a:t>05.11.2018</a:t>
            </a:fld>
            <a:endParaRPr lang="pl-PL" dirty="0"/>
          </a:p>
        </p:txBody>
      </p:sp>
      <p:sp>
        <p:nvSpPr>
          <p:cNvPr id="8" name="Symbol zastępczy stopki 7">
            <a:extLst>
              <a:ext uri="{FF2B5EF4-FFF2-40B4-BE49-F238E27FC236}">
                <a16:creationId xmlns:a16="http://schemas.microsoft.com/office/drawing/2014/main" xmlns="" id="{A42472E2-EC88-4F54-B302-AA7E7B444682}"/>
              </a:ext>
            </a:extLst>
          </p:cNvPr>
          <p:cNvSpPr>
            <a:spLocks noGrp="1"/>
          </p:cNvSpPr>
          <p:nvPr>
            <p:ph type="ftr" sz="quarter" idx="11"/>
          </p:nvPr>
        </p:nvSpPr>
        <p:spPr/>
        <p:txBody>
          <a:bodyPr/>
          <a:lstStyle/>
          <a:p>
            <a:endParaRPr lang="pl-PL" dirty="0"/>
          </a:p>
        </p:txBody>
      </p:sp>
      <p:sp>
        <p:nvSpPr>
          <p:cNvPr id="9" name="Symbol zastępczy numeru slajdu 8">
            <a:extLst>
              <a:ext uri="{FF2B5EF4-FFF2-40B4-BE49-F238E27FC236}">
                <a16:creationId xmlns:a16="http://schemas.microsoft.com/office/drawing/2014/main" xmlns="" id="{77ABEB15-6DEB-4657-A3A3-E87B27A0A198}"/>
              </a:ext>
            </a:extLst>
          </p:cNvPr>
          <p:cNvSpPr>
            <a:spLocks noGrp="1"/>
          </p:cNvSpPr>
          <p:nvPr>
            <p:ph type="sldNum" sz="quarter" idx="12"/>
          </p:nvPr>
        </p:nvSpPr>
        <p:spPr/>
        <p:txBody>
          <a:bodyPr/>
          <a:lstStyle/>
          <a:p>
            <a:fld id="{BF52275A-CF38-460B-B44A-53DA267D9BBC}" type="slidenum">
              <a:rPr lang="pl-PL" smtClean="0"/>
              <a:t>‹#›</a:t>
            </a:fld>
            <a:endParaRPr lang="pl-PL" dirty="0"/>
          </a:p>
        </p:txBody>
      </p:sp>
    </p:spTree>
    <p:extLst>
      <p:ext uri="{BB962C8B-B14F-4D97-AF65-F5344CB8AC3E}">
        <p14:creationId xmlns:p14="http://schemas.microsoft.com/office/powerpoint/2010/main" val="2857463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8439BA2-850B-4EF5-856E-2B1A1DA63DE2}"/>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xmlns="" id="{62F26383-2A6A-440B-B960-1AB855CD03B9}"/>
              </a:ext>
            </a:extLst>
          </p:cNvPr>
          <p:cNvSpPr>
            <a:spLocks noGrp="1"/>
          </p:cNvSpPr>
          <p:nvPr>
            <p:ph type="dt" sz="half" idx="10"/>
          </p:nvPr>
        </p:nvSpPr>
        <p:spPr/>
        <p:txBody>
          <a:bodyPr/>
          <a:lstStyle/>
          <a:p>
            <a:fld id="{B87761ED-3EC1-4F2F-821C-5F0E08715D26}" type="datetimeFigureOut">
              <a:rPr lang="pl-PL" smtClean="0"/>
              <a:t>05.11.2018</a:t>
            </a:fld>
            <a:endParaRPr lang="pl-PL" dirty="0"/>
          </a:p>
        </p:txBody>
      </p:sp>
      <p:sp>
        <p:nvSpPr>
          <p:cNvPr id="4" name="Symbol zastępczy stopki 3">
            <a:extLst>
              <a:ext uri="{FF2B5EF4-FFF2-40B4-BE49-F238E27FC236}">
                <a16:creationId xmlns:a16="http://schemas.microsoft.com/office/drawing/2014/main" xmlns="" id="{55243D00-14EE-4434-B237-0B06884EE6F9}"/>
              </a:ext>
            </a:extLst>
          </p:cNvPr>
          <p:cNvSpPr>
            <a:spLocks noGrp="1"/>
          </p:cNvSpPr>
          <p:nvPr>
            <p:ph type="ftr" sz="quarter" idx="11"/>
          </p:nvPr>
        </p:nvSpPr>
        <p:spPr/>
        <p:txBody>
          <a:bodyPr/>
          <a:lstStyle/>
          <a:p>
            <a:endParaRPr lang="pl-PL" dirty="0"/>
          </a:p>
        </p:txBody>
      </p:sp>
      <p:sp>
        <p:nvSpPr>
          <p:cNvPr id="5" name="Symbol zastępczy numeru slajdu 4">
            <a:extLst>
              <a:ext uri="{FF2B5EF4-FFF2-40B4-BE49-F238E27FC236}">
                <a16:creationId xmlns:a16="http://schemas.microsoft.com/office/drawing/2014/main" xmlns="" id="{2B4F4293-B1A3-4888-A43C-F5AE45DF7AF2}"/>
              </a:ext>
            </a:extLst>
          </p:cNvPr>
          <p:cNvSpPr>
            <a:spLocks noGrp="1"/>
          </p:cNvSpPr>
          <p:nvPr>
            <p:ph type="sldNum" sz="quarter" idx="12"/>
          </p:nvPr>
        </p:nvSpPr>
        <p:spPr/>
        <p:txBody>
          <a:bodyPr/>
          <a:lstStyle/>
          <a:p>
            <a:fld id="{BF52275A-CF38-460B-B44A-53DA267D9BBC}" type="slidenum">
              <a:rPr lang="pl-PL" smtClean="0"/>
              <a:t>‹#›</a:t>
            </a:fld>
            <a:endParaRPr lang="pl-PL" dirty="0"/>
          </a:p>
        </p:txBody>
      </p:sp>
    </p:spTree>
    <p:extLst>
      <p:ext uri="{BB962C8B-B14F-4D97-AF65-F5344CB8AC3E}">
        <p14:creationId xmlns:p14="http://schemas.microsoft.com/office/powerpoint/2010/main" val="2943888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xmlns="" id="{FC0023EE-A554-4340-902E-AC77D3368948}"/>
              </a:ext>
            </a:extLst>
          </p:cNvPr>
          <p:cNvSpPr>
            <a:spLocks noGrp="1"/>
          </p:cNvSpPr>
          <p:nvPr>
            <p:ph type="dt" sz="half" idx="10"/>
          </p:nvPr>
        </p:nvSpPr>
        <p:spPr/>
        <p:txBody>
          <a:bodyPr/>
          <a:lstStyle/>
          <a:p>
            <a:fld id="{B87761ED-3EC1-4F2F-821C-5F0E08715D26}" type="datetimeFigureOut">
              <a:rPr lang="pl-PL" smtClean="0"/>
              <a:t>05.11.2018</a:t>
            </a:fld>
            <a:endParaRPr lang="pl-PL" dirty="0"/>
          </a:p>
        </p:txBody>
      </p:sp>
      <p:sp>
        <p:nvSpPr>
          <p:cNvPr id="3" name="Symbol zastępczy stopki 2">
            <a:extLst>
              <a:ext uri="{FF2B5EF4-FFF2-40B4-BE49-F238E27FC236}">
                <a16:creationId xmlns:a16="http://schemas.microsoft.com/office/drawing/2014/main" xmlns="" id="{97FD2B93-9B58-46FE-9BF5-6EE95FA56B8F}"/>
              </a:ext>
            </a:extLst>
          </p:cNvPr>
          <p:cNvSpPr>
            <a:spLocks noGrp="1"/>
          </p:cNvSpPr>
          <p:nvPr>
            <p:ph type="ftr" sz="quarter" idx="11"/>
          </p:nvPr>
        </p:nvSpPr>
        <p:spPr/>
        <p:txBody>
          <a:bodyPr/>
          <a:lstStyle/>
          <a:p>
            <a:endParaRPr lang="pl-PL" dirty="0"/>
          </a:p>
        </p:txBody>
      </p:sp>
      <p:sp>
        <p:nvSpPr>
          <p:cNvPr id="4" name="Symbol zastępczy numeru slajdu 3">
            <a:extLst>
              <a:ext uri="{FF2B5EF4-FFF2-40B4-BE49-F238E27FC236}">
                <a16:creationId xmlns:a16="http://schemas.microsoft.com/office/drawing/2014/main" xmlns="" id="{80EA9D45-50DD-4299-86DA-10227486D965}"/>
              </a:ext>
            </a:extLst>
          </p:cNvPr>
          <p:cNvSpPr>
            <a:spLocks noGrp="1"/>
          </p:cNvSpPr>
          <p:nvPr>
            <p:ph type="sldNum" sz="quarter" idx="12"/>
          </p:nvPr>
        </p:nvSpPr>
        <p:spPr/>
        <p:txBody>
          <a:bodyPr/>
          <a:lstStyle/>
          <a:p>
            <a:fld id="{BF52275A-CF38-460B-B44A-53DA267D9BBC}" type="slidenum">
              <a:rPr lang="pl-PL" smtClean="0"/>
              <a:t>‹#›</a:t>
            </a:fld>
            <a:endParaRPr lang="pl-PL" dirty="0"/>
          </a:p>
        </p:txBody>
      </p:sp>
    </p:spTree>
    <p:extLst>
      <p:ext uri="{BB962C8B-B14F-4D97-AF65-F5344CB8AC3E}">
        <p14:creationId xmlns:p14="http://schemas.microsoft.com/office/powerpoint/2010/main" val="1440575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F243959-AB3D-46FC-B1B4-82D8F2D5A03A}"/>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xmlns="" id="{B24B78B1-849E-46FF-8B4B-7B8CE09835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xmlns="" id="{A29B6F08-37AE-489C-8EF6-A275025CE0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xmlns="" id="{326B43CE-C8FD-4F7E-9A36-F3DF6EAB44AE}"/>
              </a:ext>
            </a:extLst>
          </p:cNvPr>
          <p:cNvSpPr>
            <a:spLocks noGrp="1"/>
          </p:cNvSpPr>
          <p:nvPr>
            <p:ph type="dt" sz="half" idx="10"/>
          </p:nvPr>
        </p:nvSpPr>
        <p:spPr/>
        <p:txBody>
          <a:bodyPr/>
          <a:lstStyle/>
          <a:p>
            <a:fld id="{B87761ED-3EC1-4F2F-821C-5F0E08715D26}" type="datetimeFigureOut">
              <a:rPr lang="pl-PL" smtClean="0"/>
              <a:t>05.11.2018</a:t>
            </a:fld>
            <a:endParaRPr lang="pl-PL" dirty="0"/>
          </a:p>
        </p:txBody>
      </p:sp>
      <p:sp>
        <p:nvSpPr>
          <p:cNvPr id="6" name="Symbol zastępczy stopki 5">
            <a:extLst>
              <a:ext uri="{FF2B5EF4-FFF2-40B4-BE49-F238E27FC236}">
                <a16:creationId xmlns:a16="http://schemas.microsoft.com/office/drawing/2014/main" xmlns="" id="{F816A37A-390B-4F8F-81C8-06C06E17695C}"/>
              </a:ext>
            </a:extLst>
          </p:cNvPr>
          <p:cNvSpPr>
            <a:spLocks noGrp="1"/>
          </p:cNvSpPr>
          <p:nvPr>
            <p:ph type="ftr" sz="quarter" idx="11"/>
          </p:nvPr>
        </p:nvSpPr>
        <p:spPr/>
        <p:txBody>
          <a:bodyPr/>
          <a:lstStyle/>
          <a:p>
            <a:endParaRPr lang="pl-PL" dirty="0"/>
          </a:p>
        </p:txBody>
      </p:sp>
      <p:sp>
        <p:nvSpPr>
          <p:cNvPr id="7" name="Symbol zastępczy numeru slajdu 6">
            <a:extLst>
              <a:ext uri="{FF2B5EF4-FFF2-40B4-BE49-F238E27FC236}">
                <a16:creationId xmlns:a16="http://schemas.microsoft.com/office/drawing/2014/main" xmlns="" id="{103495B8-1EC2-4BA8-A441-7AB3A1F594FB}"/>
              </a:ext>
            </a:extLst>
          </p:cNvPr>
          <p:cNvSpPr>
            <a:spLocks noGrp="1"/>
          </p:cNvSpPr>
          <p:nvPr>
            <p:ph type="sldNum" sz="quarter" idx="12"/>
          </p:nvPr>
        </p:nvSpPr>
        <p:spPr/>
        <p:txBody>
          <a:bodyPr/>
          <a:lstStyle/>
          <a:p>
            <a:fld id="{BF52275A-CF38-460B-B44A-53DA267D9BBC}" type="slidenum">
              <a:rPr lang="pl-PL" smtClean="0"/>
              <a:t>‹#›</a:t>
            </a:fld>
            <a:endParaRPr lang="pl-PL" dirty="0"/>
          </a:p>
        </p:txBody>
      </p:sp>
    </p:spTree>
    <p:extLst>
      <p:ext uri="{BB962C8B-B14F-4D97-AF65-F5344CB8AC3E}">
        <p14:creationId xmlns:p14="http://schemas.microsoft.com/office/powerpoint/2010/main" val="3231754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3710F88-45AE-4E97-8343-EAA724E87306}"/>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xmlns="" id="{6BFACCB2-FEFA-4BCD-BF7C-16E3E0467C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a:extLst>
              <a:ext uri="{FF2B5EF4-FFF2-40B4-BE49-F238E27FC236}">
                <a16:creationId xmlns:a16="http://schemas.microsoft.com/office/drawing/2014/main" xmlns="" id="{64A23FF3-74BC-41A3-B396-1FC403341D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xmlns="" id="{E47AB1CD-B38C-4C5C-B917-AA54085F40E6}"/>
              </a:ext>
            </a:extLst>
          </p:cNvPr>
          <p:cNvSpPr>
            <a:spLocks noGrp="1"/>
          </p:cNvSpPr>
          <p:nvPr>
            <p:ph type="dt" sz="half" idx="10"/>
          </p:nvPr>
        </p:nvSpPr>
        <p:spPr/>
        <p:txBody>
          <a:bodyPr/>
          <a:lstStyle/>
          <a:p>
            <a:fld id="{B87761ED-3EC1-4F2F-821C-5F0E08715D26}" type="datetimeFigureOut">
              <a:rPr lang="pl-PL" smtClean="0"/>
              <a:t>05.11.2018</a:t>
            </a:fld>
            <a:endParaRPr lang="pl-PL" dirty="0"/>
          </a:p>
        </p:txBody>
      </p:sp>
      <p:sp>
        <p:nvSpPr>
          <p:cNvPr id="6" name="Symbol zastępczy stopki 5">
            <a:extLst>
              <a:ext uri="{FF2B5EF4-FFF2-40B4-BE49-F238E27FC236}">
                <a16:creationId xmlns:a16="http://schemas.microsoft.com/office/drawing/2014/main" xmlns="" id="{1AB2E5CB-717C-43ED-AF0E-BFBE1C325487}"/>
              </a:ext>
            </a:extLst>
          </p:cNvPr>
          <p:cNvSpPr>
            <a:spLocks noGrp="1"/>
          </p:cNvSpPr>
          <p:nvPr>
            <p:ph type="ftr" sz="quarter" idx="11"/>
          </p:nvPr>
        </p:nvSpPr>
        <p:spPr/>
        <p:txBody>
          <a:bodyPr/>
          <a:lstStyle/>
          <a:p>
            <a:endParaRPr lang="pl-PL" dirty="0"/>
          </a:p>
        </p:txBody>
      </p:sp>
      <p:sp>
        <p:nvSpPr>
          <p:cNvPr id="7" name="Symbol zastępczy numeru slajdu 6">
            <a:extLst>
              <a:ext uri="{FF2B5EF4-FFF2-40B4-BE49-F238E27FC236}">
                <a16:creationId xmlns:a16="http://schemas.microsoft.com/office/drawing/2014/main" xmlns="" id="{9AEE7F17-2873-4D6B-A9EA-181BB029A3A6}"/>
              </a:ext>
            </a:extLst>
          </p:cNvPr>
          <p:cNvSpPr>
            <a:spLocks noGrp="1"/>
          </p:cNvSpPr>
          <p:nvPr>
            <p:ph type="sldNum" sz="quarter" idx="12"/>
          </p:nvPr>
        </p:nvSpPr>
        <p:spPr/>
        <p:txBody>
          <a:bodyPr/>
          <a:lstStyle/>
          <a:p>
            <a:fld id="{BF52275A-CF38-460B-B44A-53DA267D9BBC}" type="slidenum">
              <a:rPr lang="pl-PL" smtClean="0"/>
              <a:t>‹#›</a:t>
            </a:fld>
            <a:endParaRPr lang="pl-PL" dirty="0"/>
          </a:p>
        </p:txBody>
      </p:sp>
    </p:spTree>
    <p:extLst>
      <p:ext uri="{BB962C8B-B14F-4D97-AF65-F5344CB8AC3E}">
        <p14:creationId xmlns:p14="http://schemas.microsoft.com/office/powerpoint/2010/main" val="2610929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xmlns="" id="{A45AD061-1FBB-4D7A-8E96-D92E136141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xmlns="" id="{55CC67B4-7F1A-499B-BC8D-836B212EF4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27CB9ADA-7407-4169-976B-08D6B7B8D2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761ED-3EC1-4F2F-821C-5F0E08715D26}" type="datetimeFigureOut">
              <a:rPr lang="pl-PL" smtClean="0"/>
              <a:t>05.11.2018</a:t>
            </a:fld>
            <a:endParaRPr lang="pl-PL" dirty="0"/>
          </a:p>
        </p:txBody>
      </p:sp>
      <p:sp>
        <p:nvSpPr>
          <p:cNvPr id="5" name="Symbol zastępczy stopki 4">
            <a:extLst>
              <a:ext uri="{FF2B5EF4-FFF2-40B4-BE49-F238E27FC236}">
                <a16:creationId xmlns:a16="http://schemas.microsoft.com/office/drawing/2014/main" xmlns="" id="{BD9E8C4F-FC69-4674-A6D5-558A0F4A24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a:extLst>
              <a:ext uri="{FF2B5EF4-FFF2-40B4-BE49-F238E27FC236}">
                <a16:creationId xmlns:a16="http://schemas.microsoft.com/office/drawing/2014/main" xmlns="" id="{429A7F98-5F57-481F-9BB7-BA7070182F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2275A-CF38-460B-B44A-53DA267D9BBC}" type="slidenum">
              <a:rPr lang="pl-PL" smtClean="0"/>
              <a:t>‹#›</a:t>
            </a:fld>
            <a:endParaRPr lang="pl-PL" dirty="0"/>
          </a:p>
        </p:txBody>
      </p:sp>
    </p:spTree>
    <p:extLst>
      <p:ext uri="{BB962C8B-B14F-4D97-AF65-F5344CB8AC3E}">
        <p14:creationId xmlns:p14="http://schemas.microsoft.com/office/powerpoint/2010/main" val="2407593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ur-lex.europa.eu/legal-content/EN/TXT/HTML/?uri=CELEX:02004R0802-20140101&amp;from=PL" TargetMode="External"/><Relationship Id="rId2" Type="http://schemas.openxmlformats.org/officeDocument/2006/relationships/hyperlink" Target="https://eur-lex.europa.eu/legal-content/EN/TXT/HTML/?uri=CELEX:32004R0139&amp;from=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2EA2B71-64E6-4E99-929D-5FCA3CA5902E}"/>
              </a:ext>
            </a:extLst>
          </p:cNvPr>
          <p:cNvSpPr>
            <a:spLocks noGrp="1"/>
          </p:cNvSpPr>
          <p:nvPr>
            <p:ph type="ctrTitle"/>
          </p:nvPr>
        </p:nvSpPr>
        <p:spPr>
          <a:xfrm>
            <a:off x="953192" y="390698"/>
            <a:ext cx="10285615" cy="3102639"/>
          </a:xfrm>
        </p:spPr>
        <p:txBody>
          <a:bodyPr/>
          <a:lstStyle/>
          <a:p>
            <a:r>
              <a:rPr lang="en-GB" i="1" dirty="0"/>
              <a:t>Regulation no. 139/2004 : overview</a:t>
            </a:r>
            <a:br>
              <a:rPr lang="en-GB" i="1" dirty="0"/>
            </a:br>
            <a:r>
              <a:rPr lang="en-GB" i="1" dirty="0"/>
              <a:t>The notion of </a:t>
            </a:r>
            <a:r>
              <a:rPr lang="pl-PL" i="1" dirty="0"/>
              <a:t>a „</a:t>
            </a:r>
            <a:r>
              <a:rPr lang="en-GB" i="1" dirty="0"/>
              <a:t>concentration</a:t>
            </a:r>
            <a:r>
              <a:rPr lang="pl-PL" i="1" dirty="0"/>
              <a:t>”</a:t>
            </a:r>
            <a:endParaRPr lang="en-GB" i="1" dirty="0"/>
          </a:p>
        </p:txBody>
      </p:sp>
      <p:sp>
        <p:nvSpPr>
          <p:cNvPr id="3" name="Podtytuł 2">
            <a:extLst>
              <a:ext uri="{FF2B5EF4-FFF2-40B4-BE49-F238E27FC236}">
                <a16:creationId xmlns:a16="http://schemas.microsoft.com/office/drawing/2014/main" xmlns="" id="{87357148-1903-4272-9C32-6112B26433B0}"/>
              </a:ext>
            </a:extLst>
          </p:cNvPr>
          <p:cNvSpPr>
            <a:spLocks noGrp="1"/>
          </p:cNvSpPr>
          <p:nvPr>
            <p:ph type="subTitle" idx="1"/>
          </p:nvPr>
        </p:nvSpPr>
        <p:spPr>
          <a:xfrm>
            <a:off x="1523999" y="5015201"/>
            <a:ext cx="9144000" cy="1655762"/>
          </a:xfrm>
        </p:spPr>
        <p:txBody>
          <a:bodyPr/>
          <a:lstStyle/>
          <a:p>
            <a:r>
              <a:rPr lang="pl-PL" dirty="0"/>
              <a:t>© Łukasz Stępkowski</a:t>
            </a:r>
          </a:p>
        </p:txBody>
      </p:sp>
    </p:spTree>
    <p:extLst>
      <p:ext uri="{BB962C8B-B14F-4D97-AF65-F5344CB8AC3E}">
        <p14:creationId xmlns:p14="http://schemas.microsoft.com/office/powerpoint/2010/main" val="264103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4087D98A-E7B5-422C-9072-B0A5FC3AECC1}"/>
              </a:ext>
            </a:extLst>
          </p:cNvPr>
          <p:cNvSpPr>
            <a:spLocks noGrp="1"/>
          </p:cNvSpPr>
          <p:nvPr>
            <p:ph idx="1"/>
          </p:nvPr>
        </p:nvSpPr>
        <p:spPr>
          <a:xfrm>
            <a:off x="0" y="0"/>
            <a:ext cx="12192000" cy="6858000"/>
          </a:xfrm>
        </p:spPr>
        <p:txBody>
          <a:bodyPr/>
          <a:lstStyle/>
          <a:p>
            <a:r>
              <a:rPr lang="pl-PL" dirty="0" err="1" smtClean="0"/>
              <a:t>Please</a:t>
            </a:r>
            <a:r>
              <a:rPr lang="pl-PL" dirty="0" smtClean="0"/>
              <a:t> </a:t>
            </a:r>
            <a:r>
              <a:rPr lang="pl-PL" dirty="0" err="1" smtClean="0"/>
              <a:t>note</a:t>
            </a:r>
            <a:r>
              <a:rPr lang="pl-PL" dirty="0" smtClean="0"/>
              <a:t> </a:t>
            </a:r>
            <a:r>
              <a:rPr lang="pl-PL" dirty="0" err="1" smtClean="0"/>
              <a:t>that</a:t>
            </a:r>
            <a:r>
              <a:rPr lang="pl-PL" dirty="0" smtClean="0"/>
              <a:t> </a:t>
            </a:r>
            <a:r>
              <a:rPr lang="pl-PL" dirty="0" err="1" smtClean="0"/>
              <a:t>Regulation</a:t>
            </a:r>
            <a:r>
              <a:rPr lang="pl-PL" dirty="0" smtClean="0"/>
              <a:t> no. 139/2004 </a:t>
            </a:r>
            <a:r>
              <a:rPr lang="pl-PL" dirty="0" err="1" smtClean="0"/>
              <a:t>uses</a:t>
            </a:r>
            <a:r>
              <a:rPr lang="pl-PL" dirty="0" smtClean="0"/>
              <a:t> </a:t>
            </a:r>
            <a:r>
              <a:rPr lang="pl-PL" dirty="0" err="1" smtClean="0"/>
              <a:t>both</a:t>
            </a:r>
            <a:r>
              <a:rPr lang="pl-PL" dirty="0" smtClean="0"/>
              <a:t> „</a:t>
            </a:r>
            <a:r>
              <a:rPr lang="pl-PL" dirty="0" err="1" smtClean="0"/>
              <a:t>persons</a:t>
            </a:r>
            <a:r>
              <a:rPr lang="pl-PL" dirty="0" smtClean="0"/>
              <a:t>” and „</a:t>
            </a:r>
            <a:r>
              <a:rPr lang="pl-PL" dirty="0" err="1" smtClean="0"/>
              <a:t>undertakings</a:t>
            </a:r>
            <a:r>
              <a:rPr lang="pl-PL" dirty="0" smtClean="0"/>
              <a:t>”</a:t>
            </a:r>
          </a:p>
          <a:p>
            <a:r>
              <a:rPr lang="pl-PL" dirty="0" smtClean="0"/>
              <a:t>„</a:t>
            </a:r>
            <a:r>
              <a:rPr lang="pl-PL" dirty="0" err="1" smtClean="0"/>
              <a:t>Undertaking</a:t>
            </a:r>
            <a:r>
              <a:rPr lang="pl-PL" dirty="0" smtClean="0"/>
              <a:t>” </a:t>
            </a:r>
            <a:r>
              <a:rPr lang="pl-PL" dirty="0" err="1" smtClean="0"/>
              <a:t>is</a:t>
            </a:r>
            <a:r>
              <a:rPr lang="pl-PL" dirty="0" smtClean="0"/>
              <a:t> </a:t>
            </a:r>
            <a:r>
              <a:rPr lang="pl-PL" dirty="0" err="1" smtClean="0"/>
              <a:t>understood</a:t>
            </a:r>
            <a:r>
              <a:rPr lang="pl-PL" dirty="0" smtClean="0"/>
              <a:t> in the same </a:t>
            </a:r>
            <a:r>
              <a:rPr lang="pl-PL" dirty="0" err="1" smtClean="0"/>
              <a:t>way</a:t>
            </a:r>
            <a:r>
              <a:rPr lang="pl-PL" dirty="0" smtClean="0"/>
              <a:t> as </a:t>
            </a:r>
            <a:r>
              <a:rPr lang="pl-PL" dirty="0" err="1" smtClean="0"/>
              <a:t>under</a:t>
            </a:r>
            <a:r>
              <a:rPr lang="pl-PL" dirty="0" smtClean="0"/>
              <a:t> </a:t>
            </a:r>
            <a:r>
              <a:rPr lang="pl-PL" dirty="0" err="1" smtClean="0"/>
              <a:t>other</a:t>
            </a:r>
            <a:r>
              <a:rPr lang="pl-PL" dirty="0" smtClean="0"/>
              <a:t> </a:t>
            </a:r>
            <a:r>
              <a:rPr lang="pl-PL" dirty="0" err="1" smtClean="0"/>
              <a:t>areas</a:t>
            </a:r>
            <a:r>
              <a:rPr lang="pl-PL" dirty="0" smtClean="0"/>
              <a:t> of EU </a:t>
            </a:r>
            <a:r>
              <a:rPr lang="pl-PL" dirty="0" err="1" smtClean="0"/>
              <a:t>competition</a:t>
            </a:r>
            <a:r>
              <a:rPr lang="pl-PL" dirty="0" smtClean="0"/>
              <a:t> law (</a:t>
            </a:r>
            <a:r>
              <a:rPr lang="pl-PL" dirty="0" err="1" smtClean="0"/>
              <a:t>any</a:t>
            </a:r>
            <a:r>
              <a:rPr lang="pl-PL" dirty="0" smtClean="0"/>
              <a:t> </a:t>
            </a:r>
            <a:r>
              <a:rPr lang="pl-PL" dirty="0" err="1" smtClean="0"/>
              <a:t>entity</a:t>
            </a:r>
            <a:r>
              <a:rPr lang="pl-PL" dirty="0" smtClean="0"/>
              <a:t> </a:t>
            </a:r>
            <a:r>
              <a:rPr lang="pl-PL" dirty="0" err="1" smtClean="0"/>
              <a:t>engaged</a:t>
            </a:r>
            <a:r>
              <a:rPr lang="pl-PL" dirty="0" smtClean="0"/>
              <a:t> in </a:t>
            </a:r>
            <a:r>
              <a:rPr lang="pl-PL" dirty="0" err="1" smtClean="0"/>
              <a:t>an</a:t>
            </a:r>
            <a:r>
              <a:rPr lang="pl-PL" dirty="0" smtClean="0"/>
              <a:t> </a:t>
            </a:r>
            <a:r>
              <a:rPr lang="pl-PL" dirty="0" err="1" smtClean="0"/>
              <a:t>economic</a:t>
            </a:r>
            <a:r>
              <a:rPr lang="pl-PL" dirty="0" smtClean="0"/>
              <a:t> </a:t>
            </a:r>
            <a:r>
              <a:rPr lang="pl-PL" dirty="0" err="1" smtClean="0"/>
              <a:t>activity</a:t>
            </a:r>
            <a:r>
              <a:rPr lang="pl-PL" dirty="0" smtClean="0"/>
              <a:t> </a:t>
            </a:r>
            <a:r>
              <a:rPr lang="pl-PL" dirty="0" err="1" smtClean="0"/>
              <a:t>regardless</a:t>
            </a:r>
            <a:r>
              <a:rPr lang="pl-PL" dirty="0" smtClean="0"/>
              <a:t> of </a:t>
            </a:r>
            <a:r>
              <a:rPr lang="pl-PL" dirty="0" err="1" smtClean="0"/>
              <a:t>its</a:t>
            </a:r>
            <a:r>
              <a:rPr lang="pl-PL" dirty="0" smtClean="0"/>
              <a:t> </a:t>
            </a:r>
            <a:r>
              <a:rPr lang="pl-PL" dirty="0" err="1" smtClean="0"/>
              <a:t>legal</a:t>
            </a:r>
            <a:r>
              <a:rPr lang="pl-PL" dirty="0" smtClean="0"/>
              <a:t> form and the </a:t>
            </a:r>
            <a:r>
              <a:rPr lang="pl-PL" dirty="0" err="1" smtClean="0"/>
              <a:t>way</a:t>
            </a:r>
            <a:r>
              <a:rPr lang="pl-PL" dirty="0" smtClean="0"/>
              <a:t> in </a:t>
            </a:r>
            <a:r>
              <a:rPr lang="pl-PL" dirty="0" err="1" smtClean="0"/>
              <a:t>which</a:t>
            </a:r>
            <a:r>
              <a:rPr lang="pl-PL" dirty="0" smtClean="0"/>
              <a:t> </a:t>
            </a:r>
            <a:r>
              <a:rPr lang="pl-PL" dirty="0" err="1" smtClean="0"/>
              <a:t>it</a:t>
            </a:r>
            <a:r>
              <a:rPr lang="pl-PL" dirty="0" smtClean="0"/>
              <a:t> </a:t>
            </a:r>
            <a:r>
              <a:rPr lang="pl-PL" dirty="0" err="1" smtClean="0"/>
              <a:t>is</a:t>
            </a:r>
            <a:r>
              <a:rPr lang="pl-PL" dirty="0" smtClean="0"/>
              <a:t> </a:t>
            </a:r>
            <a:r>
              <a:rPr lang="pl-PL" dirty="0" err="1" smtClean="0"/>
              <a:t>financed</a:t>
            </a:r>
            <a:r>
              <a:rPr lang="pl-PL" dirty="0" smtClean="0"/>
              <a:t>, </a:t>
            </a:r>
            <a:r>
              <a:rPr lang="pl-PL" dirty="0" err="1" smtClean="0"/>
              <a:t>where</a:t>
            </a:r>
            <a:r>
              <a:rPr lang="pl-PL" dirty="0" smtClean="0"/>
              <a:t> </a:t>
            </a:r>
            <a:r>
              <a:rPr lang="pl-PL" dirty="0" err="1" smtClean="0"/>
              <a:t>an</a:t>
            </a:r>
            <a:r>
              <a:rPr lang="pl-PL" dirty="0" smtClean="0"/>
              <a:t> </a:t>
            </a:r>
            <a:r>
              <a:rPr lang="pl-PL" dirty="0" err="1" smtClean="0"/>
              <a:t>economic</a:t>
            </a:r>
            <a:r>
              <a:rPr lang="pl-PL" dirty="0" smtClean="0"/>
              <a:t> </a:t>
            </a:r>
            <a:r>
              <a:rPr lang="pl-PL" dirty="0" err="1" smtClean="0"/>
              <a:t>activity</a:t>
            </a:r>
            <a:r>
              <a:rPr lang="pl-PL" dirty="0" smtClean="0"/>
              <a:t> </a:t>
            </a:r>
            <a:r>
              <a:rPr lang="pl-PL" dirty="0" err="1" smtClean="0"/>
              <a:t>consists</a:t>
            </a:r>
            <a:r>
              <a:rPr lang="pl-PL" dirty="0" smtClean="0"/>
              <a:t> in </a:t>
            </a:r>
            <a:r>
              <a:rPr lang="pl-PL" dirty="0" err="1" smtClean="0"/>
              <a:t>offering</a:t>
            </a:r>
            <a:r>
              <a:rPr lang="pl-PL" dirty="0" smtClean="0"/>
              <a:t> </a:t>
            </a:r>
            <a:r>
              <a:rPr lang="pl-PL" dirty="0" err="1" smtClean="0"/>
              <a:t>goods</a:t>
            </a:r>
            <a:r>
              <a:rPr lang="pl-PL" dirty="0" smtClean="0"/>
              <a:t> </a:t>
            </a:r>
            <a:r>
              <a:rPr lang="pl-PL" dirty="0" err="1" smtClean="0"/>
              <a:t>or</a:t>
            </a:r>
            <a:r>
              <a:rPr lang="pl-PL" dirty="0" smtClean="0"/>
              <a:t> services on a market)</a:t>
            </a:r>
          </a:p>
          <a:p>
            <a:r>
              <a:rPr lang="pl-PL" dirty="0" err="1" smtClean="0"/>
              <a:t>However</a:t>
            </a:r>
            <a:r>
              <a:rPr lang="pl-PL" dirty="0" smtClean="0"/>
              <a:t>, a „person” </a:t>
            </a:r>
            <a:r>
              <a:rPr lang="pl-PL" dirty="0" err="1" smtClean="0"/>
              <a:t>needs</a:t>
            </a:r>
            <a:r>
              <a:rPr lang="pl-PL" dirty="0" smtClean="0"/>
              <a:t> not be a </a:t>
            </a:r>
            <a:r>
              <a:rPr lang="pl-PL" dirty="0" err="1" smtClean="0"/>
              <a:t>undertaking</a:t>
            </a:r>
            <a:r>
              <a:rPr lang="pl-PL" dirty="0" smtClean="0"/>
              <a:t>; i.e. </a:t>
            </a:r>
            <a:r>
              <a:rPr lang="pl-PL" dirty="0" err="1" smtClean="0"/>
              <a:t>entities</a:t>
            </a:r>
            <a:r>
              <a:rPr lang="pl-PL" dirty="0" smtClean="0"/>
              <a:t> </a:t>
            </a:r>
            <a:r>
              <a:rPr lang="pl-PL" dirty="0" err="1" smtClean="0"/>
              <a:t>that</a:t>
            </a:r>
            <a:r>
              <a:rPr lang="pl-PL" dirty="0" smtClean="0"/>
              <a:t> </a:t>
            </a:r>
            <a:r>
              <a:rPr lang="pl-PL" dirty="0" err="1" smtClean="0"/>
              <a:t>are</a:t>
            </a:r>
            <a:r>
              <a:rPr lang="pl-PL" dirty="0" smtClean="0"/>
              <a:t> not </a:t>
            </a:r>
            <a:r>
              <a:rPr lang="pl-PL" dirty="0" err="1" smtClean="0"/>
              <a:t>engaged</a:t>
            </a:r>
            <a:r>
              <a:rPr lang="pl-PL" dirty="0" smtClean="0"/>
              <a:t> in </a:t>
            </a:r>
            <a:r>
              <a:rPr lang="pl-PL" dirty="0" err="1" smtClean="0"/>
              <a:t>an</a:t>
            </a:r>
            <a:r>
              <a:rPr lang="pl-PL" dirty="0" smtClean="0"/>
              <a:t> </a:t>
            </a:r>
            <a:r>
              <a:rPr lang="pl-PL" dirty="0" err="1" smtClean="0"/>
              <a:t>economic</a:t>
            </a:r>
            <a:r>
              <a:rPr lang="pl-PL" dirty="0" smtClean="0"/>
              <a:t> </a:t>
            </a:r>
            <a:r>
              <a:rPr lang="pl-PL" dirty="0" err="1" smtClean="0"/>
              <a:t>activity</a:t>
            </a:r>
            <a:r>
              <a:rPr lang="pl-PL" dirty="0" smtClean="0"/>
              <a:t> </a:t>
            </a:r>
            <a:r>
              <a:rPr lang="pl-PL" dirty="0" err="1" smtClean="0"/>
              <a:t>are</a:t>
            </a:r>
            <a:r>
              <a:rPr lang="pl-PL" dirty="0" smtClean="0"/>
              <a:t> </a:t>
            </a:r>
            <a:r>
              <a:rPr lang="pl-PL" dirty="0" err="1" smtClean="0"/>
              <a:t>included</a:t>
            </a:r>
            <a:endParaRPr lang="en-GB" dirty="0"/>
          </a:p>
        </p:txBody>
      </p:sp>
    </p:spTree>
    <p:extLst>
      <p:ext uri="{BB962C8B-B14F-4D97-AF65-F5344CB8AC3E}">
        <p14:creationId xmlns:p14="http://schemas.microsoft.com/office/powerpoint/2010/main" val="1154209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4087D98A-E7B5-422C-9072-B0A5FC3AECC1}"/>
              </a:ext>
            </a:extLst>
          </p:cNvPr>
          <p:cNvSpPr>
            <a:spLocks noGrp="1"/>
          </p:cNvSpPr>
          <p:nvPr>
            <p:ph idx="1"/>
          </p:nvPr>
        </p:nvSpPr>
        <p:spPr>
          <a:xfrm>
            <a:off x="0" y="0"/>
            <a:ext cx="12192000" cy="6858000"/>
          </a:xfrm>
        </p:spPr>
        <p:txBody>
          <a:bodyPr/>
          <a:lstStyle/>
          <a:p>
            <a:r>
              <a:rPr lang="pl-PL" dirty="0" err="1" smtClean="0"/>
              <a:t>Changes</a:t>
            </a:r>
            <a:r>
              <a:rPr lang="pl-PL" dirty="0" smtClean="0"/>
              <a:t> on a </a:t>
            </a:r>
            <a:r>
              <a:rPr lang="pl-PL" dirty="0" err="1" smtClean="0"/>
              <a:t>lasting</a:t>
            </a:r>
            <a:r>
              <a:rPr lang="pl-PL" dirty="0" smtClean="0"/>
              <a:t> </a:t>
            </a:r>
            <a:r>
              <a:rPr lang="pl-PL" dirty="0" err="1" smtClean="0"/>
              <a:t>basis</a:t>
            </a:r>
            <a:r>
              <a:rPr lang="pl-PL" dirty="0" smtClean="0"/>
              <a:t> </a:t>
            </a:r>
            <a:r>
              <a:rPr lang="pl-PL" dirty="0" err="1" smtClean="0"/>
              <a:t>have</a:t>
            </a:r>
            <a:r>
              <a:rPr lang="pl-PL" dirty="0" smtClean="0"/>
              <a:t> to be </a:t>
            </a:r>
            <a:r>
              <a:rPr lang="pl-PL" dirty="0" err="1" smtClean="0"/>
              <a:t>effected</a:t>
            </a:r>
            <a:r>
              <a:rPr lang="pl-PL" dirty="0" smtClean="0"/>
              <a:t> </a:t>
            </a:r>
            <a:r>
              <a:rPr lang="pl-PL" dirty="0" err="1" smtClean="0"/>
              <a:t>either</a:t>
            </a:r>
            <a:r>
              <a:rPr lang="pl-PL" dirty="0" smtClean="0"/>
              <a:t> to :</a:t>
            </a:r>
          </a:p>
          <a:p>
            <a:r>
              <a:rPr lang="en-US" dirty="0"/>
              <a:t>the </a:t>
            </a:r>
            <a:r>
              <a:rPr lang="pl-PL" dirty="0" err="1" smtClean="0"/>
              <a:t>quality</a:t>
            </a:r>
            <a:r>
              <a:rPr lang="pl-PL" dirty="0" smtClean="0"/>
              <a:t> of </a:t>
            </a:r>
            <a:r>
              <a:rPr lang="en-US" dirty="0" smtClean="0"/>
              <a:t>control </a:t>
            </a:r>
            <a:r>
              <a:rPr lang="en-US" dirty="0"/>
              <a:t>of the undertakings </a:t>
            </a:r>
            <a:r>
              <a:rPr lang="en-US" dirty="0" smtClean="0"/>
              <a:t>concerned</a:t>
            </a:r>
            <a:r>
              <a:rPr lang="pl-PL" dirty="0" smtClean="0"/>
              <a:t>, </a:t>
            </a:r>
          </a:p>
          <a:p>
            <a:r>
              <a:rPr lang="pl-PL" dirty="0" smtClean="0"/>
              <a:t>The </a:t>
            </a:r>
            <a:r>
              <a:rPr lang="pl-PL" dirty="0" err="1" smtClean="0"/>
              <a:t>structure</a:t>
            </a:r>
            <a:r>
              <a:rPr lang="pl-PL" dirty="0" smtClean="0"/>
              <a:t> of the market (</a:t>
            </a:r>
            <a:r>
              <a:rPr lang="pl-PL" dirty="0" err="1" smtClean="0"/>
              <a:t>cf</a:t>
            </a:r>
            <a:r>
              <a:rPr lang="pl-PL" dirty="0" smtClean="0"/>
              <a:t>. </a:t>
            </a:r>
            <a:r>
              <a:rPr lang="pl-PL" dirty="0" err="1" smtClean="0"/>
              <a:t>Commission</a:t>
            </a:r>
            <a:r>
              <a:rPr lang="pl-PL" dirty="0" err="1" smtClean="0"/>
              <a:t>’s</a:t>
            </a:r>
            <a:r>
              <a:rPr lang="pl-PL" dirty="0" smtClean="0"/>
              <a:t> </a:t>
            </a:r>
            <a:r>
              <a:rPr lang="pl-PL" dirty="0" err="1" smtClean="0"/>
              <a:t>jurisdictional</a:t>
            </a:r>
            <a:r>
              <a:rPr lang="pl-PL" dirty="0" smtClean="0"/>
              <a:t> </a:t>
            </a:r>
            <a:r>
              <a:rPr lang="pl-PL" dirty="0" err="1" smtClean="0"/>
              <a:t>notice</a:t>
            </a:r>
            <a:r>
              <a:rPr lang="pl-PL" dirty="0" smtClean="0"/>
              <a:t>, para. 28</a:t>
            </a:r>
            <a:r>
              <a:rPr lang="pl-PL" dirty="0"/>
              <a:t>)</a:t>
            </a:r>
            <a:endParaRPr lang="pl-PL" dirty="0" smtClean="0"/>
          </a:p>
          <a:p>
            <a:r>
              <a:rPr lang="pl-PL" dirty="0" err="1" smtClean="0"/>
              <a:t>Those</a:t>
            </a:r>
            <a:r>
              <a:rPr lang="pl-PL" dirty="0" smtClean="0"/>
              <a:t> </a:t>
            </a:r>
            <a:r>
              <a:rPr lang="pl-PL" dirty="0" err="1" smtClean="0"/>
              <a:t>changes</a:t>
            </a:r>
            <a:r>
              <a:rPr lang="pl-PL" dirty="0" smtClean="0"/>
              <a:t> </a:t>
            </a:r>
            <a:r>
              <a:rPr lang="pl-PL" dirty="0" err="1" smtClean="0"/>
              <a:t>need</a:t>
            </a:r>
            <a:r>
              <a:rPr lang="pl-PL" dirty="0" smtClean="0"/>
              <a:t> not be </a:t>
            </a:r>
            <a:r>
              <a:rPr lang="pl-PL" dirty="0" err="1" smtClean="0"/>
              <a:t>done</a:t>
            </a:r>
            <a:r>
              <a:rPr lang="pl-PL" dirty="0" smtClean="0"/>
              <a:t> by </a:t>
            </a:r>
            <a:r>
              <a:rPr lang="pl-PL" dirty="0" err="1" smtClean="0"/>
              <a:t>some</a:t>
            </a:r>
            <a:r>
              <a:rPr lang="pl-PL" dirty="0"/>
              <a:t> </a:t>
            </a:r>
            <a:r>
              <a:rPr lang="pl-PL" dirty="0" err="1" smtClean="0"/>
              <a:t>specific</a:t>
            </a:r>
            <a:r>
              <a:rPr lang="pl-PL" dirty="0" smtClean="0"/>
              <a:t> </a:t>
            </a:r>
            <a:r>
              <a:rPr lang="pl-PL" dirty="0" err="1" smtClean="0"/>
              <a:t>way</a:t>
            </a:r>
            <a:r>
              <a:rPr lang="pl-PL" dirty="0" smtClean="0"/>
              <a:t> </a:t>
            </a:r>
            <a:r>
              <a:rPr lang="pl-PL" dirty="0" err="1" smtClean="0"/>
              <a:t>or</a:t>
            </a:r>
            <a:r>
              <a:rPr lang="pl-PL" dirty="0" smtClean="0"/>
              <a:t> in </a:t>
            </a:r>
            <a:r>
              <a:rPr lang="pl-PL" dirty="0" err="1" smtClean="0"/>
              <a:t>some</a:t>
            </a:r>
            <a:r>
              <a:rPr lang="pl-PL" dirty="0" smtClean="0"/>
              <a:t> </a:t>
            </a:r>
            <a:r>
              <a:rPr lang="pl-PL" dirty="0" err="1" smtClean="0"/>
              <a:t>specific</a:t>
            </a:r>
            <a:r>
              <a:rPr lang="pl-PL" dirty="0" smtClean="0"/>
              <a:t> form; for </a:t>
            </a:r>
            <a:r>
              <a:rPr lang="pl-PL" dirty="0" err="1" smtClean="0"/>
              <a:t>example</a:t>
            </a:r>
            <a:r>
              <a:rPr lang="pl-PL" dirty="0" smtClean="0"/>
              <a:t>, </a:t>
            </a:r>
            <a:r>
              <a:rPr lang="pl-PL" dirty="0" err="1" smtClean="0"/>
              <a:t>it</a:t>
            </a:r>
            <a:r>
              <a:rPr lang="pl-PL" dirty="0" smtClean="0"/>
              <a:t> </a:t>
            </a:r>
            <a:r>
              <a:rPr lang="pl-PL" dirty="0" err="1" smtClean="0"/>
              <a:t>is</a:t>
            </a:r>
            <a:r>
              <a:rPr lang="pl-PL" dirty="0" smtClean="0"/>
              <a:t> not </a:t>
            </a:r>
            <a:r>
              <a:rPr lang="pl-PL" dirty="0" err="1" smtClean="0"/>
              <a:t>required</a:t>
            </a:r>
            <a:r>
              <a:rPr lang="pl-PL" dirty="0" smtClean="0"/>
              <a:t> </a:t>
            </a:r>
            <a:r>
              <a:rPr lang="pl-PL" dirty="0" err="1" smtClean="0"/>
              <a:t>that</a:t>
            </a:r>
            <a:r>
              <a:rPr lang="pl-PL" dirty="0" smtClean="0"/>
              <a:t> a </a:t>
            </a:r>
            <a:r>
              <a:rPr lang="pl-PL" dirty="0" err="1" smtClean="0"/>
              <a:t>change</a:t>
            </a:r>
            <a:r>
              <a:rPr lang="pl-PL" dirty="0" smtClean="0"/>
              <a:t> be </a:t>
            </a:r>
            <a:r>
              <a:rPr lang="pl-PL" dirty="0" err="1" smtClean="0"/>
              <a:t>effected</a:t>
            </a:r>
            <a:r>
              <a:rPr lang="pl-PL" dirty="0" smtClean="0"/>
              <a:t> by </a:t>
            </a:r>
            <a:r>
              <a:rPr lang="pl-PL" dirty="0" err="1" smtClean="0"/>
              <a:t>way</a:t>
            </a:r>
            <a:r>
              <a:rPr lang="pl-PL" dirty="0" smtClean="0"/>
              <a:t> of </a:t>
            </a:r>
            <a:r>
              <a:rPr lang="pl-PL" dirty="0" err="1" smtClean="0"/>
              <a:t>an</a:t>
            </a:r>
            <a:r>
              <a:rPr lang="pl-PL" dirty="0" smtClean="0"/>
              <a:t> </a:t>
            </a:r>
            <a:r>
              <a:rPr lang="pl-PL" dirty="0" err="1" smtClean="0"/>
              <a:t>acquisition</a:t>
            </a:r>
            <a:r>
              <a:rPr lang="pl-PL" dirty="0" smtClean="0"/>
              <a:t> </a:t>
            </a:r>
            <a:r>
              <a:rPr lang="pl-PL" dirty="0" err="1" smtClean="0"/>
              <a:t>under</a:t>
            </a:r>
            <a:r>
              <a:rPr lang="pl-PL" dirty="0" smtClean="0"/>
              <a:t> </a:t>
            </a:r>
            <a:r>
              <a:rPr lang="pl-PL" dirty="0" err="1" smtClean="0"/>
              <a:t>relevant</a:t>
            </a:r>
            <a:r>
              <a:rPr lang="pl-PL" dirty="0" smtClean="0"/>
              <a:t> </a:t>
            </a:r>
            <a:r>
              <a:rPr lang="pl-PL" dirty="0" err="1" smtClean="0"/>
              <a:t>national</a:t>
            </a:r>
            <a:r>
              <a:rPr lang="pl-PL" dirty="0" smtClean="0"/>
              <a:t> law on </a:t>
            </a:r>
            <a:r>
              <a:rPr lang="pl-PL" dirty="0" err="1" smtClean="0"/>
              <a:t>companies</a:t>
            </a:r>
            <a:r>
              <a:rPr lang="pl-PL" dirty="0" smtClean="0"/>
              <a:t> – </a:t>
            </a:r>
            <a:r>
              <a:rPr lang="pl-PL" dirty="0" err="1" smtClean="0"/>
              <a:t>it</a:t>
            </a:r>
            <a:r>
              <a:rPr lang="pl-PL" dirty="0" smtClean="0"/>
              <a:t> </a:t>
            </a:r>
            <a:r>
              <a:rPr lang="pl-PL" dirty="0" err="1" smtClean="0"/>
              <a:t>equally</a:t>
            </a:r>
            <a:r>
              <a:rPr lang="pl-PL" dirty="0" smtClean="0"/>
              <a:t> </a:t>
            </a:r>
            <a:r>
              <a:rPr lang="pl-PL" dirty="0" err="1" smtClean="0"/>
              <a:t>may</a:t>
            </a:r>
            <a:r>
              <a:rPr lang="pl-PL" dirty="0" smtClean="0"/>
              <a:t> be </a:t>
            </a:r>
            <a:r>
              <a:rPr lang="pl-PL" dirty="0" err="1" smtClean="0"/>
              <a:t>contractual</a:t>
            </a:r>
            <a:r>
              <a:rPr lang="pl-PL" dirty="0" smtClean="0"/>
              <a:t>, </a:t>
            </a:r>
            <a:r>
              <a:rPr lang="pl-PL" dirty="0" err="1" smtClean="0"/>
              <a:t>factual</a:t>
            </a:r>
            <a:r>
              <a:rPr lang="pl-PL" dirty="0" smtClean="0"/>
              <a:t>, </a:t>
            </a:r>
            <a:r>
              <a:rPr lang="pl-PL" dirty="0" err="1" smtClean="0"/>
              <a:t>etc</a:t>
            </a:r>
            <a:r>
              <a:rPr lang="pl-PL" dirty="0" smtClean="0"/>
              <a:t> („</a:t>
            </a:r>
            <a:r>
              <a:rPr lang="pl-PL" dirty="0" err="1" smtClean="0"/>
              <a:t>any</a:t>
            </a:r>
            <a:r>
              <a:rPr lang="pl-PL" dirty="0" smtClean="0"/>
              <a:t> </a:t>
            </a:r>
            <a:r>
              <a:rPr lang="pl-PL" dirty="0" err="1" smtClean="0"/>
              <a:t>means</a:t>
            </a:r>
            <a:r>
              <a:rPr lang="pl-PL" dirty="0" smtClean="0"/>
              <a:t>”)</a:t>
            </a:r>
          </a:p>
          <a:p>
            <a:endParaRPr lang="en-GB" dirty="0"/>
          </a:p>
        </p:txBody>
      </p:sp>
    </p:spTree>
    <p:extLst>
      <p:ext uri="{BB962C8B-B14F-4D97-AF65-F5344CB8AC3E}">
        <p14:creationId xmlns:p14="http://schemas.microsoft.com/office/powerpoint/2010/main" val="2444645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4087D98A-E7B5-422C-9072-B0A5FC3AECC1}"/>
              </a:ext>
            </a:extLst>
          </p:cNvPr>
          <p:cNvSpPr>
            <a:spLocks noGrp="1"/>
          </p:cNvSpPr>
          <p:nvPr>
            <p:ph idx="1"/>
          </p:nvPr>
        </p:nvSpPr>
        <p:spPr>
          <a:xfrm>
            <a:off x="0" y="0"/>
            <a:ext cx="12192000" cy="6858000"/>
          </a:xfrm>
        </p:spPr>
        <p:txBody>
          <a:bodyPr/>
          <a:lstStyle/>
          <a:p>
            <a:r>
              <a:rPr lang="pl-PL" dirty="0" smtClean="0"/>
              <a:t>A joint venture </a:t>
            </a:r>
            <a:r>
              <a:rPr lang="pl-PL" dirty="0" err="1" smtClean="0"/>
              <a:t>taken</a:t>
            </a:r>
            <a:r>
              <a:rPr lang="pl-PL" dirty="0" smtClean="0"/>
              <a:t> in </a:t>
            </a:r>
            <a:r>
              <a:rPr lang="pl-PL" dirty="0" err="1" smtClean="0"/>
              <a:t>general</a:t>
            </a:r>
            <a:r>
              <a:rPr lang="pl-PL" dirty="0" smtClean="0"/>
              <a:t> </a:t>
            </a:r>
            <a:r>
              <a:rPr lang="pl-PL" dirty="0" err="1" smtClean="0"/>
              <a:t>is</a:t>
            </a:r>
            <a:r>
              <a:rPr lang="pl-PL" dirty="0" smtClean="0"/>
              <a:t> not the same as a </a:t>
            </a:r>
            <a:r>
              <a:rPr lang="pl-PL" dirty="0" err="1" smtClean="0"/>
              <a:t>concentration</a:t>
            </a:r>
            <a:r>
              <a:rPr lang="pl-PL" dirty="0" smtClean="0"/>
              <a:t> for the </a:t>
            </a:r>
            <a:r>
              <a:rPr lang="pl-PL" dirty="0" err="1" smtClean="0"/>
              <a:t>purposes</a:t>
            </a:r>
            <a:r>
              <a:rPr lang="pl-PL" dirty="0" smtClean="0"/>
              <a:t> of </a:t>
            </a:r>
            <a:r>
              <a:rPr lang="pl-PL" dirty="0" err="1" smtClean="0"/>
              <a:t>Regulation</a:t>
            </a:r>
            <a:r>
              <a:rPr lang="pl-PL" dirty="0" smtClean="0"/>
              <a:t> no. 139/2004</a:t>
            </a:r>
          </a:p>
          <a:p>
            <a:r>
              <a:rPr lang="pl-PL" dirty="0" err="1" smtClean="0"/>
              <a:t>However</a:t>
            </a:r>
            <a:r>
              <a:rPr lang="pl-PL" dirty="0" smtClean="0"/>
              <a:t>, a joint venture </a:t>
            </a:r>
            <a:r>
              <a:rPr lang="pl-PL" dirty="0" err="1" smtClean="0"/>
              <a:t>may</a:t>
            </a:r>
            <a:r>
              <a:rPr lang="pl-PL" dirty="0" smtClean="0"/>
              <a:t> </a:t>
            </a:r>
            <a:r>
              <a:rPr lang="pl-PL" dirty="0" err="1" smtClean="0"/>
              <a:t>qualify</a:t>
            </a:r>
            <a:r>
              <a:rPr lang="pl-PL" dirty="0" smtClean="0"/>
              <a:t> as a </a:t>
            </a:r>
            <a:r>
              <a:rPr lang="pl-PL" dirty="0" err="1" smtClean="0"/>
              <a:t>concentration</a:t>
            </a:r>
            <a:r>
              <a:rPr lang="pl-PL" dirty="0" smtClean="0"/>
              <a:t> </a:t>
            </a:r>
            <a:r>
              <a:rPr lang="pl-PL" dirty="0" err="1" smtClean="0"/>
              <a:t>where</a:t>
            </a:r>
            <a:r>
              <a:rPr lang="pl-PL" dirty="0" smtClean="0"/>
              <a:t> </a:t>
            </a:r>
            <a:r>
              <a:rPr lang="pl-PL" dirty="0" err="1" smtClean="0"/>
              <a:t>Article</a:t>
            </a:r>
            <a:r>
              <a:rPr lang="pl-PL" dirty="0" smtClean="0"/>
              <a:t> 3(4) </a:t>
            </a:r>
            <a:r>
              <a:rPr lang="pl-PL" dirty="0" err="1" smtClean="0"/>
              <a:t>is</a:t>
            </a:r>
            <a:r>
              <a:rPr lang="pl-PL" dirty="0" smtClean="0"/>
              <a:t> met:</a:t>
            </a:r>
          </a:p>
          <a:p>
            <a:r>
              <a:rPr lang="pl-PL" dirty="0" smtClean="0"/>
              <a:t>„</a:t>
            </a:r>
            <a:r>
              <a:rPr lang="en-US" dirty="0" smtClean="0"/>
              <a:t>The </a:t>
            </a:r>
            <a:r>
              <a:rPr lang="en-US" dirty="0"/>
              <a:t>creation of a joint venture performing on a lasting basis all the functions of an autonomous economic entity shall constitute a concentration within the meaning of paragraph 1(b</a:t>
            </a:r>
            <a:r>
              <a:rPr lang="en-US" dirty="0" smtClean="0"/>
              <a:t>)</a:t>
            </a:r>
            <a:r>
              <a:rPr lang="pl-PL" dirty="0" smtClean="0"/>
              <a:t>”</a:t>
            </a:r>
          </a:p>
          <a:p>
            <a:r>
              <a:rPr lang="pl-PL" dirty="0" err="1" smtClean="0"/>
              <a:t>This</a:t>
            </a:r>
            <a:r>
              <a:rPr lang="pl-PL" dirty="0" smtClean="0"/>
              <a:t> </a:t>
            </a:r>
            <a:r>
              <a:rPr lang="pl-PL" dirty="0" err="1" smtClean="0"/>
              <a:t>includes</a:t>
            </a:r>
            <a:r>
              <a:rPr lang="pl-PL" dirty="0" smtClean="0"/>
              <a:t> </a:t>
            </a:r>
            <a:r>
              <a:rPr lang="pl-PL" dirty="0" err="1" smtClean="0"/>
              <a:t>offering</a:t>
            </a:r>
            <a:r>
              <a:rPr lang="pl-PL" dirty="0" smtClean="0"/>
              <a:t> </a:t>
            </a:r>
            <a:r>
              <a:rPr lang="pl-PL" dirty="0" err="1" smtClean="0"/>
              <a:t>goods</a:t>
            </a:r>
            <a:r>
              <a:rPr lang="pl-PL" dirty="0" smtClean="0"/>
              <a:t> and services on a market, </a:t>
            </a:r>
            <a:r>
              <a:rPr lang="pl-PL" dirty="0" err="1" smtClean="0"/>
              <a:t>having</a:t>
            </a:r>
            <a:r>
              <a:rPr lang="pl-PL" dirty="0" smtClean="0"/>
              <a:t> a management </a:t>
            </a:r>
            <a:r>
              <a:rPr lang="pl-PL" dirty="0" err="1" smtClean="0"/>
              <a:t>entrusted</a:t>
            </a:r>
            <a:r>
              <a:rPr lang="pl-PL" dirty="0" smtClean="0"/>
              <a:t> with </a:t>
            </a:r>
            <a:r>
              <a:rPr lang="pl-PL" dirty="0" err="1" smtClean="0"/>
              <a:t>its</a:t>
            </a:r>
            <a:r>
              <a:rPr lang="pl-PL" dirty="0" smtClean="0"/>
              <a:t> </a:t>
            </a:r>
            <a:r>
              <a:rPr lang="pl-PL" dirty="0" err="1" smtClean="0"/>
              <a:t>operation</a:t>
            </a:r>
            <a:r>
              <a:rPr lang="pl-PL" dirty="0" smtClean="0"/>
              <a:t>, </a:t>
            </a:r>
            <a:r>
              <a:rPr lang="pl-PL" dirty="0" err="1" smtClean="0"/>
              <a:t>sufficient</a:t>
            </a:r>
            <a:r>
              <a:rPr lang="pl-PL" dirty="0" smtClean="0"/>
              <a:t> </a:t>
            </a:r>
            <a:r>
              <a:rPr lang="pl-PL" dirty="0" err="1" smtClean="0"/>
              <a:t>financial</a:t>
            </a:r>
            <a:r>
              <a:rPr lang="pl-PL" dirty="0" smtClean="0"/>
              <a:t> and </a:t>
            </a:r>
            <a:r>
              <a:rPr lang="pl-PL" dirty="0" err="1" smtClean="0"/>
              <a:t>staffing</a:t>
            </a:r>
            <a:r>
              <a:rPr lang="pl-PL" dirty="0" smtClean="0"/>
              <a:t> </a:t>
            </a:r>
            <a:r>
              <a:rPr lang="pl-PL" dirty="0" err="1" smtClean="0"/>
              <a:t>resources</a:t>
            </a:r>
            <a:r>
              <a:rPr lang="pl-PL" dirty="0" smtClean="0"/>
              <a:t> (</a:t>
            </a:r>
            <a:r>
              <a:rPr lang="pl-PL" dirty="0" err="1" smtClean="0"/>
              <a:t>see</a:t>
            </a:r>
            <a:r>
              <a:rPr lang="pl-PL" dirty="0" smtClean="0"/>
              <a:t> </a:t>
            </a:r>
            <a:r>
              <a:rPr lang="pl-PL" dirty="0" err="1" smtClean="0"/>
              <a:t>Kokkoris</a:t>
            </a:r>
            <a:r>
              <a:rPr lang="pl-PL" dirty="0" smtClean="0"/>
              <a:t>/</a:t>
            </a:r>
            <a:r>
              <a:rPr lang="pl-PL" dirty="0" err="1" smtClean="0"/>
              <a:t>Shelanski</a:t>
            </a:r>
            <a:r>
              <a:rPr lang="pl-PL" dirty="0" smtClean="0"/>
              <a:t>, p. 146)</a:t>
            </a:r>
          </a:p>
          <a:p>
            <a:r>
              <a:rPr lang="pl-PL" dirty="0" smtClean="0"/>
              <a:t>The </a:t>
            </a:r>
            <a:r>
              <a:rPr lang="pl-PL" dirty="0" err="1" smtClean="0"/>
              <a:t>Regulation</a:t>
            </a:r>
            <a:r>
              <a:rPr lang="pl-PL" dirty="0" smtClean="0"/>
              <a:t> </a:t>
            </a:r>
            <a:r>
              <a:rPr lang="pl-PL" dirty="0" err="1" smtClean="0"/>
              <a:t>does</a:t>
            </a:r>
            <a:r>
              <a:rPr lang="pl-PL" dirty="0" smtClean="0"/>
              <a:t> not </a:t>
            </a:r>
            <a:r>
              <a:rPr lang="pl-PL" dirty="0" err="1" smtClean="0"/>
              <a:t>specify</a:t>
            </a:r>
            <a:r>
              <a:rPr lang="pl-PL" dirty="0" smtClean="0"/>
              <a:t> </a:t>
            </a:r>
            <a:r>
              <a:rPr lang="pl-PL" dirty="0" err="1" smtClean="0"/>
              <a:t>what</a:t>
            </a:r>
            <a:r>
              <a:rPr lang="pl-PL" dirty="0" smtClean="0"/>
              <a:t> </a:t>
            </a:r>
            <a:r>
              <a:rPr lang="pl-PL" dirty="0" err="1" smtClean="0"/>
              <a:t>is</a:t>
            </a:r>
            <a:r>
              <a:rPr lang="pl-PL" dirty="0" smtClean="0"/>
              <a:t> to be </a:t>
            </a:r>
            <a:r>
              <a:rPr lang="pl-PL" dirty="0" err="1" smtClean="0"/>
              <a:t>understood</a:t>
            </a:r>
            <a:r>
              <a:rPr lang="pl-PL" dirty="0" smtClean="0"/>
              <a:t> as a joint venture, and </a:t>
            </a:r>
            <a:r>
              <a:rPr lang="pl-PL" dirty="0" err="1" smtClean="0"/>
              <a:t>this</a:t>
            </a:r>
            <a:r>
              <a:rPr lang="pl-PL" dirty="0" smtClean="0"/>
              <a:t> </a:t>
            </a:r>
            <a:r>
              <a:rPr lang="pl-PL" dirty="0" err="1" smtClean="0"/>
              <a:t>has</a:t>
            </a:r>
            <a:r>
              <a:rPr lang="pl-PL" dirty="0" smtClean="0"/>
              <a:t> to be </a:t>
            </a:r>
            <a:r>
              <a:rPr lang="pl-PL" dirty="0" err="1" smtClean="0"/>
              <a:t>assessed</a:t>
            </a:r>
            <a:r>
              <a:rPr lang="pl-PL" dirty="0" smtClean="0"/>
              <a:t> on a </a:t>
            </a:r>
            <a:r>
              <a:rPr lang="pl-PL" dirty="0" err="1" smtClean="0"/>
              <a:t>case</a:t>
            </a:r>
            <a:r>
              <a:rPr lang="pl-PL" dirty="0" smtClean="0"/>
              <a:t>-by-</a:t>
            </a:r>
            <a:r>
              <a:rPr lang="pl-PL" dirty="0" err="1" smtClean="0"/>
              <a:t>case</a:t>
            </a:r>
            <a:r>
              <a:rPr lang="pl-PL" dirty="0" smtClean="0"/>
              <a:t> </a:t>
            </a:r>
            <a:r>
              <a:rPr lang="pl-PL" dirty="0" err="1" smtClean="0"/>
              <a:t>basis</a:t>
            </a:r>
            <a:endParaRPr lang="pl-PL" dirty="0" smtClean="0"/>
          </a:p>
          <a:p>
            <a:r>
              <a:rPr lang="pl-PL" dirty="0" smtClean="0"/>
              <a:t>A joint venture </a:t>
            </a:r>
            <a:r>
              <a:rPr lang="pl-PL" dirty="0" err="1" smtClean="0"/>
              <a:t>may</a:t>
            </a:r>
            <a:r>
              <a:rPr lang="pl-PL" dirty="0" smtClean="0"/>
              <a:t> be </a:t>
            </a:r>
            <a:r>
              <a:rPr lang="pl-PL" dirty="0" err="1" smtClean="0"/>
              <a:t>contractual</a:t>
            </a:r>
            <a:r>
              <a:rPr lang="pl-PL" dirty="0" smtClean="0"/>
              <a:t>, in the form of a </a:t>
            </a:r>
            <a:r>
              <a:rPr lang="pl-PL" dirty="0" err="1" smtClean="0"/>
              <a:t>subsidiary</a:t>
            </a:r>
            <a:r>
              <a:rPr lang="pl-PL" dirty="0" smtClean="0"/>
              <a:t>, in the form of a single joint </a:t>
            </a:r>
            <a:r>
              <a:rPr lang="pl-PL" dirty="0" err="1" smtClean="0"/>
              <a:t>company</a:t>
            </a:r>
            <a:r>
              <a:rPr lang="pl-PL" dirty="0" smtClean="0"/>
              <a:t> organ, </a:t>
            </a:r>
            <a:r>
              <a:rPr lang="pl-PL" dirty="0" err="1" smtClean="0"/>
              <a:t>etc</a:t>
            </a:r>
            <a:r>
              <a:rPr lang="pl-PL" dirty="0" smtClean="0"/>
              <a:t>; </a:t>
            </a:r>
            <a:r>
              <a:rPr lang="pl-PL" dirty="0" err="1" smtClean="0"/>
              <a:t>however</a:t>
            </a:r>
            <a:r>
              <a:rPr lang="pl-PL" dirty="0" smtClean="0"/>
              <a:t>, </a:t>
            </a:r>
            <a:r>
              <a:rPr lang="pl-PL" dirty="0" err="1" smtClean="0"/>
              <a:t>only</a:t>
            </a:r>
            <a:r>
              <a:rPr lang="pl-PL" dirty="0" smtClean="0"/>
              <a:t> </a:t>
            </a:r>
            <a:r>
              <a:rPr lang="pl-PL" dirty="0" err="1" smtClean="0"/>
              <a:t>JVs</a:t>
            </a:r>
            <a:r>
              <a:rPr lang="pl-PL" dirty="0" smtClean="0"/>
              <a:t> </a:t>
            </a:r>
            <a:r>
              <a:rPr lang="pl-PL" dirty="0" err="1" smtClean="0"/>
              <a:t>that</a:t>
            </a:r>
            <a:r>
              <a:rPr lang="pl-PL" dirty="0" smtClean="0"/>
              <a:t> </a:t>
            </a:r>
            <a:r>
              <a:rPr lang="pl-PL" dirty="0" err="1" smtClean="0"/>
              <a:t>are</a:t>
            </a:r>
            <a:r>
              <a:rPr lang="pl-PL" dirty="0" smtClean="0"/>
              <a:t> „</a:t>
            </a:r>
            <a:r>
              <a:rPr lang="pl-PL" dirty="0" err="1" smtClean="0"/>
              <a:t>full-function</a:t>
            </a:r>
            <a:r>
              <a:rPr lang="pl-PL" dirty="0" smtClean="0"/>
              <a:t>” </a:t>
            </a:r>
            <a:r>
              <a:rPr lang="pl-PL" dirty="0" err="1" smtClean="0"/>
              <a:t>are</a:t>
            </a:r>
            <a:r>
              <a:rPr lang="pl-PL" dirty="0" smtClean="0"/>
              <a:t> </a:t>
            </a:r>
            <a:r>
              <a:rPr lang="pl-PL" dirty="0" err="1" smtClean="0"/>
              <a:t>caught</a:t>
            </a:r>
            <a:r>
              <a:rPr lang="pl-PL" dirty="0" smtClean="0"/>
              <a:t> by </a:t>
            </a:r>
            <a:r>
              <a:rPr lang="pl-PL" dirty="0" err="1" smtClean="0"/>
              <a:t>Regulation</a:t>
            </a:r>
            <a:r>
              <a:rPr lang="pl-PL" dirty="0" smtClean="0"/>
              <a:t> no 139/2004</a:t>
            </a:r>
            <a:endParaRPr lang="en-GB" dirty="0"/>
          </a:p>
        </p:txBody>
      </p:sp>
    </p:spTree>
    <p:extLst>
      <p:ext uri="{BB962C8B-B14F-4D97-AF65-F5344CB8AC3E}">
        <p14:creationId xmlns:p14="http://schemas.microsoft.com/office/powerpoint/2010/main" val="2648185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4087D98A-E7B5-422C-9072-B0A5FC3AECC1}"/>
              </a:ext>
            </a:extLst>
          </p:cNvPr>
          <p:cNvSpPr>
            <a:spLocks noGrp="1"/>
          </p:cNvSpPr>
          <p:nvPr>
            <p:ph idx="1"/>
          </p:nvPr>
        </p:nvSpPr>
        <p:spPr>
          <a:xfrm>
            <a:off x="0" y="0"/>
            <a:ext cx="12192000" cy="6858000"/>
          </a:xfrm>
        </p:spPr>
        <p:txBody>
          <a:bodyPr/>
          <a:lstStyle/>
          <a:p>
            <a:r>
              <a:rPr lang="pl-PL" dirty="0" err="1" smtClean="0"/>
              <a:t>Thank</a:t>
            </a:r>
            <a:r>
              <a:rPr lang="pl-PL" dirty="0" smtClean="0"/>
              <a:t> </a:t>
            </a:r>
            <a:r>
              <a:rPr lang="pl-PL" dirty="0" err="1" smtClean="0"/>
              <a:t>you</a:t>
            </a:r>
            <a:r>
              <a:rPr lang="pl-PL" dirty="0" smtClean="0"/>
              <a:t> for </a:t>
            </a:r>
            <a:r>
              <a:rPr lang="pl-PL" dirty="0" err="1" smtClean="0"/>
              <a:t>your</a:t>
            </a:r>
            <a:r>
              <a:rPr lang="pl-PL" dirty="0" smtClean="0"/>
              <a:t> </a:t>
            </a:r>
            <a:r>
              <a:rPr lang="pl-PL" dirty="0" err="1" smtClean="0"/>
              <a:t>attention</a:t>
            </a:r>
            <a:endParaRPr lang="en-GB" dirty="0"/>
          </a:p>
        </p:txBody>
      </p:sp>
    </p:spTree>
    <p:extLst>
      <p:ext uri="{BB962C8B-B14F-4D97-AF65-F5344CB8AC3E}">
        <p14:creationId xmlns:p14="http://schemas.microsoft.com/office/powerpoint/2010/main" val="3849476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4087D98A-E7B5-422C-9072-B0A5FC3AECC1}"/>
              </a:ext>
            </a:extLst>
          </p:cNvPr>
          <p:cNvSpPr>
            <a:spLocks noGrp="1"/>
          </p:cNvSpPr>
          <p:nvPr>
            <p:ph idx="1"/>
          </p:nvPr>
        </p:nvSpPr>
        <p:spPr>
          <a:xfrm>
            <a:off x="0" y="0"/>
            <a:ext cx="12192000" cy="6858000"/>
          </a:xfrm>
        </p:spPr>
        <p:txBody>
          <a:bodyPr/>
          <a:lstStyle/>
          <a:p>
            <a:r>
              <a:rPr lang="pl-PL" dirty="0" err="1"/>
              <a:t>Merger</a:t>
            </a:r>
            <a:r>
              <a:rPr lang="pl-PL" dirty="0"/>
              <a:t> </a:t>
            </a:r>
            <a:r>
              <a:rPr lang="pl-PL" dirty="0" err="1"/>
              <a:t>control</a:t>
            </a:r>
            <a:r>
              <a:rPr lang="pl-PL" dirty="0"/>
              <a:t> </a:t>
            </a:r>
            <a:r>
              <a:rPr lang="pl-PL" dirty="0" err="1"/>
              <a:t>has</a:t>
            </a:r>
            <a:r>
              <a:rPr lang="pl-PL" dirty="0"/>
              <a:t> not </a:t>
            </a:r>
            <a:r>
              <a:rPr lang="pl-PL" dirty="0" err="1"/>
              <a:t>been</a:t>
            </a:r>
            <a:r>
              <a:rPr lang="pl-PL" dirty="0"/>
              <a:t> </a:t>
            </a:r>
            <a:r>
              <a:rPr lang="pl-PL" dirty="0" err="1"/>
              <a:t>expressly</a:t>
            </a:r>
            <a:r>
              <a:rPr lang="pl-PL" dirty="0"/>
              <a:t> </a:t>
            </a:r>
            <a:r>
              <a:rPr lang="pl-PL" dirty="0" err="1"/>
              <a:t>addressed</a:t>
            </a:r>
            <a:r>
              <a:rPr lang="pl-PL" dirty="0"/>
              <a:t> </a:t>
            </a:r>
            <a:r>
              <a:rPr lang="pl-PL" dirty="0" err="1"/>
              <a:t>under</a:t>
            </a:r>
            <a:r>
              <a:rPr lang="pl-PL" dirty="0"/>
              <a:t> the </a:t>
            </a:r>
            <a:r>
              <a:rPr lang="pl-PL" dirty="0" err="1"/>
              <a:t>Treaties</a:t>
            </a:r>
            <a:r>
              <a:rPr lang="pl-PL" dirty="0"/>
              <a:t> in a </a:t>
            </a:r>
            <a:r>
              <a:rPr lang="pl-PL" dirty="0" err="1"/>
              <a:t>manner</a:t>
            </a:r>
            <a:r>
              <a:rPr lang="pl-PL" dirty="0"/>
              <a:t> </a:t>
            </a:r>
            <a:r>
              <a:rPr lang="pl-PL" dirty="0" err="1"/>
              <a:t>similar</a:t>
            </a:r>
            <a:r>
              <a:rPr lang="pl-PL" dirty="0"/>
              <a:t> to </a:t>
            </a:r>
            <a:r>
              <a:rPr lang="pl-PL" dirty="0" err="1"/>
              <a:t>other</a:t>
            </a:r>
            <a:r>
              <a:rPr lang="pl-PL" dirty="0"/>
              <a:t> </a:t>
            </a:r>
            <a:r>
              <a:rPr lang="pl-PL" dirty="0" err="1"/>
              <a:t>areas</a:t>
            </a:r>
            <a:r>
              <a:rPr lang="pl-PL" dirty="0"/>
              <a:t> of EU </a:t>
            </a:r>
            <a:r>
              <a:rPr lang="pl-PL" dirty="0" err="1"/>
              <a:t>Competiton</a:t>
            </a:r>
            <a:r>
              <a:rPr lang="pl-PL" dirty="0"/>
              <a:t> law</a:t>
            </a:r>
          </a:p>
          <a:p>
            <a:r>
              <a:rPr lang="pl-PL" dirty="0"/>
              <a:t>The </a:t>
            </a:r>
            <a:r>
              <a:rPr lang="pl-PL" dirty="0" err="1"/>
              <a:t>legal</a:t>
            </a:r>
            <a:r>
              <a:rPr lang="pl-PL" dirty="0"/>
              <a:t> </a:t>
            </a:r>
            <a:r>
              <a:rPr lang="pl-PL" dirty="0" err="1"/>
              <a:t>basis</a:t>
            </a:r>
            <a:r>
              <a:rPr lang="pl-PL" dirty="0"/>
              <a:t> for EU </a:t>
            </a:r>
            <a:r>
              <a:rPr lang="pl-PL" dirty="0" err="1"/>
              <a:t>action</a:t>
            </a:r>
            <a:r>
              <a:rPr lang="pl-PL" dirty="0"/>
              <a:t> </a:t>
            </a:r>
            <a:r>
              <a:rPr lang="pl-PL" dirty="0" err="1"/>
              <a:t>is</a:t>
            </a:r>
            <a:r>
              <a:rPr lang="pl-PL" dirty="0"/>
              <a:t> </a:t>
            </a:r>
            <a:r>
              <a:rPr lang="pl-PL" dirty="0" err="1"/>
              <a:t>what</a:t>
            </a:r>
            <a:r>
              <a:rPr lang="pl-PL" dirty="0"/>
              <a:t> </a:t>
            </a:r>
            <a:r>
              <a:rPr lang="pl-PL" dirty="0" err="1"/>
              <a:t>is</a:t>
            </a:r>
            <a:r>
              <a:rPr lang="pl-PL" dirty="0"/>
              <a:t> </a:t>
            </a:r>
            <a:r>
              <a:rPr lang="pl-PL" dirty="0" err="1"/>
              <a:t>now</a:t>
            </a:r>
            <a:r>
              <a:rPr lang="pl-PL" dirty="0"/>
              <a:t> </a:t>
            </a:r>
            <a:r>
              <a:rPr lang="pl-PL" dirty="0" err="1"/>
              <a:t>Article</a:t>
            </a:r>
            <a:r>
              <a:rPr lang="pl-PL" dirty="0"/>
              <a:t> 103(1) TFEU, </a:t>
            </a:r>
            <a:r>
              <a:rPr lang="pl-PL" dirty="0" err="1"/>
              <a:t>read</a:t>
            </a:r>
            <a:r>
              <a:rPr lang="pl-PL" dirty="0"/>
              <a:t> </a:t>
            </a:r>
            <a:r>
              <a:rPr lang="pl-PL" dirty="0" err="1"/>
              <a:t>together</a:t>
            </a:r>
            <a:r>
              <a:rPr lang="pl-PL" dirty="0"/>
              <a:t> with </a:t>
            </a:r>
            <a:r>
              <a:rPr lang="pl-PL" dirty="0" err="1"/>
              <a:t>Article</a:t>
            </a:r>
            <a:r>
              <a:rPr lang="pl-PL" dirty="0"/>
              <a:t> 352(1) TFEU</a:t>
            </a:r>
          </a:p>
          <a:p>
            <a:r>
              <a:rPr lang="pl-PL" dirty="0" err="1"/>
              <a:t>Mergers</a:t>
            </a:r>
            <a:r>
              <a:rPr lang="pl-PL" dirty="0"/>
              <a:t> </a:t>
            </a:r>
            <a:r>
              <a:rPr lang="pl-PL" dirty="0" err="1"/>
              <a:t>are</a:t>
            </a:r>
            <a:r>
              <a:rPr lang="pl-PL" dirty="0"/>
              <a:t> </a:t>
            </a:r>
            <a:r>
              <a:rPr lang="pl-PL" dirty="0" err="1"/>
              <a:t>addressed</a:t>
            </a:r>
            <a:r>
              <a:rPr lang="pl-PL" dirty="0"/>
              <a:t> by </a:t>
            </a:r>
            <a:r>
              <a:rPr lang="pl-PL" dirty="0" err="1"/>
              <a:t>an</a:t>
            </a:r>
            <a:r>
              <a:rPr lang="pl-PL" dirty="0"/>
              <a:t> </a:t>
            </a:r>
            <a:r>
              <a:rPr lang="pl-PL" dirty="0" err="1"/>
              <a:t>act</a:t>
            </a:r>
            <a:r>
              <a:rPr lang="pl-PL" dirty="0"/>
              <a:t> of </a:t>
            </a:r>
            <a:r>
              <a:rPr lang="pl-PL" dirty="0" err="1"/>
              <a:t>secondary</a:t>
            </a:r>
            <a:r>
              <a:rPr lang="pl-PL" dirty="0"/>
              <a:t> Union law : </a:t>
            </a:r>
            <a:r>
              <a:rPr lang="pl-PL" dirty="0" err="1"/>
              <a:t>pricipally</a:t>
            </a:r>
            <a:r>
              <a:rPr lang="pl-PL" dirty="0"/>
              <a:t> by the </a:t>
            </a:r>
            <a:r>
              <a:rPr lang="en-GB" dirty="0"/>
              <a:t>Council Regulation (EC) No 139/2004 of 20 January 2004 on the control of concentrations between undertakings (the EC Merger Regulation)</a:t>
            </a:r>
            <a:endParaRPr lang="pl-PL" dirty="0"/>
          </a:p>
          <a:p>
            <a:r>
              <a:rPr lang="en-GB" dirty="0">
                <a:hlinkClick r:id="rId2"/>
              </a:rPr>
              <a:t>https://eur-lex.europa.eu/legal-content/EN/TXT/HTML/?uri=CELEX:32004R0139&amp;from=EN</a:t>
            </a:r>
            <a:endParaRPr lang="pl-PL" dirty="0"/>
          </a:p>
          <a:p>
            <a:r>
              <a:rPr lang="pl-PL" dirty="0" err="1"/>
              <a:t>There</a:t>
            </a:r>
            <a:r>
              <a:rPr lang="pl-PL" dirty="0"/>
              <a:t> </a:t>
            </a:r>
            <a:r>
              <a:rPr lang="pl-PL" dirty="0" err="1"/>
              <a:t>is</a:t>
            </a:r>
            <a:r>
              <a:rPr lang="pl-PL" dirty="0"/>
              <a:t> </a:t>
            </a:r>
            <a:r>
              <a:rPr lang="pl-PL" dirty="0" err="1"/>
              <a:t>also</a:t>
            </a:r>
            <a:r>
              <a:rPr lang="pl-PL" dirty="0"/>
              <a:t> the </a:t>
            </a:r>
            <a:r>
              <a:rPr lang="pl-PL" dirty="0" err="1"/>
              <a:t>Implementing</a:t>
            </a:r>
            <a:r>
              <a:rPr lang="pl-PL" dirty="0"/>
              <a:t> </a:t>
            </a:r>
            <a:r>
              <a:rPr lang="pl-PL" dirty="0" err="1"/>
              <a:t>Regulation</a:t>
            </a:r>
            <a:r>
              <a:rPr lang="pl-PL" dirty="0"/>
              <a:t> : </a:t>
            </a:r>
            <a:r>
              <a:rPr lang="en-GB" dirty="0"/>
              <a:t>Commission Regulation (EC) No 802/2004 of 7 April 2004 implementing Council Regulation (EC) No 139/2004 on the control of concentrations between undertakings</a:t>
            </a:r>
            <a:r>
              <a:rPr lang="pl-PL" dirty="0"/>
              <a:t> (</a:t>
            </a:r>
            <a:r>
              <a:rPr lang="pl-PL" dirty="0" err="1"/>
              <a:t>consolidated</a:t>
            </a:r>
            <a:r>
              <a:rPr lang="pl-PL" dirty="0"/>
              <a:t> version : </a:t>
            </a:r>
            <a:r>
              <a:rPr lang="pl-PL" dirty="0">
                <a:hlinkClick r:id="rId3"/>
              </a:rPr>
              <a:t>https://eur-lex.europa.eu/legal-content/EN/TXT/HTML/?uri=CELEX:02004R0802-20140101&amp;from=PL</a:t>
            </a:r>
            <a:r>
              <a:rPr lang="pl-PL" dirty="0"/>
              <a:t>), </a:t>
            </a:r>
            <a:r>
              <a:rPr lang="pl-PL" dirty="0" err="1"/>
              <a:t>which</a:t>
            </a:r>
            <a:r>
              <a:rPr lang="pl-PL" dirty="0"/>
              <a:t> </a:t>
            </a:r>
            <a:r>
              <a:rPr lang="pl-PL" dirty="0" err="1"/>
              <a:t>is</a:t>
            </a:r>
            <a:r>
              <a:rPr lang="pl-PL" dirty="0"/>
              <a:t> </a:t>
            </a:r>
            <a:r>
              <a:rPr lang="pl-PL" dirty="0" err="1"/>
              <a:t>essentially</a:t>
            </a:r>
            <a:r>
              <a:rPr lang="pl-PL" dirty="0"/>
              <a:t> </a:t>
            </a:r>
            <a:r>
              <a:rPr lang="pl-PL" dirty="0" err="1"/>
              <a:t>procedural</a:t>
            </a:r>
            <a:r>
              <a:rPr lang="pl-PL" dirty="0"/>
              <a:t> in </a:t>
            </a:r>
            <a:r>
              <a:rPr lang="pl-PL" dirty="0" err="1"/>
              <a:t>nature</a:t>
            </a:r>
            <a:endParaRPr lang="en-GB" dirty="0"/>
          </a:p>
        </p:txBody>
      </p:sp>
    </p:spTree>
    <p:extLst>
      <p:ext uri="{BB962C8B-B14F-4D97-AF65-F5344CB8AC3E}">
        <p14:creationId xmlns:p14="http://schemas.microsoft.com/office/powerpoint/2010/main" val="1882491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4087D98A-E7B5-422C-9072-B0A5FC3AECC1}"/>
              </a:ext>
            </a:extLst>
          </p:cNvPr>
          <p:cNvSpPr>
            <a:spLocks noGrp="1"/>
          </p:cNvSpPr>
          <p:nvPr>
            <p:ph idx="1"/>
          </p:nvPr>
        </p:nvSpPr>
        <p:spPr>
          <a:xfrm>
            <a:off x="0" y="0"/>
            <a:ext cx="12192000" cy="6858000"/>
          </a:xfrm>
        </p:spPr>
        <p:txBody>
          <a:bodyPr/>
          <a:lstStyle/>
          <a:p>
            <a:r>
              <a:rPr lang="pl-PL" dirty="0" err="1"/>
              <a:t>There</a:t>
            </a:r>
            <a:r>
              <a:rPr lang="pl-PL" dirty="0"/>
              <a:t> </a:t>
            </a:r>
            <a:r>
              <a:rPr lang="pl-PL" dirty="0" err="1"/>
              <a:t>are</a:t>
            </a:r>
            <a:r>
              <a:rPr lang="pl-PL" dirty="0"/>
              <a:t> </a:t>
            </a:r>
            <a:r>
              <a:rPr lang="pl-PL" dirty="0" err="1"/>
              <a:t>also</a:t>
            </a:r>
            <a:r>
              <a:rPr lang="pl-PL" dirty="0"/>
              <a:t> </a:t>
            </a:r>
            <a:r>
              <a:rPr lang="pl-PL" dirty="0" err="1"/>
              <a:t>Commission</a:t>
            </a:r>
            <a:r>
              <a:rPr lang="pl-PL" dirty="0"/>
              <a:t> </a:t>
            </a:r>
            <a:r>
              <a:rPr lang="pl-PL" dirty="0" err="1"/>
              <a:t>guidelines</a:t>
            </a:r>
            <a:r>
              <a:rPr lang="pl-PL" dirty="0"/>
              <a:t>, </a:t>
            </a:r>
            <a:r>
              <a:rPr lang="pl-PL" dirty="0" err="1"/>
              <a:t>which</a:t>
            </a:r>
            <a:r>
              <a:rPr lang="pl-PL" dirty="0"/>
              <a:t> </a:t>
            </a:r>
            <a:r>
              <a:rPr lang="pl-PL" dirty="0" err="1"/>
              <a:t>are</a:t>
            </a:r>
            <a:r>
              <a:rPr lang="pl-PL" dirty="0"/>
              <a:t> </a:t>
            </a:r>
            <a:r>
              <a:rPr lang="pl-PL" dirty="0" err="1"/>
              <a:t>binding</a:t>
            </a:r>
            <a:r>
              <a:rPr lang="pl-PL" dirty="0"/>
              <a:t> on </a:t>
            </a:r>
            <a:r>
              <a:rPr lang="pl-PL" dirty="0" err="1"/>
              <a:t>it</a:t>
            </a:r>
            <a:r>
              <a:rPr lang="pl-PL" dirty="0"/>
              <a:t> in </a:t>
            </a:r>
            <a:r>
              <a:rPr lang="pl-PL" dirty="0" err="1"/>
              <a:t>so</a:t>
            </a:r>
            <a:r>
              <a:rPr lang="pl-PL" dirty="0"/>
              <a:t> far as </a:t>
            </a:r>
            <a:r>
              <a:rPr lang="pl-PL" dirty="0" err="1"/>
              <a:t>they</a:t>
            </a:r>
            <a:r>
              <a:rPr lang="pl-PL" dirty="0"/>
              <a:t> </a:t>
            </a:r>
            <a:r>
              <a:rPr lang="pl-PL" dirty="0" err="1"/>
              <a:t>are</a:t>
            </a:r>
            <a:r>
              <a:rPr lang="pl-PL" dirty="0"/>
              <a:t> in </a:t>
            </a:r>
            <a:r>
              <a:rPr lang="pl-PL" dirty="0" err="1"/>
              <a:t>conformity</a:t>
            </a:r>
            <a:r>
              <a:rPr lang="pl-PL" dirty="0"/>
              <a:t> with </a:t>
            </a:r>
            <a:r>
              <a:rPr lang="pl-PL" dirty="0" err="1"/>
              <a:t>binding</a:t>
            </a:r>
            <a:r>
              <a:rPr lang="pl-PL" dirty="0"/>
              <a:t> EU law in </a:t>
            </a:r>
            <a:r>
              <a:rPr lang="pl-PL" dirty="0" err="1"/>
              <a:t>force</a:t>
            </a:r>
            <a:endParaRPr lang="pl-PL" dirty="0"/>
          </a:p>
          <a:p>
            <a:r>
              <a:rPr lang="pl-PL" dirty="0"/>
              <a:t>The </a:t>
            </a:r>
            <a:r>
              <a:rPr lang="pl-PL" dirty="0" err="1"/>
              <a:t>Commission</a:t>
            </a:r>
            <a:r>
              <a:rPr lang="pl-PL" dirty="0"/>
              <a:t> </a:t>
            </a:r>
            <a:r>
              <a:rPr lang="pl-PL" dirty="0" err="1"/>
              <a:t>takes</a:t>
            </a:r>
            <a:r>
              <a:rPr lang="pl-PL" dirty="0"/>
              <a:t> </a:t>
            </a:r>
            <a:r>
              <a:rPr lang="pl-PL" dirty="0" err="1"/>
              <a:t>decisions</a:t>
            </a:r>
            <a:r>
              <a:rPr lang="pl-PL" dirty="0"/>
              <a:t> in EU </a:t>
            </a:r>
            <a:r>
              <a:rPr lang="pl-PL" dirty="0" err="1"/>
              <a:t>merger</a:t>
            </a:r>
            <a:r>
              <a:rPr lang="pl-PL" dirty="0"/>
              <a:t> </a:t>
            </a:r>
            <a:r>
              <a:rPr lang="pl-PL" dirty="0" err="1"/>
              <a:t>cases</a:t>
            </a:r>
            <a:endParaRPr lang="pl-PL" dirty="0"/>
          </a:p>
          <a:p>
            <a:r>
              <a:rPr lang="pl-PL" dirty="0"/>
              <a:t>http://ec.europa.eu/competition/mergers/legislation/legislation.html  </a:t>
            </a:r>
          </a:p>
          <a:p>
            <a:r>
              <a:rPr lang="pl-PL" dirty="0"/>
              <a:t>The Court of </a:t>
            </a:r>
            <a:r>
              <a:rPr lang="pl-PL" dirty="0" err="1"/>
              <a:t>Justice</a:t>
            </a:r>
            <a:r>
              <a:rPr lang="pl-PL" dirty="0"/>
              <a:t> and the General Court </a:t>
            </a:r>
            <a:r>
              <a:rPr lang="pl-PL" dirty="0" err="1"/>
              <a:t>interpret</a:t>
            </a:r>
            <a:r>
              <a:rPr lang="pl-PL" dirty="0"/>
              <a:t> and </a:t>
            </a:r>
            <a:r>
              <a:rPr lang="pl-PL" dirty="0" err="1"/>
              <a:t>apply</a:t>
            </a:r>
            <a:r>
              <a:rPr lang="pl-PL" dirty="0"/>
              <a:t> EU law on </a:t>
            </a:r>
            <a:r>
              <a:rPr lang="pl-PL" dirty="0" err="1"/>
              <a:t>mergers</a:t>
            </a:r>
            <a:r>
              <a:rPr lang="pl-PL" dirty="0"/>
              <a:t>; </a:t>
            </a:r>
            <a:r>
              <a:rPr lang="pl-PL" dirty="0" err="1"/>
              <a:t>they</a:t>
            </a:r>
            <a:r>
              <a:rPr lang="pl-PL" dirty="0"/>
              <a:t> </a:t>
            </a:r>
            <a:r>
              <a:rPr lang="pl-PL" dirty="0" err="1"/>
              <a:t>also</a:t>
            </a:r>
            <a:r>
              <a:rPr lang="pl-PL" dirty="0"/>
              <a:t> </a:t>
            </a:r>
            <a:r>
              <a:rPr lang="pl-PL" dirty="0" err="1"/>
              <a:t>exercise</a:t>
            </a:r>
            <a:r>
              <a:rPr lang="pl-PL" dirty="0"/>
              <a:t> </a:t>
            </a:r>
            <a:r>
              <a:rPr lang="pl-PL" dirty="0" err="1"/>
              <a:t>judicial</a:t>
            </a:r>
            <a:r>
              <a:rPr lang="pl-PL" dirty="0"/>
              <a:t> </a:t>
            </a:r>
            <a:r>
              <a:rPr lang="pl-PL" dirty="0" err="1"/>
              <a:t>review</a:t>
            </a:r>
            <a:r>
              <a:rPr lang="pl-PL" dirty="0"/>
              <a:t> of the </a:t>
            </a:r>
            <a:r>
              <a:rPr lang="pl-PL" dirty="0" err="1"/>
              <a:t>Commission’s</a:t>
            </a:r>
            <a:r>
              <a:rPr lang="pl-PL" dirty="0"/>
              <a:t> </a:t>
            </a:r>
            <a:r>
              <a:rPr lang="pl-PL" dirty="0" err="1"/>
              <a:t>activities</a:t>
            </a:r>
            <a:r>
              <a:rPr lang="pl-PL" dirty="0"/>
              <a:t>, </a:t>
            </a:r>
            <a:r>
              <a:rPr lang="pl-PL" dirty="0" err="1"/>
              <a:t>including</a:t>
            </a:r>
            <a:r>
              <a:rPr lang="pl-PL" dirty="0"/>
              <a:t> </a:t>
            </a:r>
            <a:r>
              <a:rPr lang="pl-PL" dirty="0" err="1"/>
              <a:t>judicial</a:t>
            </a:r>
            <a:r>
              <a:rPr lang="pl-PL" dirty="0"/>
              <a:t> </a:t>
            </a:r>
            <a:r>
              <a:rPr lang="pl-PL" dirty="0" err="1"/>
              <a:t>review</a:t>
            </a:r>
            <a:r>
              <a:rPr lang="pl-PL" dirty="0"/>
              <a:t> of </a:t>
            </a:r>
            <a:r>
              <a:rPr lang="pl-PL" dirty="0" err="1"/>
              <a:t>its</a:t>
            </a:r>
            <a:r>
              <a:rPr lang="pl-PL" dirty="0"/>
              <a:t> </a:t>
            </a:r>
            <a:r>
              <a:rPr lang="pl-PL" dirty="0" err="1"/>
              <a:t>decisions</a:t>
            </a:r>
            <a:endParaRPr lang="pl-PL" dirty="0"/>
          </a:p>
          <a:p>
            <a:r>
              <a:rPr lang="pl-PL" dirty="0" err="1"/>
              <a:t>Regulation</a:t>
            </a:r>
            <a:r>
              <a:rPr lang="pl-PL" dirty="0"/>
              <a:t> no. 139/2004, </a:t>
            </a:r>
            <a:r>
              <a:rPr lang="pl-PL" dirty="0" err="1"/>
              <a:t>being</a:t>
            </a:r>
            <a:r>
              <a:rPr lang="pl-PL" dirty="0"/>
              <a:t> a </a:t>
            </a:r>
            <a:r>
              <a:rPr lang="pl-PL" dirty="0" err="1"/>
              <a:t>regulation</a:t>
            </a:r>
            <a:r>
              <a:rPr lang="pl-PL" dirty="0"/>
              <a:t>, </a:t>
            </a:r>
            <a:r>
              <a:rPr lang="pl-PL" dirty="0" err="1"/>
              <a:t>is</a:t>
            </a:r>
            <a:r>
              <a:rPr lang="pl-PL" dirty="0"/>
              <a:t> </a:t>
            </a:r>
            <a:r>
              <a:rPr lang="pl-PL" dirty="0" err="1"/>
              <a:t>directly</a:t>
            </a:r>
            <a:r>
              <a:rPr lang="pl-PL" dirty="0"/>
              <a:t> </a:t>
            </a:r>
            <a:r>
              <a:rPr lang="pl-PL" dirty="0" err="1"/>
              <a:t>applicable</a:t>
            </a:r>
            <a:r>
              <a:rPr lang="pl-PL" dirty="0"/>
              <a:t> and </a:t>
            </a:r>
            <a:r>
              <a:rPr lang="pl-PL" dirty="0" err="1"/>
              <a:t>is</a:t>
            </a:r>
            <a:r>
              <a:rPr lang="pl-PL" dirty="0"/>
              <a:t> </a:t>
            </a:r>
            <a:r>
              <a:rPr lang="pl-PL" dirty="0" err="1"/>
              <a:t>binding</a:t>
            </a:r>
            <a:r>
              <a:rPr lang="pl-PL" dirty="0"/>
              <a:t> in </a:t>
            </a:r>
            <a:r>
              <a:rPr lang="pl-PL" dirty="0" err="1"/>
              <a:t>its</a:t>
            </a:r>
            <a:r>
              <a:rPr lang="pl-PL" dirty="0"/>
              <a:t> </a:t>
            </a:r>
            <a:r>
              <a:rPr lang="pl-PL" dirty="0" err="1"/>
              <a:t>entirety</a:t>
            </a:r>
            <a:r>
              <a:rPr lang="pl-PL" dirty="0"/>
              <a:t>; as </a:t>
            </a:r>
            <a:r>
              <a:rPr lang="pl-PL" dirty="0" err="1"/>
              <a:t>such</a:t>
            </a:r>
            <a:r>
              <a:rPr lang="pl-PL" dirty="0"/>
              <a:t>, </a:t>
            </a:r>
            <a:r>
              <a:rPr lang="pl-PL" dirty="0" err="1"/>
              <a:t>individuals</a:t>
            </a:r>
            <a:r>
              <a:rPr lang="pl-PL" dirty="0"/>
              <a:t> (</a:t>
            </a:r>
            <a:r>
              <a:rPr lang="pl-PL" dirty="0" err="1"/>
              <a:t>undertakings</a:t>
            </a:r>
            <a:r>
              <a:rPr lang="pl-PL" dirty="0"/>
              <a:t> and </a:t>
            </a:r>
            <a:r>
              <a:rPr lang="pl-PL" dirty="0" err="1"/>
              <a:t>persons</a:t>
            </a:r>
            <a:r>
              <a:rPr lang="pl-PL" dirty="0"/>
              <a:t> </a:t>
            </a:r>
            <a:r>
              <a:rPr lang="pl-PL" dirty="0" err="1"/>
              <a:t>who</a:t>
            </a:r>
            <a:r>
              <a:rPr lang="pl-PL" dirty="0"/>
              <a:t> </a:t>
            </a:r>
            <a:r>
              <a:rPr lang="pl-PL" dirty="0" err="1"/>
              <a:t>are</a:t>
            </a:r>
            <a:r>
              <a:rPr lang="pl-PL" dirty="0"/>
              <a:t> not </a:t>
            </a:r>
            <a:r>
              <a:rPr lang="pl-PL" dirty="0" err="1"/>
              <a:t>undertakings</a:t>
            </a:r>
            <a:r>
              <a:rPr lang="pl-PL" dirty="0"/>
              <a:t> in </a:t>
            </a:r>
            <a:r>
              <a:rPr lang="pl-PL" dirty="0" err="1"/>
              <a:t>themselves</a:t>
            </a:r>
            <a:r>
              <a:rPr lang="pl-PL" dirty="0"/>
              <a:t>) </a:t>
            </a:r>
            <a:r>
              <a:rPr lang="pl-PL" dirty="0" err="1"/>
              <a:t>are</a:t>
            </a:r>
            <a:r>
              <a:rPr lang="pl-PL" dirty="0"/>
              <a:t> </a:t>
            </a:r>
            <a:r>
              <a:rPr lang="pl-PL" dirty="0" err="1"/>
              <a:t>its</a:t>
            </a:r>
            <a:r>
              <a:rPr lang="pl-PL" dirty="0"/>
              <a:t> </a:t>
            </a:r>
            <a:r>
              <a:rPr lang="pl-PL" dirty="0" err="1"/>
              <a:t>subjects</a:t>
            </a:r>
            <a:r>
              <a:rPr lang="pl-PL" dirty="0"/>
              <a:t> and </a:t>
            </a:r>
            <a:r>
              <a:rPr lang="pl-PL" dirty="0" err="1"/>
              <a:t>may</a:t>
            </a:r>
            <a:r>
              <a:rPr lang="pl-PL" dirty="0"/>
              <a:t> </a:t>
            </a:r>
            <a:r>
              <a:rPr lang="pl-PL" dirty="0" err="1"/>
              <a:t>rely</a:t>
            </a:r>
            <a:r>
              <a:rPr lang="pl-PL" dirty="0"/>
              <a:t> on </a:t>
            </a:r>
            <a:r>
              <a:rPr lang="pl-PL" dirty="0" err="1"/>
              <a:t>it</a:t>
            </a:r>
            <a:endParaRPr lang="pl-PL" dirty="0"/>
          </a:p>
          <a:p>
            <a:r>
              <a:rPr lang="pl-PL" dirty="0" err="1"/>
              <a:t>However</a:t>
            </a:r>
            <a:r>
              <a:rPr lang="pl-PL" dirty="0"/>
              <a:t>, </a:t>
            </a:r>
            <a:r>
              <a:rPr lang="pl-PL" dirty="0" err="1"/>
              <a:t>Regulation</a:t>
            </a:r>
            <a:r>
              <a:rPr lang="pl-PL" dirty="0"/>
              <a:t> no. 139/2004 </a:t>
            </a:r>
            <a:r>
              <a:rPr lang="pl-PL" dirty="0" err="1"/>
              <a:t>is</a:t>
            </a:r>
            <a:r>
              <a:rPr lang="pl-PL" dirty="0"/>
              <a:t> </a:t>
            </a:r>
            <a:r>
              <a:rPr lang="pl-PL" dirty="0" err="1"/>
              <a:t>special</a:t>
            </a:r>
            <a:r>
              <a:rPr lang="pl-PL" dirty="0"/>
              <a:t> in </a:t>
            </a:r>
            <a:r>
              <a:rPr lang="pl-PL" dirty="0" err="1"/>
              <a:t>that</a:t>
            </a:r>
            <a:r>
              <a:rPr lang="pl-PL" dirty="0"/>
              <a:t> </a:t>
            </a:r>
            <a:r>
              <a:rPr lang="pl-PL" dirty="0" err="1"/>
              <a:t>it</a:t>
            </a:r>
            <a:r>
              <a:rPr lang="pl-PL" dirty="0"/>
              <a:t> </a:t>
            </a:r>
            <a:r>
              <a:rPr lang="pl-PL" dirty="0" err="1"/>
              <a:t>is</a:t>
            </a:r>
            <a:r>
              <a:rPr lang="pl-PL" dirty="0"/>
              <a:t> the </a:t>
            </a:r>
            <a:r>
              <a:rPr lang="pl-PL" dirty="0" err="1"/>
              <a:t>Commission</a:t>
            </a:r>
            <a:r>
              <a:rPr lang="pl-PL" dirty="0"/>
              <a:t> </a:t>
            </a:r>
            <a:r>
              <a:rPr lang="pl-PL" dirty="0" err="1"/>
              <a:t>who</a:t>
            </a:r>
            <a:r>
              <a:rPr lang="pl-PL" dirty="0"/>
              <a:t> </a:t>
            </a:r>
            <a:r>
              <a:rPr lang="pl-PL" dirty="0" err="1"/>
              <a:t>has</a:t>
            </a:r>
            <a:r>
              <a:rPr lang="pl-PL" dirty="0"/>
              <a:t> </a:t>
            </a:r>
            <a:r>
              <a:rPr lang="pl-PL" dirty="0" err="1"/>
              <a:t>exclusive</a:t>
            </a:r>
            <a:r>
              <a:rPr lang="pl-PL" dirty="0"/>
              <a:t> </a:t>
            </a:r>
            <a:r>
              <a:rPr lang="pl-PL" dirty="0" err="1"/>
              <a:t>power</a:t>
            </a:r>
            <a:r>
              <a:rPr lang="pl-PL" dirty="0"/>
              <a:t> to </a:t>
            </a:r>
            <a:r>
              <a:rPr lang="pl-PL" dirty="0" err="1"/>
              <a:t>apply</a:t>
            </a:r>
            <a:r>
              <a:rPr lang="pl-PL" dirty="0"/>
              <a:t> the </a:t>
            </a:r>
            <a:r>
              <a:rPr lang="pl-PL" dirty="0" err="1"/>
              <a:t>Regulation</a:t>
            </a:r>
            <a:r>
              <a:rPr lang="pl-PL" dirty="0"/>
              <a:t> in order to </a:t>
            </a:r>
            <a:r>
              <a:rPr lang="pl-PL" dirty="0" err="1"/>
              <a:t>take</a:t>
            </a:r>
            <a:r>
              <a:rPr lang="pl-PL" dirty="0"/>
              <a:t> a </a:t>
            </a:r>
            <a:r>
              <a:rPr lang="pl-PL" dirty="0" err="1"/>
              <a:t>decision</a:t>
            </a:r>
            <a:r>
              <a:rPr lang="pl-PL" dirty="0"/>
              <a:t> </a:t>
            </a:r>
            <a:r>
              <a:rPr lang="pl-PL" dirty="0" err="1"/>
              <a:t>under</a:t>
            </a:r>
            <a:r>
              <a:rPr lang="pl-PL" dirty="0"/>
              <a:t> </a:t>
            </a:r>
            <a:r>
              <a:rPr lang="pl-PL" dirty="0" err="1"/>
              <a:t>it</a:t>
            </a:r>
            <a:endParaRPr lang="pl-PL" dirty="0"/>
          </a:p>
          <a:p>
            <a:r>
              <a:rPr lang="pl-PL" dirty="0"/>
              <a:t> „21(2):</a:t>
            </a:r>
            <a:r>
              <a:rPr lang="en-GB" dirty="0"/>
              <a:t>Subject to review by the Court of Justice, the Commission shall have sole jurisdiction to take the decisions provided for in this Regulation</a:t>
            </a:r>
            <a:r>
              <a:rPr lang="pl-PL" dirty="0"/>
              <a:t>”</a:t>
            </a:r>
            <a:endParaRPr lang="en-GB" dirty="0"/>
          </a:p>
        </p:txBody>
      </p:sp>
    </p:spTree>
    <p:extLst>
      <p:ext uri="{BB962C8B-B14F-4D97-AF65-F5344CB8AC3E}">
        <p14:creationId xmlns:p14="http://schemas.microsoft.com/office/powerpoint/2010/main" val="2044097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4087D98A-E7B5-422C-9072-B0A5FC3AECC1}"/>
              </a:ext>
            </a:extLst>
          </p:cNvPr>
          <p:cNvSpPr>
            <a:spLocks noGrp="1"/>
          </p:cNvSpPr>
          <p:nvPr>
            <p:ph idx="1"/>
          </p:nvPr>
        </p:nvSpPr>
        <p:spPr>
          <a:xfrm>
            <a:off x="0" y="0"/>
            <a:ext cx="12192000" cy="6858000"/>
          </a:xfrm>
        </p:spPr>
        <p:txBody>
          <a:bodyPr/>
          <a:lstStyle/>
          <a:p>
            <a:r>
              <a:rPr lang="pl-PL" dirty="0" err="1"/>
              <a:t>Regulation</a:t>
            </a:r>
            <a:r>
              <a:rPr lang="pl-PL" dirty="0"/>
              <a:t> no. 139/2004 </a:t>
            </a:r>
            <a:r>
              <a:rPr lang="pl-PL" dirty="0" err="1"/>
              <a:t>applies</a:t>
            </a:r>
            <a:r>
              <a:rPr lang="pl-PL" dirty="0"/>
              <a:t> to „</a:t>
            </a:r>
            <a:r>
              <a:rPr lang="pl-PL" dirty="0" err="1"/>
              <a:t>concentrations</a:t>
            </a:r>
            <a:r>
              <a:rPr lang="pl-PL" dirty="0"/>
              <a:t>”</a:t>
            </a:r>
          </a:p>
          <a:p>
            <a:r>
              <a:rPr lang="pl-PL" dirty="0" err="1"/>
              <a:t>Where</a:t>
            </a:r>
            <a:r>
              <a:rPr lang="pl-PL" dirty="0"/>
              <a:t> </a:t>
            </a:r>
            <a:r>
              <a:rPr lang="pl-PL" dirty="0" err="1"/>
              <a:t>there</a:t>
            </a:r>
            <a:r>
              <a:rPr lang="pl-PL" dirty="0"/>
              <a:t> </a:t>
            </a:r>
            <a:r>
              <a:rPr lang="pl-PL" dirty="0" err="1"/>
              <a:t>is</a:t>
            </a:r>
            <a:r>
              <a:rPr lang="pl-PL" dirty="0"/>
              <a:t> a </a:t>
            </a:r>
            <a:r>
              <a:rPr lang="pl-PL" dirty="0" err="1"/>
              <a:t>concentration</a:t>
            </a:r>
            <a:r>
              <a:rPr lang="pl-PL" dirty="0"/>
              <a:t> as </a:t>
            </a:r>
            <a:r>
              <a:rPr lang="pl-PL" dirty="0" err="1"/>
              <a:t>defined</a:t>
            </a:r>
            <a:r>
              <a:rPr lang="pl-PL" dirty="0"/>
              <a:t> by </a:t>
            </a:r>
            <a:r>
              <a:rPr lang="pl-PL" dirty="0" err="1"/>
              <a:t>Regulation</a:t>
            </a:r>
            <a:r>
              <a:rPr lang="pl-PL" dirty="0"/>
              <a:t> no. 139/2004</a:t>
            </a:r>
            <a:r>
              <a:rPr lang="pl-PL" dirty="0" smtClean="0"/>
              <a:t>, to </a:t>
            </a:r>
            <a:r>
              <a:rPr lang="pl-PL" dirty="0" err="1" smtClean="0"/>
              <a:t>which</a:t>
            </a:r>
            <a:r>
              <a:rPr lang="pl-PL" dirty="0" smtClean="0"/>
              <a:t> </a:t>
            </a:r>
            <a:r>
              <a:rPr lang="pl-PL" dirty="0" err="1" smtClean="0"/>
              <a:t>Regulation</a:t>
            </a:r>
            <a:r>
              <a:rPr lang="pl-PL" dirty="0" smtClean="0"/>
              <a:t> no 139/2004 </a:t>
            </a:r>
            <a:r>
              <a:rPr lang="pl-PL" dirty="0" err="1" smtClean="0"/>
              <a:t>applies</a:t>
            </a:r>
            <a:r>
              <a:rPr lang="pl-PL" dirty="0" smtClean="0"/>
              <a:t>, </a:t>
            </a:r>
            <a:r>
              <a:rPr lang="pl-PL" dirty="0" err="1" smtClean="0"/>
              <a:t>other</a:t>
            </a:r>
            <a:r>
              <a:rPr lang="pl-PL" dirty="0" smtClean="0"/>
              <a:t> </a:t>
            </a:r>
            <a:r>
              <a:rPr lang="pl-PL" dirty="0" err="1" smtClean="0"/>
              <a:t>legal</a:t>
            </a:r>
            <a:r>
              <a:rPr lang="pl-PL" dirty="0" smtClean="0"/>
              <a:t> </a:t>
            </a:r>
            <a:r>
              <a:rPr lang="pl-PL" dirty="0" err="1" smtClean="0"/>
              <a:t>acts</a:t>
            </a:r>
            <a:r>
              <a:rPr lang="pl-PL" dirty="0" smtClean="0"/>
              <a:t> of the Union in the field of </a:t>
            </a:r>
            <a:r>
              <a:rPr lang="pl-PL" dirty="0" err="1" smtClean="0"/>
              <a:t>competition</a:t>
            </a:r>
            <a:r>
              <a:rPr lang="pl-PL" dirty="0" smtClean="0"/>
              <a:t> for </a:t>
            </a:r>
            <a:r>
              <a:rPr lang="pl-PL" dirty="0" err="1" smtClean="0"/>
              <a:t>checking</a:t>
            </a:r>
            <a:r>
              <a:rPr lang="pl-PL" dirty="0" smtClean="0"/>
              <a:t> </a:t>
            </a:r>
            <a:r>
              <a:rPr lang="pl-PL" dirty="0" err="1" smtClean="0"/>
              <a:t>its</a:t>
            </a:r>
            <a:r>
              <a:rPr lang="pl-PL" dirty="0" smtClean="0"/>
              <a:t> </a:t>
            </a:r>
            <a:r>
              <a:rPr lang="pl-PL" dirty="0" err="1" smtClean="0"/>
              <a:t>conformity</a:t>
            </a:r>
            <a:r>
              <a:rPr lang="pl-PL" dirty="0" smtClean="0"/>
              <a:t> with </a:t>
            </a:r>
            <a:r>
              <a:rPr lang="pl-PL" dirty="0" err="1" smtClean="0"/>
              <a:t>Articles</a:t>
            </a:r>
            <a:r>
              <a:rPr lang="pl-PL" dirty="0" smtClean="0"/>
              <a:t> 101 and 102 TFEU do not </a:t>
            </a:r>
            <a:r>
              <a:rPr lang="pl-PL" dirty="0" err="1" smtClean="0"/>
              <a:t>apply</a:t>
            </a:r>
            <a:r>
              <a:rPr lang="pl-PL" dirty="0" smtClean="0"/>
              <a:t> (</a:t>
            </a:r>
            <a:r>
              <a:rPr lang="pl-PL" dirty="0" err="1" smtClean="0"/>
              <a:t>e.g</a:t>
            </a:r>
            <a:r>
              <a:rPr lang="pl-PL" dirty="0" smtClean="0"/>
              <a:t>. </a:t>
            </a:r>
            <a:r>
              <a:rPr lang="pl-PL" dirty="0" err="1" smtClean="0"/>
              <a:t>Regulation</a:t>
            </a:r>
            <a:r>
              <a:rPr lang="pl-PL" dirty="0" smtClean="0"/>
              <a:t> no. 1/2003)</a:t>
            </a:r>
          </a:p>
          <a:p>
            <a:r>
              <a:rPr lang="pl-PL" dirty="0" err="1" smtClean="0"/>
              <a:t>This</a:t>
            </a:r>
            <a:r>
              <a:rPr lang="pl-PL" dirty="0" smtClean="0"/>
              <a:t> </a:t>
            </a:r>
            <a:r>
              <a:rPr lang="pl-PL" dirty="0" err="1" smtClean="0"/>
              <a:t>is</a:t>
            </a:r>
            <a:r>
              <a:rPr lang="pl-PL" dirty="0" smtClean="0"/>
              <a:t> </a:t>
            </a:r>
            <a:r>
              <a:rPr lang="pl-PL" dirty="0" err="1" smtClean="0"/>
              <a:t>reflected</a:t>
            </a:r>
            <a:r>
              <a:rPr lang="pl-PL" dirty="0" smtClean="0"/>
              <a:t> </a:t>
            </a:r>
            <a:r>
              <a:rPr lang="pl-PL" dirty="0" err="1" smtClean="0"/>
              <a:t>under</a:t>
            </a:r>
            <a:r>
              <a:rPr lang="pl-PL" dirty="0" smtClean="0"/>
              <a:t> </a:t>
            </a:r>
            <a:r>
              <a:rPr lang="pl-PL" dirty="0" err="1" smtClean="0"/>
              <a:t>Article</a:t>
            </a:r>
            <a:r>
              <a:rPr lang="pl-PL" dirty="0" smtClean="0"/>
              <a:t> 21(1) of the </a:t>
            </a:r>
            <a:r>
              <a:rPr lang="pl-PL" dirty="0" err="1" smtClean="0"/>
              <a:t>Regulation</a:t>
            </a:r>
            <a:r>
              <a:rPr lang="pl-PL" dirty="0" smtClean="0"/>
              <a:t>, </a:t>
            </a:r>
            <a:r>
              <a:rPr lang="pl-PL" dirty="0" err="1" smtClean="0"/>
              <a:t>which</a:t>
            </a:r>
            <a:r>
              <a:rPr lang="pl-PL" dirty="0" smtClean="0"/>
              <a:t> </a:t>
            </a:r>
            <a:r>
              <a:rPr lang="pl-PL" dirty="0" err="1" smtClean="0"/>
              <a:t>states</a:t>
            </a:r>
            <a:r>
              <a:rPr lang="pl-PL" dirty="0" smtClean="0"/>
              <a:t> </a:t>
            </a:r>
            <a:r>
              <a:rPr lang="pl-PL" dirty="0" err="1" smtClean="0"/>
              <a:t>that</a:t>
            </a:r>
            <a:r>
              <a:rPr lang="pl-PL" dirty="0" smtClean="0"/>
              <a:t> „t</a:t>
            </a:r>
            <a:r>
              <a:rPr lang="en-US" dirty="0" smtClean="0"/>
              <a:t>his </a:t>
            </a:r>
            <a:r>
              <a:rPr lang="en-US" dirty="0"/>
              <a:t>Regulation alone shall apply to concentrations as defined in Article 3, and Council Regulations (EC) No 1/2003(8), (EEC) No 1017/68(9), (EEC) No 4056/86(10) and (EEC) No 3975/87(11) shall not apply, except in relation to joint ventures that do not have a Community dimension and which have as their object or effect the coordination of the competitive </a:t>
            </a:r>
            <a:r>
              <a:rPr lang="en-US" dirty="0" err="1"/>
              <a:t>behaviour</a:t>
            </a:r>
            <a:r>
              <a:rPr lang="en-US" dirty="0"/>
              <a:t> of undertakings that remain </a:t>
            </a:r>
            <a:r>
              <a:rPr lang="en-US" dirty="0" smtClean="0"/>
              <a:t>independent</a:t>
            </a:r>
            <a:r>
              <a:rPr lang="pl-PL" dirty="0" smtClean="0"/>
              <a:t>”</a:t>
            </a:r>
          </a:p>
          <a:p>
            <a:r>
              <a:rPr lang="pl-PL" dirty="0" smtClean="0"/>
              <a:t>The Court </a:t>
            </a:r>
            <a:r>
              <a:rPr lang="pl-PL" dirty="0" err="1" smtClean="0"/>
              <a:t>also</a:t>
            </a:r>
            <a:r>
              <a:rPr lang="pl-PL" dirty="0" smtClean="0"/>
              <a:t> </a:t>
            </a:r>
            <a:r>
              <a:rPr lang="pl-PL" dirty="0" err="1" smtClean="0"/>
              <a:t>stated</a:t>
            </a:r>
            <a:r>
              <a:rPr lang="pl-PL" dirty="0" smtClean="0"/>
              <a:t> </a:t>
            </a:r>
            <a:r>
              <a:rPr lang="pl-PL" dirty="0" err="1" smtClean="0"/>
              <a:t>that</a:t>
            </a:r>
            <a:r>
              <a:rPr lang="pl-PL" dirty="0" smtClean="0"/>
              <a:t> </a:t>
            </a:r>
            <a:r>
              <a:rPr lang="pl-PL" dirty="0" err="1" smtClean="0"/>
              <a:t>where</a:t>
            </a:r>
            <a:r>
              <a:rPr lang="pl-PL" dirty="0" smtClean="0"/>
              <a:t> </a:t>
            </a:r>
            <a:r>
              <a:rPr lang="pl-PL" dirty="0" err="1" smtClean="0"/>
              <a:t>there</a:t>
            </a:r>
            <a:r>
              <a:rPr lang="pl-PL" dirty="0" smtClean="0"/>
              <a:t> </a:t>
            </a:r>
            <a:r>
              <a:rPr lang="pl-PL" dirty="0" err="1" smtClean="0"/>
              <a:t>is</a:t>
            </a:r>
            <a:r>
              <a:rPr lang="pl-PL" dirty="0" smtClean="0"/>
              <a:t> a </a:t>
            </a:r>
            <a:r>
              <a:rPr lang="pl-PL" dirty="0" err="1" smtClean="0"/>
              <a:t>concentration</a:t>
            </a:r>
            <a:r>
              <a:rPr lang="pl-PL" dirty="0" smtClean="0"/>
              <a:t>, </a:t>
            </a:r>
            <a:r>
              <a:rPr lang="pl-PL" dirty="0" err="1" smtClean="0"/>
              <a:t>Regulation</a:t>
            </a:r>
            <a:r>
              <a:rPr lang="pl-PL" dirty="0" smtClean="0"/>
              <a:t> no 139/2004 </a:t>
            </a:r>
            <a:r>
              <a:rPr lang="pl-PL" dirty="0" err="1" smtClean="0"/>
              <a:t>applies</a:t>
            </a:r>
            <a:r>
              <a:rPr lang="pl-PL" dirty="0" smtClean="0"/>
              <a:t> to the </a:t>
            </a:r>
            <a:r>
              <a:rPr lang="pl-PL" dirty="0" err="1" smtClean="0"/>
              <a:t>exclusion</a:t>
            </a:r>
            <a:r>
              <a:rPr lang="pl-PL" dirty="0" smtClean="0"/>
              <a:t> of </a:t>
            </a:r>
            <a:r>
              <a:rPr lang="pl-PL" dirty="0" err="1" smtClean="0"/>
              <a:t>Regulation</a:t>
            </a:r>
            <a:r>
              <a:rPr lang="pl-PL" dirty="0" smtClean="0"/>
              <a:t> no. 1/2003 (</a:t>
            </a:r>
            <a:r>
              <a:rPr lang="pl-PL" dirty="0" smtClean="0"/>
              <a:t>C-633/16 EY, para. 56)</a:t>
            </a:r>
            <a:endParaRPr lang="en-GB" dirty="0"/>
          </a:p>
        </p:txBody>
      </p:sp>
    </p:spTree>
    <p:extLst>
      <p:ext uri="{BB962C8B-B14F-4D97-AF65-F5344CB8AC3E}">
        <p14:creationId xmlns:p14="http://schemas.microsoft.com/office/powerpoint/2010/main" val="129888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4087D98A-E7B5-422C-9072-B0A5FC3AECC1}"/>
              </a:ext>
            </a:extLst>
          </p:cNvPr>
          <p:cNvSpPr>
            <a:spLocks noGrp="1"/>
          </p:cNvSpPr>
          <p:nvPr>
            <p:ph idx="1"/>
          </p:nvPr>
        </p:nvSpPr>
        <p:spPr>
          <a:xfrm>
            <a:off x="0" y="0"/>
            <a:ext cx="12192000" cy="6858000"/>
          </a:xfrm>
        </p:spPr>
        <p:txBody>
          <a:bodyPr/>
          <a:lstStyle/>
          <a:p>
            <a:r>
              <a:rPr lang="pl-PL" dirty="0" smtClean="0"/>
              <a:t>The </a:t>
            </a:r>
            <a:r>
              <a:rPr lang="pl-PL" dirty="0" err="1" smtClean="0"/>
              <a:t>core</a:t>
            </a:r>
            <a:r>
              <a:rPr lang="pl-PL" dirty="0" smtClean="0"/>
              <a:t> element of a „</a:t>
            </a:r>
            <a:r>
              <a:rPr lang="pl-PL" dirty="0" err="1" smtClean="0"/>
              <a:t>concentration</a:t>
            </a:r>
            <a:r>
              <a:rPr lang="pl-PL" dirty="0" smtClean="0"/>
              <a:t>” for the </a:t>
            </a:r>
            <a:r>
              <a:rPr lang="pl-PL" dirty="0" err="1" smtClean="0"/>
              <a:t>purposes</a:t>
            </a:r>
            <a:r>
              <a:rPr lang="pl-PL" dirty="0" smtClean="0"/>
              <a:t> of </a:t>
            </a:r>
            <a:r>
              <a:rPr lang="pl-PL" dirty="0" err="1" smtClean="0"/>
              <a:t>Regulation</a:t>
            </a:r>
            <a:r>
              <a:rPr lang="pl-PL" dirty="0" smtClean="0"/>
              <a:t> no. 139/2004 </a:t>
            </a:r>
            <a:r>
              <a:rPr lang="pl-PL" dirty="0" err="1" smtClean="0"/>
              <a:t>is</a:t>
            </a:r>
            <a:r>
              <a:rPr lang="pl-PL" dirty="0" smtClean="0"/>
              <a:t> the </a:t>
            </a:r>
            <a:r>
              <a:rPr lang="en-US" dirty="0" smtClean="0"/>
              <a:t>change </a:t>
            </a:r>
            <a:r>
              <a:rPr lang="en-US" dirty="0"/>
              <a:t>in the control of an </a:t>
            </a:r>
            <a:r>
              <a:rPr lang="en-US" dirty="0" smtClean="0"/>
              <a:t>undertaking</a:t>
            </a:r>
            <a:r>
              <a:rPr lang="pl-PL" dirty="0"/>
              <a:t> (</a:t>
            </a:r>
            <a:r>
              <a:rPr lang="pl-PL" dirty="0" smtClean="0"/>
              <a:t>C-248/16 </a:t>
            </a:r>
            <a:r>
              <a:rPr lang="pl-PL" i="1" dirty="0" smtClean="0"/>
              <a:t>Austria </a:t>
            </a:r>
            <a:r>
              <a:rPr lang="pl-PL" i="1" dirty="0" err="1" smtClean="0"/>
              <a:t>Asphalt</a:t>
            </a:r>
            <a:r>
              <a:rPr lang="pl-PL" dirty="0" smtClean="0"/>
              <a:t>, para. 26)</a:t>
            </a:r>
          </a:p>
          <a:p>
            <a:r>
              <a:rPr lang="pl-PL" dirty="0" smtClean="0"/>
              <a:t>The </a:t>
            </a:r>
            <a:r>
              <a:rPr lang="pl-PL" dirty="0" err="1" smtClean="0"/>
              <a:t>act</a:t>
            </a:r>
            <a:r>
              <a:rPr lang="pl-PL" dirty="0" smtClean="0"/>
              <a:t> of </a:t>
            </a:r>
            <a:r>
              <a:rPr lang="pl-PL" dirty="0" err="1" smtClean="0"/>
              <a:t>creating</a:t>
            </a:r>
            <a:r>
              <a:rPr lang="pl-PL" dirty="0" smtClean="0"/>
              <a:t> a </a:t>
            </a:r>
            <a:r>
              <a:rPr lang="pl-PL" dirty="0" err="1" smtClean="0"/>
              <a:t>new</a:t>
            </a:r>
            <a:r>
              <a:rPr lang="pl-PL" dirty="0" smtClean="0"/>
              <a:t> </a:t>
            </a:r>
            <a:r>
              <a:rPr lang="pl-PL" dirty="0" err="1" smtClean="0"/>
              <a:t>entity</a:t>
            </a:r>
            <a:r>
              <a:rPr lang="pl-PL" dirty="0" smtClean="0"/>
              <a:t> </a:t>
            </a:r>
            <a:r>
              <a:rPr lang="pl-PL" dirty="0" err="1" smtClean="0"/>
              <a:t>is</a:t>
            </a:r>
            <a:r>
              <a:rPr lang="pl-PL" dirty="0" smtClean="0"/>
              <a:t> NOT a </a:t>
            </a:r>
            <a:r>
              <a:rPr lang="pl-PL" dirty="0" err="1" smtClean="0"/>
              <a:t>requirement</a:t>
            </a:r>
            <a:r>
              <a:rPr lang="pl-PL" dirty="0" smtClean="0"/>
              <a:t> for a </a:t>
            </a:r>
            <a:r>
              <a:rPr lang="pl-PL" dirty="0" err="1" smtClean="0"/>
              <a:t>concentration</a:t>
            </a:r>
            <a:r>
              <a:rPr lang="pl-PL" dirty="0" smtClean="0"/>
              <a:t> (C-248/16 Austria </a:t>
            </a:r>
            <a:r>
              <a:rPr lang="pl-PL" dirty="0" err="1" smtClean="0"/>
              <a:t>Asphalt</a:t>
            </a:r>
            <a:r>
              <a:rPr lang="pl-PL" dirty="0" smtClean="0"/>
              <a:t>, para. 26)</a:t>
            </a:r>
          </a:p>
          <a:p>
            <a:r>
              <a:rPr lang="pl-PL" dirty="0" smtClean="0"/>
              <a:t>As </a:t>
            </a:r>
            <a:r>
              <a:rPr lang="pl-PL" dirty="0" err="1" smtClean="0"/>
              <a:t>there</a:t>
            </a:r>
            <a:r>
              <a:rPr lang="pl-PL" dirty="0" smtClean="0"/>
              <a:t> </a:t>
            </a:r>
            <a:r>
              <a:rPr lang="pl-PL" dirty="0" err="1" smtClean="0"/>
              <a:t>has</a:t>
            </a:r>
            <a:r>
              <a:rPr lang="pl-PL" dirty="0" smtClean="0"/>
              <a:t> to be a </a:t>
            </a:r>
            <a:r>
              <a:rPr lang="pl-PL" dirty="0" err="1" smtClean="0"/>
              <a:t>change</a:t>
            </a:r>
            <a:r>
              <a:rPr lang="pl-PL" dirty="0" smtClean="0"/>
              <a:t> in </a:t>
            </a:r>
            <a:r>
              <a:rPr lang="pl-PL" dirty="0" err="1" smtClean="0"/>
              <a:t>control</a:t>
            </a:r>
            <a:r>
              <a:rPr lang="pl-PL" dirty="0" smtClean="0"/>
              <a:t>, </a:t>
            </a:r>
            <a:r>
              <a:rPr lang="pl-PL" dirty="0" err="1" smtClean="0"/>
              <a:t>internal</a:t>
            </a:r>
            <a:r>
              <a:rPr lang="pl-PL" dirty="0" smtClean="0"/>
              <a:t> </a:t>
            </a:r>
            <a:r>
              <a:rPr lang="pl-PL" dirty="0" err="1" smtClean="0"/>
              <a:t>restructuring</a:t>
            </a:r>
            <a:r>
              <a:rPr lang="pl-PL" dirty="0" smtClean="0"/>
              <a:t> (</a:t>
            </a:r>
            <a:r>
              <a:rPr lang="pl-PL" dirty="0" err="1" smtClean="0"/>
              <a:t>even</a:t>
            </a:r>
            <a:r>
              <a:rPr lang="pl-PL" dirty="0" smtClean="0"/>
              <a:t> </a:t>
            </a:r>
            <a:r>
              <a:rPr lang="pl-PL" dirty="0" err="1" smtClean="0"/>
              <a:t>if</a:t>
            </a:r>
            <a:r>
              <a:rPr lang="pl-PL" dirty="0" smtClean="0"/>
              <a:t> </a:t>
            </a:r>
            <a:r>
              <a:rPr lang="pl-PL" dirty="0" err="1" smtClean="0"/>
              <a:t>it</a:t>
            </a:r>
            <a:r>
              <a:rPr lang="pl-PL" dirty="0" smtClean="0"/>
              <a:t> </a:t>
            </a:r>
            <a:r>
              <a:rPr lang="pl-PL" dirty="0" err="1" smtClean="0"/>
              <a:t>results</a:t>
            </a:r>
            <a:r>
              <a:rPr lang="pl-PL" dirty="0" smtClean="0"/>
              <a:t> in a </a:t>
            </a:r>
            <a:r>
              <a:rPr lang="pl-PL" dirty="0" err="1" smtClean="0"/>
              <a:t>new</a:t>
            </a:r>
            <a:r>
              <a:rPr lang="pl-PL" dirty="0" smtClean="0"/>
              <a:t> </a:t>
            </a:r>
            <a:r>
              <a:rPr lang="pl-PL" dirty="0" err="1" smtClean="0"/>
              <a:t>entity</a:t>
            </a:r>
            <a:r>
              <a:rPr lang="pl-PL" dirty="0" smtClean="0"/>
              <a:t>) </a:t>
            </a:r>
            <a:r>
              <a:rPr lang="pl-PL" dirty="0" err="1" smtClean="0"/>
              <a:t>does</a:t>
            </a:r>
            <a:r>
              <a:rPr lang="pl-PL" dirty="0" smtClean="0"/>
              <a:t> not </a:t>
            </a:r>
            <a:r>
              <a:rPr lang="pl-PL" dirty="0" err="1" smtClean="0"/>
              <a:t>equate</a:t>
            </a:r>
            <a:r>
              <a:rPr lang="pl-PL" dirty="0" smtClean="0"/>
              <a:t> with a </a:t>
            </a:r>
            <a:r>
              <a:rPr lang="pl-PL" dirty="0" err="1" smtClean="0"/>
              <a:t>concentration</a:t>
            </a:r>
            <a:endParaRPr lang="pl-PL" dirty="0" smtClean="0"/>
          </a:p>
          <a:p>
            <a:r>
              <a:rPr lang="pl-PL" dirty="0" err="1" smtClean="0"/>
              <a:t>See</a:t>
            </a:r>
            <a:r>
              <a:rPr lang="pl-PL" dirty="0" smtClean="0"/>
              <a:t> para. 51 of the </a:t>
            </a:r>
            <a:r>
              <a:rPr lang="pl-PL" dirty="0" err="1" smtClean="0"/>
              <a:t>Commission’s</a:t>
            </a:r>
            <a:r>
              <a:rPr lang="pl-PL" dirty="0" smtClean="0"/>
              <a:t> </a:t>
            </a:r>
            <a:r>
              <a:rPr lang="pl-PL" dirty="0" err="1" smtClean="0"/>
              <a:t>consolidated</a:t>
            </a:r>
            <a:r>
              <a:rPr lang="pl-PL" dirty="0" smtClean="0"/>
              <a:t> </a:t>
            </a:r>
            <a:r>
              <a:rPr lang="pl-PL" dirty="0" err="1" smtClean="0"/>
              <a:t>jurisdictional</a:t>
            </a:r>
            <a:r>
              <a:rPr lang="pl-PL" dirty="0" smtClean="0"/>
              <a:t> </a:t>
            </a:r>
            <a:r>
              <a:rPr lang="pl-PL" dirty="0" err="1" smtClean="0"/>
              <a:t>notice</a:t>
            </a:r>
            <a:endParaRPr lang="pl-PL" dirty="0" smtClean="0"/>
          </a:p>
          <a:p>
            <a:r>
              <a:rPr lang="en-GB" dirty="0"/>
              <a:t>https://eur-lex.europa.eu/LexUriServ/LexUriServ.do?uri=OJ:C:2008:095:0001:0048:EN:PDF</a:t>
            </a:r>
            <a:endParaRPr lang="en-GB" dirty="0"/>
          </a:p>
        </p:txBody>
      </p:sp>
    </p:spTree>
    <p:extLst>
      <p:ext uri="{BB962C8B-B14F-4D97-AF65-F5344CB8AC3E}">
        <p14:creationId xmlns:p14="http://schemas.microsoft.com/office/powerpoint/2010/main" val="3094528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4087D98A-E7B5-422C-9072-B0A5FC3AECC1}"/>
              </a:ext>
            </a:extLst>
          </p:cNvPr>
          <p:cNvSpPr>
            <a:spLocks noGrp="1"/>
          </p:cNvSpPr>
          <p:nvPr>
            <p:ph idx="1"/>
          </p:nvPr>
        </p:nvSpPr>
        <p:spPr>
          <a:xfrm>
            <a:off x="0" y="0"/>
            <a:ext cx="12192000" cy="6858000"/>
          </a:xfrm>
        </p:spPr>
        <p:txBody>
          <a:bodyPr/>
          <a:lstStyle/>
          <a:p>
            <a:r>
              <a:rPr lang="pl-PL" dirty="0" err="1" smtClean="0"/>
              <a:t>An</a:t>
            </a:r>
            <a:r>
              <a:rPr lang="pl-PL" dirty="0" smtClean="0"/>
              <a:t> </a:t>
            </a:r>
            <a:r>
              <a:rPr lang="pl-PL" dirty="0" err="1" smtClean="0"/>
              <a:t>alleged</a:t>
            </a:r>
            <a:r>
              <a:rPr lang="pl-PL" dirty="0" smtClean="0"/>
              <a:t> </a:t>
            </a:r>
            <a:r>
              <a:rPr lang="pl-PL" dirty="0" err="1" smtClean="0"/>
              <a:t>concentration</a:t>
            </a:r>
            <a:r>
              <a:rPr lang="pl-PL" dirty="0" smtClean="0"/>
              <a:t>, in order to be a </a:t>
            </a:r>
            <a:r>
              <a:rPr lang="pl-PL" dirty="0" err="1" smtClean="0"/>
              <a:t>concentration</a:t>
            </a:r>
            <a:r>
              <a:rPr lang="pl-PL" dirty="0" smtClean="0"/>
              <a:t> for the </a:t>
            </a:r>
            <a:r>
              <a:rPr lang="pl-PL" dirty="0" err="1" smtClean="0"/>
              <a:t>purposes</a:t>
            </a:r>
            <a:r>
              <a:rPr lang="pl-PL" dirty="0" smtClean="0"/>
              <a:t> of </a:t>
            </a:r>
            <a:r>
              <a:rPr lang="pl-PL" dirty="0" err="1" smtClean="0"/>
              <a:t>Regulation</a:t>
            </a:r>
            <a:r>
              <a:rPr lang="pl-PL" dirty="0" smtClean="0"/>
              <a:t> no. 139/2004,  </a:t>
            </a:r>
            <a:r>
              <a:rPr lang="pl-PL" dirty="0" err="1" smtClean="0"/>
              <a:t>has</a:t>
            </a:r>
            <a:r>
              <a:rPr lang="pl-PL" dirty="0" smtClean="0"/>
              <a:t> to </a:t>
            </a:r>
            <a:r>
              <a:rPr lang="pl-PL" dirty="0" err="1" smtClean="0"/>
              <a:t>have</a:t>
            </a:r>
            <a:r>
              <a:rPr lang="pl-PL" dirty="0" smtClean="0"/>
              <a:t> a </a:t>
            </a:r>
            <a:r>
              <a:rPr lang="pl-PL" dirty="0" err="1" smtClean="0"/>
              <a:t>lasting</a:t>
            </a:r>
            <a:r>
              <a:rPr lang="pl-PL" dirty="0" smtClean="0"/>
              <a:t> </a:t>
            </a:r>
            <a:r>
              <a:rPr lang="pl-PL" dirty="0" err="1" smtClean="0"/>
              <a:t>effect</a:t>
            </a:r>
            <a:r>
              <a:rPr lang="pl-PL" dirty="0" smtClean="0"/>
              <a:t> (</a:t>
            </a:r>
            <a:r>
              <a:rPr lang="pl-PL" dirty="0" err="1" smtClean="0"/>
              <a:t>has</a:t>
            </a:r>
            <a:r>
              <a:rPr lang="pl-PL" dirty="0" smtClean="0"/>
              <a:t> to </a:t>
            </a:r>
            <a:r>
              <a:rPr lang="pl-PL" dirty="0" err="1" smtClean="0"/>
              <a:t>operate</a:t>
            </a:r>
            <a:r>
              <a:rPr lang="pl-PL" dirty="0" smtClean="0"/>
              <a:t> on a </a:t>
            </a:r>
            <a:r>
              <a:rPr lang="pl-PL" dirty="0" err="1" smtClean="0"/>
              <a:t>lasting</a:t>
            </a:r>
            <a:r>
              <a:rPr lang="pl-PL" dirty="0" smtClean="0"/>
              <a:t> </a:t>
            </a:r>
            <a:r>
              <a:rPr lang="pl-PL" dirty="0" err="1" smtClean="0"/>
              <a:t>basis</a:t>
            </a:r>
            <a:r>
              <a:rPr lang="pl-PL" dirty="0" smtClean="0"/>
              <a:t>)</a:t>
            </a:r>
          </a:p>
          <a:p>
            <a:r>
              <a:rPr lang="pl-PL" dirty="0" err="1" smtClean="0"/>
              <a:t>Therefore</a:t>
            </a:r>
            <a:r>
              <a:rPr lang="pl-PL" dirty="0" smtClean="0"/>
              <a:t>, </a:t>
            </a:r>
            <a:r>
              <a:rPr lang="pl-PL" dirty="0" err="1" smtClean="0"/>
              <a:t>ventures</a:t>
            </a:r>
            <a:r>
              <a:rPr lang="pl-PL" dirty="0" smtClean="0"/>
              <a:t> </a:t>
            </a:r>
            <a:r>
              <a:rPr lang="pl-PL" dirty="0" err="1" smtClean="0"/>
              <a:t>that</a:t>
            </a:r>
            <a:r>
              <a:rPr lang="pl-PL" dirty="0" smtClean="0"/>
              <a:t> </a:t>
            </a:r>
            <a:r>
              <a:rPr lang="pl-PL" dirty="0" err="1" smtClean="0"/>
              <a:t>operate</a:t>
            </a:r>
            <a:r>
              <a:rPr lang="pl-PL" dirty="0" smtClean="0"/>
              <a:t> </a:t>
            </a:r>
            <a:r>
              <a:rPr lang="pl-PL" dirty="0" err="1" smtClean="0"/>
              <a:t>during</a:t>
            </a:r>
            <a:r>
              <a:rPr lang="pl-PL" dirty="0" smtClean="0"/>
              <a:t> a „</a:t>
            </a:r>
            <a:r>
              <a:rPr lang="pl-PL" dirty="0" err="1" smtClean="0"/>
              <a:t>short</a:t>
            </a:r>
            <a:r>
              <a:rPr lang="pl-PL" dirty="0" smtClean="0"/>
              <a:t>, </a:t>
            </a:r>
            <a:r>
              <a:rPr lang="pl-PL" dirty="0" err="1" smtClean="0"/>
              <a:t>finite</a:t>
            </a:r>
            <a:r>
              <a:rPr lang="pl-PL" dirty="0" smtClean="0"/>
              <a:t> period” </a:t>
            </a:r>
            <a:r>
              <a:rPr lang="pl-PL" dirty="0" err="1" smtClean="0"/>
              <a:t>are</a:t>
            </a:r>
            <a:r>
              <a:rPr lang="pl-PL" dirty="0" smtClean="0"/>
              <a:t> not to be </a:t>
            </a:r>
            <a:r>
              <a:rPr lang="pl-PL" dirty="0" err="1" smtClean="0"/>
              <a:t>treated</a:t>
            </a:r>
            <a:r>
              <a:rPr lang="pl-PL" dirty="0" smtClean="0"/>
              <a:t> as </a:t>
            </a:r>
            <a:r>
              <a:rPr lang="pl-PL" dirty="0" err="1" smtClean="0"/>
              <a:t>concentrations</a:t>
            </a:r>
            <a:r>
              <a:rPr lang="pl-PL" dirty="0" smtClean="0"/>
              <a:t> for the </a:t>
            </a:r>
            <a:r>
              <a:rPr lang="pl-PL" dirty="0" err="1" smtClean="0"/>
              <a:t>purposes</a:t>
            </a:r>
            <a:r>
              <a:rPr lang="pl-PL" dirty="0" smtClean="0"/>
              <a:t> of </a:t>
            </a:r>
            <a:r>
              <a:rPr lang="pl-PL" dirty="0" err="1" smtClean="0"/>
              <a:t>Regulation</a:t>
            </a:r>
            <a:r>
              <a:rPr lang="pl-PL" dirty="0" smtClean="0"/>
              <a:t> no. 139/2004</a:t>
            </a:r>
          </a:p>
          <a:p>
            <a:r>
              <a:rPr lang="pl-PL" dirty="0" smtClean="0"/>
              <a:t>The </a:t>
            </a:r>
            <a:r>
              <a:rPr lang="pl-PL" dirty="0" err="1" smtClean="0"/>
              <a:t>requirement</a:t>
            </a:r>
            <a:r>
              <a:rPr lang="pl-PL" dirty="0" smtClean="0"/>
              <a:t> </a:t>
            </a:r>
            <a:r>
              <a:rPr lang="pl-PL" dirty="0" err="1" smtClean="0"/>
              <a:t>that</a:t>
            </a:r>
            <a:r>
              <a:rPr lang="pl-PL" dirty="0" smtClean="0"/>
              <a:t> </a:t>
            </a:r>
            <a:r>
              <a:rPr lang="pl-PL" dirty="0" err="1" smtClean="0"/>
              <a:t>there</a:t>
            </a:r>
            <a:r>
              <a:rPr lang="pl-PL" dirty="0" smtClean="0"/>
              <a:t> </a:t>
            </a:r>
            <a:r>
              <a:rPr lang="pl-PL" dirty="0" err="1" smtClean="0"/>
              <a:t>has</a:t>
            </a:r>
            <a:r>
              <a:rPr lang="pl-PL" dirty="0" smtClean="0"/>
              <a:t> to be a </a:t>
            </a:r>
            <a:r>
              <a:rPr lang="pl-PL" dirty="0" err="1" smtClean="0"/>
              <a:t>lasting</a:t>
            </a:r>
            <a:r>
              <a:rPr lang="pl-PL" dirty="0" smtClean="0"/>
              <a:t> </a:t>
            </a:r>
            <a:r>
              <a:rPr lang="pl-PL" dirty="0" err="1" smtClean="0"/>
              <a:t>basis</a:t>
            </a:r>
            <a:r>
              <a:rPr lang="pl-PL" dirty="0" smtClean="0"/>
              <a:t> for a </a:t>
            </a:r>
            <a:r>
              <a:rPr lang="pl-PL" dirty="0" err="1" smtClean="0"/>
              <a:t>concentration</a:t>
            </a:r>
            <a:r>
              <a:rPr lang="pl-PL" dirty="0" smtClean="0"/>
              <a:t> to </a:t>
            </a:r>
            <a:r>
              <a:rPr lang="pl-PL" dirty="0" err="1" smtClean="0"/>
              <a:t>exist</a:t>
            </a:r>
            <a:r>
              <a:rPr lang="pl-PL" dirty="0" smtClean="0"/>
              <a:t> </a:t>
            </a:r>
            <a:r>
              <a:rPr lang="pl-PL" dirty="0" err="1" smtClean="0"/>
              <a:t>is</a:t>
            </a:r>
            <a:r>
              <a:rPr lang="pl-PL" dirty="0" smtClean="0"/>
              <a:t> </a:t>
            </a:r>
            <a:r>
              <a:rPr lang="pl-PL" dirty="0" err="1" smtClean="0"/>
              <a:t>accepted</a:t>
            </a:r>
            <a:r>
              <a:rPr lang="pl-PL" dirty="0" smtClean="0"/>
              <a:t> by the Court (</a:t>
            </a:r>
            <a:r>
              <a:rPr lang="pl-PL" dirty="0" err="1" smtClean="0"/>
              <a:t>see</a:t>
            </a:r>
            <a:r>
              <a:rPr lang="pl-PL" dirty="0" smtClean="0"/>
              <a:t> </a:t>
            </a:r>
            <a:r>
              <a:rPr lang="pl-PL" dirty="0" smtClean="0"/>
              <a:t>C-633/16 EY, para. 46)</a:t>
            </a:r>
          </a:p>
          <a:p>
            <a:r>
              <a:rPr lang="pl-PL" dirty="0" err="1" smtClean="0"/>
              <a:t>Where</a:t>
            </a:r>
            <a:r>
              <a:rPr lang="pl-PL" dirty="0" smtClean="0"/>
              <a:t> </a:t>
            </a:r>
            <a:r>
              <a:rPr lang="pl-PL" dirty="0" err="1" smtClean="0"/>
              <a:t>parties</a:t>
            </a:r>
            <a:r>
              <a:rPr lang="pl-PL" dirty="0" smtClean="0"/>
              <a:t> to a joint venture do not </a:t>
            </a:r>
            <a:r>
              <a:rPr lang="pl-PL" dirty="0" err="1" smtClean="0"/>
              <a:t>aim</a:t>
            </a:r>
            <a:r>
              <a:rPr lang="pl-PL" dirty="0" smtClean="0"/>
              <a:t> for a </a:t>
            </a:r>
            <a:r>
              <a:rPr lang="pl-PL" dirty="0" err="1" smtClean="0"/>
              <a:t>lasting</a:t>
            </a:r>
            <a:r>
              <a:rPr lang="pl-PL" dirty="0" smtClean="0"/>
              <a:t> </a:t>
            </a:r>
            <a:r>
              <a:rPr lang="pl-PL" dirty="0" err="1" smtClean="0"/>
              <a:t>effect</a:t>
            </a:r>
            <a:r>
              <a:rPr lang="pl-PL" dirty="0" smtClean="0"/>
              <a:t> (</a:t>
            </a:r>
            <a:r>
              <a:rPr lang="pl-PL" dirty="0" err="1" smtClean="0"/>
              <a:t>e.g</a:t>
            </a:r>
            <a:r>
              <a:rPr lang="pl-PL" dirty="0" smtClean="0"/>
              <a:t>. </a:t>
            </a:r>
            <a:r>
              <a:rPr lang="pl-PL" dirty="0" err="1" smtClean="0"/>
              <a:t>where</a:t>
            </a:r>
            <a:r>
              <a:rPr lang="pl-PL" dirty="0" smtClean="0"/>
              <a:t> </a:t>
            </a:r>
            <a:r>
              <a:rPr lang="pl-PL" dirty="0" err="1" smtClean="0"/>
              <a:t>there</a:t>
            </a:r>
            <a:r>
              <a:rPr lang="pl-PL" dirty="0" smtClean="0"/>
              <a:t> </a:t>
            </a:r>
            <a:r>
              <a:rPr lang="pl-PL" dirty="0" err="1" smtClean="0"/>
              <a:t>is</a:t>
            </a:r>
            <a:r>
              <a:rPr lang="pl-PL" dirty="0" smtClean="0"/>
              <a:t> a joint </a:t>
            </a:r>
            <a:r>
              <a:rPr lang="pl-PL" dirty="0" err="1" smtClean="0"/>
              <a:t>subsidiary</a:t>
            </a:r>
            <a:r>
              <a:rPr lang="pl-PL" dirty="0" smtClean="0"/>
              <a:t> </a:t>
            </a:r>
            <a:r>
              <a:rPr lang="pl-PL" dirty="0" err="1" smtClean="0"/>
              <a:t>meant</a:t>
            </a:r>
            <a:r>
              <a:rPr lang="pl-PL" dirty="0" smtClean="0"/>
              <a:t> for the </a:t>
            </a:r>
            <a:r>
              <a:rPr lang="pl-PL" dirty="0" err="1" smtClean="0"/>
              <a:t>completion</a:t>
            </a:r>
            <a:r>
              <a:rPr lang="pl-PL" dirty="0" smtClean="0"/>
              <a:t> of a </a:t>
            </a:r>
            <a:r>
              <a:rPr lang="pl-PL" dirty="0" err="1" smtClean="0"/>
              <a:t>particular</a:t>
            </a:r>
            <a:r>
              <a:rPr lang="pl-PL" dirty="0" smtClean="0"/>
              <a:t> </a:t>
            </a:r>
            <a:r>
              <a:rPr lang="pl-PL" dirty="0" err="1" smtClean="0"/>
              <a:t>task</a:t>
            </a:r>
            <a:r>
              <a:rPr lang="pl-PL" dirty="0" smtClean="0"/>
              <a:t> (para. 104, </a:t>
            </a:r>
            <a:r>
              <a:rPr lang="pl-PL" dirty="0" err="1" smtClean="0"/>
              <a:t>Commission’s</a:t>
            </a:r>
            <a:r>
              <a:rPr lang="pl-PL" dirty="0" smtClean="0"/>
              <a:t> </a:t>
            </a:r>
            <a:r>
              <a:rPr lang="pl-PL" dirty="0" err="1" smtClean="0"/>
              <a:t>jurisdictional</a:t>
            </a:r>
            <a:r>
              <a:rPr lang="pl-PL" dirty="0" smtClean="0"/>
              <a:t> </a:t>
            </a:r>
            <a:r>
              <a:rPr lang="pl-PL" dirty="0" err="1" smtClean="0"/>
              <a:t>notice</a:t>
            </a:r>
            <a:r>
              <a:rPr lang="pl-PL" dirty="0" smtClean="0"/>
              <a:t>)), </a:t>
            </a:r>
            <a:r>
              <a:rPr lang="pl-PL" dirty="0" err="1" smtClean="0"/>
              <a:t>there</a:t>
            </a:r>
            <a:r>
              <a:rPr lang="pl-PL" dirty="0" smtClean="0"/>
              <a:t> </a:t>
            </a:r>
            <a:r>
              <a:rPr lang="pl-PL" dirty="0" err="1" smtClean="0"/>
              <a:t>is</a:t>
            </a:r>
            <a:r>
              <a:rPr lang="pl-PL" dirty="0" smtClean="0"/>
              <a:t> no </a:t>
            </a:r>
            <a:r>
              <a:rPr lang="pl-PL" dirty="0" err="1" smtClean="0"/>
              <a:t>concentration</a:t>
            </a:r>
            <a:r>
              <a:rPr lang="pl-PL" dirty="0" smtClean="0"/>
              <a:t> for the </a:t>
            </a:r>
            <a:r>
              <a:rPr lang="pl-PL" dirty="0" err="1" smtClean="0"/>
              <a:t>purposes</a:t>
            </a:r>
            <a:r>
              <a:rPr lang="pl-PL" dirty="0" smtClean="0"/>
              <a:t> of </a:t>
            </a:r>
            <a:r>
              <a:rPr lang="pl-PL" dirty="0" err="1" smtClean="0"/>
              <a:t>Regulation</a:t>
            </a:r>
            <a:r>
              <a:rPr lang="pl-PL" dirty="0" smtClean="0"/>
              <a:t> no. 139/2004 </a:t>
            </a:r>
            <a:endParaRPr lang="en-GB" dirty="0"/>
          </a:p>
        </p:txBody>
      </p:sp>
    </p:spTree>
    <p:extLst>
      <p:ext uri="{BB962C8B-B14F-4D97-AF65-F5344CB8AC3E}">
        <p14:creationId xmlns:p14="http://schemas.microsoft.com/office/powerpoint/2010/main" val="1034251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4087D98A-E7B5-422C-9072-B0A5FC3AECC1}"/>
              </a:ext>
            </a:extLst>
          </p:cNvPr>
          <p:cNvSpPr>
            <a:spLocks noGrp="1"/>
          </p:cNvSpPr>
          <p:nvPr>
            <p:ph idx="1"/>
          </p:nvPr>
        </p:nvSpPr>
        <p:spPr>
          <a:xfrm>
            <a:off x="0" y="0"/>
            <a:ext cx="12192000" cy="6858000"/>
          </a:xfrm>
        </p:spPr>
        <p:txBody>
          <a:bodyPr/>
          <a:lstStyle/>
          <a:p>
            <a:r>
              <a:rPr lang="pl-PL" dirty="0" smtClean="0"/>
              <a:t>A </a:t>
            </a:r>
            <a:r>
              <a:rPr lang="pl-PL" dirty="0" err="1" smtClean="0"/>
              <a:t>straightforward</a:t>
            </a:r>
            <a:r>
              <a:rPr lang="pl-PL" dirty="0" smtClean="0"/>
              <a:t> </a:t>
            </a:r>
            <a:r>
              <a:rPr lang="pl-PL" dirty="0" err="1" smtClean="0"/>
              <a:t>concentration</a:t>
            </a:r>
            <a:r>
              <a:rPr lang="pl-PL" dirty="0" smtClean="0"/>
              <a:t> </a:t>
            </a:r>
            <a:r>
              <a:rPr lang="pl-PL" dirty="0" err="1" smtClean="0"/>
              <a:t>entails</a:t>
            </a:r>
            <a:r>
              <a:rPr lang="pl-PL" dirty="0" smtClean="0"/>
              <a:t> a </a:t>
            </a:r>
            <a:r>
              <a:rPr lang="pl-PL" dirty="0" err="1" smtClean="0"/>
              <a:t>lasting</a:t>
            </a:r>
            <a:r>
              <a:rPr lang="pl-PL" dirty="0" smtClean="0"/>
              <a:t> </a:t>
            </a:r>
            <a:r>
              <a:rPr lang="pl-PL" dirty="0" err="1" smtClean="0"/>
              <a:t>change</a:t>
            </a:r>
            <a:r>
              <a:rPr lang="pl-PL" dirty="0" smtClean="0"/>
              <a:t> </a:t>
            </a:r>
            <a:r>
              <a:rPr lang="pl-PL" dirty="0" err="1" smtClean="0"/>
              <a:t>effected</a:t>
            </a:r>
            <a:r>
              <a:rPr lang="pl-PL" dirty="0" smtClean="0"/>
              <a:t> by the </a:t>
            </a:r>
            <a:r>
              <a:rPr lang="pl-PL" dirty="0" err="1" smtClean="0"/>
              <a:t>parties</a:t>
            </a:r>
            <a:r>
              <a:rPr lang="pl-PL" dirty="0" smtClean="0"/>
              <a:t> to a </a:t>
            </a:r>
            <a:r>
              <a:rPr lang="pl-PL" dirty="0" err="1" smtClean="0"/>
              <a:t>merger</a:t>
            </a:r>
            <a:r>
              <a:rPr lang="pl-PL" dirty="0" smtClean="0"/>
              <a:t> (</a:t>
            </a:r>
            <a:r>
              <a:rPr lang="pl-PL" dirty="0" err="1" smtClean="0"/>
              <a:t>e.g</a:t>
            </a:r>
            <a:r>
              <a:rPr lang="pl-PL" dirty="0" smtClean="0"/>
              <a:t>. a single </a:t>
            </a:r>
            <a:r>
              <a:rPr lang="pl-PL" dirty="0" err="1" smtClean="0"/>
              <a:t>share</a:t>
            </a:r>
            <a:r>
              <a:rPr lang="pl-PL" dirty="0" smtClean="0"/>
              <a:t> </a:t>
            </a:r>
            <a:r>
              <a:rPr lang="pl-PL" dirty="0" err="1" smtClean="0"/>
              <a:t>buyout</a:t>
            </a:r>
            <a:r>
              <a:rPr lang="pl-PL" dirty="0" smtClean="0"/>
              <a:t> </a:t>
            </a:r>
            <a:r>
              <a:rPr lang="pl-PL" dirty="0" err="1" smtClean="0"/>
              <a:t>whereby</a:t>
            </a:r>
            <a:r>
              <a:rPr lang="pl-PL" dirty="0" smtClean="0"/>
              <a:t> a </a:t>
            </a:r>
            <a:r>
              <a:rPr lang="pl-PL" dirty="0" err="1" smtClean="0"/>
              <a:t>purchasing</a:t>
            </a:r>
            <a:r>
              <a:rPr lang="pl-PL" dirty="0" smtClean="0"/>
              <a:t> </a:t>
            </a:r>
            <a:r>
              <a:rPr lang="pl-PL" dirty="0" err="1" smtClean="0"/>
              <a:t>undertaking</a:t>
            </a:r>
            <a:r>
              <a:rPr lang="pl-PL" dirty="0" smtClean="0"/>
              <a:t> </a:t>
            </a:r>
            <a:r>
              <a:rPr lang="pl-PL" dirty="0" err="1" smtClean="0"/>
              <a:t>becomes</a:t>
            </a:r>
            <a:r>
              <a:rPr lang="pl-PL" dirty="0" smtClean="0"/>
              <a:t> a sole </a:t>
            </a:r>
            <a:r>
              <a:rPr lang="pl-PL" dirty="0" err="1" smtClean="0"/>
              <a:t>member</a:t>
            </a:r>
            <a:r>
              <a:rPr lang="pl-PL" dirty="0" smtClean="0"/>
              <a:t> of a target </a:t>
            </a:r>
            <a:r>
              <a:rPr lang="pl-PL" dirty="0" err="1" smtClean="0"/>
              <a:t>undertaking</a:t>
            </a:r>
            <a:r>
              <a:rPr lang="pl-PL" dirty="0" smtClean="0"/>
              <a:t>), but </a:t>
            </a:r>
            <a:r>
              <a:rPr lang="pl-PL" dirty="0" err="1" smtClean="0"/>
              <a:t>there</a:t>
            </a:r>
            <a:r>
              <a:rPr lang="pl-PL" dirty="0" smtClean="0"/>
              <a:t> </a:t>
            </a:r>
            <a:r>
              <a:rPr lang="pl-PL" dirty="0" err="1" smtClean="0"/>
              <a:t>is</a:t>
            </a:r>
            <a:r>
              <a:rPr lang="pl-PL" dirty="0" smtClean="0"/>
              <a:t> no </a:t>
            </a:r>
            <a:r>
              <a:rPr lang="pl-PL" dirty="0" err="1" smtClean="0"/>
              <a:t>requirement</a:t>
            </a:r>
            <a:r>
              <a:rPr lang="pl-PL" dirty="0" smtClean="0"/>
              <a:t> </a:t>
            </a:r>
            <a:r>
              <a:rPr lang="pl-PL" dirty="0" err="1" smtClean="0"/>
              <a:t>that</a:t>
            </a:r>
            <a:r>
              <a:rPr lang="pl-PL" dirty="0" smtClean="0"/>
              <a:t> a </a:t>
            </a:r>
            <a:r>
              <a:rPr lang="pl-PL" dirty="0" err="1" smtClean="0"/>
              <a:t>concentration</a:t>
            </a:r>
            <a:r>
              <a:rPr lang="pl-PL" dirty="0" smtClean="0"/>
              <a:t> </a:t>
            </a:r>
            <a:r>
              <a:rPr lang="pl-PL" dirty="0" err="1" smtClean="0"/>
              <a:t>must</a:t>
            </a:r>
            <a:r>
              <a:rPr lang="pl-PL" dirty="0" smtClean="0"/>
              <a:t> be </a:t>
            </a:r>
            <a:r>
              <a:rPr lang="pl-PL" dirty="0" err="1" smtClean="0"/>
              <a:t>carried</a:t>
            </a:r>
            <a:r>
              <a:rPr lang="pl-PL" dirty="0" smtClean="0"/>
              <a:t> out by a single step</a:t>
            </a:r>
          </a:p>
          <a:p>
            <a:r>
              <a:rPr lang="pl-PL" dirty="0" smtClean="0"/>
              <a:t>In </a:t>
            </a:r>
            <a:r>
              <a:rPr lang="pl-PL" dirty="0" err="1" smtClean="0"/>
              <a:t>fact</a:t>
            </a:r>
            <a:r>
              <a:rPr lang="pl-PL" dirty="0" smtClean="0"/>
              <a:t>, the Court </a:t>
            </a:r>
            <a:r>
              <a:rPr lang="pl-PL" dirty="0" err="1" smtClean="0"/>
              <a:t>has</a:t>
            </a:r>
            <a:r>
              <a:rPr lang="pl-PL" dirty="0" smtClean="0"/>
              <a:t> </a:t>
            </a:r>
            <a:r>
              <a:rPr lang="pl-PL" dirty="0" err="1" smtClean="0"/>
              <a:t>accepted</a:t>
            </a:r>
            <a:r>
              <a:rPr lang="pl-PL" dirty="0" smtClean="0"/>
              <a:t> </a:t>
            </a:r>
            <a:r>
              <a:rPr lang="pl-PL" dirty="0" err="1" smtClean="0"/>
              <a:t>that</a:t>
            </a:r>
            <a:r>
              <a:rPr lang="pl-PL" dirty="0" smtClean="0"/>
              <a:t> a </a:t>
            </a:r>
            <a:r>
              <a:rPr lang="pl-PL" dirty="0" err="1" smtClean="0"/>
              <a:t>concentration</a:t>
            </a:r>
            <a:r>
              <a:rPr lang="pl-PL" dirty="0" smtClean="0"/>
              <a:t> (and the </a:t>
            </a:r>
            <a:r>
              <a:rPr lang="pl-PL" dirty="0" err="1" smtClean="0"/>
              <a:t>act</a:t>
            </a:r>
            <a:r>
              <a:rPr lang="pl-PL" dirty="0" smtClean="0"/>
              <a:t> of </a:t>
            </a:r>
            <a:r>
              <a:rPr lang="pl-PL" dirty="0" err="1" smtClean="0"/>
              <a:t>effecting</a:t>
            </a:r>
            <a:r>
              <a:rPr lang="pl-PL" dirty="0" smtClean="0"/>
              <a:t> a </a:t>
            </a:r>
            <a:r>
              <a:rPr lang="pl-PL" dirty="0" err="1" smtClean="0"/>
              <a:t>lasting</a:t>
            </a:r>
            <a:r>
              <a:rPr lang="pl-PL" dirty="0" smtClean="0"/>
              <a:t> </a:t>
            </a:r>
            <a:r>
              <a:rPr lang="pl-PL" dirty="0" err="1" smtClean="0"/>
              <a:t>change</a:t>
            </a:r>
            <a:r>
              <a:rPr lang="pl-PL" dirty="0" smtClean="0"/>
              <a:t> in </a:t>
            </a:r>
            <a:r>
              <a:rPr lang="pl-PL" dirty="0" err="1" smtClean="0"/>
              <a:t>operation</a:t>
            </a:r>
            <a:r>
              <a:rPr lang="pl-PL" dirty="0" smtClean="0"/>
              <a:t>) </a:t>
            </a:r>
            <a:r>
              <a:rPr lang="pl-PL" dirty="0" err="1" smtClean="0"/>
              <a:t>may</a:t>
            </a:r>
            <a:r>
              <a:rPr lang="pl-PL" dirty="0" smtClean="0"/>
              <a:t> be </a:t>
            </a:r>
            <a:r>
              <a:rPr lang="pl-PL" dirty="0" err="1" smtClean="0"/>
              <a:t>extended</a:t>
            </a:r>
            <a:r>
              <a:rPr lang="pl-PL" dirty="0" smtClean="0"/>
              <a:t> in </a:t>
            </a:r>
            <a:r>
              <a:rPr lang="pl-PL" dirty="0" err="1" smtClean="0"/>
              <a:t>time</a:t>
            </a:r>
            <a:r>
              <a:rPr lang="pl-PL" dirty="0" smtClean="0"/>
              <a:t> and </a:t>
            </a:r>
            <a:r>
              <a:rPr lang="pl-PL" dirty="0" err="1" smtClean="0"/>
              <a:t>composed</a:t>
            </a:r>
            <a:r>
              <a:rPr lang="pl-PL" dirty="0" smtClean="0"/>
              <a:t> of </a:t>
            </a:r>
            <a:r>
              <a:rPr lang="pl-PL" dirty="0" err="1" smtClean="0"/>
              <a:t>several</a:t>
            </a:r>
            <a:r>
              <a:rPr lang="pl-PL" dirty="0" smtClean="0"/>
              <a:t> </a:t>
            </a:r>
            <a:r>
              <a:rPr lang="pl-PL" dirty="0" err="1" smtClean="0"/>
              <a:t>steps</a:t>
            </a:r>
            <a:endParaRPr lang="pl-PL" dirty="0" smtClean="0"/>
          </a:p>
          <a:p>
            <a:r>
              <a:rPr lang="pl-PL" dirty="0" err="1" smtClean="0"/>
              <a:t>According</a:t>
            </a:r>
            <a:r>
              <a:rPr lang="pl-PL" dirty="0" smtClean="0"/>
              <a:t> to the Court, a </a:t>
            </a:r>
            <a:r>
              <a:rPr lang="pl-PL" dirty="0" err="1" smtClean="0"/>
              <a:t>concentration</a:t>
            </a:r>
            <a:r>
              <a:rPr lang="pl-PL" dirty="0" smtClean="0"/>
              <a:t> </a:t>
            </a:r>
            <a:r>
              <a:rPr lang="pl-PL" dirty="0" err="1" smtClean="0"/>
              <a:t>is</a:t>
            </a:r>
            <a:r>
              <a:rPr lang="pl-PL" dirty="0" smtClean="0"/>
              <a:t> </a:t>
            </a:r>
            <a:r>
              <a:rPr lang="pl-PL" dirty="0" err="1" smtClean="0"/>
              <a:t>deemed</a:t>
            </a:r>
            <a:r>
              <a:rPr lang="pl-PL" dirty="0" smtClean="0"/>
              <a:t> to </a:t>
            </a:r>
            <a:r>
              <a:rPr lang="pl-PL" dirty="0" err="1" smtClean="0"/>
              <a:t>exist</a:t>
            </a:r>
            <a:r>
              <a:rPr lang="pl-PL" dirty="0" smtClean="0"/>
              <a:t> </a:t>
            </a:r>
            <a:r>
              <a:rPr lang="pl-PL" dirty="0" err="1" smtClean="0"/>
              <a:t>at</a:t>
            </a:r>
            <a:r>
              <a:rPr lang="pl-PL" dirty="0" smtClean="0"/>
              <a:t> the moment </a:t>
            </a:r>
            <a:r>
              <a:rPr lang="pl-PL" dirty="0" err="1" smtClean="0"/>
              <a:t>where</a:t>
            </a:r>
            <a:r>
              <a:rPr lang="pl-PL" dirty="0" smtClean="0"/>
              <a:t> the </a:t>
            </a:r>
            <a:r>
              <a:rPr lang="pl-PL" dirty="0" err="1" smtClean="0"/>
              <a:t>parties</a:t>
            </a:r>
            <a:r>
              <a:rPr lang="pl-PL" dirty="0" smtClean="0"/>
              <a:t> start to </a:t>
            </a:r>
            <a:r>
              <a:rPr lang="pl-PL" dirty="0" err="1" smtClean="0"/>
              <a:t>implement</a:t>
            </a:r>
            <a:r>
              <a:rPr lang="pl-PL" dirty="0" smtClean="0"/>
              <a:t> a </a:t>
            </a:r>
            <a:r>
              <a:rPr lang="pl-PL" dirty="0" err="1" smtClean="0"/>
              <a:t>predetermined</a:t>
            </a:r>
            <a:r>
              <a:rPr lang="pl-PL" dirty="0" smtClean="0"/>
              <a:t> </a:t>
            </a:r>
            <a:r>
              <a:rPr lang="pl-PL" dirty="0" err="1" smtClean="0"/>
              <a:t>change</a:t>
            </a:r>
            <a:r>
              <a:rPr lang="pl-PL" dirty="0" smtClean="0"/>
              <a:t> (EY, para. 46: </a:t>
            </a:r>
            <a:r>
              <a:rPr lang="en-US" dirty="0"/>
              <a:t> </a:t>
            </a:r>
            <a:r>
              <a:rPr lang="pl-PL" dirty="0" smtClean="0"/>
              <a:t>„i</a:t>
            </a:r>
            <a:r>
              <a:rPr lang="en-US" dirty="0" smtClean="0"/>
              <a:t>t </a:t>
            </a:r>
            <a:r>
              <a:rPr lang="en-US" dirty="0"/>
              <a:t>follows that a concentration within the meaning of Article 7 arises as soon as the merging parties implement operations contributing to a lasting change in the control of the target </a:t>
            </a:r>
            <a:r>
              <a:rPr lang="en-US" dirty="0" smtClean="0"/>
              <a:t>undertaking</a:t>
            </a:r>
            <a:r>
              <a:rPr lang="pl-PL" dirty="0" smtClean="0"/>
              <a:t>”)</a:t>
            </a:r>
            <a:endParaRPr lang="pl-PL" dirty="0" smtClean="0"/>
          </a:p>
          <a:p>
            <a:r>
              <a:rPr lang="pl-PL" dirty="0" smtClean="0"/>
              <a:t>but </a:t>
            </a:r>
            <a:r>
              <a:rPr lang="en-US" dirty="0"/>
              <a:t>any transaction which cannot be regarded as contributing to the implementation of a </a:t>
            </a:r>
            <a:r>
              <a:rPr lang="en-US" dirty="0" smtClean="0"/>
              <a:t>concentration</a:t>
            </a:r>
            <a:r>
              <a:rPr lang="pl-PL" dirty="0" smtClean="0"/>
              <a:t> </a:t>
            </a:r>
            <a:r>
              <a:rPr lang="pl-PL" dirty="0" err="1" smtClean="0"/>
              <a:t>is</a:t>
            </a:r>
            <a:r>
              <a:rPr lang="pl-PL" dirty="0" smtClean="0"/>
              <a:t> </a:t>
            </a:r>
            <a:r>
              <a:rPr lang="pl-PL" dirty="0" err="1" smtClean="0"/>
              <a:t>excluded</a:t>
            </a:r>
            <a:r>
              <a:rPr lang="pl-PL" dirty="0" smtClean="0"/>
              <a:t> </a:t>
            </a:r>
            <a:r>
              <a:rPr lang="pl-PL" dirty="0" err="1" smtClean="0"/>
              <a:t>therefrom</a:t>
            </a:r>
            <a:r>
              <a:rPr lang="pl-PL" dirty="0" smtClean="0"/>
              <a:t> (EY, para. 43)</a:t>
            </a:r>
            <a:endParaRPr lang="en-GB" dirty="0"/>
          </a:p>
        </p:txBody>
      </p:sp>
    </p:spTree>
    <p:extLst>
      <p:ext uri="{BB962C8B-B14F-4D97-AF65-F5344CB8AC3E}">
        <p14:creationId xmlns:p14="http://schemas.microsoft.com/office/powerpoint/2010/main" val="2215711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4087D98A-E7B5-422C-9072-B0A5FC3AECC1}"/>
              </a:ext>
            </a:extLst>
          </p:cNvPr>
          <p:cNvSpPr>
            <a:spLocks noGrp="1"/>
          </p:cNvSpPr>
          <p:nvPr>
            <p:ph idx="1"/>
          </p:nvPr>
        </p:nvSpPr>
        <p:spPr>
          <a:xfrm>
            <a:off x="0" y="0"/>
            <a:ext cx="12192000" cy="6858000"/>
          </a:xfrm>
        </p:spPr>
        <p:txBody>
          <a:bodyPr>
            <a:normAutofit fontScale="77500" lnSpcReduction="20000"/>
          </a:bodyPr>
          <a:lstStyle/>
          <a:p>
            <a:r>
              <a:rPr lang="en-US" dirty="0"/>
              <a:t>Article 3</a:t>
            </a:r>
          </a:p>
          <a:p>
            <a:r>
              <a:rPr lang="en-US" dirty="0"/>
              <a:t>Definition of concentration</a:t>
            </a:r>
          </a:p>
          <a:p>
            <a:r>
              <a:rPr lang="en-US" dirty="0"/>
              <a:t>1. A concentration shall be deemed to arise where a change of control on a lasting basis results from:</a:t>
            </a:r>
          </a:p>
          <a:p>
            <a:r>
              <a:rPr lang="en-US" dirty="0"/>
              <a:t>(a) the merger of two or more previously independent undertakings or parts of undertakings, or</a:t>
            </a:r>
          </a:p>
          <a:p>
            <a:r>
              <a:rPr lang="en-US" dirty="0"/>
              <a:t>(b) the acquisition, by one or more persons already controlling at least one undertaking, or by one or more undertakings, whether by purchase of securities or assets, by contract or by any other means, of direct or indirect control of the whole or parts of one or more other undertakings.</a:t>
            </a:r>
          </a:p>
          <a:p>
            <a:r>
              <a:rPr lang="en-US" dirty="0"/>
              <a:t>2. Control shall be constituted by rights, contracts or any other means which, either separately or in combination and having regard to the considerations of fact or law involved, confer the possibility of exercising decisive influence on an undertaking, in particular by:</a:t>
            </a:r>
          </a:p>
          <a:p>
            <a:r>
              <a:rPr lang="en-US" dirty="0"/>
              <a:t>(a) ownership or the right to use all or part of the assets of an undertaking;</a:t>
            </a:r>
          </a:p>
          <a:p>
            <a:r>
              <a:rPr lang="en-US" dirty="0"/>
              <a:t>(b) rights or contracts which confer decisive influence on the composition, voting or decisions of the organs of an undertaking.</a:t>
            </a:r>
          </a:p>
          <a:p>
            <a:r>
              <a:rPr lang="en-US" dirty="0"/>
              <a:t>3. Control is acquired by persons or undertakings which:</a:t>
            </a:r>
          </a:p>
          <a:p>
            <a:r>
              <a:rPr lang="en-US" dirty="0"/>
              <a:t>(a) are holders of the rights or entitled to rights under the contracts concerned; or</a:t>
            </a:r>
          </a:p>
          <a:p>
            <a:r>
              <a:rPr lang="en-US" dirty="0"/>
              <a:t>(b) while not being holders of such rights or entitled to rights under such contracts, have the power to exercise the rights deriving therefrom.</a:t>
            </a:r>
          </a:p>
          <a:p>
            <a:r>
              <a:rPr lang="en-US" dirty="0"/>
              <a:t>4. The creation of a joint venture performing on a lasting basis all the functions of an autonomous economic entity shall constitute a concentration within the meaning of paragraph 1(b).</a:t>
            </a:r>
          </a:p>
          <a:p>
            <a:endParaRPr lang="en-GB" dirty="0"/>
          </a:p>
        </p:txBody>
      </p:sp>
    </p:spTree>
    <p:extLst>
      <p:ext uri="{BB962C8B-B14F-4D97-AF65-F5344CB8AC3E}">
        <p14:creationId xmlns:p14="http://schemas.microsoft.com/office/powerpoint/2010/main" val="338534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4087D98A-E7B5-422C-9072-B0A5FC3AECC1}"/>
              </a:ext>
            </a:extLst>
          </p:cNvPr>
          <p:cNvSpPr>
            <a:spLocks noGrp="1"/>
          </p:cNvSpPr>
          <p:nvPr>
            <p:ph idx="1"/>
          </p:nvPr>
        </p:nvSpPr>
        <p:spPr>
          <a:xfrm>
            <a:off x="0" y="0"/>
            <a:ext cx="12192000" cy="6858000"/>
          </a:xfrm>
        </p:spPr>
        <p:txBody>
          <a:bodyPr>
            <a:normAutofit fontScale="85000" lnSpcReduction="20000"/>
          </a:bodyPr>
          <a:lstStyle/>
          <a:p>
            <a:r>
              <a:rPr lang="pl-PL" dirty="0" err="1" smtClean="0"/>
              <a:t>Article</a:t>
            </a:r>
            <a:r>
              <a:rPr lang="pl-PL" dirty="0" smtClean="0"/>
              <a:t> 3 (</a:t>
            </a:r>
            <a:r>
              <a:rPr lang="pl-PL" dirty="0" err="1" smtClean="0"/>
              <a:t>cont</a:t>
            </a:r>
            <a:r>
              <a:rPr lang="pl-PL" dirty="0" smtClean="0"/>
              <a:t>.)</a:t>
            </a:r>
          </a:p>
          <a:p>
            <a:r>
              <a:rPr lang="en-US" dirty="0"/>
              <a:t>5. A concentration shall not be deemed to arise where:</a:t>
            </a:r>
          </a:p>
          <a:p>
            <a:r>
              <a:rPr lang="en-US" dirty="0"/>
              <a:t>(a) credit institutions or other financial institutions or insurance companies, the normal activities of which include transactions and dealing in securities for their own account or for the account of others, hold on a temporary basis securities which they have acquired in an undertaking with a view to reselling them, provided that they do not exercise voting rights in respect of those securities with a view to determining the competitive </a:t>
            </a:r>
            <a:r>
              <a:rPr lang="en-US" dirty="0" err="1"/>
              <a:t>behaviour</a:t>
            </a:r>
            <a:r>
              <a:rPr lang="en-US" dirty="0"/>
              <a:t> of that undertaking or provided that they exercise such voting rights only with a view to preparing the disposal of all or part of that undertaking or of its assets or the disposal of those securities and that any such disposal takes place within one year of the date of acquisition; that period may be extended by the Commission on request where such institutions or companies can show that the disposal was not reasonably possible within the period set;</a:t>
            </a:r>
          </a:p>
          <a:p>
            <a:r>
              <a:rPr lang="en-US" dirty="0"/>
              <a:t>(b) control is acquired by an office-holder according to the law of a Member State relating to liquidation, winding up, insolvency, cessation of payments, compositions or analogous proceedings;</a:t>
            </a:r>
          </a:p>
          <a:p>
            <a:r>
              <a:rPr lang="en-US" dirty="0"/>
              <a:t>(c) the operations referred to in paragraph 1(b) are carried out by the financial holding companies referred to in Article 5(3) of Fourth Council Directive 78/660/EEC of 25 July 1978 based on Article 54(3)(g) of the Treaty on the annual accounts of certain types of companies(6) provided however that the voting rights in respect of the holding are exercised, in particular in relation to the appointment of members of the management and supervisory bodies of the undertakings in which they have holdings, only to maintain the full value of those investments and not to determine directly or indirectly the competitive conduct of those undertakings.</a:t>
            </a:r>
          </a:p>
          <a:p>
            <a:endParaRPr lang="en-GB" dirty="0"/>
          </a:p>
        </p:txBody>
      </p:sp>
    </p:spTree>
    <p:extLst>
      <p:ext uri="{BB962C8B-B14F-4D97-AF65-F5344CB8AC3E}">
        <p14:creationId xmlns:p14="http://schemas.microsoft.com/office/powerpoint/2010/main" val="326781216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1873</Words>
  <Application>Microsoft Office PowerPoint</Application>
  <PresentationFormat>Niestandardowy</PresentationFormat>
  <Paragraphs>62</Paragraphs>
  <Slides>13</Slides>
  <Notes>0</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Motyw pakietu Office</vt:lpstr>
      <vt:lpstr>Regulation no. 139/2004 : overview The notion of a „concentration”</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no. 139/2004 : overview The notion of a „concentration”</dc:title>
  <dc:creator>Łukasz Stępkowski</dc:creator>
  <cp:lastModifiedBy>monika monika</cp:lastModifiedBy>
  <cp:revision>13</cp:revision>
  <dcterms:created xsi:type="dcterms:W3CDTF">2018-11-05T19:35:51Z</dcterms:created>
  <dcterms:modified xsi:type="dcterms:W3CDTF">2018-11-05T23:31:35Z</dcterms:modified>
</cp:coreProperties>
</file>