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03" r:id="rId3"/>
    <p:sldMasterId id="2147483719" r:id="rId4"/>
    <p:sldMasterId id="2147483842" r:id="rId5"/>
  </p:sldMasterIdLst>
  <p:sldIdLst>
    <p:sldId id="272" r:id="rId6"/>
    <p:sldId id="275" r:id="rId7"/>
    <p:sldId id="276" r:id="rId8"/>
    <p:sldId id="277" r:id="rId9"/>
    <p:sldId id="279" r:id="rId10"/>
    <p:sldId id="278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2388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25-09-2016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25-09-2016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25-09-2016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25-09-2016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AF466F-BDA4-4F18-9C7B-FF0A9A1B0E80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BFA3-B797-4295-A9F4-3B69D36443D7}" type="datetimeFigureOut">
              <a:rPr lang="pl-PL" smtClean="0"/>
              <a:t>25-09-2016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2B28685-4D0C-42D5-8013-B5904CD1FCBC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761" r:id="rId3"/>
    <p:sldLayoutId id="2147483815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814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9/25/2016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642350" cy="4751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800" b="1" i="1" dirty="0" smtClean="0"/>
              <a:t>Myślenie ekonomiczne w filozofii i teorii prawa</a:t>
            </a:r>
          </a:p>
          <a:p>
            <a:pPr marL="109728" indent="0">
              <a:buNone/>
            </a:pPr>
            <a:endParaRPr lang="pl-PL" sz="4800" b="1" i="1" dirty="0"/>
          </a:p>
          <a:p>
            <a:pPr marL="109728" indent="0">
              <a:buNone/>
            </a:pPr>
            <a:r>
              <a:rPr lang="pl-PL" sz="4800" i="1" dirty="0" smtClean="0"/>
              <a:t>Ekonomiczna Analiza Prawa</a:t>
            </a:r>
            <a:endParaRPr lang="pl-PL" sz="4800" i="1" dirty="0"/>
          </a:p>
        </p:txBody>
      </p:sp>
    </p:spTree>
    <p:extLst>
      <p:ext uri="{BB962C8B-B14F-4D97-AF65-F5344CB8AC3E}">
        <p14:creationId xmlns:p14="http://schemas.microsoft.com/office/powerpoint/2010/main" val="22820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Realizm prawniczy w wersji amerykańskiej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3600" dirty="0"/>
              <a:t>Powstał  mniej więcej w II połowie </a:t>
            </a:r>
            <a:r>
              <a:rPr lang="pl-PL" sz="3600" dirty="0" smtClean="0"/>
              <a:t>XIX. Głosił </a:t>
            </a:r>
            <a:r>
              <a:rPr lang="pl-PL" sz="3600" dirty="0"/>
              <a:t>iż nauka prawa powinna zajmować się prawem rzeczywistym, a więc tym, co jest, a nie tym, co być powinno. Realizm prawniczy zapoczątkował socjologiczną jurysprudencję, to był początek wszelkich analiz.</a:t>
            </a:r>
          </a:p>
          <a:p>
            <a:pPr>
              <a:buNone/>
            </a:pPr>
            <a:endParaRPr lang="pl-PL" sz="3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8633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Realizm amerykański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None/>
              <a:defRPr/>
            </a:pPr>
            <a:r>
              <a:rPr lang="pl-PL" b="1" dirty="0"/>
              <a:t>Podstawowe założenia realizmu amerykańskiego: </a:t>
            </a:r>
          </a:p>
          <a:p>
            <a:pPr marL="514350" indent="-514350">
              <a:buNone/>
              <a:defRPr/>
            </a:pPr>
            <a:endParaRPr lang="pl-PL" b="1" dirty="0" smtClean="0"/>
          </a:p>
          <a:p>
            <a:pPr marL="514350" indent="-514350">
              <a:buNone/>
              <a:defRPr/>
            </a:pPr>
            <a:r>
              <a:rPr lang="pl-PL" dirty="0"/>
              <a:t>	</a:t>
            </a:r>
            <a:r>
              <a:rPr lang="pl-PL" dirty="0" smtClean="0"/>
              <a:t>1. prawo </a:t>
            </a:r>
            <a:r>
              <a:rPr lang="pl-PL" dirty="0"/>
              <a:t>jest zmienne i tworzone przez </a:t>
            </a:r>
            <a:r>
              <a:rPr lang="pl-PL" dirty="0" smtClean="0"/>
              <a:t>sądy;</a:t>
            </a:r>
            <a:endParaRPr lang="pl-PL" dirty="0"/>
          </a:p>
          <a:p>
            <a:pPr marL="514350" indent="-514350">
              <a:buNone/>
              <a:defRPr/>
            </a:pPr>
            <a:endParaRPr lang="pl-PL" dirty="0"/>
          </a:p>
          <a:p>
            <a:pPr marL="514350" indent="-514350">
              <a:buNone/>
              <a:defRPr/>
            </a:pPr>
            <a:r>
              <a:rPr lang="pl-PL" dirty="0"/>
              <a:t>	</a:t>
            </a:r>
            <a:r>
              <a:rPr lang="pl-PL" dirty="0" smtClean="0"/>
              <a:t>2. prawo </a:t>
            </a:r>
            <a:r>
              <a:rPr lang="pl-PL" dirty="0"/>
              <a:t>nie jest samo przez się celem, lecz środkiem do osiągnięcia celu i dlatego powinno być badane z punktu widzenia swej skuteczności, ze względu na te </a:t>
            </a:r>
            <a:r>
              <a:rPr lang="pl-PL" dirty="0" smtClean="0"/>
              <a:t>cele.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2784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solidFill>
                  <a:schemeClr val="accent2">
                    <a:lumMod val="50000"/>
                  </a:schemeClr>
                </a:solidFill>
              </a:rPr>
              <a:t>O. W. Holmes</a:t>
            </a:r>
            <a:endParaRPr lang="pl-PL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W 1897 roku prekursor amerykańskiego realizmu prawnego sędzia Holmes stwierdził, iż</a:t>
            </a:r>
            <a:r>
              <a:rPr lang="pl-PL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l-PL" sz="3200" b="1" i="1" dirty="0" smtClean="0">
                <a:solidFill>
                  <a:schemeClr val="accent4">
                    <a:lumMod val="50000"/>
                  </a:schemeClr>
                </a:solidFill>
              </a:rPr>
              <a:t>dla racjonalnej nauki prawa staranny (sumienny) interpretator może być człowiekiem teraźniejszości, ale człowiek przyszłości to statystyk i mistrz ekonomii.</a:t>
            </a:r>
            <a:endParaRPr lang="pl-PL" sz="3200" b="1" i="1" dirty="0" smtClean="0"/>
          </a:p>
          <a:p>
            <a:endParaRPr lang="pl-PL" sz="3200" b="1" i="1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2003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solidFill>
                  <a:schemeClr val="accent2">
                    <a:lumMod val="50000"/>
                  </a:schemeClr>
                </a:solidFill>
              </a:rPr>
              <a:t>Socjologiczna jurysprudencja</a:t>
            </a:r>
            <a:endParaRPr lang="pl-PL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Również w socjologicznej jurysprudencji (inżynierii społecznej) </a:t>
            </a:r>
            <a:r>
              <a:rPr lang="pl-PL" sz="3600" dirty="0" err="1" smtClean="0"/>
              <a:t>Pounda</a:t>
            </a:r>
            <a:r>
              <a:rPr lang="pl-PL" sz="3600" dirty="0" smtClean="0"/>
              <a:t>  można znaleźć idee ekonomiczne. Zwłaszcza pogląd </a:t>
            </a:r>
            <a:r>
              <a:rPr lang="pl-PL" sz="3600" dirty="0" err="1" smtClean="0"/>
              <a:t>Pounda</a:t>
            </a:r>
            <a:r>
              <a:rPr lang="pl-PL" sz="3600" dirty="0" smtClean="0"/>
              <a:t>  na temat zaspokajania pragnień przy równoczesnej minimalizacji groźby powstania konfliktu i strat.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342411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solidFill>
                  <a:schemeClr val="accent2">
                    <a:lumMod val="50000"/>
                  </a:schemeClr>
                </a:solidFill>
              </a:rPr>
              <a:t>Sędzia </a:t>
            </a:r>
            <a:r>
              <a:rPr lang="pl-PL" i="1" dirty="0" err="1">
                <a:solidFill>
                  <a:schemeClr val="accent2">
                    <a:lumMod val="50000"/>
                  </a:schemeClr>
                </a:solidFill>
              </a:rPr>
              <a:t>H</a:t>
            </a:r>
            <a:r>
              <a:rPr lang="pl-PL" i="1" dirty="0" err="1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endParaRPr lang="pl-PL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Posłużył się charakterystyczną dla późniejszej szkoły ekonomicznej analizy argumentacją, stwierdzając, że zaniedbanie jest brakiem przedsięwzięcia środków uzasadnionych kalkulacją kosztów. 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1916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Hermeneutyka prawnicza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dirty="0"/>
              <a:t>Hermeneutyka jako </a:t>
            </a:r>
            <a:r>
              <a:rPr lang="pl-PL" i="1" dirty="0"/>
              <a:t>praktyka interpretacyjna </a:t>
            </a:r>
            <a:r>
              <a:rPr lang="pl-PL" dirty="0"/>
              <a:t>była znana już od starożytności. Pierwotnie oznaczano tym terminem objaśnianie, wyjaśnianie, przez które </a:t>
            </a:r>
            <a:r>
              <a:rPr lang="pl-PL" i="1" dirty="0"/>
              <a:t>coś jest wydobywane na światło dzienne. </a:t>
            </a:r>
            <a:r>
              <a:rPr lang="pl-PL" b="1" dirty="0"/>
              <a:t>Platon</a:t>
            </a:r>
            <a:r>
              <a:rPr lang="pl-PL" dirty="0"/>
              <a:t> używał tego terminu dla określenia sztuki wyjaśniania tego, co mówią bogowie. Istotą hermeneutyki było ustalanie dokładnego znaczenia słów, zdań i tekstów, a także wydobywanie praktycznych wskazówek z różnego rodzaju form symbolicznych. </a:t>
            </a:r>
            <a:r>
              <a:rPr lang="pl-PL" b="1" i="1" u="sng" dirty="0"/>
              <a:t>Hermeneutyka wiązała się z rozumieniem tekstów religijnych, prawnych oraz z różnego rodzaju zabiegami magicznymi. </a:t>
            </a:r>
            <a:r>
              <a:rPr lang="pl-PL" dirty="0"/>
              <a:t>Na tym tle wyłoniła się hermeneutyka, jako technika prawidłowego rozumienia czy ustalania znaczenia.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093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Hermeneutyka prawnicza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Hermeneutyka prawnicza </a:t>
            </a:r>
            <a:r>
              <a:rPr lang="pl-PL" i="1" dirty="0"/>
              <a:t>polega na ustalaniu właściwego znaczenia tekstu prawnego, dotyczy języka prawnego i prawniczego, których znaczenie zmienia się w zależności od kontekstu, sytuacji i okoliczności. </a:t>
            </a:r>
            <a:r>
              <a:rPr lang="pl-PL" dirty="0"/>
              <a:t>Hermeneutyka dzisiaj traktowana jest jako klamra spinającą naukę prawa, filozofię prawa oraz cały porządek prawny, jeśli oczywiście przyjmiemy, że prawo tworzy się w hermeneutycznym akcie rozumienia.</a:t>
            </a:r>
          </a:p>
        </p:txBody>
      </p:sp>
    </p:spTree>
    <p:extLst>
      <p:ext uri="{BB962C8B-B14F-4D97-AF65-F5344CB8AC3E}">
        <p14:creationId xmlns:p14="http://schemas.microsoft.com/office/powerpoint/2010/main" val="4096135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Hermeneutyka prawnicza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Budowana na podstawach fenomenologii hermeneutyka prawnicza również dopuszcza możliwość odwoływania się w interpretacji prawniczej do założeń (ustaleń) ekonomicznych. Konkretne prawo jest produktem złożonego procesu, w którym norma ustawowa jest tylko jednym ze stopni „urzeczywistnienia prawa”. W procesie tym mogą się również pojawić ekonomiczne determinanty, które odgrywają istotną rolę w kształtowaniu się określonej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1867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Hermeneutyka prawnicza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t</a:t>
            </a:r>
            <a:r>
              <a:rPr lang="pl-PL" sz="4400" dirty="0" smtClean="0"/>
              <a:t>radycji interpretacyjnej, jak i konkretnego prawniczego </a:t>
            </a:r>
            <a:r>
              <a:rPr lang="pl-PL" sz="4400" dirty="0" err="1" smtClean="0"/>
              <a:t>przedrozumienia</a:t>
            </a:r>
            <a:r>
              <a:rPr lang="pl-PL" sz="4400" dirty="0" smtClean="0"/>
              <a:t>. Te właśnie czynniki formują ostatecznie proces rozumienia. 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72476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err="1" smtClean="0"/>
              <a:t>Kaufmann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Konkretne, historyczne prawo powstaje jako rezultat procesu, polegającego na wzajemnym zbliżaniu (asymilacji) życiowych – również ekonomicznych – stanów rzeczy i norm.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3204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 lnSpcReduction="10000"/>
          </a:bodyPr>
          <a:lstStyle/>
          <a:p>
            <a:r>
              <a:rPr lang="pl-PL" sz="3200" dirty="0" smtClean="0"/>
              <a:t>Zainteresowanie prawników badaniami ekonomicznymi nie było związane wyłącznie z faktem  powstania w latach 70 XX wieku chicagowskiej szkoły </a:t>
            </a:r>
            <a:r>
              <a:rPr lang="pl-PL" sz="3200" i="1" dirty="0" smtClean="0"/>
              <a:t>Law and </a:t>
            </a:r>
            <a:r>
              <a:rPr lang="pl-PL" sz="3200" i="1" dirty="0" err="1" smtClean="0"/>
              <a:t>Economics</a:t>
            </a:r>
            <a:r>
              <a:rPr lang="pl-PL" sz="3200" i="1" dirty="0" smtClean="0"/>
              <a:t>.</a:t>
            </a:r>
          </a:p>
          <a:p>
            <a:r>
              <a:rPr lang="pl-PL" b="1" dirty="0" smtClean="0">
                <a:solidFill>
                  <a:schemeClr val="accent2">
                    <a:lumMod val="50000"/>
                  </a:schemeClr>
                </a:solidFill>
              </a:rPr>
              <a:t>Z interpretacjami prawa w kategoriach ekonomicznych  spotykamy się już wcześniej w</a:t>
            </a:r>
            <a:r>
              <a:rPr lang="pl-PL" dirty="0" smtClean="0"/>
              <a:t>: jurysprudencji rzymskiej, marksistowskiej teorii prawa, amerykańskim realizmie prawnym, socjologicznej jurysprudencji, w pewnych odmianach hermeneutyki  i argumentacji prawniczej, w koncepcji Ronalda </a:t>
            </a:r>
            <a:r>
              <a:rPr lang="pl-PL" dirty="0" err="1" smtClean="0"/>
              <a:t>Dworkina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2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Teorie argumentacji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Współczesne teorie argumentacji opierają się na przekonaniu, że w trakcie dyskursu nie da się zawsze sformułować racjonalnych argumentów. </a:t>
            </a:r>
            <a:r>
              <a:rPr lang="pl-PL" b="1" dirty="0"/>
              <a:t>Dyskurs powinien być racjonalny i praktyczny.</a:t>
            </a:r>
            <a:r>
              <a:rPr lang="pl-PL" dirty="0"/>
              <a:t> Teorie argumentacji prawniczej, a także retoryka prawnicza, przyjmują podobny punkt widzenia rozumowania jakiego dokonuje każdy prawnik. Zarówno bowiem prawnik – praktyk, jak i prawnik – naukowiec dokonują aktów wartościowania, których z ich pracy myślowej nie da się wyeliminować. </a:t>
            </a:r>
          </a:p>
        </p:txBody>
      </p:sp>
    </p:spTree>
    <p:extLst>
      <p:ext uri="{BB962C8B-B14F-4D97-AF65-F5344CB8AC3E}">
        <p14:creationId xmlns:p14="http://schemas.microsoft.com/office/powerpoint/2010/main" val="73448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Teorie argumentacji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Oba kierunki upatrują jednak swe zadanie w tym, by wypracować jakieś „obiektywne”, „racjonalne” metody kontrolowania tych rozumowań każdego z prawników. Przyjmują założenie, że możliwe jest wypracowanie takich metod, które różnią retorykę prawniczą i teorie argumentacji od hermeneutycznej filozofii prawa. Sama argumentacja jest niewątpliwie teorią specyficznie prawniczą.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4048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>
                <a:solidFill>
                  <a:schemeClr val="accent2">
                    <a:lumMod val="50000"/>
                  </a:schemeClr>
                </a:solidFill>
              </a:rPr>
              <a:t>Teorie argumentacji</a:t>
            </a:r>
            <a:endParaRPr lang="pl-PL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Analiza ekonomiczna bywa stosunkowo często wykorzystywana we współczesnych teoriach argumentacji. W </a:t>
            </a:r>
            <a:r>
              <a:rPr lang="pl-PL" sz="3200" b="1" dirty="0" smtClean="0"/>
              <a:t>teoretycznym dyskursie prawniczym </a:t>
            </a:r>
            <a:r>
              <a:rPr lang="pl-PL" sz="3200" dirty="0" smtClean="0"/>
              <a:t>możemy stosować metody ekonomiczne w zasadzie bez żadnych ograniczeń, jeśli tylko ich użycie jest uzasadnione typem interpretowanego przypadku.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772931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Teorie argumentacji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Z pewnymi ograniczeniami spotykamy się natomiast w przypadku </a:t>
            </a:r>
            <a:r>
              <a:rPr lang="pl-PL" sz="3200" b="1" dirty="0" smtClean="0"/>
              <a:t>dyskursu praktycznego</a:t>
            </a:r>
            <a:r>
              <a:rPr lang="pl-PL" sz="3200" dirty="0" smtClean="0"/>
              <a:t>, w którym uprzednio dokonane ustalenia faktyczne (</a:t>
            </a:r>
            <a:r>
              <a:rPr lang="pl-PL" sz="3200" b="1" u="sng" dirty="0" smtClean="0"/>
              <a:t>również te ekonomiczne</a:t>
            </a:r>
            <a:r>
              <a:rPr lang="pl-PL" sz="3200" dirty="0" smtClean="0"/>
              <a:t>) odgrywają wprawdzie znaczącą rolę, ale nie zawsze muszą przesądzać o ostatecznym rozstrzygnięciu.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369758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Teorie argumentacji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Uczestnicy praktycznego  dyskursu prawniczego muszą w pewnych przypadkach sięgać po argumenty ekonomiczne, by móc dokonać właściwych, słusznych normatywnych rozstrzygnięć. W dyskursie prawniczym można korzystać z wielu rodzajów argumentów ekonomicznych. Ich katalog stale może być uzupełniany i modyfikowany.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3002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>
                <a:solidFill>
                  <a:schemeClr val="accent2">
                    <a:lumMod val="50000"/>
                  </a:schemeClr>
                </a:solidFill>
              </a:rPr>
              <a:t>Teorie argumentacji</a:t>
            </a:r>
            <a:endParaRPr lang="pl-PL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Praktyczny dyskurs prawniczy ma określoną strukturę. Argumenty ekonomiczne muszą się w strukturę tego dyskursu wpisywać. Stąd podział argumentów </a:t>
            </a:r>
            <a:r>
              <a:rPr lang="pl-PL" sz="3200" dirty="0"/>
              <a:t>e</a:t>
            </a:r>
            <a:r>
              <a:rPr lang="pl-PL" sz="3200" dirty="0" smtClean="0"/>
              <a:t>konomicznych na  </a:t>
            </a:r>
            <a:r>
              <a:rPr lang="pl-PL" sz="3200" b="1" dirty="0" smtClean="0">
                <a:solidFill>
                  <a:schemeClr val="accent5">
                    <a:lumMod val="50000"/>
                  </a:schemeClr>
                </a:solidFill>
              </a:rPr>
              <a:t>ogólne </a:t>
            </a:r>
            <a:r>
              <a:rPr lang="pl-PL" sz="3200" dirty="0" smtClean="0"/>
              <a:t>(uniwersalne / niewyspecjalizowane) oraz </a:t>
            </a:r>
            <a:r>
              <a:rPr lang="pl-PL" sz="3200" b="1" dirty="0" smtClean="0">
                <a:solidFill>
                  <a:schemeClr val="accent5">
                    <a:lumMod val="50000"/>
                  </a:schemeClr>
                </a:solidFill>
              </a:rPr>
              <a:t>szczegółowe </a:t>
            </a:r>
            <a:r>
              <a:rPr lang="pl-PL" sz="3200" dirty="0" smtClean="0"/>
              <a:t>(powiązane z wyspecjalizowanymi  obszarami refleksji prawniczej).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708741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>
                <a:solidFill>
                  <a:schemeClr val="accent2">
                    <a:lumMod val="50000"/>
                  </a:schemeClr>
                </a:solidFill>
              </a:rPr>
              <a:t>Teorie argumentacji</a:t>
            </a:r>
            <a:endParaRPr lang="pl-PL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Istnieje również dość liczna grupa argumentów  (topik) prawniczych, które wprawdzie  nie są z samej swej istoty ekonomiczne, lecz sens ekonomiczny stosunkowo łatwo jest im nadać  w praktycznym dyskursie prawniczym.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857848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Ronald </a:t>
            </a:r>
            <a:r>
              <a:rPr lang="pl-PL" b="1" i="1" dirty="0" err="1" smtClean="0"/>
              <a:t>Dworkin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b="1" dirty="0"/>
              <a:t>Sprawa rutynow</a:t>
            </a:r>
            <a:r>
              <a:rPr lang="pl-PL" sz="3200" dirty="0"/>
              <a:t>a – sędzia odnajduje w systemie obowiązującą regułę wyznaczającą postępowanie w danej sytuacji.</a:t>
            </a:r>
          </a:p>
          <a:p>
            <a:r>
              <a:rPr lang="pl-PL" sz="3200" b="1" dirty="0"/>
              <a:t>Trudny przypad</a:t>
            </a:r>
            <a:r>
              <a:rPr lang="pl-PL" sz="3200" dirty="0"/>
              <a:t>ek – w poszukiwaniu rozstrzygnięcia sędzia musi uciec się do innych, nie będących regułami standardów.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2052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Ronald </a:t>
            </a:r>
            <a:r>
              <a:rPr lang="pl-PL" b="1" i="1" dirty="0" err="1" smtClean="0"/>
              <a:t>Dworkin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b="1" i="1" dirty="0"/>
              <a:t>Zasady (</a:t>
            </a:r>
            <a:r>
              <a:rPr lang="pl-PL" sz="3200" b="1" i="1" dirty="0" err="1"/>
              <a:t>principles</a:t>
            </a:r>
            <a:r>
              <a:rPr lang="pl-PL" sz="3200" b="1" i="1" dirty="0"/>
              <a:t>) </a:t>
            </a:r>
            <a:r>
              <a:rPr lang="pl-PL" sz="3200" dirty="0"/>
              <a:t>– to standard, który ma być przestrzegany nie dlatego, że ulepsza lub zabezpiecza jakiś pożądany stan rzeczy, lecz dlatego, że stanowi wymóg wynikający ze sprawiedliwości, uczciwości lub z innego wymiaru moralności, np. „Nikt nie może odnosić pożytku ze swego złego uczynku”. 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903380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Ronald </a:t>
            </a:r>
            <a:r>
              <a:rPr lang="pl-PL" b="1" i="1" dirty="0" err="1" smtClean="0"/>
              <a:t>Dworkin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4000" b="1" i="1" dirty="0" err="1"/>
              <a:t>Policies</a:t>
            </a:r>
            <a:r>
              <a:rPr lang="pl-PL" sz="4000" dirty="0"/>
              <a:t> – to rodzaj standardy, który wytycza pewne cele, ulepszenia natury ekonomicznej, politycznej lub społecznej służące społeczności, np. „Ograniczyć dostęp młodzieży do narkotyków”. </a:t>
            </a:r>
          </a:p>
          <a:p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28570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Rozwój instytucji ekonomicznych w </a:t>
            </a:r>
            <a:r>
              <a:rPr lang="pl-PL" sz="3600" b="1" dirty="0" smtClean="0"/>
              <a:t>starożytnym Rzymie </a:t>
            </a:r>
            <a:r>
              <a:rPr lang="pl-PL" sz="3600" dirty="0" smtClean="0"/>
              <a:t>był przyczyną rozwoju poszczególnych gałęzi prawa, zwłaszcza prawa prywatnego, jak i nauki prawa jurysprudencji. Wpływ ekonomii na myślenie jurystów rzymskich jest szczególnie widoczny w prawie rzeczowym, jak i obligacyjnym.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7079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Ronald </a:t>
            </a:r>
            <a:r>
              <a:rPr lang="pl-PL" b="1" i="1" dirty="0" err="1" smtClean="0"/>
              <a:t>Dworkin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i="1" dirty="0"/>
              <a:t>Reguły </a:t>
            </a:r>
            <a:r>
              <a:rPr lang="pl-PL" dirty="0"/>
              <a:t>– wyznaczają </a:t>
            </a:r>
            <a:r>
              <a:rPr lang="pl-PL" dirty="0" err="1"/>
              <a:t>powinne</a:t>
            </a:r>
            <a:r>
              <a:rPr lang="pl-PL" dirty="0"/>
              <a:t> zachowanie w sposób „wszystko albo nic”. Można je spełnić albo nie spełnić. </a:t>
            </a:r>
          </a:p>
          <a:p>
            <a:r>
              <a:rPr lang="pl-PL" i="1" dirty="0"/>
              <a:t>Zasady</a:t>
            </a:r>
            <a:r>
              <a:rPr lang="pl-PL" dirty="0"/>
              <a:t> – są pewnymi szczególnymi normami nakazującymi realizację określonego stanu rzeczy w możliwie największym stopniu. Wyrażają pewną idealną powinność, która w rzeczywistości nigdy nie jest w pełni realizowana, ale powinno się zmierzać do jej możliwie całkowitego spełnienia.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90680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Ronald  </a:t>
            </a:r>
            <a:r>
              <a:rPr lang="pl-PL" b="1" i="1" dirty="0" err="1" smtClean="0"/>
              <a:t>Dworkin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Poprzez wymogi polityki prawnej , prawo (interpretacja prawnicza) pozostaje w oczywisty sposób otwarte na myślenie ekonomiczne.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 Do samej jednak szkoły ekonomicznej analizy prawa </a:t>
            </a:r>
            <a:r>
              <a:rPr lang="pl-PL" b="1" dirty="0" err="1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pl-PL" b="1" dirty="0" err="1" smtClean="0">
                <a:solidFill>
                  <a:schemeClr val="accent3">
                    <a:lumMod val="50000"/>
                  </a:schemeClr>
                </a:solidFill>
              </a:rPr>
              <a:t>workin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 odnosi się w jednoznacznie krytyczny sposób.</a:t>
            </a:r>
            <a:r>
              <a:rPr lang="pl-PL" dirty="0" smtClean="0"/>
              <a:t> Uważa w szczególności, że sędzia , uzasadniając orzeczenia, w trudnych sprawach, odwołuje się raczej do „instynktownego poczucia wartości”, </a:t>
            </a:r>
            <a:r>
              <a:rPr lang="pl-PL" i="1" dirty="0" smtClean="0">
                <a:solidFill>
                  <a:srgbClr val="C00000"/>
                </a:solidFill>
              </a:rPr>
              <a:t>niż do, opartej na zasadzie efektywności podziału dóbr, ekonomicznej analizy prawa.</a:t>
            </a:r>
            <a:endParaRPr lang="pl-PL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048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Ekonomiczna Analiza Prawa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i="1" dirty="0"/>
              <a:t>Ekonomiczna szkoła prawa </a:t>
            </a:r>
            <a:r>
              <a:rPr lang="pl-PL" dirty="0"/>
              <a:t>– należy do najbardziej wpływowych kierunków we współczesnym prawoznawstwie. </a:t>
            </a:r>
            <a:r>
              <a:rPr lang="pl-PL" b="1" dirty="0">
                <a:solidFill>
                  <a:srgbClr val="C00000"/>
                </a:solidFill>
              </a:rPr>
              <a:t>Głównym założeniem ekonomicznego prawoznawstwa jest przekonanie, że można zracjonalizować prawnicze procedury tworzenia i stosowania prawa opierając się na metodach stosowanych w naukach ekonomicznych. </a:t>
            </a:r>
            <a:r>
              <a:rPr lang="pl-PL" dirty="0"/>
              <a:t>Początkowo przeważała opinia, iż właściwym polem zastosowania metod ekonomicznych są przede wszystkim dziedziny prawa związane z działalnością gospodarczą (prawo gospodarcze, cywilne, czy finansowe). </a:t>
            </a:r>
          </a:p>
        </p:txBody>
      </p:sp>
    </p:spTree>
    <p:extLst>
      <p:ext uri="{BB962C8B-B14F-4D97-AF65-F5344CB8AC3E}">
        <p14:creationId xmlns:p14="http://schemas.microsoft.com/office/powerpoint/2010/main" val="1051264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Ekonomiczna analiza prawa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Obecnie wzmacnia się pogląd, że metody te mogą być stosowane w praktycznie każdej dziedzinie prawa. Jeden z przedstawicieli tego nurtu </a:t>
            </a:r>
            <a:r>
              <a:rPr lang="pl-PL" b="1" dirty="0"/>
              <a:t>R. Posner </a:t>
            </a:r>
            <a:r>
              <a:rPr lang="pl-PL" dirty="0"/>
              <a:t>stwierdził, iż: </a:t>
            </a:r>
            <a:r>
              <a:rPr lang="pl-PL" i="1" dirty="0">
                <a:solidFill>
                  <a:srgbClr val="C00000"/>
                </a:solidFill>
              </a:rPr>
              <a:t>każdy człowiek, poza dziećmi, idiotami oraz narkomanami kieruje się motywem maksymalizacji korzyści.</a:t>
            </a:r>
            <a:r>
              <a:rPr lang="pl-PL" dirty="0"/>
              <a:t> Motywem tym kieruje się nie tylko przedsiębiorca czy bankowiec, ale dla przykładu również złodziej, który kalkuluje opłacalność dokonania kradzieży, czy też lobbysta, który negocjuje treść aktu normatywnego. </a:t>
            </a:r>
          </a:p>
        </p:txBody>
      </p:sp>
    </p:spTree>
    <p:extLst>
      <p:ext uri="{BB962C8B-B14F-4D97-AF65-F5344CB8AC3E}">
        <p14:creationId xmlns:p14="http://schemas.microsoft.com/office/powerpoint/2010/main" val="813872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Ekonomiczna analiza prawa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err="1"/>
              <a:t>R.Posner</a:t>
            </a:r>
            <a:r>
              <a:rPr lang="pl-PL" dirty="0"/>
              <a:t>  </a:t>
            </a:r>
            <a:r>
              <a:rPr lang="pl-PL" dirty="0" smtClean="0"/>
              <a:t>był </a:t>
            </a:r>
            <a:r>
              <a:rPr lang="pl-PL" dirty="0"/>
              <a:t>przekonany, że logika prawa opiera się na logice rynku, natomiast </a:t>
            </a:r>
            <a:r>
              <a:rPr lang="pl-PL" i="1" dirty="0">
                <a:solidFill>
                  <a:srgbClr val="C00000"/>
                </a:solidFill>
              </a:rPr>
              <a:t>metody ekonomiczne winny mieć uniwersalne zastosowanie w prawoznawstwi</a:t>
            </a:r>
            <a:r>
              <a:rPr lang="pl-PL" dirty="0"/>
              <a:t>e, czyli mogą one być zastosowane zarówno do </a:t>
            </a:r>
            <a:r>
              <a:rPr lang="pl-PL" dirty="0" err="1"/>
              <a:t>zachowań</a:t>
            </a:r>
            <a:r>
              <a:rPr lang="pl-PL" dirty="0"/>
              <a:t> rynkowych, prawa cywilnego, gospodarczego, a także w dziedzinach zasadniczo odległych od </a:t>
            </a:r>
            <a:r>
              <a:rPr lang="pl-PL" dirty="0" err="1"/>
              <a:t>zachowań</a:t>
            </a:r>
            <a:r>
              <a:rPr lang="pl-PL" dirty="0"/>
              <a:t> rynkowych, czyli w prawie karnym, czy konstytucyjnym.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059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2350" cy="54006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accent5">
                    <a:lumMod val="50000"/>
                  </a:schemeClr>
                </a:solidFill>
              </a:rPr>
              <a:t>W tym samym czasie ukształtowały się podstawy dla </a:t>
            </a:r>
            <a:r>
              <a:rPr lang="pl-PL" sz="4000" i="1" dirty="0" smtClean="0">
                <a:solidFill>
                  <a:schemeClr val="accent5">
                    <a:lumMod val="50000"/>
                  </a:schemeClr>
                </a:solidFill>
              </a:rPr>
              <a:t>prawa finansowego, </a:t>
            </a:r>
            <a:r>
              <a:rPr lang="pl-PL" sz="4000" dirty="0" smtClean="0">
                <a:solidFill>
                  <a:schemeClr val="accent5">
                    <a:lumMod val="50000"/>
                  </a:schemeClr>
                </a:solidFill>
              </a:rPr>
              <a:t>gałęzi prawa </a:t>
            </a:r>
            <a:r>
              <a:rPr lang="pl-PL" sz="4000" i="1" dirty="0" smtClean="0">
                <a:solidFill>
                  <a:schemeClr val="accent2">
                    <a:lumMod val="50000"/>
                  </a:schemeClr>
                </a:solidFill>
              </a:rPr>
              <a:t>zdeterminowanej przez ekonomię</a:t>
            </a:r>
            <a:r>
              <a:rPr lang="pl-PL" sz="4000" dirty="0" smtClean="0">
                <a:solidFill>
                  <a:schemeClr val="accent5">
                    <a:lumMod val="50000"/>
                  </a:schemeClr>
                </a:solidFill>
              </a:rPr>
              <a:t>. Już w starożytności wypracowano takie ekonomiczno – prawne kategorie pojęciowe jak podatek, cło, czy skarb państwa.</a:t>
            </a:r>
            <a:endParaRPr lang="pl-PL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Marksistowska nauka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Prawo jest zbiorem norm postępowania. Normy te są ustanowione albo uznane w odpowiedniej formie przez państwo. Realizacja norm jest zabezpieczona użyciem przymusu ze strony organów państwowych. Normy są wyrazem woli klasy panującej, a ich celem zapewnienie dogodnych dla tej klasy warunków społeczno – ekonomicznych. </a:t>
            </a:r>
          </a:p>
        </p:txBody>
      </p:sp>
    </p:spTree>
    <p:extLst>
      <p:ext uri="{BB962C8B-B14F-4D97-AF65-F5344CB8AC3E}">
        <p14:creationId xmlns:p14="http://schemas.microsoft.com/office/powerpoint/2010/main" val="966822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pl-PL" sz="4000" dirty="0"/>
              <a:t>Co ciekawe koncepcja marksistowska jest przykładem koncepcji pozytywistycznych, zakłada, że prawo pochodzi od państwa. Jednak mamy pewną różnicę, inaczej niż w pozytywizmie, prawo ma charakter klasowy, służy interesom klasy władającej środkami produkcji, nie uznaje uniwersalistycznych wymogów aksjologii prawa.</a:t>
            </a:r>
          </a:p>
          <a:p>
            <a:pPr marL="109728" indent="0">
              <a:buNone/>
            </a:pP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75576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err="1" smtClean="0"/>
              <a:t>Paszukanis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Ekonomia miała szczególną pozycję i znaczenie w marksistowskiej  nauce prawa. Była ona obok filozofii (materializmu dialektycznego) drugą nauką podstawową.</a:t>
            </a:r>
          </a:p>
          <a:p>
            <a:r>
              <a:rPr lang="pl-PL" dirty="0" smtClean="0"/>
              <a:t>Prawo jest, wedle </a:t>
            </a:r>
            <a:r>
              <a:rPr lang="pl-PL" dirty="0" err="1" smtClean="0"/>
              <a:t>Paszukanisa</a:t>
            </a:r>
            <a:r>
              <a:rPr lang="pl-PL" dirty="0" smtClean="0"/>
              <a:t>, produktem konkretnej formy prawnej, która z kolei jest realnym odbiciem stosunków produkcji oraz stosunków wymiany. </a:t>
            </a:r>
            <a:r>
              <a:rPr lang="pl-PL" b="1" i="1" dirty="0" smtClean="0">
                <a:solidFill>
                  <a:schemeClr val="accent2">
                    <a:lumMod val="50000"/>
                  </a:schemeClr>
                </a:solidFill>
              </a:rPr>
              <a:t>Prawo daje się zredukować do kategorii ekonomicznych faktów.</a:t>
            </a:r>
            <a:endParaRPr lang="pl-PL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6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solidFill>
                  <a:schemeClr val="accent2">
                    <a:lumMod val="50000"/>
                  </a:schemeClr>
                </a:solidFill>
              </a:rPr>
              <a:t>Realizm prawniczy</a:t>
            </a:r>
            <a:endParaRPr lang="pl-PL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itchFamily="34" charset="0"/>
              <a:buChar char="•"/>
              <a:defRPr/>
            </a:pPr>
            <a:r>
              <a:rPr lang="pl-PL" dirty="0"/>
              <a:t>Nurt realistyczny, ujmujący prawo jako zespół faktów psychicznych albo społecznych. Uznawany jest za część socjologicznej jurysprudencji oznaczającej zbiorczą nazwę wielu nurtów nauk prawnych z początku XX wieku, sięgających pomocniczo po wiedzę i metody </a:t>
            </a:r>
            <a:r>
              <a:rPr lang="pl-PL" dirty="0" smtClean="0"/>
              <a:t>socjologii. </a:t>
            </a:r>
            <a:r>
              <a:rPr lang="pl-PL" dirty="0"/>
              <a:t>Mianem tym określa się szkołę wolnego prawa, amerykański i skandynawski realizm prawniczy oraz prace </a:t>
            </a:r>
            <a:r>
              <a:rPr lang="pl-PL" dirty="0" err="1"/>
              <a:t>Roscoe</a:t>
            </a:r>
            <a:r>
              <a:rPr lang="pl-PL" dirty="0"/>
              <a:t> </a:t>
            </a:r>
            <a:r>
              <a:rPr lang="pl-PL" dirty="0" err="1" smtClean="0"/>
              <a:t>Pounda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388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Realizm prawniczy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itchFamily="34" charset="0"/>
              <a:buChar char="•"/>
              <a:defRPr/>
            </a:pPr>
            <a:r>
              <a:rPr lang="pl-PL" dirty="0" smtClean="0"/>
              <a:t>W </a:t>
            </a:r>
            <a:r>
              <a:rPr lang="pl-PL" dirty="0"/>
              <a:t>polskiej nauce okresu komunizmu nurt ten nazywany był funkcjonalizmem prawnym i był celem licznych krytyk ze strony teoretyków prawa. Nie istnieją jednak silniejsze związki między socjologiczną jurysprudencją, a funkcjonalizmem w socjologii czy antropologii.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4870872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432</TotalTime>
  <Words>1564</Words>
  <Application>Microsoft Office PowerPoint</Application>
  <PresentationFormat>Pokaz na ekranie (4:3)</PresentationFormat>
  <Paragraphs>84</Paragraphs>
  <Slides>34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34</vt:i4>
      </vt:variant>
    </vt:vector>
  </HeadingPairs>
  <TitlesOfParts>
    <vt:vector size="39" baseType="lpstr">
      <vt:lpstr>Default Theme</vt:lpstr>
      <vt:lpstr>Uniwersytet Przyrodniczy we Wrocławiu</vt:lpstr>
      <vt:lpstr>1_Uniwersytet Przyrodniczy we Wrocławiu</vt:lpstr>
      <vt:lpstr>2_Uniwersytet Przyrodniczy we Wrocławiu</vt:lpstr>
      <vt:lpstr>Wielkomiejski</vt:lpstr>
      <vt:lpstr>Prezentacja programu PowerPoint</vt:lpstr>
      <vt:lpstr>Prezentacja programu PowerPoint</vt:lpstr>
      <vt:lpstr>Prezentacja programu PowerPoint</vt:lpstr>
      <vt:lpstr>Prezentacja programu PowerPoint</vt:lpstr>
      <vt:lpstr>Marksistowska nauka prawa</vt:lpstr>
      <vt:lpstr>Prezentacja programu PowerPoint</vt:lpstr>
      <vt:lpstr>Paszukanis</vt:lpstr>
      <vt:lpstr>Realizm prawniczy</vt:lpstr>
      <vt:lpstr>Realizm prawniczy</vt:lpstr>
      <vt:lpstr>Realizm prawniczy w wersji amerykańskiej</vt:lpstr>
      <vt:lpstr>Realizm amerykański</vt:lpstr>
      <vt:lpstr>O. W. Holmes</vt:lpstr>
      <vt:lpstr>Socjologiczna jurysprudencja</vt:lpstr>
      <vt:lpstr>Sędzia Hand</vt:lpstr>
      <vt:lpstr>Hermeneutyka prawnicza</vt:lpstr>
      <vt:lpstr>Hermeneutyka prawnicza</vt:lpstr>
      <vt:lpstr>Hermeneutyka prawnicza</vt:lpstr>
      <vt:lpstr>Hermeneutyka prawnicza</vt:lpstr>
      <vt:lpstr>Kaufmann</vt:lpstr>
      <vt:lpstr>Teorie argumentacji</vt:lpstr>
      <vt:lpstr>Teorie argumentacji</vt:lpstr>
      <vt:lpstr>Teorie argumentacji</vt:lpstr>
      <vt:lpstr>Teorie argumentacji</vt:lpstr>
      <vt:lpstr>Teorie argumentacji</vt:lpstr>
      <vt:lpstr>Teorie argumentacji</vt:lpstr>
      <vt:lpstr>Teorie argumentacji</vt:lpstr>
      <vt:lpstr>Ronald Dworkin</vt:lpstr>
      <vt:lpstr>Ronald Dworkin</vt:lpstr>
      <vt:lpstr>Ronald Dworkin</vt:lpstr>
      <vt:lpstr>Ronald Dworkin</vt:lpstr>
      <vt:lpstr>Ronald  Dworkin</vt:lpstr>
      <vt:lpstr>Ekonomiczna Analiza Prawa</vt:lpstr>
      <vt:lpstr>Ekonomiczna analiza prawa</vt:lpstr>
      <vt:lpstr>Ekonomiczna analiza prawa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PD</dc:creator>
  <cp:lastModifiedBy>PD</cp:lastModifiedBy>
  <cp:revision>66</cp:revision>
  <dcterms:created xsi:type="dcterms:W3CDTF">2016-07-09T11:11:47Z</dcterms:created>
  <dcterms:modified xsi:type="dcterms:W3CDTF">2016-09-25T18:04:13Z</dcterms:modified>
</cp:coreProperties>
</file>