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9" r:id="rId3"/>
    <p:sldId id="257" r:id="rId4"/>
    <p:sldId id="258"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 id="278" r:id="rId26"/>
    <p:sldId id="279"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8" r:id="rId52"/>
    <p:sldId id="307" r:id="rId53"/>
    <p:sldId id="309" r:id="rId54"/>
    <p:sldId id="312" r:id="rId55"/>
    <p:sldId id="311" r:id="rId56"/>
    <p:sldId id="310"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209B2-5BD0-475E-B1BC-85454ABEDCE7}" type="datetimeFigureOut">
              <a:rPr lang="pl-PL" smtClean="0"/>
              <a:t>25.04.2017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F1F89-1E60-4CBA-A923-1BCECF0E4374}" type="slidenum">
              <a:rPr lang="pl-PL" smtClean="0"/>
              <a:t>‹#›</a:t>
            </a:fld>
            <a:endParaRPr lang="pl-PL"/>
          </a:p>
        </p:txBody>
      </p:sp>
    </p:spTree>
    <p:extLst>
      <p:ext uri="{BB962C8B-B14F-4D97-AF65-F5344CB8AC3E}">
        <p14:creationId xmlns:p14="http://schemas.microsoft.com/office/powerpoint/2010/main" val="11532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AF1F89-1E60-4CBA-A923-1BCECF0E4374}" type="slidenum">
              <a:rPr lang="pl-PL" smtClean="0"/>
              <a:t>29</a:t>
            </a:fld>
            <a:endParaRPr lang="pl-PL"/>
          </a:p>
        </p:txBody>
      </p:sp>
    </p:spTree>
    <p:extLst>
      <p:ext uri="{BB962C8B-B14F-4D97-AF65-F5344CB8AC3E}">
        <p14:creationId xmlns:p14="http://schemas.microsoft.com/office/powerpoint/2010/main" val="2005918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AF1F89-1E60-4CBA-A923-1BCECF0E4374}" type="slidenum">
              <a:rPr lang="pl-PL" smtClean="0"/>
              <a:t>46</a:t>
            </a:fld>
            <a:endParaRPr lang="pl-PL"/>
          </a:p>
        </p:txBody>
      </p:sp>
    </p:spTree>
    <p:extLst>
      <p:ext uri="{BB962C8B-B14F-4D97-AF65-F5344CB8AC3E}">
        <p14:creationId xmlns:p14="http://schemas.microsoft.com/office/powerpoint/2010/main" val="124385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25.04.2017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25.04.2017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25.04.2017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25.04.2017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25.04.2017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25.04.2017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25.04.2017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25.04.2017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25.04.2017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25.04.2017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25.04.2017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25.04.2017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16632"/>
            <a:ext cx="7772400" cy="1470025"/>
          </a:xfrm>
        </p:spPr>
        <p:txBody>
          <a:bodyPr>
            <a:normAutofit fontScale="90000"/>
          </a:bodyPr>
          <a:lstStyle/>
          <a:p>
            <a:r>
              <a:rPr lang="pl-PL" dirty="0"/>
              <a:t>Umowy dotyczące korzystania z rzeczy</a:t>
            </a:r>
            <a:br>
              <a:rPr lang="pl-PL" dirty="0"/>
            </a:br>
            <a:endParaRPr lang="pl-PL" dirty="0"/>
          </a:p>
        </p:txBody>
      </p:sp>
      <p:sp>
        <p:nvSpPr>
          <p:cNvPr id="3" name="Podtytuł 2"/>
          <p:cNvSpPr>
            <a:spLocks noGrp="1"/>
          </p:cNvSpPr>
          <p:nvPr>
            <p:ph type="subTitle" idx="1"/>
          </p:nvPr>
        </p:nvSpPr>
        <p:spPr>
          <a:xfrm>
            <a:off x="179512" y="1340768"/>
            <a:ext cx="8640960" cy="5184576"/>
          </a:xfrm>
        </p:spPr>
        <p:txBody>
          <a:bodyPr/>
          <a:lstStyle/>
          <a:p>
            <a:pPr marL="457200" indent="-457200" algn="just">
              <a:buFont typeface="Arial" pitchFamily="34" charset="0"/>
              <a:buChar char="•"/>
            </a:pPr>
            <a:r>
              <a:rPr lang="pl-PL" dirty="0" smtClean="0">
                <a:solidFill>
                  <a:schemeClr val="tx1"/>
                </a:solidFill>
              </a:rPr>
              <a:t>Najem</a:t>
            </a:r>
          </a:p>
          <a:p>
            <a:pPr marL="457200" indent="-457200" algn="just">
              <a:buFont typeface="Arial" pitchFamily="34" charset="0"/>
              <a:buChar char="•"/>
            </a:pPr>
            <a:r>
              <a:rPr lang="pl-PL" dirty="0" smtClean="0">
                <a:solidFill>
                  <a:schemeClr val="tx1"/>
                </a:solidFill>
              </a:rPr>
              <a:t>Dzierżawa</a:t>
            </a:r>
          </a:p>
          <a:p>
            <a:pPr marL="457200" indent="-457200" algn="just">
              <a:buFont typeface="Arial" pitchFamily="34" charset="0"/>
              <a:buChar char="•"/>
            </a:pPr>
            <a:r>
              <a:rPr lang="pl-PL" dirty="0" smtClean="0">
                <a:solidFill>
                  <a:schemeClr val="tx1"/>
                </a:solidFill>
              </a:rPr>
              <a:t>Leasing</a:t>
            </a:r>
          </a:p>
          <a:p>
            <a:pPr marL="457200" indent="-457200" algn="just">
              <a:buFont typeface="Arial" pitchFamily="34" charset="0"/>
              <a:buChar char="•"/>
            </a:pPr>
            <a:r>
              <a:rPr lang="pl-PL" dirty="0" smtClean="0">
                <a:solidFill>
                  <a:schemeClr val="tx1"/>
                </a:solidFill>
              </a:rPr>
              <a:t>Użyczenie</a:t>
            </a:r>
          </a:p>
          <a:p>
            <a:pPr marL="457200" indent="-457200" algn="just">
              <a:buFont typeface="Arial" pitchFamily="34" charset="0"/>
              <a:buChar char="•"/>
            </a:pPr>
            <a:r>
              <a:rPr lang="pl-PL" dirty="0" smtClean="0">
                <a:solidFill>
                  <a:schemeClr val="bg2">
                    <a:lumMod val="50000"/>
                  </a:schemeClr>
                </a:solidFill>
              </a:rPr>
              <a:t>Umowa licencyjna (art. 66 ust. 1 ustawy prawo autorskie)</a:t>
            </a:r>
          </a:p>
          <a:p>
            <a:pPr marL="457200" indent="-457200" algn="just">
              <a:buFont typeface="Arial" pitchFamily="34" charset="0"/>
              <a:buChar char="•"/>
            </a:pPr>
            <a:endParaRPr lang="pl-PL" dirty="0">
              <a:solidFill>
                <a:schemeClr val="tx1"/>
              </a:solidFill>
            </a:endParaRPr>
          </a:p>
        </p:txBody>
      </p:sp>
    </p:spTree>
    <p:extLst>
      <p:ext uri="{BB962C8B-B14F-4D97-AF65-F5344CB8AC3E}">
        <p14:creationId xmlns:p14="http://schemas.microsoft.com/office/powerpoint/2010/main" val="1150474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Art. 674. </a:t>
            </a:r>
            <a:r>
              <a:rPr lang="pl-PL" b="1" dirty="0" smtClean="0"/>
              <a:t>Poczytanie przedłużenia </a:t>
            </a:r>
            <a:r>
              <a:rPr lang="pl-PL" b="1" dirty="0"/>
              <a:t>najmu na czas nieoznaczony </a:t>
            </a:r>
          </a:p>
          <a:p>
            <a:pPr marL="0" indent="0">
              <a:buNone/>
            </a:pPr>
            <a:r>
              <a:rPr lang="pl-PL" dirty="0"/>
              <a:t>Jeżeli po upływie terminu oznaczonego w umowie albo w wypowiedzeniu </a:t>
            </a:r>
            <a:r>
              <a:rPr lang="pl-PL" b="1" dirty="0"/>
              <a:t>najemca używa nadal rzeczy za zgodą wynajmującego</a:t>
            </a:r>
            <a:r>
              <a:rPr lang="pl-PL" dirty="0"/>
              <a:t>, poczytuje się w razie wątpliwości, że najem został przedłużony </a:t>
            </a:r>
            <a:r>
              <a:rPr lang="pl-PL" b="1" dirty="0"/>
              <a:t>na czas nie oznaczony</a:t>
            </a:r>
            <a:r>
              <a:rPr lang="pl-PL" dirty="0"/>
              <a:t>. </a:t>
            </a:r>
          </a:p>
          <a:p>
            <a:pPr marL="0" indent="0">
              <a:buNone/>
            </a:pPr>
            <a:r>
              <a:rPr lang="pl-PL" dirty="0" smtClean="0">
                <a:sym typeface="Wingdings" pitchFamily="2" charset="2"/>
              </a:rPr>
              <a:t> Reguła interpretacyjna; zasada ta nie dotyczy rozwiązania stosunku najmu bez zachowania terminów wypowiedzenia ( np. art. 664</a:t>
            </a:r>
            <a:r>
              <a:rPr lang="pl-PL" dirty="0"/>
              <a:t>§2, </a:t>
            </a:r>
            <a:r>
              <a:rPr lang="pl-PL" dirty="0" smtClean="0"/>
              <a:t>667§2, 672, 682, 687 </a:t>
            </a:r>
            <a:r>
              <a:rPr lang="pl-PL" dirty="0" err="1" smtClean="0"/>
              <a:t>kc</a:t>
            </a:r>
            <a:r>
              <a:rPr lang="pl-PL" dirty="0" smtClean="0"/>
              <a:t>)</a:t>
            </a:r>
            <a:endParaRPr lang="pl-PL" dirty="0"/>
          </a:p>
        </p:txBody>
      </p:sp>
    </p:spTree>
    <p:extLst>
      <p:ext uri="{BB962C8B-B14F-4D97-AF65-F5344CB8AC3E}">
        <p14:creationId xmlns:p14="http://schemas.microsoft.com/office/powerpoint/2010/main" val="1238782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br>
              <a:rPr lang="pl-PL" dirty="0" smtClean="0"/>
            </a:br>
            <a:r>
              <a:rPr lang="pl-PL" dirty="0" smtClean="0"/>
              <a:t>-wynajmujący-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Obowiązek wydania przedmiotu najmu do używania w oznaczonym terminie lub niezwłocznie po wezwaniu najemcy </a:t>
            </a:r>
            <a:r>
              <a:rPr lang="pl-PL" dirty="0" smtClean="0">
                <a:sym typeface="Wingdings" pitchFamily="2" charset="2"/>
              </a:rPr>
              <a:t> świadczenie ciągłe</a:t>
            </a:r>
          </a:p>
          <a:p>
            <a:r>
              <a:rPr lang="pl-PL" dirty="0" smtClean="0">
                <a:sym typeface="Wingdings" pitchFamily="2" charset="2"/>
              </a:rPr>
              <a:t>Obowiązek umożliwienia korzystania najemcy z przedmiotu najmu</a:t>
            </a:r>
          </a:p>
          <a:p>
            <a:r>
              <a:rPr lang="pl-PL" dirty="0" smtClean="0">
                <a:sym typeface="Wingdings" pitchFamily="2" charset="2"/>
              </a:rPr>
              <a:t>Obowiązek utrzymywania rzeczy w stanie zdatnym do umówionego użytku przez okres najmu</a:t>
            </a:r>
          </a:p>
          <a:p>
            <a:r>
              <a:rPr lang="pl-PL" dirty="0" smtClean="0"/>
              <a:t>Drobne </a:t>
            </a:r>
            <a:r>
              <a:rPr lang="pl-PL" dirty="0"/>
              <a:t>nakłady połączone ze zwykłym używaniem rzeczy obciążają </a:t>
            </a:r>
            <a:r>
              <a:rPr lang="pl-PL" dirty="0" smtClean="0"/>
              <a:t>najemcę.</a:t>
            </a:r>
          </a:p>
          <a:p>
            <a:r>
              <a:rPr lang="pl-PL" dirty="0" smtClean="0"/>
              <a:t>Jeżeli </a:t>
            </a:r>
            <a:r>
              <a:rPr lang="pl-PL" dirty="0"/>
              <a:t>rzecz najęta uległa zniszczeniu z powodu okoliczności, za które wynajmujący odpowiedzialności nie ponosi, wynajmujący nie ma obowiązku przywrócenia stanu poprzedniego</a:t>
            </a:r>
            <a:endParaRPr lang="pl-PL" dirty="0" smtClean="0">
              <a:sym typeface="Wingdings" pitchFamily="2" charset="2"/>
            </a:endParaRPr>
          </a:p>
          <a:p>
            <a:endParaRPr lang="pl-PL" dirty="0"/>
          </a:p>
        </p:txBody>
      </p:sp>
    </p:spTree>
    <p:extLst>
      <p:ext uri="{BB962C8B-B14F-4D97-AF65-F5344CB8AC3E}">
        <p14:creationId xmlns:p14="http://schemas.microsoft.com/office/powerpoint/2010/main" val="3956591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-wynajmujący-</a:t>
            </a:r>
          </a:p>
        </p:txBody>
      </p:sp>
      <p:sp>
        <p:nvSpPr>
          <p:cNvPr id="3" name="Symbol zastępczy zawartości 2"/>
          <p:cNvSpPr>
            <a:spLocks noGrp="1"/>
          </p:cNvSpPr>
          <p:nvPr>
            <p:ph idx="1"/>
          </p:nvPr>
        </p:nvSpPr>
        <p:spPr/>
        <p:txBody>
          <a:bodyPr>
            <a:normAutofit lnSpcReduction="10000"/>
          </a:bodyPr>
          <a:lstStyle/>
          <a:p>
            <a:r>
              <a:rPr lang="pl-PL" b="1" dirty="0" smtClean="0"/>
              <a:t>Art</a:t>
            </a:r>
            <a:r>
              <a:rPr lang="pl-PL" b="1" dirty="0"/>
              <a:t>. 663. Konieczne naprawy rzeczy </a:t>
            </a:r>
          </a:p>
          <a:p>
            <a:pPr marL="0" indent="0">
              <a:buNone/>
            </a:pPr>
            <a:r>
              <a:rPr lang="pl-PL" dirty="0"/>
              <a:t>Jeżeli w czasie trwania najmu rzecz wymaga napraw, które obciążają wynajmującego, a bez których rzecz nie jest przydatna do umówionego użytku, </a:t>
            </a:r>
            <a:r>
              <a:rPr lang="pl-PL" b="1" dirty="0"/>
              <a:t>najemca może wyznaczyć wynajmującemu odpowiedni termin do wykonania napraw</a:t>
            </a:r>
            <a:r>
              <a:rPr lang="pl-PL" dirty="0"/>
              <a:t>. Po bezskutecznym upływie wyznaczonego terminu najemca może dokonać koniecznych napraw na koszt wynajmującego. </a:t>
            </a:r>
          </a:p>
          <a:p>
            <a:endParaRPr lang="pl-PL" dirty="0"/>
          </a:p>
        </p:txBody>
      </p:sp>
    </p:spTree>
    <p:extLst>
      <p:ext uri="{BB962C8B-B14F-4D97-AF65-F5344CB8AC3E}">
        <p14:creationId xmlns:p14="http://schemas.microsoft.com/office/powerpoint/2010/main" val="424808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-wynajmujący-</a:t>
            </a:r>
          </a:p>
        </p:txBody>
      </p:sp>
      <p:sp>
        <p:nvSpPr>
          <p:cNvPr id="3" name="Symbol zastępczy zawartości 2"/>
          <p:cNvSpPr>
            <a:spLocks noGrp="1"/>
          </p:cNvSpPr>
          <p:nvPr>
            <p:ph idx="1"/>
          </p:nvPr>
        </p:nvSpPr>
        <p:spPr/>
        <p:txBody>
          <a:bodyPr>
            <a:normAutofit fontScale="62500" lnSpcReduction="20000"/>
          </a:bodyPr>
          <a:lstStyle/>
          <a:p>
            <a:r>
              <a:rPr lang="pl-PL" b="1" dirty="0"/>
              <a:t>Art. 664. Rękojmia za wady rzeczy </a:t>
            </a:r>
          </a:p>
          <a:p>
            <a:pPr marL="0" indent="0">
              <a:buNone/>
            </a:pPr>
            <a:r>
              <a:rPr lang="pl-PL" dirty="0"/>
              <a:t>§ 1. Jeżeli rzecz najęta ma wady, które </a:t>
            </a:r>
            <a:r>
              <a:rPr lang="pl-PL" b="1" dirty="0">
                <a:solidFill>
                  <a:srgbClr val="0070C0"/>
                </a:solidFill>
              </a:rPr>
              <a:t>ograniczają</a:t>
            </a:r>
            <a:r>
              <a:rPr lang="pl-PL" dirty="0">
                <a:solidFill>
                  <a:srgbClr val="0070C0"/>
                </a:solidFill>
              </a:rPr>
              <a:t> </a:t>
            </a:r>
            <a:r>
              <a:rPr lang="pl-PL" dirty="0"/>
              <a:t>jej przydatność do umówionego użytku, </a:t>
            </a:r>
            <a:r>
              <a:rPr lang="pl-PL" b="1" dirty="0">
                <a:solidFill>
                  <a:srgbClr val="FF0000"/>
                </a:solidFill>
              </a:rPr>
              <a:t>najemca może żądać odpowiedniego </a:t>
            </a:r>
            <a:r>
              <a:rPr lang="pl-PL" b="1" cap="small" dirty="0">
                <a:solidFill>
                  <a:srgbClr val="FF0000"/>
                </a:solidFill>
              </a:rPr>
              <a:t>obniżenia czynszu </a:t>
            </a:r>
            <a:r>
              <a:rPr lang="pl-PL" b="1" dirty="0">
                <a:solidFill>
                  <a:srgbClr val="FF0000"/>
                </a:solidFill>
              </a:rPr>
              <a:t>za czas trwania wad.</a:t>
            </a:r>
            <a:r>
              <a:rPr lang="pl-PL" dirty="0"/>
              <a:t/>
            </a:r>
            <a:br>
              <a:rPr lang="pl-PL" dirty="0"/>
            </a:br>
            <a:r>
              <a:rPr lang="pl-PL" dirty="0"/>
              <a:t>§ 2. Jeżeli w chwili wydania najemcy rzecz miała wady, które </a:t>
            </a:r>
            <a:r>
              <a:rPr lang="pl-PL" b="1" dirty="0">
                <a:solidFill>
                  <a:srgbClr val="0070C0"/>
                </a:solidFill>
              </a:rPr>
              <a:t>uniemożliwiają</a:t>
            </a:r>
            <a:r>
              <a:rPr lang="pl-PL" dirty="0"/>
              <a:t> przewidziane w umowie używanie rzeczy, albo jeżeli wady takie powstały później, a wynajmujący mimo otrzymanego zawiadomienia nie usunął ich w czasie odpowiednim, albo jeżeli wady usunąć się nie dadzą, </a:t>
            </a:r>
            <a:r>
              <a:rPr lang="pl-PL" b="1" dirty="0">
                <a:solidFill>
                  <a:srgbClr val="FF0000"/>
                </a:solidFill>
              </a:rPr>
              <a:t>najemca może wypowiedzieć najem bez zachowania terminów wypowiedzenia.</a:t>
            </a:r>
            <a:br>
              <a:rPr lang="pl-PL" b="1" dirty="0">
                <a:solidFill>
                  <a:srgbClr val="FF0000"/>
                </a:solidFill>
              </a:rPr>
            </a:br>
            <a:r>
              <a:rPr lang="pl-PL" dirty="0"/>
              <a:t>§ 3. Roszczenie o obniżenie czynszu z powodu wad rzeczy najętej, jak również uprawnienie do niezwłocznego wypowiedzenia najmu </a:t>
            </a:r>
            <a:r>
              <a:rPr lang="pl-PL" b="1" dirty="0">
                <a:solidFill>
                  <a:srgbClr val="FF0000"/>
                </a:solidFill>
              </a:rPr>
              <a:t>nie przysługuje najemcy, jeżeli w chwili zawarcia umowy wiedział o wadach.</a:t>
            </a:r>
            <a:br>
              <a:rPr lang="pl-PL" b="1" dirty="0">
                <a:solidFill>
                  <a:srgbClr val="FF0000"/>
                </a:solidFill>
              </a:rPr>
            </a:br>
            <a:endParaRPr lang="pl-PL" b="1" dirty="0">
              <a:solidFill>
                <a:srgbClr val="FF0000"/>
              </a:solidFill>
            </a:endParaRPr>
          </a:p>
          <a:p>
            <a:r>
              <a:rPr lang="pl-PL" b="1" dirty="0"/>
              <a:t>Art. 665. Roszczenia osoby trzeciej dotyczące przedmiotu najmu </a:t>
            </a:r>
          </a:p>
          <a:p>
            <a:pPr marL="0" indent="0">
              <a:buNone/>
            </a:pPr>
            <a:r>
              <a:rPr lang="pl-PL" dirty="0"/>
              <a:t>Jeżeli osoba trzecia dochodzi przeciwko najemcy roszczeń dotyczących rzeczy najętej, </a:t>
            </a:r>
            <a:r>
              <a:rPr lang="pl-PL" b="1" dirty="0">
                <a:solidFill>
                  <a:srgbClr val="FF0000"/>
                </a:solidFill>
              </a:rPr>
              <a:t>najemca powinien niezwłocznie zawiadomić o tym wynajmującego</a:t>
            </a:r>
            <a:r>
              <a:rPr lang="pl-PL" dirty="0"/>
              <a:t>. </a:t>
            </a:r>
          </a:p>
          <a:p>
            <a:endParaRPr lang="pl-PL" dirty="0"/>
          </a:p>
        </p:txBody>
      </p:sp>
    </p:spTree>
    <p:extLst>
      <p:ext uri="{BB962C8B-B14F-4D97-AF65-F5344CB8AC3E}">
        <p14:creationId xmlns:p14="http://schemas.microsoft.com/office/powerpoint/2010/main" val="2374910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smtClean="0"/>
              <a:t>-najemca-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Obowiązek zapłaty czynszu</a:t>
            </a:r>
          </a:p>
          <a:p>
            <a:r>
              <a:rPr lang="pl-PL" dirty="0" smtClean="0"/>
              <a:t>Obowiązek należytego używania rzeczy  i sprawowania nad nim pieczy</a:t>
            </a:r>
          </a:p>
          <a:p>
            <a:r>
              <a:rPr lang="pl-PL" dirty="0" smtClean="0"/>
              <a:t>Czynsz:</a:t>
            </a:r>
          </a:p>
          <a:p>
            <a:pPr>
              <a:buFont typeface="Wingdings" pitchFamily="2" charset="2"/>
              <a:buChar char="ü"/>
            </a:pPr>
            <a:r>
              <a:rPr lang="pl-PL" dirty="0" smtClean="0"/>
              <a:t>Może być ustalony jako świadczenie pieniężne lub świadczenie innego rodzaju</a:t>
            </a:r>
          </a:p>
          <a:p>
            <a:pPr>
              <a:buFont typeface="Wingdings" pitchFamily="2" charset="2"/>
              <a:buChar char="ü"/>
            </a:pPr>
            <a:r>
              <a:rPr lang="pl-PL" dirty="0" smtClean="0"/>
              <a:t>Może być uiszczany jednorazowo lub okresów (w odniesieniu do terminów czasu trwania najmu)</a:t>
            </a:r>
          </a:p>
          <a:p>
            <a:r>
              <a:rPr lang="pl-PL" b="1" dirty="0"/>
              <a:t>Art. 669. Termin płatności czynszu </a:t>
            </a:r>
          </a:p>
          <a:p>
            <a:pPr marL="0" indent="0">
              <a:buNone/>
            </a:pPr>
            <a:r>
              <a:rPr lang="pl-PL" dirty="0"/>
              <a:t>§ 1. Najemca obowiązany jest uiszczać czynsz </a:t>
            </a:r>
            <a:r>
              <a:rPr lang="pl-PL" b="1" dirty="0">
                <a:solidFill>
                  <a:srgbClr val="FF0000"/>
                </a:solidFill>
              </a:rPr>
              <a:t>w terminie umówionym</a:t>
            </a:r>
            <a:r>
              <a:rPr lang="pl-PL" dirty="0"/>
              <a:t>.</a:t>
            </a:r>
            <a:br>
              <a:rPr lang="pl-PL" dirty="0"/>
            </a:br>
            <a:r>
              <a:rPr lang="pl-PL" dirty="0"/>
              <a:t>§ 2. </a:t>
            </a:r>
            <a:r>
              <a:rPr lang="pl-PL" b="1" dirty="0">
                <a:solidFill>
                  <a:srgbClr val="FF0000"/>
                </a:solidFill>
              </a:rPr>
              <a:t>Jeżeli termin płatności czynszu nie jest w umowie określony</a:t>
            </a:r>
            <a:r>
              <a:rPr lang="pl-PL" dirty="0"/>
              <a:t>, czynsz powinien być płacony z góry, a mianowicie</a:t>
            </a:r>
            <a:r>
              <a:rPr lang="pl-PL" dirty="0" smtClean="0"/>
              <a:t>:</a:t>
            </a:r>
          </a:p>
          <a:p>
            <a:pPr>
              <a:buFont typeface="Wingdings" pitchFamily="2" charset="2"/>
              <a:buChar char="ü"/>
            </a:pPr>
            <a:r>
              <a:rPr lang="pl-PL" dirty="0" smtClean="0"/>
              <a:t> </a:t>
            </a:r>
            <a:r>
              <a:rPr lang="pl-PL" dirty="0"/>
              <a:t>gdy najem ma trwać </a:t>
            </a:r>
            <a:r>
              <a:rPr lang="pl-PL" b="1" dirty="0"/>
              <a:t>nie dłużej niż miesiąc </a:t>
            </a:r>
            <a:r>
              <a:rPr lang="pl-PL" dirty="0"/>
              <a:t>- </a:t>
            </a:r>
            <a:r>
              <a:rPr lang="pl-PL" b="1" dirty="0">
                <a:solidFill>
                  <a:srgbClr val="FF0000"/>
                </a:solidFill>
              </a:rPr>
              <a:t>za cały czas najmu</a:t>
            </a:r>
            <a:r>
              <a:rPr lang="pl-PL" dirty="0" smtClean="0"/>
              <a:t>,</a:t>
            </a:r>
          </a:p>
          <a:p>
            <a:pPr>
              <a:buFont typeface="Wingdings" pitchFamily="2" charset="2"/>
              <a:buChar char="ü"/>
            </a:pPr>
            <a:r>
              <a:rPr lang="pl-PL" dirty="0" smtClean="0"/>
              <a:t> </a:t>
            </a:r>
            <a:r>
              <a:rPr lang="pl-PL" dirty="0"/>
              <a:t>a gdy </a:t>
            </a:r>
            <a:r>
              <a:rPr lang="pl-PL" b="1" dirty="0"/>
              <a:t>najem ma trwać dłużej niż miesiąc </a:t>
            </a:r>
            <a:r>
              <a:rPr lang="pl-PL" dirty="0"/>
              <a:t>albo gdy umowa </a:t>
            </a:r>
            <a:r>
              <a:rPr lang="pl-PL" b="1" dirty="0"/>
              <a:t>była zawarta na czas nie oznaczony </a:t>
            </a:r>
            <a:r>
              <a:rPr lang="pl-PL" dirty="0"/>
              <a:t>- </a:t>
            </a:r>
            <a:r>
              <a:rPr lang="pl-PL" b="1" dirty="0">
                <a:solidFill>
                  <a:srgbClr val="FF0000"/>
                </a:solidFill>
              </a:rPr>
              <a:t>miesięcznie, do dziesiątego dnia miesiąca</a:t>
            </a:r>
            <a:r>
              <a:rPr lang="pl-PL" dirty="0"/>
              <a:t>.</a:t>
            </a:r>
          </a:p>
          <a:p>
            <a:pPr>
              <a:buFont typeface="Wingdings" pitchFamily="2" charset="2"/>
              <a:buChar char="ü"/>
            </a:pPr>
            <a:endParaRPr lang="pl-PL" dirty="0" smtClean="0"/>
          </a:p>
          <a:p>
            <a:endParaRPr lang="pl-PL" dirty="0"/>
          </a:p>
        </p:txBody>
      </p:sp>
    </p:spTree>
    <p:extLst>
      <p:ext uri="{BB962C8B-B14F-4D97-AF65-F5344CB8AC3E}">
        <p14:creationId xmlns:p14="http://schemas.microsoft.com/office/powerpoint/2010/main" val="2078610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a:xfrm>
            <a:off x="395536" y="1412776"/>
            <a:ext cx="8229600" cy="4525963"/>
          </a:xfrm>
        </p:spPr>
        <p:txBody>
          <a:bodyPr>
            <a:noAutofit/>
          </a:bodyPr>
          <a:lstStyle/>
          <a:p>
            <a:pPr marL="0" indent="0">
              <a:buNone/>
            </a:pPr>
            <a:r>
              <a:rPr lang="pl-PL" sz="1700" b="1" dirty="0"/>
              <a:t>Art. 670. Prawo zastawu na rzeczach najemcy </a:t>
            </a:r>
          </a:p>
          <a:p>
            <a:pPr marL="0" indent="0">
              <a:buNone/>
            </a:pPr>
            <a:r>
              <a:rPr lang="pl-PL" sz="1700" dirty="0"/>
              <a:t>§ 1. Dla zabezpieczenia czynszu oraz świadczeń dodatkowych, </a:t>
            </a:r>
            <a:r>
              <a:rPr lang="pl-PL" sz="1700" b="1" dirty="0"/>
              <a:t>z którymi najemca zalega </a:t>
            </a:r>
            <a:r>
              <a:rPr lang="pl-PL" sz="1700" b="1" dirty="0">
                <a:solidFill>
                  <a:srgbClr val="FF0000"/>
                </a:solidFill>
              </a:rPr>
              <a:t>nie</a:t>
            </a:r>
            <a:r>
              <a:rPr lang="pl-PL" sz="1700" b="1" dirty="0"/>
              <a:t> dłużej niż rok</a:t>
            </a:r>
            <a:r>
              <a:rPr lang="pl-PL" sz="1700" dirty="0"/>
              <a:t>, przysługuje wynajmującemu </a:t>
            </a:r>
            <a:r>
              <a:rPr lang="pl-PL" sz="1700" dirty="0">
                <a:solidFill>
                  <a:srgbClr val="FF0000"/>
                </a:solidFill>
              </a:rPr>
              <a:t>ustawowe prawo zastawu na rzeczach ruchomych najemcy wniesionych do przedmiotu najmu</a:t>
            </a:r>
            <a:r>
              <a:rPr lang="pl-PL" sz="1700" dirty="0"/>
              <a:t>, chyba że rzeczy te nie podlegają zajęciu</a:t>
            </a:r>
            <a:r>
              <a:rPr lang="pl-PL" sz="1700" dirty="0" smtClean="0"/>
              <a:t>.</a:t>
            </a:r>
          </a:p>
          <a:p>
            <a:pPr marL="0" indent="0">
              <a:buNone/>
            </a:pPr>
            <a:r>
              <a:rPr lang="pl-PL" sz="1700" b="1" dirty="0"/>
              <a:t>Art. 671. Wygaśnięcie prawa zastawu </a:t>
            </a:r>
          </a:p>
          <a:p>
            <a:pPr marL="0" indent="0">
              <a:buNone/>
            </a:pPr>
            <a:r>
              <a:rPr lang="pl-PL" sz="1700" dirty="0"/>
              <a:t>§ 1. Przysługujące wynajmującemu ustawowe prawo zastawu </a:t>
            </a:r>
            <a:r>
              <a:rPr lang="pl-PL" sz="1700" b="1" dirty="0"/>
              <a:t>wygasa, gdy rzeczy obciążone zastawem zostaną z przedmiotu najmu usunięte.</a:t>
            </a:r>
            <a:r>
              <a:rPr lang="pl-PL" sz="1700" dirty="0"/>
              <a:t/>
            </a:r>
            <a:br>
              <a:rPr lang="pl-PL" sz="1700" dirty="0"/>
            </a:br>
            <a:r>
              <a:rPr lang="pl-PL" sz="1700" dirty="0"/>
              <a:t>§ 2. Wynajmujący może się </a:t>
            </a:r>
            <a:r>
              <a:rPr lang="pl-PL" sz="1700" b="1" dirty="0"/>
              <a:t>sprzeciwić usunięciu </a:t>
            </a:r>
            <a:r>
              <a:rPr lang="pl-PL" sz="1700" dirty="0"/>
              <a:t>rzeczy obciążonych zastawem i zatrzymać je na własne niebezpieczeństwo, dopóki zaległy czynsz nie będzie zapłacony lub zabezpieczony.</a:t>
            </a:r>
            <a:br>
              <a:rPr lang="pl-PL" sz="1700" dirty="0"/>
            </a:br>
            <a:r>
              <a:rPr lang="pl-PL" sz="1700" dirty="0"/>
              <a:t>§ 3. W wypadku gdy rzeczy obciążone zastawem zostaną usunięte na mocy zarządzenia organu państwowego, wynajmujący zachowuje ustawowe prawo zastawu, jeżeli przed upływem trzech dni zgłosi je organowi, który zarządził usunięcie</a:t>
            </a:r>
            <a:r>
              <a:rPr lang="pl-PL" sz="1700" dirty="0" smtClean="0"/>
              <a:t>.</a:t>
            </a:r>
          </a:p>
          <a:p>
            <a:pPr marL="0" indent="0">
              <a:buNone/>
            </a:pPr>
            <a:r>
              <a:rPr lang="pl-PL" sz="1700" b="1" dirty="0"/>
              <a:t>Art. 672. Skutki zwłoki z zapłatą czynszu </a:t>
            </a:r>
          </a:p>
          <a:p>
            <a:pPr marL="0" indent="0">
              <a:buNone/>
            </a:pPr>
            <a:r>
              <a:rPr lang="pl-PL" sz="1700" dirty="0"/>
              <a:t>Jeżeli najemca dopuszcza się </a:t>
            </a:r>
            <a:r>
              <a:rPr lang="pl-PL" sz="1700" b="1" dirty="0">
                <a:solidFill>
                  <a:srgbClr val="FF0000"/>
                </a:solidFill>
              </a:rPr>
              <a:t>zwłoki z zapłatą czynszu co najmniej za dwa pełne okresy płatności</a:t>
            </a:r>
            <a:r>
              <a:rPr lang="pl-PL" sz="1700" dirty="0"/>
              <a:t>, wynajmujący może najem wypowiedzieć </a:t>
            </a:r>
            <a:r>
              <a:rPr lang="pl-PL" sz="1700" b="1" dirty="0">
                <a:solidFill>
                  <a:srgbClr val="FF0000"/>
                </a:solidFill>
              </a:rPr>
              <a:t>bez zachowania terminów wypowiedzenia. </a:t>
            </a:r>
          </a:p>
          <a:p>
            <a:pPr marL="0" indent="0">
              <a:buNone/>
            </a:pPr>
            <a:r>
              <a:rPr lang="pl-PL" sz="1700" dirty="0"/>
              <a:t/>
            </a:r>
            <a:br>
              <a:rPr lang="pl-PL" sz="1700" dirty="0"/>
            </a:br>
            <a:endParaRPr lang="pl-PL" sz="1700" dirty="0"/>
          </a:p>
        </p:txBody>
      </p:sp>
    </p:spTree>
    <p:extLst>
      <p:ext uri="{BB962C8B-B14F-4D97-AF65-F5344CB8AC3E}">
        <p14:creationId xmlns:p14="http://schemas.microsoft.com/office/powerpoint/2010/main" val="2609247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92500" lnSpcReduction="10000"/>
          </a:bodyPr>
          <a:lstStyle/>
          <a:p>
            <a:r>
              <a:rPr lang="pl-PL" b="1" dirty="0"/>
              <a:t>Art. 666. Sposób używania przedmiotu najmu </a:t>
            </a:r>
          </a:p>
          <a:p>
            <a:pPr marL="0" indent="0">
              <a:buNone/>
            </a:pPr>
            <a:r>
              <a:rPr lang="pl-PL" dirty="0"/>
              <a:t>§ 1. Najemca powinien przez czas trwania najmu </a:t>
            </a:r>
            <a:r>
              <a:rPr lang="pl-PL" b="1" dirty="0"/>
              <a:t>używać rzeczy najętej w sposób w umowie określony,</a:t>
            </a:r>
            <a:r>
              <a:rPr lang="pl-PL" dirty="0"/>
              <a:t> a gdy umowa nie określa sposobu używania - </a:t>
            </a:r>
            <a:r>
              <a:rPr lang="pl-PL" b="1" dirty="0"/>
              <a:t>w sposób odpowiadający właściwościom i przeznaczeniu rzeczy.</a:t>
            </a:r>
            <a:br>
              <a:rPr lang="pl-PL" b="1" dirty="0"/>
            </a:br>
            <a:r>
              <a:rPr lang="pl-PL" dirty="0"/>
              <a:t>§ 2. Jeżeli w czasie trwania najmu okaże się potrzeba napraw, które obciążają wynajmującego, najemca powinien zawiadomić go o tym niezwłocznie.</a:t>
            </a:r>
          </a:p>
          <a:p>
            <a:endParaRPr lang="pl-PL" dirty="0"/>
          </a:p>
        </p:txBody>
      </p:sp>
    </p:spTree>
    <p:extLst>
      <p:ext uri="{BB962C8B-B14F-4D97-AF65-F5344CB8AC3E}">
        <p14:creationId xmlns:p14="http://schemas.microsoft.com/office/powerpoint/2010/main" val="114096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t>Art. 667. Zmiany sprzeczne z umową lub z przeznaczeniem rzeczy </a:t>
            </a:r>
          </a:p>
          <a:p>
            <a:pPr marL="0" indent="0">
              <a:buNone/>
            </a:pPr>
            <a:r>
              <a:rPr lang="pl-PL" dirty="0"/>
              <a:t>§ 1. </a:t>
            </a:r>
            <a:r>
              <a:rPr lang="pl-PL" b="1" dirty="0"/>
              <a:t>Bez zgody wynajmującego </a:t>
            </a:r>
            <a:r>
              <a:rPr lang="pl-PL" dirty="0"/>
              <a:t>najemca </a:t>
            </a:r>
            <a:r>
              <a:rPr lang="pl-PL" b="1" dirty="0">
                <a:solidFill>
                  <a:srgbClr val="FF0000"/>
                </a:solidFill>
              </a:rPr>
              <a:t>nie może czynić w rzeczy najętej zmian sprzecznych z umową lub z przeznaczeniem rzeczy.</a:t>
            </a:r>
            <a:r>
              <a:rPr lang="pl-PL" dirty="0"/>
              <a:t/>
            </a:r>
            <a:br>
              <a:rPr lang="pl-PL" dirty="0"/>
            </a:br>
            <a:r>
              <a:rPr lang="pl-PL" dirty="0"/>
              <a:t>§ 2. Jeżeli najemca używa rzeczy w sposób sprzeczny z umową lub z przeznaczeniem rzeczy i </a:t>
            </a:r>
            <a:r>
              <a:rPr lang="pl-PL" b="1" dirty="0"/>
              <a:t>mimo upomnienia </a:t>
            </a:r>
            <a:r>
              <a:rPr lang="pl-PL" dirty="0"/>
              <a:t>nie przestaje jej używać w taki sposób albo gdy rzecz zaniedbuje do tego stopnia, że zostaje ona narażona na utratę lub uszkodzenie, wynajmujący może wypowiedzieć najem bez zachowania terminów </a:t>
            </a:r>
            <a:r>
              <a:rPr lang="pl-PL" dirty="0" smtClean="0"/>
              <a:t>wypowiedzenia.</a:t>
            </a:r>
            <a:endParaRPr lang="pl-PL" dirty="0"/>
          </a:p>
          <a:p>
            <a:endParaRPr lang="pl-PL" dirty="0"/>
          </a:p>
        </p:txBody>
      </p:sp>
    </p:spTree>
    <p:extLst>
      <p:ext uri="{BB962C8B-B14F-4D97-AF65-F5344CB8AC3E}">
        <p14:creationId xmlns:p14="http://schemas.microsoft.com/office/powerpoint/2010/main" val="3582554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85000" lnSpcReduction="10000"/>
          </a:bodyPr>
          <a:lstStyle/>
          <a:p>
            <a:r>
              <a:rPr lang="pl-PL" b="1" dirty="0"/>
              <a:t>Art. 675. Obowiązek zwrotu rzeczy </a:t>
            </a:r>
          </a:p>
          <a:p>
            <a:pPr marL="0" indent="0">
              <a:buNone/>
            </a:pPr>
            <a:r>
              <a:rPr lang="pl-PL" dirty="0"/>
              <a:t>§ 1. Po zakończeniu najmu </a:t>
            </a:r>
            <a:r>
              <a:rPr lang="pl-PL" b="1" dirty="0">
                <a:solidFill>
                  <a:srgbClr val="FF0000"/>
                </a:solidFill>
              </a:rPr>
              <a:t>najemca obowiązany jest zwrócić rzecz w stanie nie pogorszonym; jednakże nie ponosi odpowiedzialności za zużycie rzeczy będące następstwem prawidłowego używania</a:t>
            </a:r>
            <a:r>
              <a:rPr lang="pl-PL" dirty="0"/>
              <a:t>.</a:t>
            </a:r>
            <a:br>
              <a:rPr lang="pl-PL" dirty="0"/>
            </a:br>
            <a:r>
              <a:rPr lang="pl-PL" dirty="0"/>
              <a:t>§ 2. Jeżeli najemca oddał innej osobie rzecz do bezpłatnego używania lub w podnajem, obowiązek powyższy ciąży także na tej osobie.</a:t>
            </a:r>
            <a:br>
              <a:rPr lang="pl-PL" dirty="0"/>
            </a:br>
            <a:r>
              <a:rPr lang="pl-PL" dirty="0"/>
              <a:t>§ 3. </a:t>
            </a:r>
            <a:r>
              <a:rPr lang="pl-PL" b="1" dirty="0">
                <a:solidFill>
                  <a:srgbClr val="FF0000"/>
                </a:solidFill>
              </a:rPr>
              <a:t>Domniemywa się, że rzecz była wydana najemcy w stanie dobrym i przydatnym do umówionego użytku</a:t>
            </a:r>
            <a:r>
              <a:rPr lang="pl-PL" dirty="0"/>
              <a:t>.</a:t>
            </a:r>
          </a:p>
          <a:p>
            <a:endParaRPr lang="pl-PL" dirty="0"/>
          </a:p>
        </p:txBody>
      </p:sp>
    </p:spTree>
    <p:extLst>
      <p:ext uri="{BB962C8B-B14F-4D97-AF65-F5344CB8AC3E}">
        <p14:creationId xmlns:p14="http://schemas.microsoft.com/office/powerpoint/2010/main" val="4288589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lstStyle/>
          <a:p>
            <a:r>
              <a:rPr lang="pl-PL" b="1" dirty="0"/>
              <a:t>Art. 676. Ulepszenia rzeczy najętej </a:t>
            </a:r>
          </a:p>
          <a:p>
            <a:pPr marL="0" indent="0">
              <a:buNone/>
            </a:pPr>
            <a:r>
              <a:rPr lang="pl-PL" dirty="0"/>
              <a:t>Jeżeli </a:t>
            </a:r>
            <a:r>
              <a:rPr lang="pl-PL" b="1" dirty="0"/>
              <a:t>najemca ulepszył rzecz najętą, </a:t>
            </a:r>
            <a:r>
              <a:rPr lang="pl-PL" dirty="0"/>
              <a:t>wynajmujący, w braku odmiennej umowy, może według swego wyboru albo </a:t>
            </a:r>
            <a:r>
              <a:rPr lang="pl-PL" b="1" dirty="0"/>
              <a:t>zatrzymać ulepszenia</a:t>
            </a:r>
            <a:r>
              <a:rPr lang="pl-PL" dirty="0"/>
              <a:t> za zapłatą sumy odpowiadającej ich wartości w chwili zwrotu, </a:t>
            </a:r>
            <a:r>
              <a:rPr lang="pl-PL" b="1" dirty="0"/>
              <a:t>albo żądać przywrócenia stanu poprzedniego</a:t>
            </a:r>
            <a:r>
              <a:rPr lang="pl-PL" dirty="0"/>
              <a:t>. </a:t>
            </a:r>
          </a:p>
          <a:p>
            <a:endParaRPr lang="pl-PL" dirty="0"/>
          </a:p>
        </p:txBody>
      </p:sp>
    </p:spTree>
    <p:extLst>
      <p:ext uri="{BB962C8B-B14F-4D97-AF65-F5344CB8AC3E}">
        <p14:creationId xmlns:p14="http://schemas.microsoft.com/office/powerpoint/2010/main" val="2203515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Konsensualna</a:t>
            </a:r>
          </a:p>
          <a:p>
            <a:r>
              <a:rPr lang="pl-PL" dirty="0" smtClean="0"/>
              <a:t>Odpłatna</a:t>
            </a:r>
          </a:p>
          <a:p>
            <a:r>
              <a:rPr lang="pl-PL" dirty="0" smtClean="0"/>
              <a:t>Wzajemna</a:t>
            </a:r>
            <a:endParaRPr lang="pl-PL" dirty="0"/>
          </a:p>
        </p:txBody>
      </p:sp>
    </p:spTree>
    <p:extLst>
      <p:ext uri="{BB962C8B-B14F-4D97-AF65-F5344CB8AC3E}">
        <p14:creationId xmlns:p14="http://schemas.microsoft.com/office/powerpoint/2010/main" val="1124105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a:t>Art. 677. Termin przedawnienia roszczeń przeciwko najemcy </a:t>
            </a:r>
          </a:p>
          <a:p>
            <a:pPr marL="0" indent="0">
              <a:buNone/>
            </a:pPr>
            <a:r>
              <a:rPr lang="pl-PL" dirty="0"/>
              <a:t>Roszczenia </a:t>
            </a:r>
            <a:r>
              <a:rPr lang="pl-PL" dirty="0">
                <a:solidFill>
                  <a:srgbClr val="FF0000"/>
                </a:solidFill>
              </a:rPr>
              <a:t>wynajmującego przeciwko najemcy </a:t>
            </a:r>
            <a:r>
              <a:rPr lang="pl-PL" dirty="0"/>
              <a:t>o </a:t>
            </a:r>
            <a:r>
              <a:rPr lang="pl-PL" b="1" dirty="0">
                <a:solidFill>
                  <a:srgbClr val="FF0000"/>
                </a:solidFill>
              </a:rPr>
              <a:t>naprawienie szkody z powodu uszkodzenia lub pogorszenia rzeczy</a:t>
            </a:r>
            <a:r>
              <a:rPr lang="pl-PL" dirty="0"/>
              <a:t>, jak również roszczenia </a:t>
            </a:r>
            <a:r>
              <a:rPr lang="pl-PL" b="1" dirty="0">
                <a:solidFill>
                  <a:srgbClr val="FF0000"/>
                </a:solidFill>
              </a:rPr>
              <a:t>najemcy przeciwko wynajmującemu o zwrot nakładów na rzecz albo o zwrot nadpłaconego czynszu</a:t>
            </a:r>
            <a:r>
              <a:rPr lang="pl-PL" dirty="0"/>
              <a:t> przedawniają się </a:t>
            </a:r>
            <a:r>
              <a:rPr lang="pl-PL" b="1" dirty="0">
                <a:solidFill>
                  <a:srgbClr val="0070C0"/>
                </a:solidFill>
              </a:rPr>
              <a:t>z upływem roku od dnia zwrotu rzeczy. </a:t>
            </a:r>
          </a:p>
          <a:p>
            <a:endParaRPr lang="pl-PL" dirty="0"/>
          </a:p>
        </p:txBody>
      </p:sp>
    </p:spTree>
    <p:extLst>
      <p:ext uri="{BB962C8B-B14F-4D97-AF65-F5344CB8AC3E}">
        <p14:creationId xmlns:p14="http://schemas.microsoft.com/office/powerpoint/2010/main" val="2610056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podnajem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Podnajem – oddanie przedmiotu najmu (w całości lub w części) innemu podmiotowi w dalszy najem</a:t>
            </a:r>
          </a:p>
          <a:p>
            <a:pPr marL="0" indent="0">
              <a:buNone/>
            </a:pPr>
            <a:r>
              <a:rPr lang="pl-PL" b="1" dirty="0"/>
              <a:t>Art. 668. Bezpłatne używanie lub podnajem </a:t>
            </a:r>
          </a:p>
          <a:p>
            <a:pPr marL="0" indent="0">
              <a:buNone/>
            </a:pPr>
            <a:r>
              <a:rPr lang="pl-PL" dirty="0"/>
              <a:t>§ 1. Najemca może rzecz najętą oddać w całości lub części osobie trzeciej do bezpłatnego używania albo w podnajem, </a:t>
            </a:r>
            <a:r>
              <a:rPr lang="pl-PL" b="1" dirty="0"/>
              <a:t>jeżeli umowa mu tego nie zabrania. </a:t>
            </a:r>
            <a:r>
              <a:rPr lang="pl-PL" dirty="0"/>
              <a:t>W razie oddania rzeczy osobie trzeciej zarówno najemca, jak i osoba trzecia są odpowiedzialni względem wynajmującego za to, że rzecz najęta będzie używana zgodnie z obowiązkami wynikającymi z umowy najmu.</a:t>
            </a:r>
            <a:br>
              <a:rPr lang="pl-PL" dirty="0"/>
            </a:br>
            <a:r>
              <a:rPr lang="pl-PL" dirty="0"/>
              <a:t>§ 2. Stosunek wynikający z zawartej przez najemcę umowy o bezpłatne używanie lub podnajem </a:t>
            </a:r>
            <a:r>
              <a:rPr lang="pl-PL" b="1" dirty="0"/>
              <a:t>rozwiązuje się najpóźniej z chwilą zakończenia stosunku najmu</a:t>
            </a:r>
            <a:r>
              <a:rPr lang="pl-PL" dirty="0" smtClean="0"/>
              <a:t>.</a:t>
            </a:r>
          </a:p>
          <a:p>
            <a:pPr marL="0" indent="0">
              <a:buNone/>
            </a:pPr>
            <a:r>
              <a:rPr lang="pl-PL" dirty="0" smtClean="0">
                <a:sym typeface="Wingdings" pitchFamily="2" charset="2"/>
              </a:rPr>
              <a:t> W przypadku najmu lokalu – art. 688</a:t>
            </a:r>
            <a:r>
              <a:rPr lang="pl-PL" baseline="30000" dirty="0" smtClean="0">
                <a:sym typeface="Wingdings" pitchFamily="2" charset="2"/>
              </a:rPr>
              <a:t>2</a:t>
            </a:r>
            <a:r>
              <a:rPr lang="pl-PL" dirty="0" smtClean="0">
                <a:sym typeface="Wingdings" pitchFamily="2" charset="2"/>
              </a:rPr>
              <a:t> </a:t>
            </a:r>
            <a:r>
              <a:rPr lang="pl-PL" dirty="0" err="1" smtClean="0">
                <a:sym typeface="Wingdings" pitchFamily="2" charset="2"/>
              </a:rPr>
              <a:t>kc</a:t>
            </a:r>
            <a:r>
              <a:rPr lang="pl-PL" dirty="0" smtClean="0">
                <a:sym typeface="Wingdings" pitchFamily="2" charset="2"/>
              </a:rPr>
              <a:t>- zgoda wynajmującego na podnajem jest </a:t>
            </a:r>
            <a:r>
              <a:rPr lang="pl-PL" b="1" cap="small" dirty="0" smtClean="0">
                <a:solidFill>
                  <a:srgbClr val="FF0000"/>
                </a:solidFill>
                <a:sym typeface="Wingdings" pitchFamily="2" charset="2"/>
              </a:rPr>
              <a:t>wymagana</a:t>
            </a:r>
            <a:endParaRPr lang="pl-PL" b="1" cap="small" dirty="0">
              <a:solidFill>
                <a:srgbClr val="FF0000"/>
              </a:solidFill>
            </a:endParaRPr>
          </a:p>
          <a:p>
            <a:endParaRPr lang="pl-PL" dirty="0"/>
          </a:p>
        </p:txBody>
      </p:sp>
    </p:spTree>
    <p:extLst>
      <p:ext uri="{BB962C8B-B14F-4D97-AF65-F5344CB8AC3E}">
        <p14:creationId xmlns:p14="http://schemas.microsoft.com/office/powerpoint/2010/main" val="3348117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lstStyle/>
          <a:p>
            <a:r>
              <a:rPr lang="pl-PL" dirty="0" smtClean="0"/>
              <a:t>Odmienności w porównaniu z ogólną regulacją najmu</a:t>
            </a:r>
          </a:p>
          <a:p>
            <a:r>
              <a:rPr lang="pl-PL" dirty="0" smtClean="0"/>
              <a:t>Oprócz </a:t>
            </a:r>
            <a:r>
              <a:rPr lang="pl-PL" dirty="0" err="1" smtClean="0"/>
              <a:t>kc</a:t>
            </a:r>
            <a:r>
              <a:rPr lang="pl-PL" dirty="0" smtClean="0"/>
              <a:t>- </a:t>
            </a:r>
            <a:r>
              <a:rPr lang="pl-PL" dirty="0"/>
              <a:t>uregulowania pozakodeksowe </a:t>
            </a:r>
            <a:r>
              <a:rPr lang="pl-PL" dirty="0" smtClean="0"/>
              <a:t>(np. Ustawa </a:t>
            </a:r>
            <a:r>
              <a:rPr lang="pl-PL" dirty="0"/>
              <a:t>z dnia 21 czerwca 2001 r. o ochronie praw lokatorów, mieszkaniowym zasobie gminy i o zmianie Kodeksu </a:t>
            </a:r>
            <a:r>
              <a:rPr lang="pl-PL" dirty="0" smtClean="0"/>
              <a:t>cywilnego)</a:t>
            </a:r>
          </a:p>
          <a:p>
            <a:r>
              <a:rPr lang="pl-PL" dirty="0" smtClean="0"/>
              <a:t>Dotyczy najmu lokali mieszkalnych i użytkowych</a:t>
            </a:r>
          </a:p>
          <a:p>
            <a:endParaRPr lang="pl-PL" dirty="0"/>
          </a:p>
        </p:txBody>
      </p:sp>
    </p:spTree>
    <p:extLst>
      <p:ext uri="{BB962C8B-B14F-4D97-AF65-F5344CB8AC3E}">
        <p14:creationId xmlns:p14="http://schemas.microsoft.com/office/powerpoint/2010/main" val="2240230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r>
              <a:rPr lang="pl-PL" dirty="0"/>
              <a:t>Ustawa </a:t>
            </a:r>
            <a:r>
              <a:rPr lang="pl-PL" dirty="0" smtClean="0"/>
              <a:t>o </a:t>
            </a:r>
            <a:r>
              <a:rPr lang="pl-PL" dirty="0"/>
              <a:t>ochronie praw lokatorów, mieszkaniowym zasobie gminy i o zmianie Kodeksu </a:t>
            </a:r>
            <a:r>
              <a:rPr lang="pl-PL" dirty="0" smtClean="0"/>
              <a:t>cywilnego</a:t>
            </a:r>
          </a:p>
          <a:p>
            <a:pPr marL="0" indent="0">
              <a:buNone/>
            </a:pPr>
            <a:r>
              <a:rPr lang="pl-PL" b="1" dirty="0"/>
              <a:t>Art. 1. Zakres regulacji ustawy - formy i zasady praw lokatorów </a:t>
            </a:r>
          </a:p>
          <a:p>
            <a:pPr marL="0" indent="0">
              <a:buNone/>
            </a:pPr>
            <a:r>
              <a:rPr lang="pl-PL" dirty="0"/>
              <a:t>Ustawa reguluje zasady i formy ochrony praw lokatorów oraz zasady gospodarowania mieszkaniowym zasobem gminy. </a:t>
            </a:r>
          </a:p>
          <a:p>
            <a:pPr marL="0" indent="0">
              <a:buNone/>
            </a:pPr>
            <a:r>
              <a:rPr lang="pl-PL" b="1" dirty="0"/>
              <a:t>Art. 1a. Wyłączenie stosowania przepisów ustawy </a:t>
            </a:r>
          </a:p>
          <a:p>
            <a:pPr marL="0" indent="0">
              <a:buNone/>
            </a:pPr>
            <a:r>
              <a:rPr lang="pl-PL" dirty="0"/>
              <a:t>Przepisów ustawy nie stosuje się do lokali będących w dyspozycji Agencji Mienia Wojskowego. </a:t>
            </a:r>
            <a:endParaRPr lang="pl-PL" dirty="0" smtClean="0"/>
          </a:p>
          <a:p>
            <a:pPr marL="0" indent="0">
              <a:buNone/>
            </a:pPr>
            <a:r>
              <a:rPr lang="pl-PL" b="1" dirty="0"/>
              <a:t>Art. 2. Katalog pojęć ustawowych </a:t>
            </a:r>
          </a:p>
          <a:p>
            <a:pPr marL="0" indent="0">
              <a:buNone/>
            </a:pPr>
            <a:r>
              <a:rPr lang="pl-PL" dirty="0"/>
              <a:t>1. Ilekroć w ustawie jest mowa o:</a:t>
            </a:r>
            <a:br>
              <a:rPr lang="pl-PL" dirty="0"/>
            </a:br>
            <a:r>
              <a:rPr lang="pl-PL" dirty="0"/>
              <a:t>1) lokatorze – należy przez to rozumieć najemcę lokalu lub osobę używającą lokal na podstawie innego tytułu prawnego niż prawo własności;</a:t>
            </a:r>
            <a:br>
              <a:rPr lang="pl-PL" dirty="0"/>
            </a:br>
            <a:r>
              <a:rPr lang="pl-PL" dirty="0"/>
              <a:t>2) właścicielu – należy przez to rozumieć wynajmującego lub inną osobę, z którą wiąże lokatora stosunek prawny uprawniający go do używania </a:t>
            </a:r>
            <a:r>
              <a:rPr lang="pl-PL" dirty="0" smtClean="0"/>
              <a:t>lokalu. (…)</a:t>
            </a:r>
            <a:endParaRPr lang="pl-PL" dirty="0"/>
          </a:p>
          <a:p>
            <a:pPr marL="0" indent="0">
              <a:buNone/>
            </a:pPr>
            <a:endParaRPr lang="pl-PL" dirty="0"/>
          </a:p>
          <a:p>
            <a:endParaRPr lang="pl-PL" dirty="0"/>
          </a:p>
        </p:txBody>
      </p:sp>
    </p:spTree>
    <p:extLst>
      <p:ext uri="{BB962C8B-B14F-4D97-AF65-F5344CB8AC3E}">
        <p14:creationId xmlns:p14="http://schemas.microsoft.com/office/powerpoint/2010/main" val="175893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r>
              <a:rPr lang="pl-PL" dirty="0"/>
              <a:t>Ustawa o ochronie praw lokatorów, mieszkaniowym zasobie gminy i o zmianie Kodeksu </a:t>
            </a:r>
            <a:r>
              <a:rPr lang="pl-PL" dirty="0" smtClean="0"/>
              <a:t>cywilnego</a:t>
            </a:r>
          </a:p>
          <a:p>
            <a:pPr marL="0" indent="0">
              <a:buNone/>
            </a:pPr>
            <a:r>
              <a:rPr lang="pl-PL" b="1" dirty="0"/>
              <a:t>Art. 19a. Umowa najmu okazjonalnego </a:t>
            </a:r>
          </a:p>
          <a:p>
            <a:pPr marL="514350" indent="-514350">
              <a:buAutoNum type="arabicPeriod"/>
            </a:pPr>
            <a:r>
              <a:rPr lang="pl-PL" b="1" dirty="0" smtClean="0">
                <a:solidFill>
                  <a:srgbClr val="FF0000"/>
                </a:solidFill>
              </a:rPr>
              <a:t>Umową </a:t>
            </a:r>
            <a:r>
              <a:rPr lang="pl-PL" b="1" dirty="0">
                <a:solidFill>
                  <a:srgbClr val="FF0000"/>
                </a:solidFill>
              </a:rPr>
              <a:t>najmu okazjonalnego lokalu jest umowa najmu lokalu służącego do zaspokajania potrzeb mieszkaniowych, zawarta na czas oznaczony, nie dłuższy niż 10 lat.</a:t>
            </a:r>
            <a:br>
              <a:rPr lang="pl-PL" b="1" dirty="0">
                <a:solidFill>
                  <a:srgbClr val="FF0000"/>
                </a:solidFill>
              </a:rPr>
            </a:br>
            <a:r>
              <a:rPr lang="pl-PL" dirty="0"/>
              <a:t>1a. Przepis ust. 1 nie ma zastosowania do lokali wchodzących w skład publicznego zasobu mieszkaniowego i lokali, o których mowa w </a:t>
            </a:r>
            <a:r>
              <a:rPr lang="pl-PL" b="1" dirty="0"/>
              <a:t>art. 20</a:t>
            </a:r>
            <a:r>
              <a:rPr lang="pl-PL" dirty="0"/>
              <a:t> </a:t>
            </a:r>
            <a:r>
              <a:rPr lang="pl-PL" i="1" dirty="0"/>
              <a:t>zasób mieszkaniowy gminy</a:t>
            </a:r>
            <a:r>
              <a:rPr lang="pl-PL" dirty="0"/>
              <a:t> ust. 2a</a:t>
            </a:r>
            <a:r>
              <a:rPr lang="pl-PL" dirty="0" smtClean="0"/>
              <a:t>. (…)</a:t>
            </a:r>
          </a:p>
          <a:p>
            <a:r>
              <a:rPr lang="pl-PL" dirty="0" smtClean="0"/>
              <a:t>Umowa </a:t>
            </a:r>
            <a:r>
              <a:rPr lang="pl-PL" b="1" dirty="0" smtClean="0"/>
              <a:t>kwalifikowana podmiotowo</a:t>
            </a:r>
            <a:r>
              <a:rPr lang="pl-PL" dirty="0" smtClean="0">
                <a:sym typeface="Wingdings" pitchFamily="2" charset="2"/>
              </a:rPr>
              <a:t> najemca może być osoba fizyczna, która nie prowadzi działalności gospodarczej w zakresie wynajmowanego lokalu</a:t>
            </a:r>
          </a:p>
          <a:p>
            <a:r>
              <a:rPr lang="pl-PL" dirty="0" smtClean="0">
                <a:sym typeface="Wingdings" pitchFamily="2" charset="2"/>
              </a:rPr>
              <a:t>Wymaga </a:t>
            </a:r>
            <a:r>
              <a:rPr lang="pl-PL" b="1" dirty="0" smtClean="0">
                <a:sym typeface="Wingdings" pitchFamily="2" charset="2"/>
              </a:rPr>
              <a:t>formy pisemnej </a:t>
            </a:r>
            <a:r>
              <a:rPr lang="pl-PL" dirty="0" smtClean="0">
                <a:sym typeface="Wingdings" pitchFamily="2" charset="2"/>
              </a:rPr>
              <a:t>pod rygorem nieważności</a:t>
            </a:r>
            <a:endParaRPr lang="pl-PL" dirty="0"/>
          </a:p>
          <a:p>
            <a:pPr marL="0" indent="0">
              <a:buNone/>
            </a:pPr>
            <a:endParaRPr lang="pl-PL" dirty="0"/>
          </a:p>
        </p:txBody>
      </p:sp>
    </p:spTree>
    <p:extLst>
      <p:ext uri="{BB962C8B-B14F-4D97-AF65-F5344CB8AC3E}">
        <p14:creationId xmlns:p14="http://schemas.microsoft.com/office/powerpoint/2010/main" val="2548777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r>
              <a:rPr lang="pl-PL" b="1" dirty="0"/>
              <a:t>Art. 2. Katalog pojęć </a:t>
            </a:r>
            <a:r>
              <a:rPr lang="pl-PL" b="1" dirty="0" smtClean="0"/>
              <a:t>ustawowych </a:t>
            </a:r>
            <a:r>
              <a:rPr lang="pl-PL" dirty="0" smtClean="0"/>
              <a:t>(ustawa o ochronie praw lokatorów)</a:t>
            </a:r>
          </a:p>
          <a:p>
            <a:pPr marL="0" indent="0">
              <a:buNone/>
            </a:pPr>
            <a:r>
              <a:rPr lang="pl-PL" dirty="0"/>
              <a:t>1. Ilekroć w ustawie jest mowa o:</a:t>
            </a:r>
            <a:endParaRPr lang="pl-PL" dirty="0" smtClean="0"/>
          </a:p>
          <a:p>
            <a:pPr marL="0" indent="0">
              <a:buNone/>
            </a:pPr>
            <a:r>
              <a:rPr lang="pl-PL" dirty="0" smtClean="0"/>
              <a:t>(…)</a:t>
            </a:r>
          </a:p>
          <a:p>
            <a:pPr marL="0" indent="0">
              <a:buNone/>
            </a:pPr>
            <a:r>
              <a:rPr lang="pl-PL" dirty="0" smtClean="0"/>
              <a:t>4</a:t>
            </a:r>
            <a:r>
              <a:rPr lang="pl-PL" dirty="0"/>
              <a:t>) lokalu – należy przez to rozumieć lokal służący do zaspokajania potrzeb mieszkaniowych, a także lokal będący pracownią służącą twórcy do prowadzenia działalności w dziedzinie kultury i sztuki; nie jest w rozumieniu ustawy lokalem pomieszczenie przeznaczone do krótkotrwałego pobytu osób, w szczególności znajdujące się w budynkach internatów, burs, pensjonatów, hoteli, domów wypoczynkowych lub w innych budynkach służących do celów turystycznych lub wypoczynkowych</a:t>
            </a:r>
            <a:r>
              <a:rPr lang="pl-PL" dirty="0" smtClean="0"/>
              <a:t>;(…)</a:t>
            </a:r>
          </a:p>
          <a:p>
            <a:pPr>
              <a:buFont typeface="Wingdings"/>
              <a:buChar char="à"/>
            </a:pPr>
            <a:r>
              <a:rPr lang="pl-PL" b="1" dirty="0" smtClean="0">
                <a:sym typeface="Wingdings" pitchFamily="2" charset="2"/>
              </a:rPr>
              <a:t>To uregulowanie dotyczy zakresu zastosowania tej ustawy, jest zbyt wąskie w stosunku do najmu lokali, który reguluje </a:t>
            </a:r>
            <a:r>
              <a:rPr lang="pl-PL" b="1" dirty="0" err="1" smtClean="0">
                <a:sym typeface="Wingdings" pitchFamily="2" charset="2"/>
              </a:rPr>
              <a:t>kc</a:t>
            </a:r>
            <a:r>
              <a:rPr lang="pl-PL" b="1" dirty="0" smtClean="0">
                <a:sym typeface="Wingdings" pitchFamily="2" charset="2"/>
              </a:rPr>
              <a:t>.</a:t>
            </a:r>
          </a:p>
          <a:p>
            <a:pPr marL="0" indent="0">
              <a:buNone/>
            </a:pPr>
            <a:endParaRPr lang="pl-PL" b="1" dirty="0"/>
          </a:p>
        </p:txBody>
      </p:sp>
    </p:spTree>
    <p:extLst>
      <p:ext uri="{BB962C8B-B14F-4D97-AF65-F5344CB8AC3E}">
        <p14:creationId xmlns:p14="http://schemas.microsoft.com/office/powerpoint/2010/main" val="1156319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85000" lnSpcReduction="20000"/>
          </a:bodyPr>
          <a:lstStyle/>
          <a:p>
            <a:r>
              <a:rPr lang="pl-PL" b="1" dirty="0"/>
              <a:t>Art. 2. Pojęcie samodzielnego lokalu mieszkalnego </a:t>
            </a:r>
            <a:r>
              <a:rPr lang="pl-PL" b="1" dirty="0" smtClean="0"/>
              <a:t>(ustawa o własności lokali)</a:t>
            </a:r>
            <a:endParaRPr lang="pl-PL" b="1" dirty="0"/>
          </a:p>
          <a:p>
            <a:pPr marL="0" indent="0">
              <a:buNone/>
            </a:pPr>
            <a:r>
              <a:rPr lang="pl-PL" dirty="0"/>
              <a:t>1. Samodzielny lokal mieszkalny, a także lokal o innym przeznaczeniu, zwane dalej „lokalami”, mogą stanowić odrębne nieruchomości. </a:t>
            </a:r>
            <a:br>
              <a:rPr lang="pl-PL" dirty="0"/>
            </a:br>
            <a:r>
              <a:rPr lang="pl-PL" dirty="0"/>
              <a:t>2. </a:t>
            </a:r>
            <a:r>
              <a:rPr lang="pl-PL" b="1" dirty="0">
                <a:solidFill>
                  <a:srgbClr val="FF0000"/>
                </a:solidFill>
              </a:rPr>
              <a:t>Samodzielnym lokalem mieszkalnym, w rozumieniu ustawy, jest wydzielona trwałymi ścianami w obrębie budynku izba lub zespół izb przeznaczonych na stały pobyt ludzi, które wraz z pomieszczeniami pomocniczymi służą zaspokajaniu ich potrzeb mieszkaniowych</a:t>
            </a:r>
            <a:r>
              <a:rPr lang="pl-PL" dirty="0"/>
              <a:t>. Przepis ten stosuje się odpowiednio również do samodzielnych lokali wykorzystywanych zgodnie z przeznaczeniem na cele inne niż mieszkalne.</a:t>
            </a:r>
          </a:p>
          <a:p>
            <a:endParaRPr lang="pl-PL" dirty="0"/>
          </a:p>
        </p:txBody>
      </p:sp>
    </p:spTree>
    <p:extLst>
      <p:ext uri="{BB962C8B-B14F-4D97-AF65-F5344CB8AC3E}">
        <p14:creationId xmlns:p14="http://schemas.microsoft.com/office/powerpoint/2010/main" val="4236266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680. Najem lokalu - odpowiednie stosowanie przepisów ustawy </a:t>
            </a:r>
          </a:p>
          <a:p>
            <a:pPr marL="0" indent="0">
              <a:buNone/>
            </a:pPr>
            <a:r>
              <a:rPr lang="pl-PL" dirty="0"/>
              <a:t>Do najmu lokalu stosuje się przepisy rozdziału poprzedzającego, z zachowaniem przepisów poniższych. </a:t>
            </a:r>
            <a:endParaRPr lang="pl-PL" dirty="0" smtClean="0"/>
          </a:p>
          <a:p>
            <a:pPr marL="0" indent="0">
              <a:buNone/>
            </a:pPr>
            <a:r>
              <a:rPr lang="pl-PL" b="1" dirty="0"/>
              <a:t>Art. 680</a:t>
            </a:r>
            <a:r>
              <a:rPr lang="pl-PL" b="1" baseline="30000" dirty="0"/>
              <a:t>1</a:t>
            </a:r>
            <a:r>
              <a:rPr lang="pl-PL" b="1" dirty="0"/>
              <a:t>. Najem lokalu w czasie trwania małżeństwa </a:t>
            </a:r>
          </a:p>
          <a:p>
            <a:pPr marL="0" indent="0">
              <a:buNone/>
            </a:pPr>
            <a:r>
              <a:rPr lang="pl-PL" dirty="0"/>
              <a:t>§ 1. </a:t>
            </a:r>
            <a:r>
              <a:rPr lang="pl-PL" b="1" dirty="0"/>
              <a:t>Małżonkowie są najemcami lokalu </a:t>
            </a:r>
            <a:r>
              <a:rPr lang="pl-PL" b="1" dirty="0">
                <a:solidFill>
                  <a:srgbClr val="FF0000"/>
                </a:solidFill>
              </a:rPr>
              <a:t>bez względu na istniejące między nimi stosunki majątkowe</a:t>
            </a:r>
            <a:r>
              <a:rPr lang="pl-PL" dirty="0"/>
              <a:t>, jeżeli nawiązanie stosunku najmu lokalu mającego służyć </a:t>
            </a:r>
            <a:r>
              <a:rPr lang="pl-PL" b="1" dirty="0">
                <a:solidFill>
                  <a:srgbClr val="FF0000"/>
                </a:solidFill>
              </a:rPr>
              <a:t>zaspokojeniu potrzeb mieszkaniowych założonej przez nich rodziny nastąpiło w czasie trwania małżeństwa</a:t>
            </a:r>
            <a:r>
              <a:rPr lang="pl-PL" dirty="0"/>
              <a:t>. Jeżeli między małżonkami istnieje rozdzielność majątkowa albo rozdzielność majątkowa z wyrównaniem dorobków do wspólności najmu stosuje się odpowiednio przepisy o wspólności ustawowej.</a:t>
            </a:r>
            <a:br>
              <a:rPr lang="pl-PL" dirty="0"/>
            </a:br>
            <a:r>
              <a:rPr lang="pl-PL" dirty="0"/>
              <a:t>§ 2. </a:t>
            </a:r>
            <a:r>
              <a:rPr lang="pl-PL" dirty="0">
                <a:solidFill>
                  <a:srgbClr val="FF0000"/>
                </a:solidFill>
              </a:rPr>
              <a:t>Ustanie wspólności majątkowej w czasie trwania </a:t>
            </a:r>
            <a:r>
              <a:rPr lang="pl-PL" b="1" dirty="0">
                <a:solidFill>
                  <a:srgbClr val="FF0000"/>
                </a:solidFill>
              </a:rPr>
              <a:t>małżeństwa nie powoduje ustania wspólności najmu lokalu mającego służyć zaspokojeniu potrzeb mieszkaniowych rodziny</a:t>
            </a:r>
            <a:r>
              <a:rPr lang="pl-PL" dirty="0">
                <a:solidFill>
                  <a:srgbClr val="FF0000"/>
                </a:solidFill>
              </a:rPr>
              <a:t>.</a:t>
            </a:r>
            <a:r>
              <a:rPr lang="pl-PL" dirty="0"/>
              <a:t> Sąd, stosując odpowiednio przepisy o ustanowieniu w wyroku rozdzielności majątkowej, może z ważnych powodów na żądanie jednego z małżonków znieść wspólność najmu lokalu.</a:t>
            </a:r>
          </a:p>
          <a:p>
            <a:pPr marL="0" indent="0">
              <a:buNone/>
            </a:pPr>
            <a:endParaRPr lang="pl-PL" dirty="0"/>
          </a:p>
          <a:p>
            <a:endParaRPr lang="pl-PL" dirty="0"/>
          </a:p>
        </p:txBody>
      </p:sp>
    </p:spTree>
    <p:extLst>
      <p:ext uri="{BB962C8B-B14F-4D97-AF65-F5344CB8AC3E}">
        <p14:creationId xmlns:p14="http://schemas.microsoft.com/office/powerpoint/2010/main" val="4196068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681. Przykłady drobnych nakładów </a:t>
            </a:r>
          </a:p>
          <a:p>
            <a:pPr marL="0" indent="0">
              <a:buNone/>
            </a:pPr>
            <a:r>
              <a:rPr lang="pl-PL" dirty="0"/>
              <a:t>Do drobnych nakładów, które obciążają najemcę lokalu, należą w szczególności: drobne naprawy podłóg, drzwi i okien, malowanie ścian, podłóg oraz wewnętrznej strony drzwi wejściowych, jak również drobne naprawy instalacji i urządzeń technicznych, zapewniających korzystanie ze światła, ogrzewania lokalu, dopływu i odpływu wody. </a:t>
            </a:r>
            <a:endParaRPr lang="pl-PL" dirty="0" smtClean="0"/>
          </a:p>
          <a:p>
            <a:pPr marL="0" indent="0">
              <a:buNone/>
            </a:pPr>
            <a:r>
              <a:rPr lang="pl-PL" b="1" dirty="0"/>
              <a:t>Art. 684. Urządzenia założone przez najemcę </a:t>
            </a:r>
          </a:p>
          <a:p>
            <a:pPr marL="0" indent="0">
              <a:buNone/>
            </a:pPr>
            <a:r>
              <a:rPr lang="pl-PL" dirty="0"/>
              <a:t>Najemca może założyć w najętym lokalu oświetlenie elektryczne, gaz, telefon, radio i inne podobne urządzenia, chyba że sposób ich założenia sprzeciwia się obowiązującym przepisom albo zagraża bezpieczeństwu nieruchomości. Jeżeli do założenia urządzeń potrzebne jest współdziałanie wynajmującego, najemca może domagać się tego współdziałania za zwrotem wynikłych stąd kosztów. </a:t>
            </a:r>
          </a:p>
          <a:p>
            <a:pPr marL="0" indent="0">
              <a:buNone/>
            </a:pPr>
            <a:endParaRPr lang="pl-PL" dirty="0"/>
          </a:p>
          <a:p>
            <a:endParaRPr lang="pl-PL" dirty="0"/>
          </a:p>
        </p:txBody>
      </p:sp>
    </p:spTree>
    <p:extLst>
      <p:ext uri="{BB962C8B-B14F-4D97-AF65-F5344CB8AC3E}">
        <p14:creationId xmlns:p14="http://schemas.microsoft.com/office/powerpoint/2010/main" val="4241224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lstStyle/>
          <a:p>
            <a:pPr marL="0" indent="0">
              <a:buNone/>
            </a:pPr>
            <a:r>
              <a:rPr lang="pl-PL" b="1" dirty="0"/>
              <a:t>Art. 682. Wady lokalu zagrażające zdrowiu </a:t>
            </a:r>
          </a:p>
          <a:p>
            <a:pPr marL="0" indent="0">
              <a:buNone/>
            </a:pPr>
            <a:r>
              <a:rPr lang="pl-PL" dirty="0"/>
              <a:t>Jeżeli </a:t>
            </a:r>
            <a:r>
              <a:rPr lang="pl-PL" b="1" dirty="0"/>
              <a:t>wady </a:t>
            </a:r>
            <a:r>
              <a:rPr lang="pl-PL" dirty="0"/>
              <a:t>najętego lokalu są tego rodzaju, że </a:t>
            </a:r>
            <a:r>
              <a:rPr lang="pl-PL" b="1" dirty="0"/>
              <a:t>zagrażają zdrowiu najemcy lub jego domowników albo osób u niego zatrudnionych</a:t>
            </a:r>
            <a:r>
              <a:rPr lang="pl-PL" dirty="0"/>
              <a:t>, </a:t>
            </a:r>
            <a:r>
              <a:rPr lang="pl-PL" dirty="0">
                <a:solidFill>
                  <a:srgbClr val="FF0000"/>
                </a:solidFill>
              </a:rPr>
              <a:t>najemca może wypowiedzieć najem bez zachowania terminów wypowiedzenia, </a:t>
            </a:r>
            <a:r>
              <a:rPr lang="pl-PL" u="sng" dirty="0">
                <a:solidFill>
                  <a:srgbClr val="FF0000"/>
                </a:solidFill>
              </a:rPr>
              <a:t>chociażby w chwili zawarcia umowy wiedział o wadach</a:t>
            </a:r>
            <a:r>
              <a:rPr lang="pl-PL" dirty="0"/>
              <a:t>. </a:t>
            </a:r>
          </a:p>
        </p:txBody>
      </p:sp>
    </p:spTree>
    <p:extLst>
      <p:ext uri="{BB962C8B-B14F-4D97-AF65-F5344CB8AC3E}">
        <p14:creationId xmlns:p14="http://schemas.microsoft.com/office/powerpoint/2010/main" val="149400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r>
              <a:rPr lang="pl-PL" dirty="0"/>
              <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dirty="0" smtClean="0"/>
              <a:t>Czasowe korzystanie z cudzej rzeczy</a:t>
            </a:r>
          </a:p>
          <a:p>
            <a:pPr marL="0" indent="0">
              <a:buNone/>
            </a:pPr>
            <a:r>
              <a:rPr lang="pl-PL" b="1" dirty="0"/>
              <a:t>Art. 659. Istota umowy najmu </a:t>
            </a:r>
          </a:p>
          <a:p>
            <a:pPr marL="0" indent="0">
              <a:buNone/>
            </a:pPr>
            <a:r>
              <a:rPr lang="pl-PL" dirty="0"/>
              <a:t>§ 1. Przez umowę najmu </a:t>
            </a:r>
            <a:r>
              <a:rPr lang="pl-PL" b="1" dirty="0">
                <a:solidFill>
                  <a:srgbClr val="FF0000"/>
                </a:solidFill>
              </a:rPr>
              <a:t>wynajmujący</a:t>
            </a:r>
            <a:r>
              <a:rPr lang="pl-PL" dirty="0"/>
              <a:t> zobowiązuje się oddać </a:t>
            </a:r>
            <a:r>
              <a:rPr lang="pl-PL" b="1" dirty="0">
                <a:solidFill>
                  <a:srgbClr val="FF0000"/>
                </a:solidFill>
              </a:rPr>
              <a:t>najemcy</a:t>
            </a:r>
            <a:r>
              <a:rPr lang="pl-PL" dirty="0">
                <a:solidFill>
                  <a:srgbClr val="FF0000"/>
                </a:solidFill>
              </a:rPr>
              <a:t> </a:t>
            </a:r>
            <a:r>
              <a:rPr lang="pl-PL" dirty="0">
                <a:solidFill>
                  <a:schemeClr val="accent2">
                    <a:lumMod val="75000"/>
                  </a:schemeClr>
                </a:solidFill>
              </a:rPr>
              <a:t>rzecz do używania </a:t>
            </a:r>
            <a:r>
              <a:rPr lang="pl-PL" dirty="0"/>
              <a:t>przez czas oznaczony lub nie oznaczony, a </a:t>
            </a:r>
            <a:r>
              <a:rPr lang="pl-PL" dirty="0">
                <a:solidFill>
                  <a:schemeClr val="accent2">
                    <a:lumMod val="75000"/>
                  </a:schemeClr>
                </a:solidFill>
              </a:rPr>
              <a:t>najemca zobowiązuje się płacić wynajmującemu umówiony czynsz.</a:t>
            </a:r>
            <a:br>
              <a:rPr lang="pl-PL" dirty="0">
                <a:solidFill>
                  <a:schemeClr val="accent2">
                    <a:lumMod val="75000"/>
                  </a:schemeClr>
                </a:solidFill>
              </a:rPr>
            </a:br>
            <a:r>
              <a:rPr lang="pl-PL" dirty="0"/>
              <a:t>§ 2. Czynsz może być oznaczony w pieniądzach lub w świadczeniach innego rodzaju.</a:t>
            </a:r>
          </a:p>
          <a:p>
            <a:endParaRPr lang="pl-PL" dirty="0"/>
          </a:p>
        </p:txBody>
      </p:sp>
    </p:spTree>
    <p:extLst>
      <p:ext uri="{BB962C8B-B14F-4D97-AF65-F5344CB8AC3E}">
        <p14:creationId xmlns:p14="http://schemas.microsoft.com/office/powerpoint/2010/main" val="868745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685</a:t>
            </a:r>
            <a:r>
              <a:rPr lang="pl-PL" b="1" baseline="30000" dirty="0"/>
              <a:t>1</a:t>
            </a:r>
            <a:r>
              <a:rPr lang="pl-PL" b="1" dirty="0"/>
              <a:t>. Sposób podwyżki czynszu </a:t>
            </a:r>
          </a:p>
          <a:p>
            <a:pPr marL="0" indent="0">
              <a:buNone/>
            </a:pPr>
            <a:r>
              <a:rPr lang="pl-PL" dirty="0"/>
              <a:t>Wynajmujący lokal może podwyższyć czynsz, wypowiadając dotychczasową wysokość czynszu najpóźniej na miesiąc naprzód, na koniec miesiąca kalendarzowego. </a:t>
            </a:r>
            <a:endParaRPr lang="pl-PL" dirty="0" smtClean="0"/>
          </a:p>
          <a:p>
            <a:pPr marL="0" indent="0">
              <a:buNone/>
            </a:pPr>
            <a:r>
              <a:rPr lang="pl-PL" dirty="0" smtClean="0"/>
              <a:t>Co do lokali objętych regulacją ustawy o ochronie praw lokatorów</a:t>
            </a:r>
            <a:r>
              <a:rPr lang="pl-PL" dirty="0" smtClean="0">
                <a:sym typeface="Wingdings" pitchFamily="2" charset="2"/>
              </a:rPr>
              <a:t></a:t>
            </a:r>
          </a:p>
          <a:p>
            <a:pPr marL="0" indent="0">
              <a:buNone/>
            </a:pPr>
            <a:r>
              <a:rPr lang="pl-PL" b="1" dirty="0" smtClean="0"/>
              <a:t>Art</a:t>
            </a:r>
            <a:r>
              <a:rPr lang="pl-PL" b="1" dirty="0"/>
              <a:t>. 9. Dopuszczalna częstotliwość podwyższania czynszu i opłat </a:t>
            </a:r>
            <a:r>
              <a:rPr lang="pl-PL" b="1" dirty="0" smtClean="0"/>
              <a:t>(ustawa o ochronie praw lokatorów)</a:t>
            </a:r>
            <a:endParaRPr lang="pl-PL" b="1" dirty="0"/>
          </a:p>
          <a:p>
            <a:pPr marL="0" indent="0">
              <a:buNone/>
            </a:pPr>
            <a:r>
              <a:rPr lang="pl-PL" dirty="0" smtClean="0"/>
              <a:t>(…)</a:t>
            </a:r>
            <a:r>
              <a:rPr lang="pl-PL" dirty="0"/>
              <a:t/>
            </a:r>
            <a:br>
              <a:rPr lang="pl-PL" dirty="0"/>
            </a:br>
            <a:r>
              <a:rPr lang="pl-PL" dirty="0"/>
              <a:t>1b. Podwyższanie czynszu albo innych opłat za używanie lokalu, z wyjątkiem opłat niezależnych od właściciela, nie może być dokonywane częściej niż co 6 miesięcy. Termin ten biegnie od dnia, w którym podwyżka zaczęła obowiązywać</a:t>
            </a:r>
            <a:r>
              <a:rPr lang="pl-PL" dirty="0" smtClean="0"/>
              <a:t>. (…)</a:t>
            </a:r>
            <a:endParaRPr lang="pl-PL" dirty="0"/>
          </a:p>
          <a:p>
            <a:pPr marL="0" indent="0">
              <a:buNone/>
            </a:pPr>
            <a:endParaRPr lang="pl-PL" dirty="0"/>
          </a:p>
          <a:p>
            <a:endParaRPr lang="pl-PL" dirty="0"/>
          </a:p>
        </p:txBody>
      </p:sp>
    </p:spTree>
    <p:extLst>
      <p:ext uri="{BB962C8B-B14F-4D97-AF65-F5344CB8AC3E}">
        <p14:creationId xmlns:p14="http://schemas.microsoft.com/office/powerpoint/2010/main" val="2640410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687. Pozostawanie w zwłoce z zapłatą czynszu </a:t>
            </a:r>
          </a:p>
          <a:p>
            <a:pPr marL="0" indent="0">
              <a:buNone/>
            </a:pPr>
            <a:r>
              <a:rPr lang="pl-PL" dirty="0"/>
              <a:t>Jeżeli najemca lokalu dopuszcza się zwłoki z zapłatą czynszu </a:t>
            </a:r>
            <a:r>
              <a:rPr lang="pl-PL" b="1" dirty="0"/>
              <a:t>co najmniej za dwa pełne okresy płatności,</a:t>
            </a:r>
            <a:r>
              <a:rPr lang="pl-PL" dirty="0"/>
              <a:t> a wynajmujący zamierza najem wypowiedzieć bez zachowania terminów wypowiedzenia, </a:t>
            </a:r>
            <a:r>
              <a:rPr lang="pl-PL" dirty="0">
                <a:solidFill>
                  <a:srgbClr val="FF0000"/>
                </a:solidFill>
              </a:rPr>
              <a:t>powinien on uprzedzić najemcę </a:t>
            </a:r>
            <a:r>
              <a:rPr lang="pl-PL" b="1" dirty="0">
                <a:solidFill>
                  <a:srgbClr val="FF0000"/>
                </a:solidFill>
              </a:rPr>
              <a:t>na piśmie</a:t>
            </a:r>
            <a:r>
              <a:rPr lang="pl-PL" dirty="0">
                <a:solidFill>
                  <a:srgbClr val="FF0000"/>
                </a:solidFill>
              </a:rPr>
              <a:t>, udzielając mu </a:t>
            </a:r>
            <a:r>
              <a:rPr lang="pl-PL" b="1" dirty="0">
                <a:solidFill>
                  <a:srgbClr val="FF0000"/>
                </a:solidFill>
              </a:rPr>
              <a:t>dodatkowego terminu miesięcznego </a:t>
            </a:r>
            <a:r>
              <a:rPr lang="pl-PL" dirty="0">
                <a:solidFill>
                  <a:srgbClr val="FF0000"/>
                </a:solidFill>
              </a:rPr>
              <a:t>do zapłaty zaległego czynszu. </a:t>
            </a:r>
          </a:p>
          <a:p>
            <a:pPr marL="0" indent="0">
              <a:buNone/>
            </a:pPr>
            <a:r>
              <a:rPr lang="pl-PL" b="1" dirty="0"/>
              <a:t>Art. 688. Wypowiedzenie najmu lokalu na czas nieoznaczony </a:t>
            </a:r>
          </a:p>
          <a:p>
            <a:pPr marL="0" indent="0">
              <a:buNone/>
            </a:pPr>
            <a:r>
              <a:rPr lang="pl-PL" dirty="0"/>
              <a:t>Jeżeli czas trwania najmu lokalu nie jest oznaczony, a czynsz jest płatny miesięcznie, najem można wypowiedzieć najpóźniej na trzy miesiące naprzód na koniec miesiąca kalendarzowego. </a:t>
            </a:r>
          </a:p>
          <a:p>
            <a:pPr marL="0" indent="0">
              <a:buNone/>
            </a:pPr>
            <a:r>
              <a:rPr lang="pl-PL" b="1" dirty="0"/>
              <a:t>Art. 688</a:t>
            </a:r>
            <a:r>
              <a:rPr lang="pl-PL" b="1" baseline="30000" dirty="0"/>
              <a:t>1</a:t>
            </a:r>
            <a:r>
              <a:rPr lang="pl-PL" b="1" dirty="0"/>
              <a:t>. Odpowiedzialność za zapłatę czynszu i innych należnych opłat </a:t>
            </a:r>
          </a:p>
          <a:p>
            <a:pPr marL="0" indent="0">
              <a:buNone/>
            </a:pPr>
            <a:r>
              <a:rPr lang="pl-PL" dirty="0"/>
              <a:t>§ 1. Za zapłatę czynszu i innych należnych opłat </a:t>
            </a:r>
            <a:r>
              <a:rPr lang="pl-PL" b="1" dirty="0">
                <a:solidFill>
                  <a:srgbClr val="FF0000"/>
                </a:solidFill>
              </a:rPr>
              <a:t>odpowiadają solidarnie z najemcą stale zamieszkujące z nim osoby pełnoletnie</a:t>
            </a:r>
            <a:r>
              <a:rPr lang="pl-PL" dirty="0"/>
              <a:t>.</a:t>
            </a:r>
            <a:br>
              <a:rPr lang="pl-PL" dirty="0"/>
            </a:br>
            <a:r>
              <a:rPr lang="pl-PL" dirty="0"/>
              <a:t>§ 2. Odpowiedzialność osób, o których mowa w § 1, ogranicza się do wysokości czynszu i innych opłat należnych </a:t>
            </a:r>
            <a:r>
              <a:rPr lang="pl-PL" b="1" dirty="0"/>
              <a:t>za okres ich stałego </a:t>
            </a:r>
            <a:r>
              <a:rPr lang="pl-PL" b="1" dirty="0" smtClean="0"/>
              <a:t>zamieszkiwania.</a:t>
            </a:r>
            <a:endParaRPr lang="pl-PL" b="1" dirty="0"/>
          </a:p>
        </p:txBody>
      </p:sp>
    </p:spTree>
    <p:extLst>
      <p:ext uri="{BB962C8B-B14F-4D97-AF65-F5344CB8AC3E}">
        <p14:creationId xmlns:p14="http://schemas.microsoft.com/office/powerpoint/2010/main" val="1282939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47500" lnSpcReduction="20000"/>
          </a:bodyPr>
          <a:lstStyle/>
          <a:p>
            <a:pPr marL="0" indent="0">
              <a:buNone/>
            </a:pPr>
            <a:r>
              <a:rPr lang="pl-PL" dirty="0"/>
              <a:t>Co do lokali objętych regulacją ustawy o ochronie praw lokatorów</a:t>
            </a:r>
            <a:r>
              <a:rPr lang="pl-PL" dirty="0" smtClean="0">
                <a:sym typeface="Wingdings" pitchFamily="2" charset="2"/>
              </a:rPr>
              <a:t></a:t>
            </a:r>
          </a:p>
          <a:p>
            <a:pPr marL="0" indent="0">
              <a:buNone/>
            </a:pPr>
            <a:r>
              <a:rPr lang="pl-PL" b="1" dirty="0"/>
              <a:t>Art. 11. Wypowiedzenie umowy najmu przez właściciela lokalu </a:t>
            </a:r>
            <a:r>
              <a:rPr lang="pl-PL" b="1" dirty="0" smtClean="0"/>
              <a:t>(ustawa o ochronie praw lokatorów)</a:t>
            </a:r>
            <a:endParaRPr lang="pl-PL" b="1" dirty="0"/>
          </a:p>
          <a:p>
            <a:pPr marL="0" indent="0">
              <a:buNone/>
            </a:pPr>
            <a:r>
              <a:rPr lang="pl-PL" dirty="0"/>
              <a:t>1. Jeżeli lokator jest uprawniony do odpłatnego używania lokalu, wypowiedzenie przez właściciela stosunku prawnego może </a:t>
            </a:r>
            <a:r>
              <a:rPr lang="pl-PL" b="1" dirty="0">
                <a:solidFill>
                  <a:srgbClr val="FF0000"/>
                </a:solidFill>
              </a:rPr>
              <a:t>nastąpić tylko z przyczyn określonych w ust. 2-5 oraz w art. 21 </a:t>
            </a:r>
            <a:r>
              <a:rPr lang="pl-PL" b="1" i="1" dirty="0">
                <a:solidFill>
                  <a:srgbClr val="FF0000"/>
                </a:solidFill>
              </a:rPr>
              <a:t>programy gospodarowania zasobem gminnym</a:t>
            </a:r>
            <a:r>
              <a:rPr lang="pl-PL" b="1" dirty="0">
                <a:solidFill>
                  <a:srgbClr val="FF0000"/>
                </a:solidFill>
              </a:rPr>
              <a:t> ust. 4 i 5 niniejszej ustawy</a:t>
            </a:r>
            <a:r>
              <a:rPr lang="pl-PL" b="1" dirty="0"/>
              <a:t>. </a:t>
            </a:r>
            <a:r>
              <a:rPr lang="pl-PL" dirty="0"/>
              <a:t>Wypowiedzenie powinno </a:t>
            </a:r>
            <a:r>
              <a:rPr lang="pl-PL" b="1" dirty="0"/>
              <a:t>być </a:t>
            </a:r>
            <a:r>
              <a:rPr lang="pl-PL" b="1" dirty="0">
                <a:solidFill>
                  <a:srgbClr val="FF0000"/>
                </a:solidFill>
              </a:rPr>
              <a:t>pod rygorem nieważności </a:t>
            </a:r>
            <a:r>
              <a:rPr lang="pl-PL" dirty="0">
                <a:solidFill>
                  <a:srgbClr val="FF0000"/>
                </a:solidFill>
              </a:rPr>
              <a:t>dokonane </a:t>
            </a:r>
            <a:r>
              <a:rPr lang="pl-PL" b="1" dirty="0">
                <a:solidFill>
                  <a:srgbClr val="FF0000"/>
                </a:solidFill>
              </a:rPr>
              <a:t>na piśmie </a:t>
            </a:r>
            <a:r>
              <a:rPr lang="pl-PL" dirty="0">
                <a:solidFill>
                  <a:srgbClr val="FF0000"/>
                </a:solidFill>
              </a:rPr>
              <a:t>oraz </a:t>
            </a:r>
            <a:r>
              <a:rPr lang="pl-PL" b="1" dirty="0">
                <a:solidFill>
                  <a:srgbClr val="FF0000"/>
                </a:solidFill>
              </a:rPr>
              <a:t>określać przyczynę </a:t>
            </a:r>
            <a:r>
              <a:rPr lang="pl-PL" dirty="0">
                <a:solidFill>
                  <a:srgbClr val="FF0000"/>
                </a:solidFill>
              </a:rPr>
              <a:t>wypowiedzenia</a:t>
            </a:r>
            <a:r>
              <a:rPr lang="pl-PL" dirty="0"/>
              <a:t>.</a:t>
            </a:r>
            <a:br>
              <a:rPr lang="pl-PL" dirty="0"/>
            </a:br>
            <a:r>
              <a:rPr lang="pl-PL" dirty="0"/>
              <a:t>2. Nie później niż na miesiąc naprzód, na koniec miesiąca kalendarzowego, właściciel może wypowiedzieć stosunek prawny, jeżeli lokator:</a:t>
            </a:r>
            <a:br>
              <a:rPr lang="pl-PL" dirty="0"/>
            </a:br>
            <a:r>
              <a:rPr lang="pl-PL" dirty="0"/>
              <a:t>1) pomimo pisemnego upomnienia nadal używa lokalu w sposób sprzeczny z umową lub niezgodnie z jego przeznaczeniem lub zaniedbuje obowiązki, dopuszczając do powstania szkód, lub niszczy urządzenia przeznaczone do wspólnego korzystania przez mieszkańców albo wykracza w sposób rażący lub uporczywy przeciwko porządkowi domowemu, czyniąc uciążliwym korzystanie z innych lokali, lub</a:t>
            </a:r>
            <a:br>
              <a:rPr lang="pl-PL" dirty="0"/>
            </a:br>
            <a:r>
              <a:rPr lang="pl-PL" dirty="0"/>
              <a:t>2) jest w zwłoce z zapłatą czynszu lub innych opłat za używanie lokalu co najmniej za trzy pełne okresy płatności pomimo uprzedzenia go na piśmie o zamiarze wypowiedzenia stosunku prawnego i wyznaczenia dodatkowego, miesięcznego terminu do zapłaty zaległych i bieżących należności, lub</a:t>
            </a:r>
            <a:br>
              <a:rPr lang="pl-PL" dirty="0"/>
            </a:br>
            <a:r>
              <a:rPr lang="pl-PL" dirty="0"/>
              <a:t>3) wynajął, podnajął albo oddał do bezpłatnego używania lokal lub jego część bez wymaganej pisemnej zgody właściciela, lub</a:t>
            </a:r>
            <a:br>
              <a:rPr lang="pl-PL" dirty="0"/>
            </a:br>
            <a:r>
              <a:rPr lang="pl-PL" dirty="0"/>
              <a:t>4) używa lokalu, który wymaga opróżnienia w związku z koniecznością rozbiórki lub remontu budynku, z zastrzeżeniem </a:t>
            </a:r>
            <a:r>
              <a:rPr lang="pl-PL" b="1" dirty="0"/>
              <a:t>art. 10</a:t>
            </a:r>
            <a:r>
              <a:rPr lang="pl-PL" dirty="0"/>
              <a:t> </a:t>
            </a:r>
            <a:r>
              <a:rPr lang="pl-PL" i="1" dirty="0"/>
              <a:t>obowiązek udostępnienia lokalu</a:t>
            </a:r>
            <a:r>
              <a:rPr lang="pl-PL" dirty="0"/>
              <a:t> ust. 4</a:t>
            </a:r>
            <a:r>
              <a:rPr lang="pl-PL" dirty="0" smtClean="0"/>
              <a:t>. (…)</a:t>
            </a:r>
            <a:endParaRPr lang="pl-PL" dirty="0"/>
          </a:p>
          <a:p>
            <a:pPr marL="0" indent="0">
              <a:buNone/>
            </a:pPr>
            <a:endParaRPr lang="pl-PL" dirty="0">
              <a:sym typeface="Wingdings" pitchFamily="2" charset="2"/>
            </a:endParaRPr>
          </a:p>
        </p:txBody>
      </p:sp>
    </p:spTree>
    <p:extLst>
      <p:ext uri="{BB962C8B-B14F-4D97-AF65-F5344CB8AC3E}">
        <p14:creationId xmlns:p14="http://schemas.microsoft.com/office/powerpoint/2010/main" val="3977011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688</a:t>
            </a:r>
            <a:r>
              <a:rPr lang="pl-PL" b="1" baseline="30000" dirty="0"/>
              <a:t>2</a:t>
            </a:r>
            <a:r>
              <a:rPr lang="pl-PL" b="1" dirty="0"/>
              <a:t>. Zgoda wynajmującego na podnajem lub bezpłatne używanie lokalu </a:t>
            </a:r>
          </a:p>
          <a:p>
            <a:pPr marL="0" indent="0">
              <a:buNone/>
            </a:pPr>
            <a:r>
              <a:rPr lang="pl-PL" b="1" dirty="0"/>
              <a:t>Bez zgody wynajmującego najemca nie może oddać lokalu lub jego części do bezpłatnego używania ani go podnająć</a:t>
            </a:r>
            <a:r>
              <a:rPr lang="pl-PL" dirty="0"/>
              <a:t>. Zgoda wynajmującego nie jest wymagana co do osoby, względem której najemca jest obciążony obowiązkiem alimentacyjnym. </a:t>
            </a:r>
          </a:p>
          <a:p>
            <a:r>
              <a:rPr lang="pl-PL" dirty="0"/>
              <a:t>Co do lokali objętych regulacją ustawy o ochronie praw lokatorów</a:t>
            </a:r>
            <a:r>
              <a:rPr lang="pl-PL" dirty="0">
                <a:sym typeface="Wingdings" pitchFamily="2" charset="2"/>
              </a:rPr>
              <a:t></a:t>
            </a:r>
          </a:p>
          <a:p>
            <a:pPr marL="0" indent="0">
              <a:buNone/>
            </a:pPr>
            <a:r>
              <a:rPr lang="pl-PL" b="1" dirty="0"/>
              <a:t>Art. 11. Wypowiedzenie umowy najmu przez właściciela lokalu (ustawa o ochronie praw najemcy lokalu)</a:t>
            </a:r>
          </a:p>
          <a:p>
            <a:pPr marL="0" indent="0">
              <a:buNone/>
            </a:pPr>
            <a:r>
              <a:rPr lang="pl-PL" dirty="0"/>
              <a:t>2. Nie później niż na miesiąc naprzód, na koniec miesiąca kalendarzowego, właściciel może wypowiedzieć stosunek prawny, jeżeli lokator:</a:t>
            </a:r>
            <a:br>
              <a:rPr lang="pl-PL" dirty="0"/>
            </a:br>
            <a:r>
              <a:rPr lang="pl-PL" dirty="0"/>
              <a:t>(….)</a:t>
            </a:r>
            <a:br>
              <a:rPr lang="pl-PL" dirty="0"/>
            </a:br>
            <a:r>
              <a:rPr lang="pl-PL" dirty="0"/>
              <a:t>2) jest w zwłoce z zapłatą czynszu lub innych opłat za używanie lokalu co najmniej za trzy pełne okresy płatności pomimo uprzedzenia go na piśmie o zamiarze wypowiedzenia stosunku prawnego i wyznaczenia dodatkowego, miesięcznego terminu do zapłaty zaległych i bieżących należności, lub</a:t>
            </a:r>
          </a:p>
        </p:txBody>
      </p:sp>
    </p:spTree>
    <p:extLst>
      <p:ext uri="{BB962C8B-B14F-4D97-AF65-F5344CB8AC3E}">
        <p14:creationId xmlns:p14="http://schemas.microsoft.com/office/powerpoint/2010/main" val="504600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85000" lnSpcReduction="20000"/>
          </a:bodyPr>
          <a:lstStyle/>
          <a:p>
            <a:r>
              <a:rPr lang="pl-PL" dirty="0" smtClean="0"/>
              <a:t>Wzmożona ochrona uprawnień najemcy </a:t>
            </a:r>
            <a:r>
              <a:rPr lang="pl-PL" dirty="0" err="1" smtClean="0"/>
              <a:t>loaklu</a:t>
            </a:r>
            <a:r>
              <a:rPr lang="pl-PL" dirty="0" smtClean="0"/>
              <a:t>:</a:t>
            </a:r>
          </a:p>
          <a:p>
            <a:pPr marL="0" indent="0">
              <a:buNone/>
            </a:pPr>
            <a:r>
              <a:rPr lang="pl-PL" b="1" dirty="0"/>
              <a:t>Art. 690. Odpowiednie stosowanie przepisów o ochronie własności </a:t>
            </a:r>
          </a:p>
          <a:p>
            <a:pPr marL="0" indent="0">
              <a:buNone/>
            </a:pPr>
            <a:r>
              <a:rPr lang="pl-PL" dirty="0"/>
              <a:t>Do ochrony praw najemcy do używania lokalu stosuje się odpowiednio przepisy o ochronie własności. </a:t>
            </a:r>
          </a:p>
          <a:p>
            <a:r>
              <a:rPr lang="pl-PL" dirty="0"/>
              <a:t>Co do lokali objętych regulacją ustawy o ochronie praw lokatorów</a:t>
            </a:r>
            <a:r>
              <a:rPr lang="pl-PL" dirty="0" smtClean="0">
                <a:sym typeface="Wingdings" pitchFamily="2" charset="2"/>
              </a:rPr>
              <a:t></a:t>
            </a:r>
          </a:p>
          <a:p>
            <a:pPr marL="0" indent="0">
              <a:buNone/>
            </a:pPr>
            <a:r>
              <a:rPr lang="pl-PL" b="1" dirty="0"/>
              <a:t>Art. 19. Ochrona praw lokatora jak ochrona </a:t>
            </a:r>
            <a:r>
              <a:rPr lang="pl-PL" b="1" dirty="0" smtClean="0"/>
              <a:t>własności (ustawa o ochronie praw lokatorów) </a:t>
            </a:r>
            <a:endParaRPr lang="pl-PL" b="1" dirty="0"/>
          </a:p>
          <a:p>
            <a:pPr marL="0" indent="0">
              <a:buNone/>
            </a:pPr>
            <a:r>
              <a:rPr lang="pl-PL" dirty="0"/>
              <a:t>Do ochrony praw lokatora do używania lokalu stosuje się odpowiednio przepisy o ochronie własności. </a:t>
            </a:r>
          </a:p>
          <a:p>
            <a:endParaRPr lang="pl-PL" dirty="0">
              <a:sym typeface="Wingdings" pitchFamily="2" charset="2"/>
            </a:endParaRPr>
          </a:p>
          <a:p>
            <a:endParaRPr lang="pl-PL" dirty="0"/>
          </a:p>
        </p:txBody>
      </p:sp>
    </p:spTree>
    <p:extLst>
      <p:ext uri="{BB962C8B-B14F-4D97-AF65-F5344CB8AC3E}">
        <p14:creationId xmlns:p14="http://schemas.microsoft.com/office/powerpoint/2010/main" val="4248398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Konsensualna</a:t>
            </a:r>
          </a:p>
          <a:p>
            <a:r>
              <a:rPr lang="pl-PL" dirty="0" smtClean="0"/>
              <a:t>Odpłatna</a:t>
            </a:r>
          </a:p>
          <a:p>
            <a:r>
              <a:rPr lang="pl-PL" dirty="0" smtClean="0"/>
              <a:t>wzajemna</a:t>
            </a:r>
            <a:endParaRPr lang="pl-PL" dirty="0"/>
          </a:p>
        </p:txBody>
      </p:sp>
    </p:spTree>
    <p:extLst>
      <p:ext uri="{BB962C8B-B14F-4D97-AF65-F5344CB8AC3E}">
        <p14:creationId xmlns:p14="http://schemas.microsoft.com/office/powerpoint/2010/main" val="3962685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693. Istota umowy dzierżawy </a:t>
            </a:r>
          </a:p>
          <a:p>
            <a:pPr marL="0" indent="0">
              <a:buNone/>
            </a:pPr>
            <a:r>
              <a:rPr lang="pl-PL" dirty="0"/>
              <a:t>§ 1. Przez umowę dzierżawy </a:t>
            </a:r>
            <a:r>
              <a:rPr lang="pl-PL" b="1" dirty="0"/>
              <a:t>wydzierżawiający</a:t>
            </a:r>
            <a:r>
              <a:rPr lang="pl-PL" dirty="0"/>
              <a:t> zobowiązuje się oddać </a:t>
            </a:r>
            <a:r>
              <a:rPr lang="pl-PL" b="1" dirty="0"/>
              <a:t>dzierżawcy</a:t>
            </a:r>
            <a:r>
              <a:rPr lang="pl-PL" dirty="0"/>
              <a:t> rzecz do używania i pobierania pożytków przez czas oznaczony lub nie oznaczony, a dzierżawca zobowiązuje się płacić wydzierżawiającemu umówiony czynsz.</a:t>
            </a:r>
            <a:br>
              <a:rPr lang="pl-PL" dirty="0"/>
            </a:br>
            <a:r>
              <a:rPr lang="pl-PL" dirty="0"/>
              <a:t>§ 2. Czynsz może być zastrzeżony w pieniądzach lub świadczeniach innego rodzaju. Może być również oznaczony w ułamkowej części pożytków.</a:t>
            </a:r>
          </a:p>
          <a:p>
            <a:endParaRPr lang="pl-PL" dirty="0"/>
          </a:p>
        </p:txBody>
      </p:sp>
    </p:spTree>
    <p:extLst>
      <p:ext uri="{BB962C8B-B14F-4D97-AF65-F5344CB8AC3E}">
        <p14:creationId xmlns:p14="http://schemas.microsoft.com/office/powerpoint/2010/main" val="1852940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a:t>Art. 694. Odpowiednie stosowanie przepisów o najmie </a:t>
            </a:r>
          </a:p>
          <a:p>
            <a:pPr marL="0" indent="0">
              <a:buNone/>
            </a:pPr>
            <a:r>
              <a:rPr lang="pl-PL" dirty="0"/>
              <a:t>Do dzierżawy stosuje się </a:t>
            </a:r>
            <a:r>
              <a:rPr lang="pl-PL" dirty="0">
                <a:solidFill>
                  <a:srgbClr val="FF0000"/>
                </a:solidFill>
              </a:rPr>
              <a:t>odpowiednio</a:t>
            </a:r>
            <a:r>
              <a:rPr lang="pl-PL" dirty="0"/>
              <a:t> przepisy o najmie z zachowaniem przepisów poniższych. </a:t>
            </a:r>
          </a:p>
          <a:p>
            <a:pPr marL="0" indent="0">
              <a:buNone/>
            </a:pPr>
            <a:r>
              <a:rPr lang="pl-PL" b="1" dirty="0"/>
              <a:t>Art. 695. Domniemanie przedłużenia dzierżawy </a:t>
            </a:r>
          </a:p>
          <a:p>
            <a:pPr marL="0" indent="0">
              <a:buNone/>
            </a:pPr>
            <a:r>
              <a:rPr lang="pl-PL" dirty="0"/>
              <a:t>§ 1. Dzierżawę </a:t>
            </a:r>
            <a:r>
              <a:rPr lang="pl-PL" dirty="0">
                <a:solidFill>
                  <a:srgbClr val="FF0000"/>
                </a:solidFill>
              </a:rPr>
              <a:t>zawartą na czas dłuższy niż lat trzydzieści poczytuje się po upływie tego terminu za zawartą na czas nie oznaczony</a:t>
            </a:r>
            <a:r>
              <a:rPr lang="pl-PL" dirty="0"/>
              <a:t>.</a:t>
            </a:r>
            <a:br>
              <a:rPr lang="pl-PL" dirty="0"/>
            </a:br>
            <a:r>
              <a:rPr lang="pl-PL" dirty="0"/>
              <a:t>§ 2. (uchylony) </a:t>
            </a:r>
          </a:p>
        </p:txBody>
      </p:sp>
    </p:spTree>
    <p:extLst>
      <p:ext uri="{BB962C8B-B14F-4D97-AF65-F5344CB8AC3E}">
        <p14:creationId xmlns:p14="http://schemas.microsoft.com/office/powerpoint/2010/main" val="3881268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696. Sposób wykonywania dzierżawy </a:t>
            </a:r>
          </a:p>
          <a:p>
            <a:pPr marL="0" indent="0">
              <a:buNone/>
            </a:pPr>
            <a:r>
              <a:rPr lang="pl-PL" dirty="0"/>
              <a:t>Dzierżawca powinien wykonywać swoje prawo zgodnie z wymaganiami prawidłowej gospodarki i </a:t>
            </a:r>
            <a:r>
              <a:rPr lang="pl-PL" b="1" dirty="0">
                <a:solidFill>
                  <a:srgbClr val="FF0000"/>
                </a:solidFill>
              </a:rPr>
              <a:t>nie może zmieniać przeznaczenia przedmiotu dzierżawy bez zgody wydzierżawiającego</a:t>
            </a:r>
            <a:r>
              <a:rPr lang="pl-PL" dirty="0"/>
              <a:t>. </a:t>
            </a:r>
          </a:p>
          <a:p>
            <a:pPr marL="0" indent="0">
              <a:buNone/>
            </a:pPr>
            <a:r>
              <a:rPr lang="pl-PL" b="1" dirty="0"/>
              <a:t>Art. 697. Obowiązek dokonywania niezbędnych napraw </a:t>
            </a:r>
          </a:p>
          <a:p>
            <a:pPr marL="0" indent="0">
              <a:buNone/>
            </a:pPr>
            <a:r>
              <a:rPr lang="pl-PL" dirty="0"/>
              <a:t>Dzierżawca ma obowiązek dokonywania napraw niezbędnych do </a:t>
            </a:r>
            <a:r>
              <a:rPr lang="pl-PL" b="1" dirty="0">
                <a:solidFill>
                  <a:srgbClr val="FF0000"/>
                </a:solidFill>
              </a:rPr>
              <a:t>zachowania przedmiotu dzierżawy w stanie nie pogorszonym</a:t>
            </a:r>
            <a:r>
              <a:rPr lang="pl-PL" dirty="0"/>
              <a:t>. </a:t>
            </a:r>
          </a:p>
          <a:p>
            <a:endParaRPr lang="pl-PL" dirty="0"/>
          </a:p>
        </p:txBody>
      </p:sp>
    </p:spTree>
    <p:extLst>
      <p:ext uri="{BB962C8B-B14F-4D97-AF65-F5344CB8AC3E}">
        <p14:creationId xmlns:p14="http://schemas.microsoft.com/office/powerpoint/2010/main" val="3512460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a:t>Art. 698. Zgoda na poddzierżawę i bezpłatne używanie </a:t>
            </a:r>
          </a:p>
          <a:p>
            <a:pPr marL="0" indent="0">
              <a:buNone/>
            </a:pPr>
            <a:r>
              <a:rPr lang="pl-PL" dirty="0"/>
              <a:t>§ 1. Bez zgody wydzierżawiającego dzierżawca </a:t>
            </a:r>
            <a:r>
              <a:rPr lang="pl-PL" b="1" dirty="0"/>
              <a:t>nie może oddawać przedmiotu dzierżawy osobie trzeciej do bezpłatnego używania ani go poddzierżawiać</a:t>
            </a:r>
            <a:r>
              <a:rPr lang="pl-PL" dirty="0"/>
              <a:t>.</a:t>
            </a:r>
            <a:br>
              <a:rPr lang="pl-PL" dirty="0"/>
            </a:br>
            <a:r>
              <a:rPr lang="pl-PL" dirty="0"/>
              <a:t>§ 2. W razie naruszenia powyższego obowiązku wydzierżawiający może dzierżawę wypowiedzieć bez zachowania terminów wypowiedzenia.</a:t>
            </a:r>
          </a:p>
          <a:p>
            <a:endParaRPr lang="pl-PL" dirty="0"/>
          </a:p>
        </p:txBody>
      </p:sp>
    </p:spTree>
    <p:extLst>
      <p:ext uri="{BB962C8B-B14F-4D97-AF65-F5344CB8AC3E}">
        <p14:creationId xmlns:p14="http://schemas.microsoft.com/office/powerpoint/2010/main" val="15407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r>
              <a:rPr lang="pl-PL" dirty="0" err="1" smtClean="0"/>
              <a:t>Essentialia</a:t>
            </a:r>
            <a:r>
              <a:rPr lang="pl-PL" dirty="0" smtClean="0"/>
              <a:t> </a:t>
            </a:r>
            <a:r>
              <a:rPr lang="pl-PL" dirty="0" err="1" smtClean="0"/>
              <a:t>negotii</a:t>
            </a:r>
            <a:r>
              <a:rPr lang="pl-PL" dirty="0" smtClean="0"/>
              <a:t>:</a:t>
            </a:r>
          </a:p>
          <a:p>
            <a:pPr>
              <a:buFont typeface="Wingdings" pitchFamily="2" charset="2"/>
              <a:buChar char="ü"/>
            </a:pPr>
            <a:r>
              <a:rPr lang="pl-PL" dirty="0" smtClean="0"/>
              <a:t>Przedmiot najmu</a:t>
            </a:r>
          </a:p>
          <a:p>
            <a:pPr>
              <a:buFont typeface="Wingdings" pitchFamily="2" charset="2"/>
              <a:buChar char="ü"/>
            </a:pPr>
            <a:r>
              <a:rPr lang="pl-PL" dirty="0" smtClean="0"/>
              <a:t>Czynsz</a:t>
            </a:r>
          </a:p>
          <a:p>
            <a:r>
              <a:rPr lang="pl-PL" dirty="0"/>
              <a:t>Przedmiotem najmu są rzeczy </a:t>
            </a:r>
            <a:r>
              <a:rPr lang="pl-PL" b="1" dirty="0"/>
              <a:t>niezużywalne</a:t>
            </a:r>
          </a:p>
          <a:p>
            <a:r>
              <a:rPr lang="pl-PL" dirty="0"/>
              <a:t>Mogą być to zarówno </a:t>
            </a:r>
            <a:r>
              <a:rPr lang="pl-PL" b="1" dirty="0"/>
              <a:t>ruchomości</a:t>
            </a:r>
            <a:r>
              <a:rPr lang="pl-PL" dirty="0"/>
              <a:t> jak i </a:t>
            </a:r>
            <a:r>
              <a:rPr lang="pl-PL" b="1" dirty="0"/>
              <a:t>nieruchomości, </a:t>
            </a:r>
            <a:r>
              <a:rPr lang="pl-PL" dirty="0"/>
              <a:t>a także – części składowe rzeczy</a:t>
            </a:r>
          </a:p>
          <a:p>
            <a:pPr marL="0" indent="0">
              <a:buNone/>
            </a:pPr>
            <a:endParaRPr lang="pl-PL" dirty="0"/>
          </a:p>
        </p:txBody>
      </p:sp>
    </p:spTree>
    <p:extLst>
      <p:ext uri="{BB962C8B-B14F-4D97-AF65-F5344CB8AC3E}">
        <p14:creationId xmlns:p14="http://schemas.microsoft.com/office/powerpoint/2010/main" val="22271714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a:xfrm>
            <a:off x="395536" y="1628800"/>
            <a:ext cx="8229600" cy="4525963"/>
          </a:xfrm>
        </p:spPr>
        <p:txBody>
          <a:bodyPr>
            <a:noAutofit/>
          </a:bodyPr>
          <a:lstStyle/>
          <a:p>
            <a:pPr marL="0" indent="0">
              <a:buNone/>
            </a:pPr>
            <a:r>
              <a:rPr lang="pl-PL" sz="2200" b="1" dirty="0"/>
              <a:t>Art. 699. Termin do zapłaty czynszu </a:t>
            </a:r>
          </a:p>
          <a:p>
            <a:pPr marL="0" indent="0">
              <a:buNone/>
            </a:pPr>
            <a:r>
              <a:rPr lang="pl-PL" sz="2200" dirty="0"/>
              <a:t>Jeżeli termin płatności czynszu nie jest w umowie oznaczony, </a:t>
            </a:r>
            <a:r>
              <a:rPr lang="pl-PL" sz="2200" b="1" dirty="0"/>
              <a:t>czynsz jest płatny z dołu w terminie zwyczajowo przyjętym, a w braku takiego zwyczaju - półrocznie z dołu. </a:t>
            </a:r>
          </a:p>
          <a:p>
            <a:pPr marL="0" indent="0">
              <a:buNone/>
            </a:pPr>
            <a:r>
              <a:rPr lang="pl-PL" sz="2200" b="1" dirty="0" smtClean="0"/>
              <a:t>Art. </a:t>
            </a:r>
            <a:r>
              <a:rPr lang="pl-PL" sz="2200" b="1" dirty="0"/>
              <a:t>700. Obniżenie czynszu z powodu okoliczności </a:t>
            </a:r>
          </a:p>
          <a:p>
            <a:pPr marL="0" indent="0">
              <a:buNone/>
            </a:pPr>
            <a:r>
              <a:rPr lang="pl-PL" sz="2200" dirty="0"/>
              <a:t>Jeżeli wskutek okoliczności, za które dzierżawca odpowiedzialności nie ponosi i które nie dotyczą jego osoby, zwykły przychód z przedmiotu dzierżawy uległ znacznemu zmniejszeniu, </a:t>
            </a:r>
            <a:r>
              <a:rPr lang="pl-PL" sz="2200" b="1" dirty="0"/>
              <a:t>dzierżawca może żądać obniżenia czynszu przypadającego za dany okres gospodarczy. </a:t>
            </a:r>
          </a:p>
          <a:p>
            <a:pPr marL="0" indent="0">
              <a:buNone/>
            </a:pPr>
            <a:r>
              <a:rPr lang="pl-PL" sz="2200" b="1" dirty="0"/>
              <a:t>Art. 701. Ustawowe prawo zastawu wydzierżawiającego </a:t>
            </a:r>
          </a:p>
          <a:p>
            <a:pPr marL="0" indent="0">
              <a:buNone/>
            </a:pPr>
            <a:r>
              <a:rPr lang="pl-PL" sz="2200" dirty="0"/>
              <a:t>Do rzeczy ruchomych objętych ustawowym prawem zastawu wydzierżawiającego </a:t>
            </a:r>
            <a:r>
              <a:rPr lang="pl-PL" sz="2200" dirty="0">
                <a:solidFill>
                  <a:srgbClr val="FF0000"/>
                </a:solidFill>
              </a:rPr>
              <a:t>należą także rzeczy służące do prowadzenia gospodarstwa lub przedsiębiorstwa, jeżeli </a:t>
            </a:r>
            <a:r>
              <a:rPr lang="pl-PL" sz="2200" dirty="0" smtClean="0">
                <a:solidFill>
                  <a:srgbClr val="FF0000"/>
                </a:solidFill>
              </a:rPr>
              <a:t>znajdują </a:t>
            </a:r>
            <a:r>
              <a:rPr lang="pl-PL" sz="2200" dirty="0">
                <a:solidFill>
                  <a:srgbClr val="FF0000"/>
                </a:solidFill>
              </a:rPr>
              <a:t>się w obrębie przedmiotu dzierżawy. </a:t>
            </a:r>
          </a:p>
          <a:p>
            <a:endParaRPr lang="pl-PL" sz="2200" dirty="0"/>
          </a:p>
        </p:txBody>
      </p:sp>
    </p:spTree>
    <p:extLst>
      <p:ext uri="{BB962C8B-B14F-4D97-AF65-F5344CB8AC3E}">
        <p14:creationId xmlns:p14="http://schemas.microsoft.com/office/powerpoint/2010/main" val="2354208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703. Pozostawanie w zwłoce z zapłatą czynszu </a:t>
            </a:r>
          </a:p>
          <a:p>
            <a:pPr marL="0" indent="0">
              <a:buNone/>
            </a:pPr>
            <a:r>
              <a:rPr lang="pl-PL" dirty="0"/>
              <a:t>Jeżeli dzierżawca dopuszcza się zwłoki z zapłatą czynszu </a:t>
            </a:r>
            <a:r>
              <a:rPr lang="pl-PL" b="1" dirty="0"/>
              <a:t>co najmniej za dwa pełne okresy płatności</a:t>
            </a:r>
            <a:r>
              <a:rPr lang="pl-PL" dirty="0"/>
              <a:t>, a w wypadku </a:t>
            </a:r>
            <a:r>
              <a:rPr lang="pl-PL" b="1" dirty="0"/>
              <a:t>gdy czynsz jest płatny rocznie, jeżeli dopuszcza się zwłoki z zapłatą ponad trzy miesiące</a:t>
            </a:r>
            <a:r>
              <a:rPr lang="pl-PL" dirty="0"/>
              <a:t>, </a:t>
            </a:r>
            <a:r>
              <a:rPr lang="pl-PL" b="1" dirty="0">
                <a:solidFill>
                  <a:srgbClr val="FF0000"/>
                </a:solidFill>
              </a:rPr>
              <a:t>wydzierżawiający może dzierżawę wypowiedzieć bez zachowania terminu wypowiedzenia. Jednakże wydzierżawiający powinien uprzedzić dzierżawcę udzielając mu dodatkowego trzymiesięcznego terminu do zapłaty zaległego czynszu. </a:t>
            </a:r>
          </a:p>
        </p:txBody>
      </p:sp>
    </p:spTree>
    <p:extLst>
      <p:ext uri="{BB962C8B-B14F-4D97-AF65-F5344CB8AC3E}">
        <p14:creationId xmlns:p14="http://schemas.microsoft.com/office/powerpoint/2010/main" val="3442846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704. Termin do wypowiedzenia dzierżawy gruntu rolnego </a:t>
            </a:r>
          </a:p>
          <a:p>
            <a:pPr marL="0" indent="0">
              <a:buNone/>
            </a:pPr>
            <a:r>
              <a:rPr lang="pl-PL" dirty="0">
                <a:solidFill>
                  <a:srgbClr val="FF0000"/>
                </a:solidFill>
              </a:rPr>
              <a:t>W braku odmiennej umowy</a:t>
            </a:r>
            <a:r>
              <a:rPr lang="pl-PL" dirty="0"/>
              <a:t> dzierżawę gruntu rolnego </a:t>
            </a:r>
            <a:r>
              <a:rPr lang="pl-PL" b="1" dirty="0"/>
              <a:t>można wypowiedzieć na jeden rok naprzód na koniec roku dzierżawnego, inną zaś dzierżawę na sześć miesięcy naprzód przed upływem roku dzierżawnego</a:t>
            </a:r>
            <a:r>
              <a:rPr lang="pl-PL" dirty="0"/>
              <a:t>. </a:t>
            </a:r>
          </a:p>
          <a:p>
            <a:pPr marL="0" indent="0">
              <a:buNone/>
            </a:pPr>
            <a:r>
              <a:rPr lang="pl-PL" b="1" dirty="0"/>
              <a:t>Art. 705. Obowiązek zwrotu przedmiotu dzierżawy </a:t>
            </a:r>
          </a:p>
          <a:p>
            <a:pPr marL="0" indent="0">
              <a:buNone/>
            </a:pPr>
            <a:r>
              <a:rPr lang="pl-PL" dirty="0"/>
              <a:t>Po zakończeniu dzierżawy dzierżawca obowiązany jest, w braku </a:t>
            </a:r>
            <a:r>
              <a:rPr lang="pl-PL" dirty="0" smtClean="0"/>
              <a:t>odmiennej umowy</a:t>
            </a:r>
            <a:r>
              <a:rPr lang="pl-PL" dirty="0"/>
              <a:t>, </a:t>
            </a:r>
            <a:r>
              <a:rPr lang="pl-PL" b="1" dirty="0"/>
              <a:t>zwrócić przedmiot dzierżawy w takim stanie, w jakim powinien się znajdować stosownie do przepisów o wykonywaniu dzierżawy. </a:t>
            </a:r>
          </a:p>
          <a:p>
            <a:pPr marL="0" indent="0">
              <a:buNone/>
            </a:pPr>
            <a:r>
              <a:rPr lang="pl-PL" b="1" dirty="0"/>
              <a:t>Art. 706. Zwrot nakładów poczynionych na zasiewy </a:t>
            </a:r>
          </a:p>
          <a:p>
            <a:pPr marL="0" indent="0">
              <a:buNone/>
            </a:pPr>
            <a:r>
              <a:rPr lang="pl-PL" dirty="0"/>
              <a:t>Jeżeli przy zakończeniu dzierżawy </a:t>
            </a:r>
            <a:r>
              <a:rPr lang="pl-PL" b="1" dirty="0"/>
              <a:t>dzierżawca gruntu rolnego pozostawia zgodnie ze swym obowiązkiem zasiewy, może on żądać zwrotu poczynionych na te zasiewy nakładów o tyle, o ile wbrew wymaganiom prawidłowej gospodarki nie otrzymał odpowiednich zasiewów przy rozpoczęciu dzierżawy. </a:t>
            </a:r>
          </a:p>
          <a:p>
            <a:endParaRPr lang="pl-PL" b="1" dirty="0"/>
          </a:p>
        </p:txBody>
      </p:sp>
    </p:spTree>
    <p:extLst>
      <p:ext uri="{BB962C8B-B14F-4D97-AF65-F5344CB8AC3E}">
        <p14:creationId xmlns:p14="http://schemas.microsoft.com/office/powerpoint/2010/main" val="2006353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707. Rozliczenie czynszu dzierżawy </a:t>
            </a:r>
          </a:p>
          <a:p>
            <a:pPr marL="0" indent="0">
              <a:buNone/>
            </a:pPr>
            <a:r>
              <a:rPr lang="pl-PL" dirty="0"/>
              <a:t>Jeżeli dzierżawa kończy się przed upływem roku dzierżawnego, dzierżawca obowiązany jest zapłacić czynsz w takim stosunku, w jakim pożytki, które w tym roku pobrał lub mógł pobrać, pozostają do pożytków z całego roku dzierżawnego. </a:t>
            </a:r>
          </a:p>
          <a:p>
            <a:pPr marL="0" indent="0">
              <a:buNone/>
            </a:pPr>
            <a:r>
              <a:rPr lang="pl-PL" b="1" dirty="0"/>
              <a:t>Art. 708. Użytkowanie gruntu bez uiszczania czynszu </a:t>
            </a:r>
          </a:p>
          <a:p>
            <a:pPr marL="0" indent="0">
              <a:buNone/>
            </a:pPr>
            <a:r>
              <a:rPr lang="pl-PL" dirty="0"/>
              <a:t>Przepisy działu niniejszego stosuje się </a:t>
            </a:r>
            <a:r>
              <a:rPr lang="pl-PL" b="1" dirty="0"/>
              <a:t>odpowiednio </a:t>
            </a:r>
            <a:r>
              <a:rPr lang="pl-PL" dirty="0"/>
              <a:t>w wypadku, </a:t>
            </a:r>
            <a:r>
              <a:rPr lang="pl-PL" dirty="0">
                <a:solidFill>
                  <a:srgbClr val="FF0000"/>
                </a:solidFill>
              </a:rPr>
              <a:t>gdy osoba biorąca nieruchomość rolną do używania i pobierania pożytków </a:t>
            </a:r>
            <a:r>
              <a:rPr lang="pl-PL" b="1" dirty="0">
                <a:solidFill>
                  <a:srgbClr val="FF0000"/>
                </a:solidFill>
              </a:rPr>
              <a:t>nie jest obowiązana do uiszczania czynszu</a:t>
            </a:r>
            <a:r>
              <a:rPr lang="pl-PL" dirty="0">
                <a:solidFill>
                  <a:srgbClr val="FF0000"/>
                </a:solidFill>
              </a:rPr>
              <a:t>, lecz </a:t>
            </a:r>
            <a:r>
              <a:rPr lang="pl-PL" b="1" dirty="0">
                <a:solidFill>
                  <a:srgbClr val="FF0000"/>
                </a:solidFill>
              </a:rPr>
              <a:t>tylko do ponoszenia podatków i innych ciężarów</a:t>
            </a:r>
            <a:r>
              <a:rPr lang="pl-PL" dirty="0">
                <a:solidFill>
                  <a:srgbClr val="FF0000"/>
                </a:solidFill>
              </a:rPr>
              <a:t> </a:t>
            </a:r>
            <a:r>
              <a:rPr lang="pl-PL" dirty="0"/>
              <a:t>związanych z własnością lub z posiadaniem gruntu. </a:t>
            </a:r>
          </a:p>
          <a:p>
            <a:pPr marL="0" indent="0">
              <a:buNone/>
            </a:pPr>
            <a:r>
              <a:rPr lang="pl-PL" b="1" dirty="0"/>
              <a:t>Art. 709. Dzierżawa praw - odpowiednie stosowanie przepisów ustawy </a:t>
            </a:r>
          </a:p>
          <a:p>
            <a:pPr marL="0" indent="0">
              <a:buNone/>
            </a:pPr>
            <a:r>
              <a:rPr lang="pl-PL" dirty="0"/>
              <a:t>Przepisy o dzierżawie rzeczy stosuje się odpowiednio do dzierżawy praw. </a:t>
            </a:r>
          </a:p>
          <a:p>
            <a:endParaRPr lang="pl-PL" dirty="0"/>
          </a:p>
        </p:txBody>
      </p:sp>
    </p:spTree>
    <p:extLst>
      <p:ext uri="{BB962C8B-B14F-4D97-AF65-F5344CB8AC3E}">
        <p14:creationId xmlns:p14="http://schemas.microsoft.com/office/powerpoint/2010/main" val="117168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a:t>
            </a:r>
            <a:r>
              <a:rPr lang="pl-PL" dirty="0" smtClean="0"/>
              <a:t>życzenie</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Realna</a:t>
            </a:r>
          </a:p>
          <a:p>
            <a:r>
              <a:rPr lang="pl-PL" b="1" dirty="0" smtClean="0"/>
              <a:t>Nieodpłatna</a:t>
            </a:r>
          </a:p>
          <a:p>
            <a:endParaRPr lang="pl-PL" dirty="0"/>
          </a:p>
        </p:txBody>
      </p:sp>
    </p:spTree>
    <p:extLst>
      <p:ext uri="{BB962C8B-B14F-4D97-AF65-F5344CB8AC3E}">
        <p14:creationId xmlns:p14="http://schemas.microsoft.com/office/powerpoint/2010/main" val="3405532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Użyczenia</a:t>
            </a:r>
            <a:endParaRPr lang="pl-PL" dirty="0"/>
          </a:p>
        </p:txBody>
      </p:sp>
      <p:sp>
        <p:nvSpPr>
          <p:cNvPr id="3" name="Symbol zastępczy zawartości 2"/>
          <p:cNvSpPr>
            <a:spLocks noGrp="1"/>
          </p:cNvSpPr>
          <p:nvPr>
            <p:ph idx="1"/>
          </p:nvPr>
        </p:nvSpPr>
        <p:spPr>
          <a:xfrm>
            <a:off x="539552" y="1628800"/>
            <a:ext cx="8229600" cy="4525963"/>
          </a:xfrm>
        </p:spPr>
        <p:txBody>
          <a:bodyPr>
            <a:normAutofit fontScale="62500" lnSpcReduction="20000"/>
          </a:bodyPr>
          <a:lstStyle/>
          <a:p>
            <a:pPr marL="0" indent="0">
              <a:buNone/>
            </a:pPr>
            <a:r>
              <a:rPr lang="pl-PL" b="1" dirty="0"/>
              <a:t>Art. 710. Istota umowy użyczenia </a:t>
            </a:r>
          </a:p>
          <a:p>
            <a:pPr marL="0" indent="0">
              <a:buNone/>
            </a:pPr>
            <a:r>
              <a:rPr lang="pl-PL" dirty="0"/>
              <a:t>Przez umowę użyczenia </a:t>
            </a:r>
            <a:r>
              <a:rPr lang="pl-PL" dirty="0">
                <a:solidFill>
                  <a:srgbClr val="0070C0"/>
                </a:solidFill>
              </a:rPr>
              <a:t>użyczający</a:t>
            </a:r>
            <a:r>
              <a:rPr lang="pl-PL" dirty="0"/>
              <a:t> zobowiązuje się zezwolić </a:t>
            </a:r>
            <a:r>
              <a:rPr lang="pl-PL" dirty="0">
                <a:solidFill>
                  <a:srgbClr val="0070C0"/>
                </a:solidFill>
              </a:rPr>
              <a:t>biorącemu</a:t>
            </a:r>
            <a:r>
              <a:rPr lang="pl-PL" dirty="0"/>
              <a:t>, przez </a:t>
            </a:r>
            <a:r>
              <a:rPr lang="pl-PL" b="1" dirty="0"/>
              <a:t>czas oznaczony lub nie oznaczony</a:t>
            </a:r>
            <a:r>
              <a:rPr lang="pl-PL" dirty="0"/>
              <a:t>, na </a:t>
            </a:r>
            <a:r>
              <a:rPr lang="pl-PL" b="1" dirty="0">
                <a:solidFill>
                  <a:srgbClr val="FF0000"/>
                </a:solidFill>
              </a:rPr>
              <a:t>bezpłatne używanie oddanej mu w tym celu rzeczy. </a:t>
            </a:r>
          </a:p>
          <a:p>
            <a:pPr marL="0" indent="0">
              <a:buNone/>
            </a:pPr>
            <a:r>
              <a:rPr lang="pl-PL" b="1" dirty="0"/>
              <a:t>Art. 711. Obowiązek naprawienia szkody powstałej w wyniku wad </a:t>
            </a:r>
          </a:p>
          <a:p>
            <a:pPr marL="0" indent="0">
              <a:buNone/>
            </a:pPr>
            <a:r>
              <a:rPr lang="pl-PL" dirty="0"/>
              <a:t>Jeżeli rzecz użyczona ma wady, użyczający </a:t>
            </a:r>
            <a:r>
              <a:rPr lang="pl-PL" dirty="0">
                <a:solidFill>
                  <a:srgbClr val="FF0000"/>
                </a:solidFill>
              </a:rPr>
              <a:t>obowiązany jest do naprawienia </a:t>
            </a:r>
            <a:r>
              <a:rPr lang="pl-PL" b="1" dirty="0">
                <a:solidFill>
                  <a:srgbClr val="FF0000"/>
                </a:solidFill>
              </a:rPr>
              <a:t>szkody</a:t>
            </a:r>
            <a:r>
              <a:rPr lang="pl-PL" dirty="0">
                <a:solidFill>
                  <a:srgbClr val="FF0000"/>
                </a:solidFill>
              </a:rPr>
              <a:t>, którą wyrządził biorącemu przez to, że </a:t>
            </a:r>
            <a:r>
              <a:rPr lang="pl-PL" b="1" dirty="0">
                <a:solidFill>
                  <a:srgbClr val="FF0000"/>
                </a:solidFill>
              </a:rPr>
              <a:t>wiedząc o wadach nie zawiadomił go o nich.</a:t>
            </a:r>
            <a:r>
              <a:rPr lang="pl-PL" dirty="0">
                <a:solidFill>
                  <a:srgbClr val="FF0000"/>
                </a:solidFill>
              </a:rPr>
              <a:t> </a:t>
            </a:r>
            <a:r>
              <a:rPr lang="pl-PL" dirty="0"/>
              <a:t>Przepisu powyższego nie stosuje się, gdy biorący mógł wadę z łatwością zauważyć. </a:t>
            </a:r>
          </a:p>
          <a:p>
            <a:pPr marL="0" indent="0">
              <a:buNone/>
            </a:pPr>
            <a:r>
              <a:rPr lang="pl-PL" b="1" dirty="0"/>
              <a:t>Art. 712. Sposób używania rzeczy użyczonej </a:t>
            </a:r>
          </a:p>
          <a:p>
            <a:pPr marL="0" indent="0">
              <a:buNone/>
            </a:pPr>
            <a:r>
              <a:rPr lang="pl-PL" dirty="0"/>
              <a:t>§ 1. Jeżeli umowa nie określa sposobu używania rzeczy, biorący może rzeczy </a:t>
            </a:r>
            <a:r>
              <a:rPr lang="pl-PL" b="1" dirty="0">
                <a:solidFill>
                  <a:srgbClr val="FF0000"/>
                </a:solidFill>
              </a:rPr>
              <a:t>używać w sposób odpowiadający jej właściwościom i przeznaczeniu</a:t>
            </a:r>
            <a:r>
              <a:rPr lang="pl-PL" dirty="0"/>
              <a:t>.</a:t>
            </a:r>
            <a:br>
              <a:rPr lang="pl-PL" dirty="0"/>
            </a:br>
            <a:r>
              <a:rPr lang="pl-PL" dirty="0"/>
              <a:t>§ 2. </a:t>
            </a:r>
            <a:r>
              <a:rPr lang="pl-PL" b="1" dirty="0">
                <a:solidFill>
                  <a:srgbClr val="FF0000"/>
                </a:solidFill>
              </a:rPr>
              <a:t>Bez zgody użyczającego biorący nie może oddać rzeczy użyczonej osobie trzeciej do używania.</a:t>
            </a:r>
            <a:br>
              <a:rPr lang="pl-PL" b="1" dirty="0">
                <a:solidFill>
                  <a:srgbClr val="FF0000"/>
                </a:solidFill>
              </a:rPr>
            </a:br>
            <a:endParaRPr lang="pl-PL" b="1" dirty="0">
              <a:solidFill>
                <a:srgbClr val="FF0000"/>
              </a:solidFill>
            </a:endParaRPr>
          </a:p>
        </p:txBody>
      </p:sp>
    </p:spTree>
    <p:extLst>
      <p:ext uri="{BB962C8B-B14F-4D97-AF65-F5344CB8AC3E}">
        <p14:creationId xmlns:p14="http://schemas.microsoft.com/office/powerpoint/2010/main" val="6734357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a:xfrm>
            <a:off x="323528" y="1196752"/>
            <a:ext cx="8229600" cy="4525963"/>
          </a:xfrm>
        </p:spPr>
        <p:txBody>
          <a:bodyPr>
            <a:noAutofit/>
          </a:bodyPr>
          <a:lstStyle/>
          <a:p>
            <a:pPr marL="0" indent="0">
              <a:buNone/>
            </a:pPr>
            <a:r>
              <a:rPr lang="pl-PL" sz="1500" b="1" dirty="0"/>
              <a:t>Art. 713. Zasady ponoszenia kosztów utrzymania rzeczy użyczonej </a:t>
            </a:r>
          </a:p>
          <a:p>
            <a:pPr marL="0" indent="0">
              <a:buNone/>
            </a:pPr>
            <a:r>
              <a:rPr lang="pl-PL" sz="1500" b="1" dirty="0">
                <a:solidFill>
                  <a:srgbClr val="FF0000"/>
                </a:solidFill>
              </a:rPr>
              <a:t>Biorący do używania </a:t>
            </a:r>
            <a:r>
              <a:rPr lang="pl-PL" sz="1500" dirty="0"/>
              <a:t>ponosi </a:t>
            </a:r>
            <a:r>
              <a:rPr lang="pl-PL" sz="1500" b="1" dirty="0"/>
              <a:t>zwykłe koszty utrzymania rzeczy użyczonej</a:t>
            </a:r>
            <a:r>
              <a:rPr lang="pl-PL" sz="1500" dirty="0"/>
              <a:t>. Jeżeli poczynił inne wydatki lub nakłady na rzecz, stosuje się odpowiednio przepisy o prowadzeniu cudzych spraw bez zlecenia. </a:t>
            </a:r>
          </a:p>
          <a:p>
            <a:pPr marL="0" indent="0">
              <a:buNone/>
            </a:pPr>
            <a:r>
              <a:rPr lang="pl-PL" sz="1500" b="1" dirty="0"/>
              <a:t>Art. 714. Odpowiedzialność za przypadkową utratę lub uszkodzenie rzeczy użyczonej </a:t>
            </a:r>
          </a:p>
          <a:p>
            <a:pPr marL="0" indent="0">
              <a:buNone/>
            </a:pPr>
            <a:r>
              <a:rPr lang="pl-PL" sz="1500" b="1" dirty="0">
                <a:solidFill>
                  <a:srgbClr val="FF0000"/>
                </a:solidFill>
              </a:rPr>
              <a:t>Biorący do używania jest odpowiedzialny za przypadkową utratę lub uszkodzenie rzeczy</a:t>
            </a:r>
            <a:r>
              <a:rPr lang="pl-PL" sz="1500" dirty="0"/>
              <a:t>, jeżeli jej </a:t>
            </a:r>
            <a:r>
              <a:rPr lang="pl-PL" sz="1500" dirty="0">
                <a:solidFill>
                  <a:srgbClr val="FF0000"/>
                </a:solidFill>
              </a:rPr>
              <a:t>używa w sposób sprzeczny z umową albo z właściwościami lub z przeznaczeniem rzeczy</a:t>
            </a:r>
            <a:r>
              <a:rPr lang="pl-PL" sz="1500" dirty="0"/>
              <a:t>, albo gdy </a:t>
            </a:r>
            <a:r>
              <a:rPr lang="pl-PL" sz="1500" dirty="0">
                <a:solidFill>
                  <a:srgbClr val="FF0000"/>
                </a:solidFill>
              </a:rPr>
              <a:t>nie będąc do tego upoważniony przez umowę ani zmuszony przez okoliczności powierza rzecz innej osobie, a rzecz nie byłaby uległa utracie lub uszkodzeniu, gdyby jej używał w sposób właściwy albo gdyby ją zachował u siebie. </a:t>
            </a:r>
            <a:r>
              <a:rPr lang="pl-PL" sz="1500" dirty="0" smtClean="0">
                <a:solidFill>
                  <a:srgbClr val="FF0000"/>
                </a:solidFill>
              </a:rPr>
              <a:t>-</a:t>
            </a:r>
            <a:r>
              <a:rPr lang="pl-PL" sz="1500" dirty="0" smtClean="0">
                <a:sym typeface="Wingdings" pitchFamily="2" charset="2"/>
              </a:rPr>
              <a:t> </a:t>
            </a:r>
            <a:r>
              <a:rPr lang="pl-PL" sz="1500" b="1" dirty="0" smtClean="0">
                <a:sym typeface="Wingdings" pitchFamily="2" charset="2"/>
              </a:rPr>
              <a:t>CASUS MIXTUS</a:t>
            </a:r>
            <a:endParaRPr lang="pl-PL" sz="1500" b="1" dirty="0"/>
          </a:p>
          <a:p>
            <a:pPr marL="0" indent="0">
              <a:buNone/>
            </a:pPr>
            <a:r>
              <a:rPr lang="pl-PL" sz="1500" b="1" dirty="0"/>
              <a:t>Art. 715. Termin zakończenia umowy użyczenia </a:t>
            </a:r>
          </a:p>
          <a:p>
            <a:pPr marL="0" indent="0">
              <a:buNone/>
            </a:pPr>
            <a:r>
              <a:rPr lang="pl-PL" sz="1500" dirty="0"/>
              <a:t>Jeżeli umowa użyczenia została zawarta </a:t>
            </a:r>
            <a:r>
              <a:rPr lang="pl-PL" sz="1500" dirty="0">
                <a:solidFill>
                  <a:srgbClr val="FF0000"/>
                </a:solidFill>
              </a:rPr>
              <a:t>na czas nie oznaczony, użyczenie kończy się, gdy biorący uczynił z rzeczy użytek odpowiadający umowie albo gdy upłynął czas, w którym mógł ten użytek uczynić. </a:t>
            </a:r>
          </a:p>
          <a:p>
            <a:pPr marL="0" indent="0">
              <a:buNone/>
            </a:pPr>
            <a:r>
              <a:rPr lang="pl-PL" sz="1500" b="1" dirty="0"/>
              <a:t>Art. 716. Przesłanki do żądania zwrotu rzeczy użyczonej </a:t>
            </a:r>
          </a:p>
          <a:p>
            <a:pPr marL="0" indent="0">
              <a:buNone/>
            </a:pPr>
            <a:r>
              <a:rPr lang="pl-PL" sz="1500" dirty="0"/>
              <a:t>Jeżeli </a:t>
            </a:r>
            <a:endParaRPr lang="pl-PL" sz="1500" dirty="0" smtClean="0"/>
          </a:p>
          <a:p>
            <a:pPr>
              <a:buFont typeface="Wingdings" pitchFamily="2" charset="2"/>
              <a:buChar char="ü"/>
            </a:pPr>
            <a:r>
              <a:rPr lang="pl-PL" sz="1500" dirty="0" smtClean="0"/>
              <a:t>biorący </a:t>
            </a:r>
            <a:r>
              <a:rPr lang="pl-PL" sz="1500" dirty="0"/>
              <a:t>używa rzeczy w sposób sprzeczny z umową albo z właściwościami lub z przeznaczeniem rzeczy, </a:t>
            </a:r>
            <a:endParaRPr lang="pl-PL" sz="1500" dirty="0" smtClean="0"/>
          </a:p>
          <a:p>
            <a:pPr>
              <a:buFont typeface="Wingdings" pitchFamily="2" charset="2"/>
              <a:buChar char="ü"/>
            </a:pPr>
            <a:r>
              <a:rPr lang="pl-PL" sz="1500" dirty="0" smtClean="0"/>
              <a:t>powierza </a:t>
            </a:r>
            <a:r>
              <a:rPr lang="pl-PL" sz="1500" dirty="0"/>
              <a:t>rzecz innej osobie nie będąc do tego upoważniony przez umowę ani zmuszony przez okoliczności, </a:t>
            </a:r>
            <a:endParaRPr lang="pl-PL" sz="1500" dirty="0" smtClean="0"/>
          </a:p>
          <a:p>
            <a:pPr>
              <a:buFont typeface="Wingdings" pitchFamily="2" charset="2"/>
              <a:buChar char="ü"/>
            </a:pPr>
            <a:r>
              <a:rPr lang="pl-PL" sz="1500" dirty="0" smtClean="0"/>
              <a:t>albo </a:t>
            </a:r>
            <a:r>
              <a:rPr lang="pl-PL" sz="1500" dirty="0"/>
              <a:t>jeżeli rzecz stanie się potrzebna użyczającemu z powodów nie przewidzianych w chwili zawarcia umowy, </a:t>
            </a:r>
            <a:endParaRPr lang="pl-PL" sz="1500" dirty="0" smtClean="0"/>
          </a:p>
          <a:p>
            <a:pPr marL="0" indent="0">
              <a:buNone/>
            </a:pPr>
            <a:r>
              <a:rPr lang="pl-PL" sz="1500" b="1" dirty="0" smtClean="0"/>
              <a:t>użyczający </a:t>
            </a:r>
            <a:r>
              <a:rPr lang="pl-PL" sz="1500" b="1" dirty="0"/>
              <a:t>może żądać zwrotu rzeczy, chociażby umowa była zawarta na czas oznaczony</a:t>
            </a:r>
            <a:r>
              <a:rPr lang="pl-PL" sz="1500" dirty="0"/>
              <a:t>. </a:t>
            </a:r>
          </a:p>
        </p:txBody>
      </p:sp>
    </p:spTree>
    <p:extLst>
      <p:ext uri="{BB962C8B-B14F-4D97-AF65-F5344CB8AC3E}">
        <p14:creationId xmlns:p14="http://schemas.microsoft.com/office/powerpoint/2010/main" val="1194545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b="1" dirty="0"/>
              <a:t>Art. 717. Odpowiedzialność solidarna za rzecz użyczoną </a:t>
            </a:r>
          </a:p>
          <a:p>
            <a:pPr marL="0" indent="0">
              <a:buNone/>
            </a:pPr>
            <a:r>
              <a:rPr lang="pl-PL" dirty="0"/>
              <a:t>Jeżeli kilka osób wspólnie wzięło rzecz do używania, ich odpowiedzialność jest solidarna. </a:t>
            </a:r>
            <a:endParaRPr lang="pl-PL" dirty="0" smtClean="0"/>
          </a:p>
          <a:p>
            <a:pPr marL="0" indent="0">
              <a:buNone/>
            </a:pPr>
            <a:endParaRPr lang="pl-PL" dirty="0"/>
          </a:p>
          <a:p>
            <a:pPr marL="0" indent="0">
              <a:buNone/>
            </a:pPr>
            <a:r>
              <a:rPr lang="pl-PL" b="1" dirty="0"/>
              <a:t>Art. 718. Obowiązek zwrotu rzeczy użyczonej </a:t>
            </a:r>
          </a:p>
          <a:p>
            <a:pPr marL="0" indent="0">
              <a:buNone/>
            </a:pPr>
            <a:r>
              <a:rPr lang="pl-PL" dirty="0"/>
              <a:t>§ 1. Po zakończeniu użyczenia biorący do używania obowiązany jest zwrócić użyczającemu rzecz w stanie nie pogorszonym; jednakże biorący nie ponosi odpowiedzialności za zużycie rzeczy będące następstwem prawidłowego używania.</a:t>
            </a:r>
            <a:br>
              <a:rPr lang="pl-PL" dirty="0"/>
            </a:br>
            <a:r>
              <a:rPr lang="pl-PL" dirty="0"/>
              <a:t>§ 2. Jeżeli biorący do używania powierzył rzecz innej osobie, obowiązek powyższy ciąży także na tej osobie.</a:t>
            </a:r>
            <a:br>
              <a:rPr lang="pl-PL" dirty="0"/>
            </a:br>
            <a:endParaRPr lang="pl-PL" dirty="0"/>
          </a:p>
          <a:p>
            <a:pPr marL="0" indent="0">
              <a:buNone/>
            </a:pPr>
            <a:r>
              <a:rPr lang="pl-PL" b="1" dirty="0"/>
              <a:t>Art. 719. Termin przedawnienia roszczeń użyczającego przeciwko biorącemu </a:t>
            </a:r>
          </a:p>
          <a:p>
            <a:pPr marL="0" indent="0">
              <a:buNone/>
            </a:pPr>
            <a:r>
              <a:rPr lang="pl-PL" dirty="0">
                <a:solidFill>
                  <a:srgbClr val="FF0000"/>
                </a:solidFill>
              </a:rPr>
              <a:t>Roszczenie użyczającego przeciwko biorącemu do używania o naprawienie szkody za uszkodzenie lub pogorszenie rzeczy,</a:t>
            </a:r>
            <a:r>
              <a:rPr lang="pl-PL" dirty="0"/>
              <a:t> jak również </a:t>
            </a:r>
            <a:r>
              <a:rPr lang="pl-PL" dirty="0">
                <a:solidFill>
                  <a:srgbClr val="FF0000"/>
                </a:solidFill>
              </a:rPr>
              <a:t>roszczenia biorącego do używania przeciwko użyczającemu o zwrot nakładów na rzecz oraz o naprawienie szkody poniesionej wskutek wad rzeczy</a:t>
            </a:r>
            <a:r>
              <a:rPr lang="pl-PL" dirty="0"/>
              <a:t> </a:t>
            </a:r>
            <a:r>
              <a:rPr lang="pl-PL" b="1" dirty="0"/>
              <a:t>przedawniają się z upływem roku od dnia zwrotu rzeczy. </a:t>
            </a:r>
          </a:p>
          <a:p>
            <a:endParaRPr lang="pl-PL" dirty="0"/>
          </a:p>
        </p:txBody>
      </p:sp>
    </p:spTree>
    <p:extLst>
      <p:ext uri="{BB962C8B-B14F-4D97-AF65-F5344CB8AC3E}">
        <p14:creationId xmlns:p14="http://schemas.microsoft.com/office/powerpoint/2010/main" val="9137694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lstStyle/>
          <a:p>
            <a:r>
              <a:rPr lang="pl-PL" dirty="0" smtClean="0"/>
              <a:t>Wprowadzony jako umowa nazwana do kodeksu cywilnego w 2000 r.</a:t>
            </a:r>
          </a:p>
          <a:p>
            <a:r>
              <a:rPr lang="pl-PL" dirty="0" smtClean="0"/>
              <a:t>Stosunek o treści i funkcji zbliżonej do najmu i dzierżawy, w powiązaniu z elementami swoistego kredytu inwestycyjnego </a:t>
            </a:r>
            <a:endParaRPr lang="pl-PL" dirty="0"/>
          </a:p>
        </p:txBody>
      </p:sp>
    </p:spTree>
    <p:extLst>
      <p:ext uri="{BB962C8B-B14F-4D97-AF65-F5344CB8AC3E}">
        <p14:creationId xmlns:p14="http://schemas.microsoft.com/office/powerpoint/2010/main" val="459361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Umowa:</a:t>
            </a:r>
          </a:p>
          <a:p>
            <a:pPr marL="0" indent="0">
              <a:buNone/>
            </a:pPr>
            <a:r>
              <a:rPr lang="pl-PL" dirty="0" smtClean="0"/>
              <a:t>Konsensualna</a:t>
            </a:r>
          </a:p>
          <a:p>
            <a:pPr marL="0" indent="0">
              <a:buNone/>
            </a:pPr>
            <a:r>
              <a:rPr lang="pl-PL" dirty="0" smtClean="0"/>
              <a:t>Odpłatna</a:t>
            </a:r>
          </a:p>
          <a:p>
            <a:pPr marL="0" indent="0">
              <a:buNone/>
            </a:pPr>
            <a:r>
              <a:rPr lang="pl-PL" dirty="0" smtClean="0"/>
              <a:t>Dwustronnie zobowiązująca</a:t>
            </a:r>
          </a:p>
          <a:p>
            <a:pPr marL="0" indent="0">
              <a:buNone/>
            </a:pPr>
            <a:r>
              <a:rPr lang="pl-PL" dirty="0" smtClean="0"/>
              <a:t>Wzajemna</a:t>
            </a:r>
          </a:p>
          <a:p>
            <a:pPr marL="0" indent="0">
              <a:buNone/>
            </a:pPr>
            <a:r>
              <a:rPr lang="pl-PL" b="1" dirty="0" smtClean="0"/>
              <a:t>Art</a:t>
            </a:r>
            <a:r>
              <a:rPr lang="pl-PL" b="1" dirty="0"/>
              <a:t>. 709</a:t>
            </a:r>
            <a:r>
              <a:rPr lang="pl-PL" b="1" baseline="30000" dirty="0"/>
              <a:t>2</a:t>
            </a:r>
            <a:r>
              <a:rPr lang="pl-PL" b="1" dirty="0"/>
              <a:t>. Forma umowy leasingu </a:t>
            </a:r>
          </a:p>
          <a:p>
            <a:pPr marL="0" indent="0">
              <a:buNone/>
            </a:pPr>
            <a:r>
              <a:rPr lang="pl-PL" dirty="0"/>
              <a:t>Umowa leasingu powinna być zawarta </a:t>
            </a:r>
            <a:r>
              <a:rPr lang="pl-PL" b="1" dirty="0">
                <a:solidFill>
                  <a:srgbClr val="FF0000"/>
                </a:solidFill>
              </a:rPr>
              <a:t>na piśmie </a:t>
            </a:r>
            <a:r>
              <a:rPr lang="pl-PL" b="1" dirty="0"/>
              <a:t>pod rygorem nieważności</a:t>
            </a:r>
            <a:r>
              <a:rPr lang="pl-PL" dirty="0"/>
              <a:t>. </a:t>
            </a:r>
          </a:p>
          <a:p>
            <a:pPr marL="0" indent="0">
              <a:buNone/>
            </a:pPr>
            <a:endParaRPr lang="pl-PL" dirty="0" smtClean="0"/>
          </a:p>
        </p:txBody>
      </p:sp>
    </p:spTree>
    <p:extLst>
      <p:ext uri="{BB962C8B-B14F-4D97-AF65-F5344CB8AC3E}">
        <p14:creationId xmlns:p14="http://schemas.microsoft.com/office/powerpoint/2010/main" val="253305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r>
              <a:rPr lang="pl-PL" dirty="0" smtClean="0"/>
              <a:t>Najemca uzyskuje prawo korzystania z przedmiotu najmu, które jest ograniczone czasowo</a:t>
            </a:r>
          </a:p>
          <a:p>
            <a:r>
              <a:rPr lang="pl-PL" dirty="0" smtClean="0"/>
              <a:t>Po upływie okresu najmu, jego przedmiot powinien być zwrócony w stanie niepogorszonym (dopuszczalne jest zużycie wynikające z normalnej eksploatacji przedmiotu)</a:t>
            </a:r>
            <a:endParaRPr lang="pl-PL" dirty="0"/>
          </a:p>
        </p:txBody>
      </p:sp>
    </p:spTree>
    <p:extLst>
      <p:ext uri="{BB962C8B-B14F-4D97-AF65-F5344CB8AC3E}">
        <p14:creationId xmlns:p14="http://schemas.microsoft.com/office/powerpoint/2010/main" val="5659621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t>Art. 709</a:t>
            </a:r>
            <a:r>
              <a:rPr lang="pl-PL" b="1" baseline="30000" dirty="0"/>
              <a:t>1</a:t>
            </a:r>
            <a:r>
              <a:rPr lang="pl-PL" b="1" dirty="0"/>
              <a:t>. Istota umowy leasingu </a:t>
            </a:r>
          </a:p>
          <a:p>
            <a:pPr marL="0" indent="0">
              <a:buNone/>
            </a:pPr>
            <a:r>
              <a:rPr lang="pl-PL" dirty="0"/>
              <a:t>Przez umowę leasingu </a:t>
            </a:r>
            <a:r>
              <a:rPr lang="pl-PL" b="1" dirty="0">
                <a:solidFill>
                  <a:srgbClr val="0070C0"/>
                </a:solidFill>
              </a:rPr>
              <a:t>finansujący </a:t>
            </a:r>
            <a:r>
              <a:rPr lang="pl-PL" dirty="0"/>
              <a:t>zobowiązuje się, </a:t>
            </a:r>
            <a:r>
              <a:rPr lang="pl-PL" dirty="0">
                <a:solidFill>
                  <a:srgbClr val="0070C0"/>
                </a:solidFill>
              </a:rPr>
              <a:t>w zakresie działalności swego przedsiębiorstwa</a:t>
            </a:r>
            <a:r>
              <a:rPr lang="pl-PL" dirty="0"/>
              <a:t>, nabyć rzecz od oznaczonego zbywcy na warunkach określonych w tej umowie i oddać tę rzecz </a:t>
            </a:r>
            <a:r>
              <a:rPr lang="pl-PL" b="1" dirty="0">
                <a:solidFill>
                  <a:srgbClr val="0070C0"/>
                </a:solidFill>
              </a:rPr>
              <a:t>korzystającemu</a:t>
            </a:r>
            <a:r>
              <a:rPr lang="pl-PL" dirty="0"/>
              <a:t> do używania albo używania i pobierania pożytków przez czas oznaczony, a korzystający zobowiązuje się zapłacić finansującemu w uzgodnionych ratach wynagrodzenie pieniężne, równe co najmniej cenie lub wynagrodzeniu z tytułu nabycia rzeczy przez finansującego. </a:t>
            </a:r>
          </a:p>
          <a:p>
            <a:r>
              <a:rPr lang="pl-PL" dirty="0" smtClean="0"/>
              <a:t>Umowa podmiotowo kwalifikowana</a:t>
            </a:r>
          </a:p>
          <a:p>
            <a:endParaRPr lang="pl-PL" dirty="0"/>
          </a:p>
        </p:txBody>
      </p:sp>
    </p:spTree>
    <p:extLst>
      <p:ext uri="{BB962C8B-B14F-4D97-AF65-F5344CB8AC3E}">
        <p14:creationId xmlns:p14="http://schemas.microsoft.com/office/powerpoint/2010/main" val="2146635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lstStyle/>
          <a:p>
            <a:pPr marL="0" indent="0">
              <a:buNone/>
            </a:pPr>
            <a:r>
              <a:rPr lang="pl-PL" i="1" dirty="0" err="1" smtClean="0"/>
              <a:t>Essentialia</a:t>
            </a:r>
            <a:r>
              <a:rPr lang="pl-PL" i="1" dirty="0" smtClean="0"/>
              <a:t> </a:t>
            </a:r>
            <a:r>
              <a:rPr lang="pl-PL" i="1" dirty="0" err="1" smtClean="0"/>
              <a:t>negotii</a:t>
            </a:r>
            <a:r>
              <a:rPr lang="pl-PL" i="1" dirty="0" smtClean="0"/>
              <a:t>:</a:t>
            </a:r>
          </a:p>
          <a:p>
            <a:r>
              <a:rPr lang="pl-PL" dirty="0" smtClean="0"/>
              <a:t>Oznaczenie zbywcy</a:t>
            </a:r>
          </a:p>
          <a:p>
            <a:r>
              <a:rPr lang="pl-PL" dirty="0" smtClean="0"/>
              <a:t>Oznaczenie nabywanej rzeczy</a:t>
            </a:r>
          </a:p>
          <a:p>
            <a:r>
              <a:rPr lang="pl-PL" dirty="0" smtClean="0"/>
              <a:t>Oznaczenie czasu trwania stosunku najmu</a:t>
            </a:r>
          </a:p>
          <a:p>
            <a:r>
              <a:rPr lang="pl-PL" dirty="0" smtClean="0"/>
              <a:t>Określenie wysokości wynagrodzenia pieniężnego</a:t>
            </a:r>
            <a:endParaRPr lang="pl-PL" dirty="0"/>
          </a:p>
        </p:txBody>
      </p:sp>
    </p:spTree>
    <p:extLst>
      <p:ext uri="{BB962C8B-B14F-4D97-AF65-F5344CB8AC3E}">
        <p14:creationId xmlns:p14="http://schemas.microsoft.com/office/powerpoint/2010/main" val="3889929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15416"/>
            <a:ext cx="8229600" cy="1143000"/>
          </a:xfrm>
        </p:spPr>
        <p:txBody>
          <a:bodyPr/>
          <a:lstStyle/>
          <a:p>
            <a:r>
              <a:rPr lang="pl-PL" dirty="0" smtClean="0"/>
              <a:t>Leasing</a:t>
            </a:r>
            <a:endParaRPr lang="pl-PL" dirty="0"/>
          </a:p>
        </p:txBody>
      </p:sp>
      <p:sp>
        <p:nvSpPr>
          <p:cNvPr id="3" name="Symbol zastępczy zawartości 2"/>
          <p:cNvSpPr>
            <a:spLocks noGrp="1"/>
          </p:cNvSpPr>
          <p:nvPr>
            <p:ph idx="1"/>
          </p:nvPr>
        </p:nvSpPr>
        <p:spPr>
          <a:xfrm>
            <a:off x="251520" y="764704"/>
            <a:ext cx="8229600" cy="4525963"/>
          </a:xfrm>
        </p:spPr>
        <p:txBody>
          <a:bodyPr>
            <a:noAutofit/>
          </a:bodyPr>
          <a:lstStyle/>
          <a:p>
            <a:r>
              <a:rPr lang="pl-PL" sz="2100" dirty="0" smtClean="0"/>
              <a:t>Właścicielem rzeczy jest finansujący</a:t>
            </a:r>
          </a:p>
          <a:p>
            <a:r>
              <a:rPr lang="pl-PL" sz="2100" dirty="0" smtClean="0"/>
              <a:t>Umożliwia korzystającemu </a:t>
            </a:r>
            <a:r>
              <a:rPr lang="pl-PL" sz="2100" dirty="0" smtClean="0">
                <a:solidFill>
                  <a:srgbClr val="0070C0"/>
                </a:solidFill>
              </a:rPr>
              <a:t>korzystanie </a:t>
            </a:r>
            <a:r>
              <a:rPr lang="pl-PL" sz="2100" dirty="0" smtClean="0"/>
              <a:t>z rzeczy w określony sposób przez czas oznaczony</a:t>
            </a:r>
          </a:p>
          <a:p>
            <a:r>
              <a:rPr lang="pl-PL" sz="2100" dirty="0" smtClean="0"/>
              <a:t>korzystający </a:t>
            </a:r>
            <a:r>
              <a:rPr lang="pl-PL" sz="2100" dirty="0"/>
              <a:t>zobowiązuje się zapłacić finansującemu w uzgodnionych ratach wynagrodzenie </a:t>
            </a:r>
            <a:r>
              <a:rPr lang="pl-PL" sz="2100" dirty="0" smtClean="0"/>
              <a:t>pieniężne (równe </a:t>
            </a:r>
            <a:r>
              <a:rPr lang="pl-PL" sz="2100" u="sng" dirty="0"/>
              <a:t>co najmniej </a:t>
            </a:r>
            <a:r>
              <a:rPr lang="pl-PL" sz="2100" dirty="0"/>
              <a:t>cenie lub wynagrodzeniu </a:t>
            </a:r>
            <a:r>
              <a:rPr lang="pl-PL" sz="2100" dirty="0" smtClean="0"/>
              <a:t>rzeczy, które poniósł finansujący)</a:t>
            </a:r>
            <a:endParaRPr lang="pl-PL" sz="2100" dirty="0"/>
          </a:p>
          <a:p>
            <a:endParaRPr lang="pl-PL" sz="1800" dirty="0" smtClean="0"/>
          </a:p>
          <a:p>
            <a:endParaRPr lang="pl-PL" sz="1800" dirty="0"/>
          </a:p>
        </p:txBody>
      </p:sp>
    </p:spTree>
    <p:extLst>
      <p:ext uri="{BB962C8B-B14F-4D97-AF65-F5344CB8AC3E}">
        <p14:creationId xmlns:p14="http://schemas.microsoft.com/office/powerpoint/2010/main" val="25127332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t>Art. 709</a:t>
            </a:r>
            <a:r>
              <a:rPr lang="pl-PL" b="1" baseline="30000" dirty="0"/>
              <a:t>4</a:t>
            </a:r>
            <a:r>
              <a:rPr lang="pl-PL" b="1" dirty="0"/>
              <a:t>. Obowiązki ciążące na finansującym leasing </a:t>
            </a:r>
          </a:p>
          <a:p>
            <a:r>
              <a:rPr lang="pl-PL" dirty="0"/>
              <a:t>§ 1. </a:t>
            </a:r>
            <a:r>
              <a:rPr lang="pl-PL" b="1" dirty="0"/>
              <a:t>Finansujący powinien wydać korzystającemu rzecz w takim stanie, w jakim znajdowała się ona w chwili wydania finansującemu przez zbywcę.</a:t>
            </a:r>
            <a:br>
              <a:rPr lang="pl-PL" b="1" dirty="0"/>
            </a:br>
            <a:r>
              <a:rPr lang="pl-PL" dirty="0"/>
              <a:t>§ 2. Finansujący nie odpowiada wobec korzystającego za przydatność rzeczy do umówionego użytku.</a:t>
            </a:r>
            <a:br>
              <a:rPr lang="pl-PL" dirty="0"/>
            </a:br>
            <a:r>
              <a:rPr lang="pl-PL" dirty="0"/>
              <a:t>§ 3. Finansujący obowiązany jest wydać korzystającemu razem z rzeczą odpis umowy ze zbywcą lub odpisy innych posiadanych dokumentów dotyczących tej umowy, w szczególności odpis dokumentu gwarancyjnego co do jakości rzeczy, otrzymanego od zbywcy lub producenta.</a:t>
            </a:r>
          </a:p>
          <a:p>
            <a:endParaRPr lang="pl-PL" dirty="0"/>
          </a:p>
        </p:txBody>
      </p:sp>
    </p:spTree>
    <p:extLst>
      <p:ext uri="{BB962C8B-B14F-4D97-AF65-F5344CB8AC3E}">
        <p14:creationId xmlns:p14="http://schemas.microsoft.com/office/powerpoint/2010/main" val="15991200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Autofit/>
          </a:bodyPr>
          <a:lstStyle/>
          <a:p>
            <a:pPr marL="0" indent="0">
              <a:buNone/>
            </a:pPr>
            <a:r>
              <a:rPr lang="pl-PL" sz="1700" b="1" dirty="0"/>
              <a:t>Art. 709</a:t>
            </a:r>
            <a:r>
              <a:rPr lang="pl-PL" sz="1700" b="1" baseline="30000" dirty="0"/>
              <a:t>8</a:t>
            </a:r>
            <a:r>
              <a:rPr lang="pl-PL" sz="1700" b="1" dirty="0"/>
              <a:t>. Odpowiedzialność za wady rzeczy </a:t>
            </a:r>
          </a:p>
          <a:p>
            <a:pPr marL="0" indent="0">
              <a:buNone/>
            </a:pPr>
            <a:r>
              <a:rPr lang="pl-PL" sz="1700" dirty="0"/>
              <a:t>§ 1. Finansujący </a:t>
            </a:r>
            <a:r>
              <a:rPr lang="pl-PL" sz="1700" b="1" dirty="0">
                <a:solidFill>
                  <a:srgbClr val="FF0000"/>
                </a:solidFill>
              </a:rPr>
              <a:t>nie odpowiada wobec korzystającego za wady rzeczy, chyba że wady te powstały na skutek okoliczności, za które finansujący ponosi odpowiedzialność</a:t>
            </a:r>
            <a:r>
              <a:rPr lang="pl-PL" sz="1700" dirty="0"/>
              <a:t>. Postanowienia umowne mniej korzystne dla korzystającego są nieważne.</a:t>
            </a:r>
            <a:br>
              <a:rPr lang="pl-PL" sz="1700" dirty="0"/>
            </a:br>
            <a:r>
              <a:rPr lang="pl-PL" sz="1700" dirty="0"/>
              <a:t>§ 2</a:t>
            </a:r>
            <a:r>
              <a:rPr lang="pl-PL" sz="1700" dirty="0">
                <a:solidFill>
                  <a:srgbClr val="FF0000"/>
                </a:solidFill>
              </a:rPr>
              <a:t>. Z chwilą zawarcia przez finansującego umowy ze zbywcą z mocy ustawy przechodzą na korzystającego uprawnienia z tytułu wad rzeczy przysługujące finansującemu względem zbywcy, </a:t>
            </a:r>
            <a:r>
              <a:rPr lang="pl-PL" sz="1700" b="1" dirty="0">
                <a:solidFill>
                  <a:srgbClr val="FF0000"/>
                </a:solidFill>
              </a:rPr>
              <a:t>z wyjątkiem uprawnienia odstąpienia przez finansującego od umowy ze zbywcą.</a:t>
            </a:r>
            <a:br>
              <a:rPr lang="pl-PL" sz="1700" b="1" dirty="0">
                <a:solidFill>
                  <a:srgbClr val="FF0000"/>
                </a:solidFill>
              </a:rPr>
            </a:br>
            <a:r>
              <a:rPr lang="pl-PL" sz="1700" dirty="0"/>
              <a:t>§ 3. Wykonanie przez korzystającego uprawnień określonych w § 2 nie wpływa na jego obowiązki wynikające z umowy leasingu, chyba że finansujący odstąpi od umowy ze zbywcą z powodu wad rzeczy.</a:t>
            </a:r>
            <a:br>
              <a:rPr lang="pl-PL" sz="1700" dirty="0"/>
            </a:br>
            <a:r>
              <a:rPr lang="pl-PL" sz="1700" dirty="0"/>
              <a:t>§ 4. </a:t>
            </a:r>
            <a:r>
              <a:rPr lang="pl-PL" sz="1700" b="1" dirty="0"/>
              <a:t>Korzystający może żądać odstąpienia przez finansującego od umowy ze zbywcą z powodu wad rzeczy, jeżeli uprawnienie finansującego do odstąpienia wynika z przepisów prawa lub umowy ze zbywcą. Bez zgłoszenia żądania przez korzystającego finansujący nie może odstąpić od umowy ze zbywcą z powodu wad rzeczy.</a:t>
            </a:r>
            <a:br>
              <a:rPr lang="pl-PL" sz="1700" b="1" dirty="0"/>
            </a:br>
            <a:r>
              <a:rPr lang="pl-PL" sz="1700" dirty="0"/>
              <a:t>§ 5. W razie odstąpienia przez finansującego od umowy ze zbywcą z powodu wad rzeczy, umowa leasingu </a:t>
            </a:r>
            <a:r>
              <a:rPr lang="pl-PL" sz="1700" b="1" dirty="0">
                <a:solidFill>
                  <a:srgbClr val="FF0000"/>
                </a:solidFill>
              </a:rPr>
              <a:t>wygasa</a:t>
            </a:r>
            <a:r>
              <a:rPr lang="pl-PL" sz="1700" dirty="0"/>
              <a:t>. Finansujący może żądać od korzystającego natychmiastowego zapłacenia wszystkich przewidzianych w umowie a niezapłaconych rat, pomniejszonych o korzyści, jakie finansujący uzyskał wskutek ich zapłaty przed umówionym terminem i wygaśnięcia umowy leasingu oraz umowy ze zbywcą.</a:t>
            </a:r>
          </a:p>
          <a:p>
            <a:endParaRPr lang="pl-PL" sz="1700" dirty="0"/>
          </a:p>
        </p:txBody>
      </p:sp>
    </p:spTree>
    <p:extLst>
      <p:ext uri="{BB962C8B-B14F-4D97-AF65-F5344CB8AC3E}">
        <p14:creationId xmlns:p14="http://schemas.microsoft.com/office/powerpoint/2010/main" val="18633488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a:t>Art. 709</a:t>
            </a:r>
            <a:r>
              <a:rPr lang="pl-PL" b="1" baseline="30000" dirty="0"/>
              <a:t>13</a:t>
            </a:r>
            <a:r>
              <a:rPr lang="pl-PL" b="1" dirty="0"/>
              <a:t>. Płatność rat w leasingu </a:t>
            </a:r>
          </a:p>
          <a:p>
            <a:pPr marL="0" indent="0">
              <a:buNone/>
            </a:pPr>
            <a:r>
              <a:rPr lang="pl-PL" dirty="0"/>
              <a:t>§ 1. Korzystający obowiązany jest płacić raty w terminach umówionych.</a:t>
            </a:r>
            <a:br>
              <a:rPr lang="pl-PL" dirty="0"/>
            </a:br>
            <a:r>
              <a:rPr lang="pl-PL" dirty="0"/>
              <a:t>§ 2. Jeżeli korzystający dopuszcza się </a:t>
            </a:r>
            <a:r>
              <a:rPr lang="pl-PL" dirty="0">
                <a:solidFill>
                  <a:srgbClr val="FF0000"/>
                </a:solidFill>
              </a:rPr>
              <a:t>zwłoki z zapłatą </a:t>
            </a:r>
            <a:r>
              <a:rPr lang="pl-PL" b="1" dirty="0">
                <a:solidFill>
                  <a:srgbClr val="FF0000"/>
                </a:solidFill>
              </a:rPr>
              <a:t>co najmniej jednej raty</a:t>
            </a:r>
            <a:r>
              <a:rPr lang="pl-PL" dirty="0">
                <a:solidFill>
                  <a:srgbClr val="FF0000"/>
                </a:solidFill>
              </a:rPr>
              <a:t>, finansujący powinien wyznaczyć na piśmie korzystającemu </a:t>
            </a:r>
            <a:r>
              <a:rPr lang="pl-PL" b="1" dirty="0">
                <a:solidFill>
                  <a:srgbClr val="FF0000"/>
                </a:solidFill>
              </a:rPr>
              <a:t>odpowiedni termin dodatkowy </a:t>
            </a:r>
            <a:r>
              <a:rPr lang="pl-PL" dirty="0">
                <a:solidFill>
                  <a:srgbClr val="FF0000"/>
                </a:solidFill>
              </a:rPr>
              <a:t>do zapłacenia zaległości z zagrożeniem, że w razie bezskutecznego upływu wyznaczonego terminu może wypowiedzieć umowę leasingu ze skutkiem natychmiastowym, chyba że strony uzgodniły termin wypowiedzenia</a:t>
            </a:r>
            <a:r>
              <a:rPr lang="pl-PL" dirty="0"/>
              <a:t>. Postanowienia umowne mniej korzystne dla korzystającego są nieważne.</a:t>
            </a:r>
          </a:p>
          <a:p>
            <a:endParaRPr lang="pl-PL" dirty="0"/>
          </a:p>
        </p:txBody>
      </p:sp>
    </p:spTree>
    <p:extLst>
      <p:ext uri="{BB962C8B-B14F-4D97-AF65-F5344CB8AC3E}">
        <p14:creationId xmlns:p14="http://schemas.microsoft.com/office/powerpoint/2010/main" val="33862754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lstStyle/>
          <a:p>
            <a:pPr marL="0" indent="0">
              <a:buNone/>
            </a:pPr>
            <a:r>
              <a:rPr lang="pl-PL" b="1" dirty="0"/>
              <a:t>Art. 709</a:t>
            </a:r>
            <a:r>
              <a:rPr lang="pl-PL" b="1" baseline="30000" dirty="0"/>
              <a:t>3</a:t>
            </a:r>
            <a:r>
              <a:rPr lang="pl-PL" b="1" dirty="0"/>
              <a:t>. Płatność rat a niewydanie rzeczy w terminie </a:t>
            </a:r>
          </a:p>
          <a:p>
            <a:pPr marL="0" indent="0">
              <a:buNone/>
            </a:pPr>
            <a:r>
              <a:rPr lang="pl-PL" dirty="0"/>
              <a:t>Jeżeli rzecz nie zostanie wydana korzystającemu w ustalonym terminie na skutek okoliczności, za które ponosi on odpowiedzialność, umówione terminy płatności rat pozostają niezmienione. </a:t>
            </a:r>
          </a:p>
          <a:p>
            <a:endParaRPr lang="pl-PL" dirty="0"/>
          </a:p>
        </p:txBody>
      </p:sp>
    </p:spTree>
    <p:extLst>
      <p:ext uri="{BB962C8B-B14F-4D97-AF65-F5344CB8AC3E}">
        <p14:creationId xmlns:p14="http://schemas.microsoft.com/office/powerpoint/2010/main" val="1141877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p:txBody>
          <a:bodyPr>
            <a:normAutofit fontScale="47500" lnSpcReduction="20000"/>
          </a:bodyPr>
          <a:lstStyle/>
          <a:p>
            <a:r>
              <a:rPr lang="pl-PL" dirty="0" smtClean="0"/>
              <a:t>Korzystanie z rzeczy</a:t>
            </a:r>
          </a:p>
          <a:p>
            <a:pPr marL="0" indent="0">
              <a:buNone/>
            </a:pPr>
            <a:r>
              <a:rPr lang="pl-PL" b="1" dirty="0">
                <a:sym typeface="Wingdings" pitchFamily="2" charset="2"/>
              </a:rPr>
              <a:t></a:t>
            </a:r>
            <a:r>
              <a:rPr lang="pl-PL" b="1" dirty="0"/>
              <a:t>Art. 709</a:t>
            </a:r>
            <a:r>
              <a:rPr lang="pl-PL" b="1" baseline="30000" dirty="0"/>
              <a:t>9</a:t>
            </a:r>
            <a:r>
              <a:rPr lang="pl-PL" b="1" dirty="0"/>
              <a:t>. Sposób korzystania z rzeczy </a:t>
            </a:r>
          </a:p>
          <a:p>
            <a:pPr marL="0" indent="0">
              <a:buNone/>
            </a:pPr>
            <a:r>
              <a:rPr lang="pl-PL" dirty="0"/>
              <a:t>Korzystający powinien używać rzeczy i pobierać jej pożytki </a:t>
            </a:r>
            <a:r>
              <a:rPr lang="pl-PL" b="1" dirty="0"/>
              <a:t>w sposób określony w umowie leasingu</a:t>
            </a:r>
            <a:r>
              <a:rPr lang="pl-PL" dirty="0"/>
              <a:t>, a gdy umowa tego nie określa - </a:t>
            </a:r>
            <a:r>
              <a:rPr lang="pl-PL" b="1" dirty="0"/>
              <a:t>w sposób odpowiadający właściwościom i przeznaczeniu rzeczy. </a:t>
            </a:r>
          </a:p>
          <a:p>
            <a:pPr marL="0" indent="0">
              <a:buNone/>
            </a:pPr>
            <a:r>
              <a:rPr lang="pl-PL" b="1" dirty="0">
                <a:sym typeface="Wingdings" pitchFamily="2" charset="2"/>
              </a:rPr>
              <a:t></a:t>
            </a:r>
            <a:r>
              <a:rPr lang="pl-PL" b="1" dirty="0"/>
              <a:t>Art. 709</a:t>
            </a:r>
            <a:r>
              <a:rPr lang="pl-PL" b="1" baseline="30000" dirty="0"/>
              <a:t>10</a:t>
            </a:r>
            <a:r>
              <a:rPr lang="pl-PL" b="1" dirty="0"/>
              <a:t>. Zgoda na dokonywanie zmian w rzeczy w leasingu </a:t>
            </a:r>
          </a:p>
          <a:p>
            <a:pPr marL="0" indent="0">
              <a:buNone/>
            </a:pPr>
            <a:r>
              <a:rPr lang="pl-PL" dirty="0"/>
              <a:t>Bez zgody finansującego korzystający </a:t>
            </a:r>
            <a:r>
              <a:rPr lang="pl-PL" b="1" dirty="0"/>
              <a:t>nie może czynić w rzeczy zmian</a:t>
            </a:r>
            <a:r>
              <a:rPr lang="pl-PL" dirty="0"/>
              <a:t>, chyba że wynikają one z przeznaczenia rzeczy. </a:t>
            </a:r>
          </a:p>
          <a:p>
            <a:pPr marL="0" indent="0">
              <a:buNone/>
            </a:pPr>
            <a:r>
              <a:rPr lang="pl-PL" b="1" dirty="0">
                <a:sym typeface="Wingdings" pitchFamily="2" charset="2"/>
              </a:rPr>
              <a:t> </a:t>
            </a:r>
            <a:r>
              <a:rPr lang="pl-PL" b="1" dirty="0"/>
              <a:t>Art. 709</a:t>
            </a:r>
            <a:r>
              <a:rPr lang="pl-PL" b="1" baseline="30000" dirty="0"/>
              <a:t>12</a:t>
            </a:r>
            <a:r>
              <a:rPr lang="pl-PL" b="1" dirty="0"/>
              <a:t>. Zgoda na oddanie rzeczy w leasingu do korzystania osobie trzeciej </a:t>
            </a:r>
          </a:p>
          <a:p>
            <a:pPr marL="0" indent="0">
              <a:buNone/>
            </a:pPr>
            <a:r>
              <a:rPr lang="pl-PL" dirty="0"/>
              <a:t>§ 1. Bez zgody finansującego </a:t>
            </a:r>
            <a:r>
              <a:rPr lang="pl-PL" b="1" dirty="0"/>
              <a:t>korzystający nie może oddać rzeczy do używania osobie trzeciej</a:t>
            </a:r>
            <a:r>
              <a:rPr lang="pl-PL" dirty="0"/>
              <a:t>.</a:t>
            </a:r>
            <a:br>
              <a:rPr lang="pl-PL" dirty="0"/>
            </a:br>
            <a:r>
              <a:rPr lang="pl-PL" dirty="0"/>
              <a:t>§ 2. W razie naruszenia obowiązku określonego w § 1, finansujący może wypowiedzieć umowę leasingu ze skutkiem natychmiastowym, chyba że strony uzgodniły termin wypowiedzenia</a:t>
            </a:r>
            <a:r>
              <a:rPr lang="pl-PL" dirty="0" smtClean="0"/>
              <a:t>.</a:t>
            </a:r>
          </a:p>
          <a:p>
            <a:pPr marL="0" indent="0">
              <a:buNone/>
            </a:pPr>
            <a:r>
              <a:rPr lang="pl-PL" b="1" dirty="0" smtClean="0">
                <a:sym typeface="Wingdings" pitchFamily="2" charset="2"/>
              </a:rPr>
              <a:t></a:t>
            </a:r>
            <a:r>
              <a:rPr lang="pl-PL" b="1" dirty="0" smtClean="0"/>
              <a:t>Art</a:t>
            </a:r>
            <a:r>
              <a:rPr lang="pl-PL" b="1" dirty="0"/>
              <a:t>. 709</a:t>
            </a:r>
            <a:r>
              <a:rPr lang="pl-PL" b="1" baseline="30000" dirty="0"/>
              <a:t>7</a:t>
            </a:r>
            <a:r>
              <a:rPr lang="pl-PL" b="1" dirty="0"/>
              <a:t>. Zakres obowiązków korzystającego z leasingu </a:t>
            </a:r>
          </a:p>
          <a:p>
            <a:pPr marL="0" indent="0">
              <a:buNone/>
            </a:pPr>
            <a:r>
              <a:rPr lang="pl-PL" dirty="0"/>
              <a:t>§ 1. Korzystający obowiązany jest utrzymywać rzecz w należytym stanie, w szczególności dokonywać jej konserwacji i napraw niezbędnych do zachowania rzeczy w stanie niepogorszonym, z uwzględnieniem jej zużycia wskutek prawidłowego używania, oraz ponosić ciężary związane z własnością lub posiadaniem rzeczy.</a:t>
            </a:r>
            <a:br>
              <a:rPr lang="pl-PL" dirty="0"/>
            </a:br>
            <a:r>
              <a:rPr lang="pl-PL" dirty="0"/>
              <a:t>§ 2. Jeżeli w umowie leasingu nie zostało zastrzeżone, że konserwacji i napraw rzeczy dokonuje osoba mająca określone kwalifikacje, korzystający powinien niezwłocznie zawiadomić finansującego o konieczności dokonania istotnej naprawy rzeczy.</a:t>
            </a:r>
            <a:br>
              <a:rPr lang="pl-PL" dirty="0"/>
            </a:br>
            <a:r>
              <a:rPr lang="pl-PL" dirty="0"/>
              <a:t>§ 3. Korzystający obowiązany jest umożliwić finansującemu sprawdzenie rzeczy w zakresie określonym w § 1 i 2.</a:t>
            </a:r>
          </a:p>
          <a:p>
            <a:pPr marL="0" indent="0">
              <a:buNone/>
            </a:pPr>
            <a:endParaRPr lang="pl-PL" dirty="0"/>
          </a:p>
          <a:p>
            <a:endParaRPr lang="pl-PL" dirty="0"/>
          </a:p>
        </p:txBody>
      </p:sp>
    </p:spTree>
    <p:extLst>
      <p:ext uri="{BB962C8B-B14F-4D97-AF65-F5344CB8AC3E}">
        <p14:creationId xmlns:p14="http://schemas.microsoft.com/office/powerpoint/2010/main" val="14625593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leasing</a:t>
            </a:r>
            <a:endParaRPr lang="pl-PL" dirty="0"/>
          </a:p>
        </p:txBody>
      </p:sp>
      <p:sp>
        <p:nvSpPr>
          <p:cNvPr id="3" name="Symbol zastępczy zawartości 2"/>
          <p:cNvSpPr>
            <a:spLocks noGrp="1"/>
          </p:cNvSpPr>
          <p:nvPr>
            <p:ph idx="1"/>
          </p:nvPr>
        </p:nvSpPr>
        <p:spPr>
          <a:xfrm>
            <a:off x="395536" y="1628800"/>
            <a:ext cx="8229600" cy="4525963"/>
          </a:xfrm>
        </p:spPr>
        <p:txBody>
          <a:bodyPr>
            <a:normAutofit fontScale="77500" lnSpcReduction="20000"/>
          </a:bodyPr>
          <a:lstStyle/>
          <a:p>
            <a:r>
              <a:rPr lang="pl-PL" dirty="0" smtClean="0"/>
              <a:t>Ustaje na skutek upływu czasu, na jaki została zawarta umowa </a:t>
            </a:r>
          </a:p>
          <a:p>
            <a:r>
              <a:rPr lang="pl-PL" dirty="0"/>
              <a:t>W razie zbycia rzeczy przez finansującego nabywca wstępuje w stosunek leasingu na miejsce </a:t>
            </a:r>
            <a:r>
              <a:rPr lang="pl-PL" dirty="0" smtClean="0"/>
              <a:t>finansującego; </a:t>
            </a:r>
            <a:r>
              <a:rPr lang="pl-PL" dirty="0"/>
              <a:t>f</a:t>
            </a:r>
            <a:r>
              <a:rPr lang="pl-PL" dirty="0" smtClean="0"/>
              <a:t>inansujący </a:t>
            </a:r>
            <a:r>
              <a:rPr lang="pl-PL" dirty="0"/>
              <a:t>powinien niezwłocznie zawiadomić korzystającego o zbyciu rzeczy</a:t>
            </a:r>
            <a:r>
              <a:rPr lang="pl-PL" dirty="0" smtClean="0"/>
              <a:t>.</a:t>
            </a:r>
          </a:p>
          <a:p>
            <a:r>
              <a:rPr lang="pl-PL"/>
              <a:t>W razie wypowiedzenia przez finansującego umowy leasingu na skutek okoliczności, za które korzystający ponosi odpowiedzialność, finansujący może żądać od korzystającego natychmiastowego zapłacenia wszystkich przewidzianych w umowie a niezapłaconych rat, pomniejszonych o korzyści, jakie finansujący uzyskał wskutek ich zapłaty przed umówionym terminem i rozwiązania umowy leasingu. </a:t>
            </a:r>
            <a:endParaRPr lang="pl-PL" dirty="0"/>
          </a:p>
        </p:txBody>
      </p:sp>
    </p:spTree>
    <p:extLst>
      <p:ext uri="{BB962C8B-B14F-4D97-AF65-F5344CB8AC3E}">
        <p14:creationId xmlns:p14="http://schemas.microsoft.com/office/powerpoint/2010/main" val="36373725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Balbina O. zawarła z Metodym K. następującą umowę: Metody K. wyda Balbinie O. winylową płytę zespołu „XYZ”, by ta mogła jej używać przez dwa tygodnie, w zamian za co Balbina ma uiszczać Metodemu czynsz – 20 kg ziemniaków za każdy tydzień używania płyty. Balbina postanowiła dać płytę do posłuchania swemu chłopakowi, Makaremu C. Kiedy dowiedział się o tym Metody, zrobił Balbinie ogromną awanturę i zażądał natychmiastowego zwrotu płyty.</a:t>
            </a:r>
          </a:p>
          <a:p>
            <a:r>
              <a:rPr lang="pl-PL" dirty="0" smtClean="0"/>
              <a:t>Jaka to umowa?</a:t>
            </a:r>
          </a:p>
          <a:p>
            <a:r>
              <a:rPr lang="pl-PL" dirty="0" smtClean="0"/>
              <a:t>Czy strony mogły ustalić czynsz tak, jak zrobiły to w powyższym stanie faktycznym?</a:t>
            </a:r>
          </a:p>
          <a:p>
            <a:r>
              <a:rPr lang="pl-PL" dirty="0" smtClean="0"/>
              <a:t>W jaki sposób Balbina powinna używać płyty?</a:t>
            </a:r>
          </a:p>
          <a:p>
            <a:r>
              <a:rPr lang="pl-PL" dirty="0" smtClean="0"/>
              <a:t>Czy Balbina mogła oddać płytę do bezpłatnego używania Makaremu?</a:t>
            </a:r>
            <a:endParaRPr lang="pl-PL" dirty="0"/>
          </a:p>
        </p:txBody>
      </p:sp>
    </p:spTree>
    <p:extLst>
      <p:ext uri="{BB962C8B-B14F-4D97-AF65-F5344CB8AC3E}">
        <p14:creationId xmlns:p14="http://schemas.microsoft.com/office/powerpoint/2010/main" val="340113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Umowa najmu </a:t>
            </a:r>
            <a:r>
              <a:rPr lang="pl-PL" b="1" dirty="0" smtClean="0"/>
              <a:t>nie jest kwalifikowana podmiotowo</a:t>
            </a:r>
            <a:r>
              <a:rPr lang="pl-PL" dirty="0" smtClean="0"/>
              <a:t> </a:t>
            </a:r>
            <a:r>
              <a:rPr lang="pl-PL" dirty="0" smtClean="0">
                <a:sym typeface="Wingdings" pitchFamily="2" charset="2"/>
              </a:rPr>
              <a:t> znaczy to, że wynajmującym, jak i najemcą może być każdy podmiot (osoby fizyczne, osoby prawne, osoby ustawowe)</a:t>
            </a:r>
          </a:p>
          <a:p>
            <a:r>
              <a:rPr lang="pl-PL" dirty="0" smtClean="0">
                <a:sym typeface="Wingdings" pitchFamily="2" charset="2"/>
              </a:rPr>
              <a:t>Wynajmujący nie musi być właścicielem przedmiotu najmu</a:t>
            </a:r>
          </a:p>
          <a:p>
            <a:r>
              <a:rPr lang="pl-PL" dirty="0" smtClean="0">
                <a:sym typeface="Wingdings" pitchFamily="2" charset="2"/>
              </a:rPr>
              <a:t>Śmierć wynajmującego lub najemcy – w ich miejsce wstępują ich spadkobiercy (wyjątek – śmierć najemcy lokalu mieszkalnego –art. 691 </a:t>
            </a:r>
            <a:r>
              <a:rPr lang="pl-PL" dirty="0" err="1" smtClean="0">
                <a:sym typeface="Wingdings" pitchFamily="2" charset="2"/>
              </a:rPr>
              <a:t>kc</a:t>
            </a:r>
            <a:r>
              <a:rPr lang="pl-PL" dirty="0" smtClean="0">
                <a:sym typeface="Wingdings" pitchFamily="2" charset="2"/>
              </a:rPr>
              <a:t>)</a:t>
            </a:r>
          </a:p>
          <a:p>
            <a:r>
              <a:rPr lang="pl-PL" dirty="0" smtClean="0">
                <a:sym typeface="Wingdings" pitchFamily="2" charset="2"/>
              </a:rPr>
              <a:t>Zbycie przedmiotu najmu  zmiana wynajmującego (art. 678 </a:t>
            </a:r>
            <a:r>
              <a:rPr lang="pl-PL" dirty="0" err="1" smtClean="0">
                <a:sym typeface="Wingdings" pitchFamily="2" charset="2"/>
              </a:rPr>
              <a:t>kc</a:t>
            </a:r>
            <a:r>
              <a:rPr lang="pl-PL" dirty="0" smtClean="0">
                <a:sym typeface="Wingdings" pitchFamily="2" charset="2"/>
              </a:rPr>
              <a:t>)</a:t>
            </a:r>
          </a:p>
        </p:txBody>
      </p:sp>
    </p:spTree>
    <p:extLst>
      <p:ext uri="{BB962C8B-B14F-4D97-AF65-F5344CB8AC3E}">
        <p14:creationId xmlns:p14="http://schemas.microsoft.com/office/powerpoint/2010/main" val="24107321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Konstancja W. zawarła z Cyrylem G. umowę najmu, której przedmiotem był koncertowy fortepian. Umowa została zawarta na trzy lata. Po upływie trzech lat Konstancja nadał używa fortepianu, regularnie płacąc Cyrylowi czynsz, a Cyryl nie wyraża żadnych protestów.</a:t>
            </a:r>
          </a:p>
          <a:p>
            <a:r>
              <a:rPr lang="pl-PL" dirty="0" smtClean="0"/>
              <a:t>Jak nazywają się strony umowy najmu? Którą z nich jest Konstancja, a którą – Cyryl?</a:t>
            </a:r>
          </a:p>
          <a:p>
            <a:r>
              <a:rPr lang="pl-PL" dirty="0" smtClean="0"/>
              <a:t>W jakich odstępach czasu Konstancja powinna uiszczać Cyrylowi czynsz, jeśli strony nie poczyniły odpowiednich ustaleń w umowie?</a:t>
            </a:r>
          </a:p>
          <a:p>
            <a:r>
              <a:rPr lang="pl-PL" dirty="0" smtClean="0"/>
              <a:t>Czy umowa najmu, którą zawarli Konstancja i Cyryl trwa nadal, mimo że była zawarta na czas określony, który już upłynął?</a:t>
            </a:r>
          </a:p>
        </p:txBody>
      </p:sp>
    </p:spTree>
    <p:extLst>
      <p:ext uri="{BB962C8B-B14F-4D97-AF65-F5344CB8AC3E}">
        <p14:creationId xmlns:p14="http://schemas.microsoft.com/office/powerpoint/2010/main" val="24013062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Ludwik K. i Domicela K. są małżeństwem. Postanowili uregulować swoje stosunki majątkowe w ten sposób, że zawarli przed notariuszem umowę rozdzielności majątkowej. Ludwik K. wynajął mieszkanie od Januarego Z., by małżonkowie mieli gdzie mieszkać. Najem miał trwać jednak tylko trzy lata, ponieważ tyle miała potrwać budowa domu Ludwika i Domiceli. Strony zawarły umowę ustnie.</a:t>
            </a:r>
          </a:p>
          <a:p>
            <a:r>
              <a:rPr lang="pl-PL" dirty="0" smtClean="0"/>
              <a:t>Kto jest najemcą mieszkania?</a:t>
            </a:r>
          </a:p>
          <a:p>
            <a:r>
              <a:rPr lang="pl-PL" dirty="0" smtClean="0"/>
              <a:t>W jakiej formie powinna być zawarta umowa najmu mieszkania? </a:t>
            </a:r>
          </a:p>
          <a:p>
            <a:r>
              <a:rPr lang="pl-PL" dirty="0" smtClean="0"/>
              <a:t>Jaki skutek prawny ma fakt,  że w podanym wyżej stanie faktycznym strony zawarły umowę ustnie?</a:t>
            </a:r>
            <a:endParaRPr lang="pl-PL" dirty="0"/>
          </a:p>
        </p:txBody>
      </p:sp>
    </p:spTree>
    <p:extLst>
      <p:ext uri="{BB962C8B-B14F-4D97-AF65-F5344CB8AC3E}">
        <p14:creationId xmlns:p14="http://schemas.microsoft.com/office/powerpoint/2010/main" val="17413320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err="1" smtClean="0"/>
              <a:t>Jakubina</a:t>
            </a:r>
            <a:r>
              <a:rPr lang="pl-PL" dirty="0" smtClean="0"/>
              <a:t> G. </a:t>
            </a:r>
            <a:r>
              <a:rPr lang="pl-PL" dirty="0"/>
              <a:t>zawarła z </a:t>
            </a:r>
            <a:r>
              <a:rPr lang="pl-PL" dirty="0" err="1" smtClean="0"/>
              <a:t>Haralampiuszem</a:t>
            </a:r>
            <a:r>
              <a:rPr lang="pl-PL" dirty="0" smtClean="0"/>
              <a:t> P. </a:t>
            </a:r>
            <a:r>
              <a:rPr lang="pl-PL" dirty="0"/>
              <a:t>następującą </a:t>
            </a:r>
            <a:r>
              <a:rPr lang="pl-PL" dirty="0" smtClean="0"/>
              <a:t>umowę: </a:t>
            </a:r>
            <a:r>
              <a:rPr lang="pl-PL" dirty="0" err="1" smtClean="0"/>
              <a:t>Haralampiusz</a:t>
            </a:r>
            <a:r>
              <a:rPr lang="pl-PL" dirty="0" smtClean="0"/>
              <a:t> P. wyda </a:t>
            </a:r>
            <a:r>
              <a:rPr lang="pl-PL" dirty="0" err="1" smtClean="0"/>
              <a:t>Jakubinie</a:t>
            </a:r>
            <a:r>
              <a:rPr lang="pl-PL" dirty="0" smtClean="0"/>
              <a:t> G. najnowszą powieść  znanego autora, </a:t>
            </a:r>
            <a:r>
              <a:rPr lang="pl-PL" dirty="0"/>
              <a:t>by ta mogła jej </a:t>
            </a:r>
            <a:r>
              <a:rPr lang="pl-PL" dirty="0" smtClean="0"/>
              <a:t>używać, </a:t>
            </a:r>
            <a:r>
              <a:rPr lang="pl-PL" dirty="0"/>
              <a:t>w zamian za </a:t>
            </a:r>
            <a:r>
              <a:rPr lang="pl-PL" dirty="0" smtClean="0"/>
              <a:t>co </a:t>
            </a:r>
            <a:r>
              <a:rPr lang="pl-PL" dirty="0" err="1" smtClean="0"/>
              <a:t>Haralampiusz</a:t>
            </a:r>
            <a:r>
              <a:rPr lang="pl-PL" dirty="0"/>
              <a:t> </a:t>
            </a:r>
            <a:r>
              <a:rPr lang="pl-PL" dirty="0" smtClean="0"/>
              <a:t> nie oczekuje od </a:t>
            </a:r>
            <a:r>
              <a:rPr lang="pl-PL" dirty="0" err="1" smtClean="0"/>
              <a:t>Jakubiny</a:t>
            </a:r>
            <a:r>
              <a:rPr lang="pl-PL" dirty="0" smtClean="0"/>
              <a:t> jakiegokolwiek świadczenia. </a:t>
            </a:r>
            <a:r>
              <a:rPr lang="pl-PL" dirty="0" err="1" smtClean="0"/>
              <a:t>Jakubina</a:t>
            </a:r>
            <a:r>
              <a:rPr lang="pl-PL" dirty="0" smtClean="0"/>
              <a:t> postanowiła </a:t>
            </a:r>
            <a:r>
              <a:rPr lang="pl-PL" dirty="0"/>
              <a:t>dać </a:t>
            </a:r>
            <a:r>
              <a:rPr lang="pl-PL" dirty="0" smtClean="0"/>
              <a:t>książkę do przeczytania swojej siostrze, Fabioli.  </a:t>
            </a:r>
            <a:r>
              <a:rPr lang="pl-PL" dirty="0"/>
              <a:t>Kiedy dowiedział się o tym </a:t>
            </a:r>
            <a:r>
              <a:rPr lang="pl-PL" dirty="0" err="1"/>
              <a:t>Haralampiusz</a:t>
            </a:r>
            <a:r>
              <a:rPr lang="pl-PL" dirty="0" smtClean="0"/>
              <a:t>, </a:t>
            </a:r>
            <a:r>
              <a:rPr lang="pl-PL" dirty="0"/>
              <a:t>zrobił </a:t>
            </a:r>
            <a:r>
              <a:rPr lang="pl-PL" dirty="0" err="1" smtClean="0"/>
              <a:t>Jakubinie</a:t>
            </a:r>
            <a:r>
              <a:rPr lang="pl-PL" dirty="0" smtClean="0"/>
              <a:t> ogromną </a:t>
            </a:r>
            <a:r>
              <a:rPr lang="pl-PL" dirty="0"/>
              <a:t>awanturę i zażądał natychmiastowego zwrotu </a:t>
            </a:r>
            <a:r>
              <a:rPr lang="pl-PL" dirty="0" smtClean="0"/>
              <a:t>książki.</a:t>
            </a:r>
            <a:endParaRPr lang="pl-PL" dirty="0"/>
          </a:p>
          <a:p>
            <a:r>
              <a:rPr lang="pl-PL" dirty="0"/>
              <a:t>Jaka to umowa</a:t>
            </a:r>
            <a:r>
              <a:rPr lang="pl-PL" dirty="0" smtClean="0"/>
              <a:t>?</a:t>
            </a:r>
          </a:p>
          <a:p>
            <a:r>
              <a:rPr lang="pl-PL" dirty="0" smtClean="0"/>
              <a:t>Jak nazywają się strony tej umowy?</a:t>
            </a:r>
            <a:endParaRPr lang="pl-PL" dirty="0"/>
          </a:p>
          <a:p>
            <a:r>
              <a:rPr lang="pl-PL" dirty="0" smtClean="0"/>
              <a:t>W </a:t>
            </a:r>
            <a:r>
              <a:rPr lang="pl-PL" dirty="0"/>
              <a:t>jaki sposób </a:t>
            </a:r>
            <a:r>
              <a:rPr lang="pl-PL" dirty="0" err="1" smtClean="0"/>
              <a:t>Jakubina</a:t>
            </a:r>
            <a:r>
              <a:rPr lang="pl-PL" dirty="0" smtClean="0"/>
              <a:t> powinna </a:t>
            </a:r>
            <a:r>
              <a:rPr lang="pl-PL" dirty="0"/>
              <a:t>używać </a:t>
            </a:r>
            <a:r>
              <a:rPr lang="pl-PL" dirty="0" smtClean="0"/>
              <a:t>książki?</a:t>
            </a:r>
          </a:p>
          <a:p>
            <a:r>
              <a:rPr lang="pl-PL" dirty="0" smtClean="0"/>
              <a:t>Kiedy powinna zakończyć się ta umowa, jeśli strony nie poczyniły odpowiednich ustaleń na ten temat w umowie?</a:t>
            </a:r>
            <a:endParaRPr lang="pl-PL" dirty="0"/>
          </a:p>
          <a:p>
            <a:r>
              <a:rPr lang="pl-PL" dirty="0"/>
              <a:t>Czy </a:t>
            </a:r>
            <a:r>
              <a:rPr lang="pl-PL" dirty="0" err="1" smtClean="0"/>
              <a:t>Jakubina</a:t>
            </a:r>
            <a:r>
              <a:rPr lang="pl-PL" dirty="0" smtClean="0"/>
              <a:t> mogła </a:t>
            </a:r>
            <a:r>
              <a:rPr lang="pl-PL" dirty="0"/>
              <a:t>oddać </a:t>
            </a:r>
            <a:r>
              <a:rPr lang="pl-PL" dirty="0" smtClean="0"/>
              <a:t>książkę do </a:t>
            </a:r>
            <a:r>
              <a:rPr lang="pl-PL" dirty="0"/>
              <a:t>bezpłatnego używania </a:t>
            </a:r>
            <a:r>
              <a:rPr lang="pl-PL" dirty="0" smtClean="0"/>
              <a:t>Fabioli?</a:t>
            </a:r>
            <a:endParaRPr lang="pl-PL" dirty="0"/>
          </a:p>
          <a:p>
            <a:pPr marL="0" indent="0">
              <a:buNone/>
            </a:pPr>
            <a:endParaRPr lang="pl-PL" dirty="0"/>
          </a:p>
        </p:txBody>
      </p:sp>
    </p:spTree>
    <p:extLst>
      <p:ext uri="{BB962C8B-B14F-4D97-AF65-F5344CB8AC3E}">
        <p14:creationId xmlns:p14="http://schemas.microsoft.com/office/powerpoint/2010/main" val="8045980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lstStyle/>
          <a:p>
            <a:pPr marL="0" indent="0">
              <a:buNone/>
            </a:pPr>
            <a:r>
              <a:rPr lang="pl-PL" dirty="0" smtClean="0"/>
              <a:t>Strony zawarły następująca umowę: Herman G. zobowiązał się oddać Kryspinowi O. do używania i pobierania pożytków pole przy swoim domu. </a:t>
            </a:r>
          </a:p>
          <a:p>
            <a:r>
              <a:rPr lang="pl-PL" dirty="0" smtClean="0"/>
              <a:t>Jaka to umowa?</a:t>
            </a:r>
          </a:p>
          <a:p>
            <a:r>
              <a:rPr lang="pl-PL" dirty="0" smtClean="0"/>
              <a:t>Jak nazywają się jej strony?</a:t>
            </a:r>
          </a:p>
          <a:p>
            <a:r>
              <a:rPr lang="pl-PL" dirty="0" smtClean="0"/>
              <a:t>Jeśli strony nie ustaliły tego w umowie – jak powinien być płatny czynsz?</a:t>
            </a:r>
            <a:endParaRPr lang="pl-PL" dirty="0"/>
          </a:p>
        </p:txBody>
      </p:sp>
    </p:spTree>
    <p:extLst>
      <p:ext uri="{BB962C8B-B14F-4D97-AF65-F5344CB8AC3E}">
        <p14:creationId xmlns:p14="http://schemas.microsoft.com/office/powerpoint/2010/main" val="404833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dirty="0" smtClean="0"/>
              <a:t>Okres korzystania z przedmiotu najmu:</a:t>
            </a:r>
          </a:p>
          <a:p>
            <a:pPr>
              <a:buFont typeface="Courier New" pitchFamily="49" charset="0"/>
              <a:buChar char="o"/>
            </a:pPr>
            <a:r>
              <a:rPr lang="pl-PL" dirty="0" smtClean="0"/>
              <a:t>Może być wskazany w sposób ścisły (</a:t>
            </a:r>
            <a:r>
              <a:rPr lang="pl-PL" dirty="0"/>
              <a:t>wskazanie daty czasu lub okresu, np. na miesiąc, na rok</a:t>
            </a:r>
            <a:r>
              <a:rPr lang="pl-PL" dirty="0" smtClean="0"/>
              <a:t>)</a:t>
            </a:r>
            <a:r>
              <a:rPr lang="pl-PL" dirty="0"/>
              <a:t> – na </a:t>
            </a:r>
            <a:r>
              <a:rPr lang="pl-PL" b="1" dirty="0"/>
              <a:t>czas oznaczony </a:t>
            </a:r>
            <a:endParaRPr lang="pl-PL" dirty="0"/>
          </a:p>
          <a:p>
            <a:pPr>
              <a:buFont typeface="Courier New" pitchFamily="49" charset="0"/>
              <a:buChar char="o"/>
            </a:pPr>
            <a:r>
              <a:rPr lang="pl-PL" dirty="0" smtClean="0"/>
              <a:t>Może być wskazany bez ścisłego okresu (najem na czas </a:t>
            </a:r>
            <a:r>
              <a:rPr lang="pl-PL" b="1" dirty="0" smtClean="0"/>
              <a:t>nieoznaczo</a:t>
            </a:r>
            <a:r>
              <a:rPr lang="pl-PL" dirty="0" smtClean="0"/>
              <a:t>ny) </a:t>
            </a:r>
          </a:p>
          <a:p>
            <a:r>
              <a:rPr lang="pl-PL" dirty="0" smtClean="0"/>
              <a:t>Wypowiedzenie</a:t>
            </a:r>
            <a:r>
              <a:rPr lang="pl-PL" dirty="0" smtClean="0">
                <a:sym typeface="Wingdings" pitchFamily="2" charset="2"/>
              </a:rPr>
              <a:t></a:t>
            </a:r>
            <a:endParaRPr lang="pl-PL" dirty="0" smtClean="0"/>
          </a:p>
          <a:p>
            <a:pPr marL="0" indent="0">
              <a:buNone/>
            </a:pPr>
            <a:r>
              <a:rPr lang="pl-PL" dirty="0" smtClean="0"/>
              <a:t> </a:t>
            </a:r>
            <a:r>
              <a:rPr lang="pl-PL" b="1" dirty="0"/>
              <a:t>Art. 673. Terminy i sposób wypowiedzenia najmu </a:t>
            </a:r>
          </a:p>
          <a:p>
            <a:pPr marL="0" indent="0">
              <a:buNone/>
            </a:pPr>
            <a:r>
              <a:rPr lang="pl-PL" dirty="0"/>
              <a:t>§ 1. Jeżeli czas trwania najmu </a:t>
            </a:r>
            <a:r>
              <a:rPr lang="pl-PL" b="1" dirty="0"/>
              <a:t>nie jest oznaczony</a:t>
            </a:r>
            <a:r>
              <a:rPr lang="pl-PL" dirty="0"/>
              <a:t>, zarówno wynajmujący, jak i najemca mogą wypowiedzieć najem </a:t>
            </a:r>
            <a:r>
              <a:rPr lang="pl-PL" b="1" dirty="0"/>
              <a:t>z zachowaniem terminów umownych, a w ich braku z zachowaniem terminów ustawowych</a:t>
            </a:r>
            <a:r>
              <a:rPr lang="pl-PL" dirty="0"/>
              <a:t>.</a:t>
            </a:r>
            <a:br>
              <a:rPr lang="pl-PL" dirty="0"/>
            </a:br>
            <a:r>
              <a:rPr lang="pl-PL" dirty="0"/>
              <a:t>§ 2. Ustawowe terminy wypowiedzenia najmu są następujące: gdy czynsz jest płatny w odstępach czasu dłuższych niż miesiąc, najem można wypowiedzieć najpóźniej na trzy miesiące naprzód na koniec kwartału kalendarzowego; gdy czynsz jest płatny miesięcznie - na miesiąc naprzód na koniec miesiąca kalendarzowego; gdy czynsz jest płatny w krótszych odstępach czasu - na trzy dni naprzód; gdy najem jest dzienny - na jeden dzień naprzód.</a:t>
            </a:r>
            <a:br>
              <a:rPr lang="pl-PL" dirty="0"/>
            </a:br>
            <a:r>
              <a:rPr lang="pl-PL" dirty="0"/>
              <a:t>§ 3. Jeżeli czas trwania najmu jest </a:t>
            </a:r>
            <a:r>
              <a:rPr lang="pl-PL" b="1" dirty="0"/>
              <a:t>oznaczony,</a:t>
            </a:r>
            <a:r>
              <a:rPr lang="pl-PL" dirty="0"/>
              <a:t> zarówno wynajmujący, jak i najemca mogą wypowiedzieć najem </a:t>
            </a:r>
            <a:r>
              <a:rPr lang="pl-PL" b="1" dirty="0"/>
              <a:t>w wypadkach określonych w umowie</a:t>
            </a:r>
            <a:r>
              <a:rPr lang="pl-PL" dirty="0" smtClean="0"/>
              <a:t>. („</a:t>
            </a:r>
            <a:r>
              <a:rPr lang="pl-PL" dirty="0" smtClean="0">
                <a:solidFill>
                  <a:srgbClr val="FF0000"/>
                </a:solidFill>
              </a:rPr>
              <a:t>ważne powody</a:t>
            </a:r>
            <a:r>
              <a:rPr lang="pl-PL" dirty="0" smtClean="0"/>
              <a:t>”)</a:t>
            </a:r>
            <a:endParaRPr lang="pl-PL" dirty="0"/>
          </a:p>
          <a:p>
            <a:pPr>
              <a:buFont typeface="Courier New" pitchFamily="49" charset="0"/>
              <a:buChar char="o"/>
            </a:pPr>
            <a:endParaRPr lang="pl-PL" dirty="0" smtClean="0"/>
          </a:p>
        </p:txBody>
      </p:sp>
    </p:spTree>
    <p:extLst>
      <p:ext uri="{BB962C8B-B14F-4D97-AF65-F5344CB8AC3E}">
        <p14:creationId xmlns:p14="http://schemas.microsoft.com/office/powerpoint/2010/main" val="1533664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pPr marL="0" indent="0">
              <a:buNone/>
            </a:pPr>
            <a:r>
              <a:rPr lang="pl-PL" b="1" dirty="0"/>
              <a:t>Art. 661. Przedłużenie umowy najmu </a:t>
            </a:r>
          </a:p>
          <a:p>
            <a:pPr marL="0" indent="0">
              <a:buNone/>
            </a:pPr>
            <a:r>
              <a:rPr lang="pl-PL" dirty="0"/>
              <a:t>§ 1. Najem zawarty na czas dłuższy niż lat dziesięć poczytuje się po upływie tego terminu za zawarty na czas nie oznaczony.</a:t>
            </a:r>
            <a:br>
              <a:rPr lang="pl-PL" dirty="0"/>
            </a:br>
            <a:r>
              <a:rPr lang="pl-PL" dirty="0"/>
              <a:t>§ 2. Najem zawarty między przedsiębiorcami na czas dłuższy niż lat trzydzieści poczytuje się po upływie tego terminu za zawarty na czas nieoznaczony.</a:t>
            </a:r>
          </a:p>
        </p:txBody>
      </p:sp>
    </p:spTree>
    <p:extLst>
      <p:ext uri="{BB962C8B-B14F-4D97-AF65-F5344CB8AC3E}">
        <p14:creationId xmlns:p14="http://schemas.microsoft.com/office/powerpoint/2010/main" val="2254985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Art. 660. Forma umowy najmu </a:t>
            </a:r>
          </a:p>
          <a:p>
            <a:pPr marL="0" indent="0">
              <a:buNone/>
            </a:pPr>
            <a:r>
              <a:rPr lang="pl-PL" dirty="0"/>
              <a:t>Umowa najmu nieruchomości lub pomieszczenia na czas dłuższy niż rok </a:t>
            </a:r>
            <a:r>
              <a:rPr lang="pl-PL" b="1" dirty="0"/>
              <a:t>powinna być zawarta </a:t>
            </a:r>
            <a:r>
              <a:rPr lang="pl-PL" b="1" dirty="0">
                <a:solidFill>
                  <a:srgbClr val="FF0000"/>
                </a:solidFill>
              </a:rPr>
              <a:t>na piśmie</a:t>
            </a:r>
            <a:r>
              <a:rPr lang="pl-PL" dirty="0"/>
              <a:t>. W razie niezachowania tej formy poczytuje się umowę za zawartą na czas nie oznaczony. </a:t>
            </a:r>
            <a:endParaRPr lang="pl-PL" dirty="0" smtClean="0"/>
          </a:p>
          <a:p>
            <a:pPr marL="0" indent="0">
              <a:buNone/>
            </a:pPr>
            <a:r>
              <a:rPr lang="pl-PL" dirty="0" smtClean="0">
                <a:sym typeface="Wingdings" pitchFamily="2" charset="2"/>
              </a:rPr>
              <a:t> Forma </a:t>
            </a:r>
            <a:r>
              <a:rPr lang="pl-PL" i="1" dirty="0" smtClean="0">
                <a:sym typeface="Wingdings" pitchFamily="2" charset="2"/>
              </a:rPr>
              <a:t>ad </a:t>
            </a:r>
            <a:r>
              <a:rPr lang="pl-PL" i="1" dirty="0" err="1" smtClean="0">
                <a:sym typeface="Wingdings" pitchFamily="2" charset="2"/>
              </a:rPr>
              <a:t>eventum</a:t>
            </a:r>
            <a:endParaRPr lang="pl-PL" i="1" dirty="0"/>
          </a:p>
          <a:p>
            <a:pPr marL="0" indent="0">
              <a:buNone/>
            </a:pPr>
            <a:r>
              <a:rPr lang="pl-PL" b="1" dirty="0"/>
              <a:t>Art. 678. Zbycie przedmiotu najmu </a:t>
            </a:r>
          </a:p>
          <a:p>
            <a:pPr marL="0" indent="0">
              <a:buNone/>
            </a:pPr>
            <a:r>
              <a:rPr lang="pl-PL" dirty="0"/>
              <a:t>§ 1. W razie zbycia rzeczy najętej w czasie trwania najmu nabywca wstępuje w stosunek najmu na miejsce zbywcy; może jednak wypowiedzieć najem z zachowaniem ustawowych terminów wypowiedzenia.</a:t>
            </a:r>
            <a:br>
              <a:rPr lang="pl-PL" dirty="0"/>
            </a:br>
            <a:r>
              <a:rPr lang="pl-PL" dirty="0"/>
              <a:t>§ 2. Powyższe uprawnienie do wypowiedzenia najmu nie przysługuje nabywcy, jeżeli umowa najmu była zawarta na czas oznaczony </a:t>
            </a:r>
            <a:r>
              <a:rPr lang="pl-PL" b="1" dirty="0">
                <a:solidFill>
                  <a:srgbClr val="FF0000"/>
                </a:solidFill>
              </a:rPr>
              <a:t>z zachowaniem formy pisemnej i z datą pewną</a:t>
            </a:r>
            <a:r>
              <a:rPr lang="pl-PL" dirty="0"/>
              <a:t>, a rzecz została najemcy </a:t>
            </a:r>
            <a:r>
              <a:rPr lang="pl-PL" b="1" dirty="0">
                <a:solidFill>
                  <a:srgbClr val="FF0000"/>
                </a:solidFill>
              </a:rPr>
              <a:t>wydana</a:t>
            </a:r>
            <a:r>
              <a:rPr lang="pl-PL" dirty="0"/>
              <a:t>.</a:t>
            </a:r>
          </a:p>
          <a:p>
            <a:endParaRPr lang="pl-PL" dirty="0"/>
          </a:p>
        </p:txBody>
      </p:sp>
    </p:spTree>
    <p:extLst>
      <p:ext uri="{BB962C8B-B14F-4D97-AF65-F5344CB8AC3E}">
        <p14:creationId xmlns:p14="http://schemas.microsoft.com/office/powerpoint/2010/main" val="315451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4124</Words>
  <Application>Microsoft Office PowerPoint</Application>
  <PresentationFormat>Pokaz na ekranie (4:3)</PresentationFormat>
  <Paragraphs>332</Paragraphs>
  <Slides>63</Slides>
  <Notes>2</Notes>
  <HiddenSlides>0</HiddenSlides>
  <MMClips>0</MMClips>
  <ScaleCrop>false</ScaleCrop>
  <HeadingPairs>
    <vt:vector size="4" baseType="variant">
      <vt:variant>
        <vt:lpstr>Motyw</vt:lpstr>
      </vt:variant>
      <vt:variant>
        <vt:i4>1</vt:i4>
      </vt:variant>
      <vt:variant>
        <vt:lpstr>Tytuły slajdów</vt:lpstr>
      </vt:variant>
      <vt:variant>
        <vt:i4>63</vt:i4>
      </vt:variant>
    </vt:vector>
  </HeadingPairs>
  <TitlesOfParts>
    <vt:vector size="64" baseType="lpstr">
      <vt:lpstr>Motyw pakietu Office</vt:lpstr>
      <vt:lpstr>Umowy dotyczące korzystania z rzeczy </vt:lpstr>
      <vt:lpstr>najem</vt:lpstr>
      <vt:lpstr>najem </vt:lpstr>
      <vt:lpstr>najem</vt:lpstr>
      <vt:lpstr>najem</vt:lpstr>
      <vt:lpstr>najem</vt:lpstr>
      <vt:lpstr>najem</vt:lpstr>
      <vt:lpstr>najem</vt:lpstr>
      <vt:lpstr>najem</vt:lpstr>
      <vt:lpstr>najem</vt:lpstr>
      <vt:lpstr>Najem -wynajmujący-</vt:lpstr>
      <vt:lpstr>Najem -wynajmujący-</vt:lpstr>
      <vt:lpstr>Najem -wynajmujący-</vt:lpstr>
      <vt:lpstr>Najem -najemca-</vt:lpstr>
      <vt:lpstr>Najem -najemca-</vt:lpstr>
      <vt:lpstr>Najem -najemca-</vt:lpstr>
      <vt:lpstr>Najem -najemca-</vt:lpstr>
      <vt:lpstr>Najem -najemca-</vt:lpstr>
      <vt:lpstr>Najem -najemca-</vt:lpstr>
      <vt:lpstr>przedawnienie</vt:lpstr>
      <vt:lpstr>podnajem</vt:lpstr>
      <vt:lpstr>Najem lokali</vt:lpstr>
      <vt:lpstr>Najem lokali</vt:lpstr>
      <vt:lpstr>Najem lokali</vt:lpstr>
      <vt:lpstr>Najem lokali</vt:lpstr>
      <vt:lpstr>Najem lokali</vt:lpstr>
      <vt:lpstr>Najem lokali</vt:lpstr>
      <vt:lpstr>Najem lokali</vt:lpstr>
      <vt:lpstr>Najem lokali</vt:lpstr>
      <vt:lpstr>Najem lokali</vt:lpstr>
      <vt:lpstr>Najem lokali</vt:lpstr>
      <vt:lpstr>Najem lokali</vt:lpstr>
      <vt:lpstr>Najem lokali</vt:lpstr>
      <vt:lpstr>Najem lokali</vt:lpstr>
      <vt:lpstr>Dzierżawa</vt:lpstr>
      <vt:lpstr>Dzierżawa</vt:lpstr>
      <vt:lpstr>Dzierżawa</vt:lpstr>
      <vt:lpstr>Dzierżawa</vt:lpstr>
      <vt:lpstr>Dzierżawa</vt:lpstr>
      <vt:lpstr>Dzierżawa</vt:lpstr>
      <vt:lpstr>Dzierżawa</vt:lpstr>
      <vt:lpstr>Dzierżawa</vt:lpstr>
      <vt:lpstr>Dzierżawa</vt:lpstr>
      <vt:lpstr>Użyczenie</vt:lpstr>
      <vt:lpstr>Użyczenia</vt:lpstr>
      <vt:lpstr>Użyczenie</vt:lpstr>
      <vt:lpstr>Użyczenie</vt:lpstr>
      <vt:lpstr>leasing</vt:lpstr>
      <vt:lpstr>leasing</vt:lpstr>
      <vt:lpstr>leasing</vt:lpstr>
      <vt:lpstr>leasing</vt:lpstr>
      <vt:lpstr>Leasing</vt:lpstr>
      <vt:lpstr>leasing</vt:lpstr>
      <vt:lpstr>leasing</vt:lpstr>
      <vt:lpstr>leasing</vt:lpstr>
      <vt:lpstr>leasing</vt:lpstr>
      <vt:lpstr>leasing</vt:lpstr>
      <vt:lpstr>leasing</vt:lpstr>
      <vt:lpstr>Kazus 1</vt:lpstr>
      <vt:lpstr>Kazus 2</vt:lpstr>
      <vt:lpstr>Kazus 3</vt:lpstr>
      <vt:lpstr>Kazus 4</vt:lpstr>
      <vt:lpstr>Kazus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dotyczące korzystania z rzeczy </dc:title>
  <dc:creator>Agata</dc:creator>
  <cp:lastModifiedBy>Agata</cp:lastModifiedBy>
  <cp:revision>43</cp:revision>
  <dcterms:created xsi:type="dcterms:W3CDTF">2017-04-09T17:21:47Z</dcterms:created>
  <dcterms:modified xsi:type="dcterms:W3CDTF">2017-04-25T05:46:16Z</dcterms:modified>
</cp:coreProperties>
</file>