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6" r:id="rId2"/>
    <p:sldId id="259" r:id="rId3"/>
    <p:sldId id="257" r:id="rId4"/>
    <p:sldId id="258" r:id="rId5"/>
    <p:sldId id="260" r:id="rId6"/>
    <p:sldId id="261" r:id="rId7"/>
    <p:sldId id="335" r:id="rId8"/>
    <p:sldId id="262" r:id="rId9"/>
    <p:sldId id="320" r:id="rId10"/>
    <p:sldId id="321" r:id="rId11"/>
    <p:sldId id="264" r:id="rId12"/>
    <p:sldId id="263"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80" r:id="rId27"/>
    <p:sldId id="322" r:id="rId28"/>
    <p:sldId id="323" r:id="rId29"/>
    <p:sldId id="281" r:id="rId30"/>
    <p:sldId id="324" r:id="rId31"/>
    <p:sldId id="325" r:id="rId32"/>
    <p:sldId id="326" r:id="rId33"/>
    <p:sldId id="327" r:id="rId34"/>
    <p:sldId id="336" r:id="rId35"/>
    <p:sldId id="337" r:id="rId36"/>
    <p:sldId id="338" r:id="rId37"/>
    <p:sldId id="328" r:id="rId38"/>
    <p:sldId id="329" r:id="rId39"/>
    <p:sldId id="282" r:id="rId40"/>
    <p:sldId id="331" r:id="rId41"/>
    <p:sldId id="283" r:id="rId42"/>
    <p:sldId id="332" r:id="rId43"/>
    <p:sldId id="284" r:id="rId44"/>
    <p:sldId id="285" r:id="rId45"/>
    <p:sldId id="286" r:id="rId46"/>
    <p:sldId id="287" r:id="rId47"/>
    <p:sldId id="288" r:id="rId48"/>
    <p:sldId id="289" r:id="rId49"/>
    <p:sldId id="315" r:id="rId50"/>
    <p:sldId id="316" r:id="rId51"/>
    <p:sldId id="317" r:id="rId52"/>
    <p:sldId id="318" r:id="rId5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4209B2-5BD0-475E-B1BC-85454ABEDCE7}" type="datetimeFigureOut">
              <a:rPr lang="pl-PL" smtClean="0"/>
              <a:pPr/>
              <a:t>2018-01-19</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AF1F89-1E60-4CBA-A923-1BCECF0E4374}" type="slidenum">
              <a:rPr lang="pl-PL" smtClean="0"/>
              <a:pPr/>
              <a:t>‹#›</a:t>
            </a:fld>
            <a:endParaRPr lang="pl-PL"/>
          </a:p>
        </p:txBody>
      </p:sp>
    </p:spTree>
    <p:extLst>
      <p:ext uri="{BB962C8B-B14F-4D97-AF65-F5344CB8AC3E}">
        <p14:creationId xmlns:p14="http://schemas.microsoft.com/office/powerpoint/2010/main" xmlns="" val="115325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09AF1F89-1E60-4CBA-A923-1BCECF0E4374}" type="slidenum">
              <a:rPr lang="pl-PL" smtClean="0"/>
              <a:pPr/>
              <a:t>43</a:t>
            </a:fld>
            <a:endParaRPr lang="pl-PL"/>
          </a:p>
        </p:txBody>
      </p:sp>
    </p:spTree>
    <p:extLst>
      <p:ext uri="{BB962C8B-B14F-4D97-AF65-F5344CB8AC3E}">
        <p14:creationId xmlns:p14="http://schemas.microsoft.com/office/powerpoint/2010/main" xmlns="" val="2005918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2018-01-19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2018-01-19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2018-01-19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2018-01-19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pPr/>
              <a:t>2018-01-19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D17FA3B-C404-4317-B0BC-953931111309}" type="datetimeFigureOut">
              <a:rPr lang="pl-PL" smtClean="0"/>
              <a:pPr/>
              <a:t>2018-01-19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D17FA3B-C404-4317-B0BC-953931111309}" type="datetimeFigureOut">
              <a:rPr lang="pl-PL" smtClean="0"/>
              <a:pPr/>
              <a:t>2018-01-19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D17FA3B-C404-4317-B0BC-953931111309}" type="datetimeFigureOut">
              <a:rPr lang="pl-PL" smtClean="0"/>
              <a:pPr/>
              <a:t>2018-01-19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pPr/>
              <a:t>2018-01-19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pPr/>
              <a:t>2018-01-19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pPr/>
              <a:t>2018-01-19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pPr/>
              <a:t>2018-01-19</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116632"/>
            <a:ext cx="7772400" cy="1470025"/>
          </a:xfrm>
        </p:spPr>
        <p:txBody>
          <a:bodyPr>
            <a:normAutofit fontScale="90000"/>
          </a:bodyPr>
          <a:lstStyle/>
          <a:p>
            <a:r>
              <a:rPr lang="pl-PL" dirty="0"/>
              <a:t>Umowy dotyczące korzystania z rzeczy</a:t>
            </a:r>
            <a:br>
              <a:rPr lang="pl-PL" dirty="0"/>
            </a:br>
            <a:endParaRPr lang="pl-PL" dirty="0"/>
          </a:p>
        </p:txBody>
      </p:sp>
      <p:sp>
        <p:nvSpPr>
          <p:cNvPr id="3" name="Podtytuł 2"/>
          <p:cNvSpPr>
            <a:spLocks noGrp="1"/>
          </p:cNvSpPr>
          <p:nvPr>
            <p:ph type="subTitle" idx="1"/>
          </p:nvPr>
        </p:nvSpPr>
        <p:spPr>
          <a:xfrm>
            <a:off x="179512" y="1340768"/>
            <a:ext cx="8640960" cy="5184576"/>
          </a:xfrm>
        </p:spPr>
        <p:txBody>
          <a:bodyPr/>
          <a:lstStyle/>
          <a:p>
            <a:pPr marL="457200" indent="-457200" algn="just">
              <a:buFont typeface="Arial" pitchFamily="34" charset="0"/>
              <a:buChar char="•"/>
            </a:pPr>
            <a:r>
              <a:rPr lang="pl-PL" dirty="0" smtClean="0">
                <a:solidFill>
                  <a:schemeClr val="tx1"/>
                </a:solidFill>
              </a:rPr>
              <a:t>Najem</a:t>
            </a:r>
          </a:p>
          <a:p>
            <a:pPr marL="457200" indent="-457200" algn="just">
              <a:buFont typeface="Arial" pitchFamily="34" charset="0"/>
              <a:buChar char="•"/>
            </a:pPr>
            <a:r>
              <a:rPr lang="pl-PL" dirty="0" smtClean="0">
                <a:solidFill>
                  <a:schemeClr val="tx1"/>
                </a:solidFill>
              </a:rPr>
              <a:t>Dzierżawa</a:t>
            </a:r>
          </a:p>
          <a:p>
            <a:pPr marL="457200" indent="-457200" algn="just">
              <a:buFont typeface="Arial" pitchFamily="34" charset="0"/>
              <a:buChar char="•"/>
            </a:pPr>
            <a:r>
              <a:rPr lang="pl-PL" dirty="0" smtClean="0">
                <a:solidFill>
                  <a:schemeClr val="tx1"/>
                </a:solidFill>
              </a:rPr>
              <a:t>Leasing</a:t>
            </a:r>
          </a:p>
          <a:p>
            <a:pPr marL="457200" indent="-457200" algn="just">
              <a:buFont typeface="Arial" pitchFamily="34" charset="0"/>
              <a:buChar char="•"/>
            </a:pPr>
            <a:r>
              <a:rPr lang="pl-PL" dirty="0" smtClean="0">
                <a:solidFill>
                  <a:schemeClr val="tx1"/>
                </a:solidFill>
              </a:rPr>
              <a:t>Użyczenie</a:t>
            </a:r>
          </a:p>
          <a:p>
            <a:pPr marL="457200" indent="-457200" algn="just">
              <a:buFont typeface="Arial" pitchFamily="34" charset="0"/>
              <a:buChar char="•"/>
            </a:pPr>
            <a:r>
              <a:rPr lang="pl-PL" dirty="0" smtClean="0">
                <a:solidFill>
                  <a:schemeClr val="bg2">
                    <a:lumMod val="50000"/>
                  </a:schemeClr>
                </a:solidFill>
              </a:rPr>
              <a:t>Umowa licencyjna (art. 66 ust. 1 ustawy prawo autorskie)</a:t>
            </a:r>
          </a:p>
          <a:p>
            <a:pPr marL="457200" indent="-457200" algn="just">
              <a:buFont typeface="Arial" pitchFamily="34" charset="0"/>
              <a:buChar char="•"/>
            </a:pPr>
            <a:endParaRPr lang="pl-PL" dirty="0">
              <a:solidFill>
                <a:schemeClr val="tx1"/>
              </a:solidFill>
            </a:endParaRPr>
          </a:p>
        </p:txBody>
      </p:sp>
    </p:spTree>
    <p:extLst>
      <p:ext uri="{BB962C8B-B14F-4D97-AF65-F5344CB8AC3E}">
        <p14:creationId xmlns:p14="http://schemas.microsoft.com/office/powerpoint/2010/main" xmlns="" val="11504742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Najem</a:t>
            </a:r>
            <a:br>
              <a:rPr lang="pl-PL" dirty="0" smtClean="0"/>
            </a:br>
            <a:r>
              <a:rPr lang="pl-PL" dirty="0" smtClean="0"/>
              <a:t>-wypowiedzenie-</a:t>
            </a:r>
            <a:endParaRPr lang="pl-PL" dirty="0"/>
          </a:p>
        </p:txBody>
      </p:sp>
      <p:sp>
        <p:nvSpPr>
          <p:cNvPr id="3" name="Symbol zastępczy zawartości 2"/>
          <p:cNvSpPr>
            <a:spLocks noGrp="1"/>
          </p:cNvSpPr>
          <p:nvPr>
            <p:ph idx="1"/>
          </p:nvPr>
        </p:nvSpPr>
        <p:spPr>
          <a:xfrm>
            <a:off x="457200" y="1600200"/>
            <a:ext cx="8229600" cy="5043510"/>
          </a:xfrm>
        </p:spPr>
        <p:txBody>
          <a:bodyPr>
            <a:normAutofit fontScale="62500" lnSpcReduction="20000"/>
          </a:bodyPr>
          <a:lstStyle/>
          <a:p>
            <a:r>
              <a:rPr lang="pl-PL" dirty="0" smtClean="0"/>
              <a:t>Umowa najmu zawarta na czas nieoznaczony :</a:t>
            </a:r>
          </a:p>
          <a:p>
            <a:pPr>
              <a:buFont typeface="Wingdings" pitchFamily="2" charset="2"/>
              <a:buChar char="Ø"/>
            </a:pPr>
            <a:r>
              <a:rPr lang="pl-PL" dirty="0" smtClean="0"/>
              <a:t>Dopiero w razie braku postanowienia w umowie zawartej na czas nieoznaczony stosuje się terminy ustawowe wskazane w art. 673 § 2 KC. </a:t>
            </a:r>
          </a:p>
          <a:p>
            <a:pPr>
              <a:buFont typeface="Wingdings" pitchFamily="2" charset="2"/>
              <a:buChar char="Ø"/>
            </a:pPr>
            <a:r>
              <a:rPr lang="pl-PL" dirty="0" smtClean="0"/>
              <a:t>Długość ustawowych terminów wypowiedzenia zależna jest od częstotliwości uiszczania czynszu przez najemcę.</a:t>
            </a:r>
          </a:p>
          <a:p>
            <a:pPr>
              <a:buFont typeface="Wingdings" pitchFamily="2" charset="2"/>
              <a:buChar char="Ø"/>
            </a:pPr>
            <a:r>
              <a:rPr lang="pl-PL" dirty="0" smtClean="0"/>
              <a:t> Jeżeli czynsz jest płatny w odstępach dłuższych niż miesiąc (np. kwartalnie), najem można wypowiedzieć z zachowaniem 3-miesięcznego okresu wypowiedzenia na koniec kwartału kalendarzowego </a:t>
            </a:r>
            <a:r>
              <a:rPr lang="pl-PL" dirty="0" smtClean="0">
                <a:sym typeface="Wingdings" pitchFamily="2" charset="2"/>
              </a:rPr>
              <a:t></a:t>
            </a:r>
            <a:r>
              <a:rPr lang="pl-PL" dirty="0" smtClean="0"/>
              <a:t> wypowiedzenie dokonane np. 15 lutego spowoduje ustanie najmu z końcem czerwca</a:t>
            </a:r>
          </a:p>
          <a:p>
            <a:pPr>
              <a:buFont typeface="Wingdings" pitchFamily="2" charset="2"/>
              <a:buChar char="Ø"/>
            </a:pPr>
            <a:r>
              <a:rPr lang="pl-PL" dirty="0" smtClean="0"/>
              <a:t>Jeżeli czynsz jest płatny w odstępach miesięcznych, wypowiedzenie następuje z zachowaniem miesięcznego terminu na koniec miesiąca kalendarzowego </a:t>
            </a:r>
            <a:r>
              <a:rPr lang="pl-PL" dirty="0" smtClean="0">
                <a:sym typeface="Wingdings" pitchFamily="2" charset="2"/>
              </a:rPr>
              <a:t> </a:t>
            </a:r>
            <a:r>
              <a:rPr lang="pl-PL" dirty="0" smtClean="0"/>
              <a:t>wypowiedzenie dokonane 15 lutego doprowadzi do ustania najmu z końcem marca</a:t>
            </a:r>
          </a:p>
          <a:p>
            <a:pPr>
              <a:buFont typeface="Wingdings" pitchFamily="2" charset="2"/>
              <a:buChar char="Ø"/>
            </a:pPr>
            <a:r>
              <a:rPr lang="pl-PL" dirty="0" smtClean="0"/>
              <a:t>Jeżeli czynsz jest płatny częściej niż co miesiąc, wypowiedzenie najmu następuje z zachowaniem 3-dniowego terminu, a gdy najem jest dzienny, wypowiedzenia należy dokonać z jednodniowym wyprzedzeniem. </a:t>
            </a:r>
          </a:p>
          <a:p>
            <a:pPr>
              <a:buFont typeface="Wingdings" pitchFamily="2" charset="2"/>
              <a:buChar char="Ø"/>
            </a:pPr>
            <a:endParaRPr lang="pl-PL" dirty="0" smtClean="0"/>
          </a:p>
          <a:p>
            <a:endParaRPr lang="pl-P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najem</a:t>
            </a:r>
            <a:endParaRPr lang="pl-PL" dirty="0"/>
          </a:p>
        </p:txBody>
      </p:sp>
      <p:sp>
        <p:nvSpPr>
          <p:cNvPr id="3" name="Symbol zastępczy zawartości 2"/>
          <p:cNvSpPr>
            <a:spLocks noGrp="1"/>
          </p:cNvSpPr>
          <p:nvPr>
            <p:ph idx="1"/>
          </p:nvPr>
        </p:nvSpPr>
        <p:spPr/>
        <p:txBody>
          <a:bodyPr/>
          <a:lstStyle/>
          <a:p>
            <a:pPr marL="0" indent="0">
              <a:buNone/>
            </a:pPr>
            <a:r>
              <a:rPr lang="pl-PL" b="1" dirty="0"/>
              <a:t>Art. 661. Przedłużenie umowy najmu </a:t>
            </a:r>
          </a:p>
          <a:p>
            <a:pPr marL="0" indent="0">
              <a:buNone/>
            </a:pPr>
            <a:r>
              <a:rPr lang="pl-PL" dirty="0"/>
              <a:t>§ 1. Najem zawarty na czas dłuższy niż lat dziesięć poczytuje się po upływie tego terminu za zawarty na czas nie oznaczony.</a:t>
            </a:r>
            <a:br>
              <a:rPr lang="pl-PL" dirty="0"/>
            </a:br>
            <a:r>
              <a:rPr lang="pl-PL" dirty="0"/>
              <a:t>§ 2. Najem zawarty między przedsiębiorcami na czas dłuższy niż lat trzydzieści poczytuje się po upływie tego terminu za zawarty na czas nieoznaczony.</a:t>
            </a:r>
          </a:p>
        </p:txBody>
      </p:sp>
    </p:spTree>
    <p:extLst>
      <p:ext uri="{BB962C8B-B14F-4D97-AF65-F5344CB8AC3E}">
        <p14:creationId xmlns:p14="http://schemas.microsoft.com/office/powerpoint/2010/main" xmlns="" val="22549855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najem</a:t>
            </a:r>
            <a:endParaRPr lang="pl-PL" dirty="0"/>
          </a:p>
        </p:txBody>
      </p:sp>
      <p:sp>
        <p:nvSpPr>
          <p:cNvPr id="3" name="Symbol zastępczy zawartości 2"/>
          <p:cNvSpPr>
            <a:spLocks noGrp="1"/>
          </p:cNvSpPr>
          <p:nvPr>
            <p:ph idx="1"/>
          </p:nvPr>
        </p:nvSpPr>
        <p:spPr/>
        <p:txBody>
          <a:bodyPr>
            <a:normAutofit fontScale="70000" lnSpcReduction="20000"/>
          </a:bodyPr>
          <a:lstStyle/>
          <a:p>
            <a:r>
              <a:rPr lang="pl-PL" b="1" dirty="0"/>
              <a:t>Art. 660. Forma umowy najmu </a:t>
            </a:r>
          </a:p>
          <a:p>
            <a:pPr marL="0" indent="0">
              <a:buNone/>
            </a:pPr>
            <a:r>
              <a:rPr lang="pl-PL" dirty="0"/>
              <a:t>Umowa najmu nieruchomości lub pomieszczenia na czas dłuższy niż rok </a:t>
            </a:r>
            <a:r>
              <a:rPr lang="pl-PL" b="1" dirty="0"/>
              <a:t>powinna być zawarta </a:t>
            </a:r>
            <a:r>
              <a:rPr lang="pl-PL" b="1" dirty="0">
                <a:solidFill>
                  <a:srgbClr val="FF0000"/>
                </a:solidFill>
              </a:rPr>
              <a:t>na piśmie</a:t>
            </a:r>
            <a:r>
              <a:rPr lang="pl-PL" dirty="0"/>
              <a:t>. W razie niezachowania tej formy poczytuje się umowę za zawartą na czas nie oznaczony. </a:t>
            </a:r>
            <a:endParaRPr lang="pl-PL" dirty="0" smtClean="0"/>
          </a:p>
          <a:p>
            <a:pPr marL="0" indent="0">
              <a:buNone/>
            </a:pPr>
            <a:r>
              <a:rPr lang="pl-PL" dirty="0" smtClean="0">
                <a:sym typeface="Wingdings" pitchFamily="2" charset="2"/>
              </a:rPr>
              <a:t> Forma </a:t>
            </a:r>
            <a:r>
              <a:rPr lang="pl-PL" i="1" dirty="0" smtClean="0">
                <a:sym typeface="Wingdings" pitchFamily="2" charset="2"/>
              </a:rPr>
              <a:t>ad </a:t>
            </a:r>
            <a:r>
              <a:rPr lang="pl-PL" i="1" dirty="0" err="1" smtClean="0">
                <a:sym typeface="Wingdings" pitchFamily="2" charset="2"/>
              </a:rPr>
              <a:t>eventum</a:t>
            </a:r>
            <a:endParaRPr lang="pl-PL" i="1" dirty="0"/>
          </a:p>
          <a:p>
            <a:pPr marL="0" indent="0">
              <a:buNone/>
            </a:pPr>
            <a:r>
              <a:rPr lang="pl-PL" b="1" dirty="0"/>
              <a:t>Art. 678. Zbycie przedmiotu najmu </a:t>
            </a:r>
          </a:p>
          <a:p>
            <a:pPr marL="0" indent="0">
              <a:buNone/>
            </a:pPr>
            <a:r>
              <a:rPr lang="pl-PL" dirty="0"/>
              <a:t>§ 1. W razie zbycia rzeczy najętej w czasie trwania najmu nabywca wstępuje w stosunek najmu na miejsce zbywcy; może jednak wypowiedzieć najem z zachowaniem ustawowych terminów wypowiedzenia.</a:t>
            </a:r>
            <a:br>
              <a:rPr lang="pl-PL" dirty="0"/>
            </a:br>
            <a:r>
              <a:rPr lang="pl-PL" dirty="0"/>
              <a:t>§ 2. Powyższe uprawnienie do wypowiedzenia najmu nie przysługuje nabywcy, jeżeli umowa najmu była zawarta na czas oznaczony </a:t>
            </a:r>
            <a:r>
              <a:rPr lang="pl-PL" b="1" dirty="0">
                <a:solidFill>
                  <a:srgbClr val="FF0000"/>
                </a:solidFill>
              </a:rPr>
              <a:t>z zachowaniem formy pisemnej i z datą pewną</a:t>
            </a:r>
            <a:r>
              <a:rPr lang="pl-PL" dirty="0"/>
              <a:t>, a rzecz została najemcy </a:t>
            </a:r>
            <a:r>
              <a:rPr lang="pl-PL" b="1" dirty="0">
                <a:solidFill>
                  <a:srgbClr val="FF0000"/>
                </a:solidFill>
              </a:rPr>
              <a:t>wydana</a:t>
            </a:r>
            <a:r>
              <a:rPr lang="pl-PL" dirty="0"/>
              <a:t>.</a:t>
            </a:r>
          </a:p>
          <a:p>
            <a:endParaRPr lang="pl-PL" dirty="0"/>
          </a:p>
        </p:txBody>
      </p:sp>
    </p:spTree>
    <p:extLst>
      <p:ext uri="{BB962C8B-B14F-4D97-AF65-F5344CB8AC3E}">
        <p14:creationId xmlns:p14="http://schemas.microsoft.com/office/powerpoint/2010/main" xmlns="" val="315451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najem</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pl-PL" b="1" dirty="0"/>
              <a:t>Art. 674. </a:t>
            </a:r>
            <a:r>
              <a:rPr lang="pl-PL" b="1" dirty="0" smtClean="0"/>
              <a:t>Poczytanie przedłużenia </a:t>
            </a:r>
            <a:r>
              <a:rPr lang="pl-PL" b="1" dirty="0"/>
              <a:t>najmu na czas nieoznaczony </a:t>
            </a:r>
          </a:p>
          <a:p>
            <a:pPr marL="0" indent="0">
              <a:buNone/>
            </a:pPr>
            <a:r>
              <a:rPr lang="pl-PL" dirty="0"/>
              <a:t>Jeżeli po upływie terminu oznaczonego w umowie albo w wypowiedzeniu </a:t>
            </a:r>
            <a:r>
              <a:rPr lang="pl-PL" b="1" dirty="0"/>
              <a:t>najemca używa nadal rzeczy za zgodą wynajmującego</a:t>
            </a:r>
            <a:r>
              <a:rPr lang="pl-PL" dirty="0"/>
              <a:t>, poczytuje się w razie wątpliwości, że najem został przedłużony </a:t>
            </a:r>
            <a:r>
              <a:rPr lang="pl-PL" b="1" dirty="0"/>
              <a:t>na czas nie oznaczony</a:t>
            </a:r>
            <a:r>
              <a:rPr lang="pl-PL" dirty="0"/>
              <a:t>. </a:t>
            </a:r>
          </a:p>
          <a:p>
            <a:pPr marL="0" indent="0">
              <a:buNone/>
            </a:pPr>
            <a:r>
              <a:rPr lang="pl-PL" dirty="0" smtClean="0">
                <a:sym typeface="Wingdings" pitchFamily="2" charset="2"/>
              </a:rPr>
              <a:t> Reguła interpretacyjna; zasada ta nie dotyczy rozwiązania stosunku najmu bez zachowania terminów wypowiedzenia ( np. art. 664</a:t>
            </a:r>
            <a:r>
              <a:rPr lang="pl-PL" dirty="0"/>
              <a:t>§2, </a:t>
            </a:r>
            <a:r>
              <a:rPr lang="pl-PL" dirty="0" smtClean="0"/>
              <a:t>667§2, 672, 682, 687 </a:t>
            </a:r>
            <a:r>
              <a:rPr lang="pl-PL" dirty="0" err="1" smtClean="0"/>
              <a:t>kc</a:t>
            </a:r>
            <a:r>
              <a:rPr lang="pl-PL" dirty="0" smtClean="0"/>
              <a:t>)</a:t>
            </a:r>
            <a:endParaRPr lang="pl-PL" dirty="0"/>
          </a:p>
        </p:txBody>
      </p:sp>
    </p:spTree>
    <p:extLst>
      <p:ext uri="{BB962C8B-B14F-4D97-AF65-F5344CB8AC3E}">
        <p14:creationId xmlns:p14="http://schemas.microsoft.com/office/powerpoint/2010/main" xmlns="" val="12387824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Najem</a:t>
            </a:r>
            <a:br>
              <a:rPr lang="pl-PL" dirty="0" smtClean="0"/>
            </a:br>
            <a:r>
              <a:rPr lang="pl-PL" dirty="0" smtClean="0"/>
              <a:t>-wynajmujący-</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Obowiązek wydania przedmiotu najmu do używania w oznaczonym terminie lub niezwłocznie po wezwaniu najemcy </a:t>
            </a:r>
            <a:r>
              <a:rPr lang="pl-PL" dirty="0" smtClean="0">
                <a:sym typeface="Wingdings" pitchFamily="2" charset="2"/>
              </a:rPr>
              <a:t> świadczenie ciągłe</a:t>
            </a:r>
          </a:p>
          <a:p>
            <a:r>
              <a:rPr lang="pl-PL" dirty="0" smtClean="0">
                <a:sym typeface="Wingdings" pitchFamily="2" charset="2"/>
              </a:rPr>
              <a:t>Obowiązek umożliwienia korzystania najemcy z przedmiotu najmu</a:t>
            </a:r>
          </a:p>
          <a:p>
            <a:r>
              <a:rPr lang="pl-PL" dirty="0" smtClean="0">
                <a:sym typeface="Wingdings" pitchFamily="2" charset="2"/>
              </a:rPr>
              <a:t>Obowiązek utrzymywania rzeczy w stanie zdatnym do umówionego użytku przez okres najmu, ale</a:t>
            </a:r>
          </a:p>
          <a:p>
            <a:pPr>
              <a:buFont typeface="Wingdings" pitchFamily="2" charset="2"/>
              <a:buChar char="Ø"/>
            </a:pPr>
            <a:r>
              <a:rPr lang="pl-PL" dirty="0" smtClean="0"/>
              <a:t>Drobne </a:t>
            </a:r>
            <a:r>
              <a:rPr lang="pl-PL" dirty="0"/>
              <a:t>nakłady połączone ze zwykłym używaniem rzeczy </a:t>
            </a:r>
            <a:r>
              <a:rPr lang="pl-PL" u="sng" dirty="0"/>
              <a:t>obciążają </a:t>
            </a:r>
            <a:r>
              <a:rPr lang="pl-PL" u="sng" dirty="0" smtClean="0"/>
              <a:t>najemcę.</a:t>
            </a:r>
          </a:p>
          <a:p>
            <a:pPr>
              <a:buFont typeface="Wingdings" pitchFamily="2" charset="2"/>
              <a:buChar char="Ø"/>
            </a:pPr>
            <a:r>
              <a:rPr lang="pl-PL" dirty="0" smtClean="0"/>
              <a:t>Jeżeli </a:t>
            </a:r>
            <a:r>
              <a:rPr lang="pl-PL" dirty="0"/>
              <a:t>rzecz najęta uległa zniszczeniu z powodu okoliczności, za które wynajmujący odpowiedzialności nie ponosi, </a:t>
            </a:r>
            <a:r>
              <a:rPr lang="pl-PL" u="sng" dirty="0"/>
              <a:t>wynajmujący nie ma obowiązku przywrócenia stanu poprzedniego</a:t>
            </a:r>
            <a:endParaRPr lang="pl-PL" u="sng" dirty="0" smtClean="0">
              <a:sym typeface="Wingdings" pitchFamily="2" charset="2"/>
            </a:endParaRPr>
          </a:p>
          <a:p>
            <a:endParaRPr lang="pl-PL" dirty="0"/>
          </a:p>
        </p:txBody>
      </p:sp>
    </p:spTree>
    <p:extLst>
      <p:ext uri="{BB962C8B-B14F-4D97-AF65-F5344CB8AC3E}">
        <p14:creationId xmlns:p14="http://schemas.microsoft.com/office/powerpoint/2010/main" xmlns="" val="39565911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Najem</a:t>
            </a:r>
            <a:br>
              <a:rPr lang="pl-PL" dirty="0"/>
            </a:br>
            <a:r>
              <a:rPr lang="pl-PL" dirty="0"/>
              <a:t>-wynajmujący-</a:t>
            </a:r>
          </a:p>
        </p:txBody>
      </p:sp>
      <p:sp>
        <p:nvSpPr>
          <p:cNvPr id="3" name="Symbol zastępczy zawartości 2"/>
          <p:cNvSpPr>
            <a:spLocks noGrp="1"/>
          </p:cNvSpPr>
          <p:nvPr>
            <p:ph idx="1"/>
          </p:nvPr>
        </p:nvSpPr>
        <p:spPr/>
        <p:txBody>
          <a:bodyPr>
            <a:normAutofit lnSpcReduction="10000"/>
          </a:bodyPr>
          <a:lstStyle/>
          <a:p>
            <a:r>
              <a:rPr lang="pl-PL" b="1" dirty="0" smtClean="0"/>
              <a:t>Art</a:t>
            </a:r>
            <a:r>
              <a:rPr lang="pl-PL" b="1" dirty="0"/>
              <a:t>. 663. Konieczne naprawy rzeczy </a:t>
            </a:r>
          </a:p>
          <a:p>
            <a:pPr marL="0" indent="0">
              <a:buNone/>
            </a:pPr>
            <a:r>
              <a:rPr lang="pl-PL" dirty="0"/>
              <a:t>Jeżeli w czasie trwania najmu rzecz wymaga napraw, które obciążają wynajmującego, a bez których rzecz nie jest przydatna do umówionego użytku, </a:t>
            </a:r>
            <a:r>
              <a:rPr lang="pl-PL" b="1" dirty="0"/>
              <a:t>najemca może wyznaczyć wynajmującemu odpowiedni termin do wykonania napraw</a:t>
            </a:r>
            <a:r>
              <a:rPr lang="pl-PL" dirty="0"/>
              <a:t>. Po bezskutecznym upływie wyznaczonego terminu najemca może dokonać koniecznych napraw </a:t>
            </a:r>
            <a:r>
              <a:rPr lang="pl-PL" b="1" dirty="0"/>
              <a:t>na koszt wynajmującego. </a:t>
            </a:r>
          </a:p>
          <a:p>
            <a:endParaRPr lang="pl-PL" dirty="0"/>
          </a:p>
        </p:txBody>
      </p:sp>
    </p:spTree>
    <p:extLst>
      <p:ext uri="{BB962C8B-B14F-4D97-AF65-F5344CB8AC3E}">
        <p14:creationId xmlns:p14="http://schemas.microsoft.com/office/powerpoint/2010/main" xmlns="" val="4248084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Najem</a:t>
            </a:r>
            <a:br>
              <a:rPr lang="pl-PL" dirty="0"/>
            </a:br>
            <a:r>
              <a:rPr lang="pl-PL" dirty="0"/>
              <a:t>-wynajmujący-</a:t>
            </a:r>
          </a:p>
        </p:txBody>
      </p:sp>
      <p:sp>
        <p:nvSpPr>
          <p:cNvPr id="3" name="Symbol zastępczy zawartości 2"/>
          <p:cNvSpPr>
            <a:spLocks noGrp="1"/>
          </p:cNvSpPr>
          <p:nvPr>
            <p:ph idx="1"/>
          </p:nvPr>
        </p:nvSpPr>
        <p:spPr/>
        <p:txBody>
          <a:bodyPr>
            <a:normAutofit fontScale="62500" lnSpcReduction="20000"/>
          </a:bodyPr>
          <a:lstStyle/>
          <a:p>
            <a:r>
              <a:rPr lang="pl-PL" b="1" dirty="0"/>
              <a:t>Art. 664. Rękojmia za wady rzeczy </a:t>
            </a:r>
          </a:p>
          <a:p>
            <a:pPr marL="0" indent="0">
              <a:buNone/>
            </a:pPr>
            <a:r>
              <a:rPr lang="pl-PL" dirty="0"/>
              <a:t>§ 1. Jeżeli rzecz najęta ma wady, które </a:t>
            </a:r>
            <a:r>
              <a:rPr lang="pl-PL" b="1" dirty="0">
                <a:solidFill>
                  <a:srgbClr val="0070C0"/>
                </a:solidFill>
              </a:rPr>
              <a:t>ograniczają</a:t>
            </a:r>
            <a:r>
              <a:rPr lang="pl-PL" dirty="0">
                <a:solidFill>
                  <a:srgbClr val="0070C0"/>
                </a:solidFill>
              </a:rPr>
              <a:t> </a:t>
            </a:r>
            <a:r>
              <a:rPr lang="pl-PL" dirty="0"/>
              <a:t>jej przydatność do umówionego użytku, </a:t>
            </a:r>
            <a:r>
              <a:rPr lang="pl-PL" b="1" dirty="0">
                <a:solidFill>
                  <a:srgbClr val="FF0000"/>
                </a:solidFill>
              </a:rPr>
              <a:t>najemca może żądać odpowiedniego </a:t>
            </a:r>
            <a:r>
              <a:rPr lang="pl-PL" b="1" cap="small" dirty="0">
                <a:solidFill>
                  <a:srgbClr val="FF0000"/>
                </a:solidFill>
              </a:rPr>
              <a:t>obniżenia czynszu </a:t>
            </a:r>
            <a:r>
              <a:rPr lang="pl-PL" b="1" dirty="0">
                <a:solidFill>
                  <a:srgbClr val="FF0000"/>
                </a:solidFill>
              </a:rPr>
              <a:t>za czas trwania wad.</a:t>
            </a:r>
            <a:r>
              <a:rPr lang="pl-PL" dirty="0"/>
              <a:t/>
            </a:r>
            <a:br>
              <a:rPr lang="pl-PL" dirty="0"/>
            </a:br>
            <a:r>
              <a:rPr lang="pl-PL" dirty="0"/>
              <a:t>§ 2. Jeżeli w chwili wydania najemcy rzecz miała wady, które </a:t>
            </a:r>
            <a:r>
              <a:rPr lang="pl-PL" b="1" dirty="0">
                <a:solidFill>
                  <a:srgbClr val="0070C0"/>
                </a:solidFill>
              </a:rPr>
              <a:t>uniemożliwiają</a:t>
            </a:r>
            <a:r>
              <a:rPr lang="pl-PL" dirty="0"/>
              <a:t> przewidziane w umowie używanie rzeczy, albo jeżeli wady takie powstały później, a wynajmujący mimo otrzymanego zawiadomienia nie usunął ich w czasie odpowiednim, albo jeżeli wady usunąć się nie dadzą, </a:t>
            </a:r>
            <a:r>
              <a:rPr lang="pl-PL" b="1" dirty="0">
                <a:solidFill>
                  <a:srgbClr val="FF0000"/>
                </a:solidFill>
              </a:rPr>
              <a:t>najemca może wypowiedzieć najem bez zachowania terminów wypowiedzenia.</a:t>
            </a:r>
            <a:br>
              <a:rPr lang="pl-PL" b="1" dirty="0">
                <a:solidFill>
                  <a:srgbClr val="FF0000"/>
                </a:solidFill>
              </a:rPr>
            </a:br>
            <a:r>
              <a:rPr lang="pl-PL" dirty="0"/>
              <a:t>§ 3. Roszczenie o obniżenie czynszu z powodu wad rzeczy najętej, jak również uprawnienie do niezwłocznego wypowiedzenia najmu </a:t>
            </a:r>
            <a:r>
              <a:rPr lang="pl-PL" b="1" dirty="0">
                <a:solidFill>
                  <a:srgbClr val="FF0000"/>
                </a:solidFill>
              </a:rPr>
              <a:t>nie przysługuje najemcy, jeżeli w chwili zawarcia umowy wiedział o wadach.</a:t>
            </a:r>
            <a:br>
              <a:rPr lang="pl-PL" b="1" dirty="0">
                <a:solidFill>
                  <a:srgbClr val="FF0000"/>
                </a:solidFill>
              </a:rPr>
            </a:br>
            <a:endParaRPr lang="pl-PL" b="1" dirty="0">
              <a:solidFill>
                <a:srgbClr val="FF0000"/>
              </a:solidFill>
            </a:endParaRPr>
          </a:p>
          <a:p>
            <a:r>
              <a:rPr lang="pl-PL" b="1" dirty="0"/>
              <a:t>Art. 665. Roszczenia osoby trzeciej dotyczące przedmiotu najmu </a:t>
            </a:r>
          </a:p>
          <a:p>
            <a:pPr marL="0" indent="0">
              <a:buNone/>
            </a:pPr>
            <a:r>
              <a:rPr lang="pl-PL" dirty="0"/>
              <a:t>Jeżeli osoba trzecia dochodzi przeciwko najemcy roszczeń dotyczących rzeczy najętej, </a:t>
            </a:r>
            <a:r>
              <a:rPr lang="pl-PL" b="1" dirty="0">
                <a:solidFill>
                  <a:srgbClr val="FF0000"/>
                </a:solidFill>
              </a:rPr>
              <a:t>najemca powinien niezwłocznie zawiadomić o tym wynajmującego</a:t>
            </a:r>
            <a:r>
              <a:rPr lang="pl-PL" dirty="0"/>
              <a:t>. </a:t>
            </a:r>
          </a:p>
          <a:p>
            <a:endParaRPr lang="pl-PL" dirty="0"/>
          </a:p>
        </p:txBody>
      </p:sp>
    </p:spTree>
    <p:extLst>
      <p:ext uri="{BB962C8B-B14F-4D97-AF65-F5344CB8AC3E}">
        <p14:creationId xmlns:p14="http://schemas.microsoft.com/office/powerpoint/2010/main" xmlns="" val="23749102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Najem</a:t>
            </a:r>
            <a:br>
              <a:rPr lang="pl-PL" dirty="0"/>
            </a:br>
            <a:r>
              <a:rPr lang="pl-PL" dirty="0" smtClean="0"/>
              <a:t>-najemca-</a:t>
            </a:r>
            <a:endParaRPr lang="pl-PL" dirty="0"/>
          </a:p>
        </p:txBody>
      </p:sp>
      <p:sp>
        <p:nvSpPr>
          <p:cNvPr id="3" name="Symbol zastępczy zawartości 2"/>
          <p:cNvSpPr>
            <a:spLocks noGrp="1"/>
          </p:cNvSpPr>
          <p:nvPr>
            <p:ph idx="1"/>
          </p:nvPr>
        </p:nvSpPr>
        <p:spPr/>
        <p:txBody>
          <a:bodyPr>
            <a:normAutofit fontScale="62500" lnSpcReduction="20000"/>
          </a:bodyPr>
          <a:lstStyle/>
          <a:p>
            <a:r>
              <a:rPr lang="pl-PL" dirty="0" smtClean="0"/>
              <a:t>Obowiązek zapłaty czynszu</a:t>
            </a:r>
          </a:p>
          <a:p>
            <a:r>
              <a:rPr lang="pl-PL" dirty="0" smtClean="0"/>
              <a:t>Obowiązek należytego używania rzeczy  i sprawowania nad nią pieczy</a:t>
            </a:r>
          </a:p>
          <a:p>
            <a:r>
              <a:rPr lang="pl-PL" dirty="0" smtClean="0"/>
              <a:t>Czynsz:</a:t>
            </a:r>
          </a:p>
          <a:p>
            <a:pPr>
              <a:buFont typeface="Wingdings" pitchFamily="2" charset="2"/>
              <a:buChar char="ü"/>
            </a:pPr>
            <a:r>
              <a:rPr lang="pl-PL" dirty="0" smtClean="0"/>
              <a:t>Może być ustalony jako świadczenie pieniężne lub świadczenie innego rodzaju</a:t>
            </a:r>
          </a:p>
          <a:p>
            <a:pPr>
              <a:buFont typeface="Wingdings" pitchFamily="2" charset="2"/>
              <a:buChar char="ü"/>
            </a:pPr>
            <a:r>
              <a:rPr lang="pl-PL" dirty="0" smtClean="0"/>
              <a:t>Może być uiszczany jednorazowo lub okresowo (w odniesieniu do terminów czasu trwania najmu)</a:t>
            </a:r>
          </a:p>
          <a:p>
            <a:r>
              <a:rPr lang="pl-PL" b="1" dirty="0"/>
              <a:t>Art. 669. Termin płatności czynszu </a:t>
            </a:r>
          </a:p>
          <a:p>
            <a:pPr marL="0" indent="0">
              <a:buNone/>
            </a:pPr>
            <a:r>
              <a:rPr lang="pl-PL" dirty="0"/>
              <a:t>§ 1. Najemca obowiązany jest uiszczać czynsz </a:t>
            </a:r>
            <a:r>
              <a:rPr lang="pl-PL" b="1" dirty="0">
                <a:solidFill>
                  <a:srgbClr val="FF0000"/>
                </a:solidFill>
              </a:rPr>
              <a:t>w terminie umówionym</a:t>
            </a:r>
            <a:r>
              <a:rPr lang="pl-PL" dirty="0"/>
              <a:t>.</a:t>
            </a:r>
            <a:br>
              <a:rPr lang="pl-PL" dirty="0"/>
            </a:br>
            <a:r>
              <a:rPr lang="pl-PL" dirty="0"/>
              <a:t>§ 2. </a:t>
            </a:r>
            <a:r>
              <a:rPr lang="pl-PL" b="1" dirty="0">
                <a:solidFill>
                  <a:srgbClr val="FF0000"/>
                </a:solidFill>
              </a:rPr>
              <a:t>Jeżeli termin płatności czynszu nie jest w umowie określony</a:t>
            </a:r>
            <a:r>
              <a:rPr lang="pl-PL" dirty="0"/>
              <a:t>, czynsz powinien być płacony z góry, a mianowicie</a:t>
            </a:r>
            <a:r>
              <a:rPr lang="pl-PL" dirty="0" smtClean="0"/>
              <a:t>:</a:t>
            </a:r>
          </a:p>
          <a:p>
            <a:pPr>
              <a:buFont typeface="Wingdings" pitchFamily="2" charset="2"/>
              <a:buChar char="ü"/>
            </a:pPr>
            <a:r>
              <a:rPr lang="pl-PL" dirty="0" smtClean="0"/>
              <a:t> </a:t>
            </a:r>
            <a:r>
              <a:rPr lang="pl-PL" dirty="0"/>
              <a:t>gdy najem ma trwać </a:t>
            </a:r>
            <a:r>
              <a:rPr lang="pl-PL" b="1" dirty="0"/>
              <a:t>nie dłużej niż miesiąc </a:t>
            </a:r>
            <a:r>
              <a:rPr lang="pl-PL" dirty="0"/>
              <a:t>- </a:t>
            </a:r>
            <a:r>
              <a:rPr lang="pl-PL" b="1" dirty="0">
                <a:solidFill>
                  <a:srgbClr val="FF0000"/>
                </a:solidFill>
              </a:rPr>
              <a:t>za cały czas najmu</a:t>
            </a:r>
            <a:r>
              <a:rPr lang="pl-PL" dirty="0" smtClean="0"/>
              <a:t>,</a:t>
            </a:r>
          </a:p>
          <a:p>
            <a:pPr>
              <a:buFont typeface="Wingdings" pitchFamily="2" charset="2"/>
              <a:buChar char="ü"/>
            </a:pPr>
            <a:r>
              <a:rPr lang="pl-PL" dirty="0" smtClean="0"/>
              <a:t> </a:t>
            </a:r>
            <a:r>
              <a:rPr lang="pl-PL" dirty="0"/>
              <a:t>a gdy </a:t>
            </a:r>
            <a:r>
              <a:rPr lang="pl-PL" b="1" dirty="0"/>
              <a:t>najem ma trwać dłużej niż miesiąc </a:t>
            </a:r>
            <a:r>
              <a:rPr lang="pl-PL" dirty="0"/>
              <a:t>albo gdy umowa </a:t>
            </a:r>
            <a:r>
              <a:rPr lang="pl-PL" b="1" dirty="0"/>
              <a:t>była zawarta na czas nie oznaczony </a:t>
            </a:r>
            <a:r>
              <a:rPr lang="pl-PL" dirty="0"/>
              <a:t>- </a:t>
            </a:r>
            <a:r>
              <a:rPr lang="pl-PL" b="1" dirty="0">
                <a:solidFill>
                  <a:srgbClr val="FF0000"/>
                </a:solidFill>
              </a:rPr>
              <a:t>miesięcznie, do dziesiątego dnia miesiąca</a:t>
            </a:r>
            <a:r>
              <a:rPr lang="pl-PL" dirty="0"/>
              <a:t>.</a:t>
            </a:r>
          </a:p>
          <a:p>
            <a:pPr>
              <a:buFont typeface="Wingdings" pitchFamily="2" charset="2"/>
              <a:buChar char="ü"/>
            </a:pPr>
            <a:endParaRPr lang="pl-PL" dirty="0" smtClean="0"/>
          </a:p>
          <a:p>
            <a:endParaRPr lang="pl-PL" dirty="0"/>
          </a:p>
        </p:txBody>
      </p:sp>
    </p:spTree>
    <p:extLst>
      <p:ext uri="{BB962C8B-B14F-4D97-AF65-F5344CB8AC3E}">
        <p14:creationId xmlns:p14="http://schemas.microsoft.com/office/powerpoint/2010/main" xmlns="" val="20786103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Najem</a:t>
            </a:r>
            <a:br>
              <a:rPr lang="pl-PL" dirty="0"/>
            </a:br>
            <a:r>
              <a:rPr lang="pl-PL" dirty="0"/>
              <a:t>-najemca-</a:t>
            </a:r>
          </a:p>
        </p:txBody>
      </p:sp>
      <p:sp>
        <p:nvSpPr>
          <p:cNvPr id="3" name="Symbol zastępczy zawartości 2"/>
          <p:cNvSpPr>
            <a:spLocks noGrp="1"/>
          </p:cNvSpPr>
          <p:nvPr>
            <p:ph idx="1"/>
          </p:nvPr>
        </p:nvSpPr>
        <p:spPr>
          <a:xfrm>
            <a:off x="395536" y="1412776"/>
            <a:ext cx="8229600" cy="4525963"/>
          </a:xfrm>
        </p:spPr>
        <p:txBody>
          <a:bodyPr>
            <a:noAutofit/>
          </a:bodyPr>
          <a:lstStyle/>
          <a:p>
            <a:pPr marL="0" indent="0">
              <a:buNone/>
            </a:pPr>
            <a:r>
              <a:rPr lang="pl-PL" sz="1700" b="1" dirty="0"/>
              <a:t>Art. 670. Prawo zastawu na rzeczach najemcy </a:t>
            </a:r>
          </a:p>
          <a:p>
            <a:pPr marL="0" indent="0">
              <a:buNone/>
            </a:pPr>
            <a:r>
              <a:rPr lang="pl-PL" sz="1700" dirty="0"/>
              <a:t>§ 1. Dla zabezpieczenia czynszu oraz świadczeń dodatkowych, </a:t>
            </a:r>
            <a:r>
              <a:rPr lang="pl-PL" sz="1700" b="1" dirty="0"/>
              <a:t>z którymi najemca zalega </a:t>
            </a:r>
            <a:r>
              <a:rPr lang="pl-PL" sz="1700" b="1" dirty="0">
                <a:solidFill>
                  <a:srgbClr val="FF0000"/>
                </a:solidFill>
              </a:rPr>
              <a:t>nie</a:t>
            </a:r>
            <a:r>
              <a:rPr lang="pl-PL" sz="1700" b="1" dirty="0"/>
              <a:t> dłużej niż rok</a:t>
            </a:r>
            <a:r>
              <a:rPr lang="pl-PL" sz="1700" dirty="0"/>
              <a:t>, przysługuje wynajmującemu </a:t>
            </a:r>
            <a:r>
              <a:rPr lang="pl-PL" sz="1700" dirty="0">
                <a:solidFill>
                  <a:srgbClr val="FF0000"/>
                </a:solidFill>
              </a:rPr>
              <a:t>ustawowe prawo zastawu na rzeczach ruchomych najemcy wniesionych do przedmiotu najmu</a:t>
            </a:r>
            <a:r>
              <a:rPr lang="pl-PL" sz="1700" dirty="0"/>
              <a:t>, chyba że rzeczy te nie podlegają zajęciu</a:t>
            </a:r>
            <a:r>
              <a:rPr lang="pl-PL" sz="1700" dirty="0" smtClean="0"/>
              <a:t>.</a:t>
            </a:r>
          </a:p>
          <a:p>
            <a:pPr marL="0" indent="0">
              <a:buNone/>
            </a:pPr>
            <a:r>
              <a:rPr lang="pl-PL" sz="1700" b="1" dirty="0"/>
              <a:t>Art. 671. Wygaśnięcie prawa zastawu </a:t>
            </a:r>
          </a:p>
          <a:p>
            <a:pPr marL="0" indent="0">
              <a:buNone/>
            </a:pPr>
            <a:r>
              <a:rPr lang="pl-PL" sz="1700" dirty="0"/>
              <a:t>§ 1. Przysługujące wynajmującemu ustawowe prawo zastawu </a:t>
            </a:r>
            <a:r>
              <a:rPr lang="pl-PL" sz="1700" b="1" dirty="0"/>
              <a:t>wygasa, gdy rzeczy obciążone zastawem zostaną z przedmiotu najmu usunięte.</a:t>
            </a:r>
            <a:r>
              <a:rPr lang="pl-PL" sz="1700" dirty="0"/>
              <a:t/>
            </a:r>
            <a:br>
              <a:rPr lang="pl-PL" sz="1700" dirty="0"/>
            </a:br>
            <a:r>
              <a:rPr lang="pl-PL" sz="1700" dirty="0"/>
              <a:t>§ 2. Wynajmujący może się </a:t>
            </a:r>
            <a:r>
              <a:rPr lang="pl-PL" sz="1700" b="1" dirty="0"/>
              <a:t>sprzeciwić usunięciu </a:t>
            </a:r>
            <a:r>
              <a:rPr lang="pl-PL" sz="1700" dirty="0"/>
              <a:t>rzeczy obciążonych zastawem i zatrzymać je na własne niebezpieczeństwo, dopóki zaległy czynsz nie będzie zapłacony lub zabezpieczony.</a:t>
            </a:r>
            <a:br>
              <a:rPr lang="pl-PL" sz="1700" dirty="0"/>
            </a:br>
            <a:r>
              <a:rPr lang="pl-PL" sz="1700" dirty="0"/>
              <a:t>§ 3. W wypadku gdy rzeczy obciążone zastawem zostaną usunięte na mocy zarządzenia organu państwowego, wynajmujący zachowuje ustawowe prawo zastawu, jeżeli przed upływem trzech dni zgłosi je organowi, który zarządził usunięcie</a:t>
            </a:r>
            <a:r>
              <a:rPr lang="pl-PL" sz="1700" dirty="0" smtClean="0"/>
              <a:t>.</a:t>
            </a:r>
          </a:p>
          <a:p>
            <a:pPr marL="0" indent="0">
              <a:buNone/>
            </a:pPr>
            <a:r>
              <a:rPr lang="pl-PL" sz="1700" b="1" dirty="0"/>
              <a:t>Art. 672. Skutki zwłoki z zapłatą czynszu </a:t>
            </a:r>
          </a:p>
          <a:p>
            <a:pPr marL="0" indent="0">
              <a:buNone/>
            </a:pPr>
            <a:r>
              <a:rPr lang="pl-PL" sz="1700" dirty="0"/>
              <a:t>Jeżeli najemca dopuszcza się </a:t>
            </a:r>
            <a:r>
              <a:rPr lang="pl-PL" sz="1700" b="1" dirty="0">
                <a:solidFill>
                  <a:srgbClr val="FF0000"/>
                </a:solidFill>
              </a:rPr>
              <a:t>zwłoki z zapłatą czynszu co najmniej za dwa pełne okresy płatności</a:t>
            </a:r>
            <a:r>
              <a:rPr lang="pl-PL" sz="1700" dirty="0"/>
              <a:t>, wynajmujący może najem wypowiedzieć </a:t>
            </a:r>
            <a:r>
              <a:rPr lang="pl-PL" sz="1700" b="1" dirty="0">
                <a:solidFill>
                  <a:srgbClr val="FF0000"/>
                </a:solidFill>
              </a:rPr>
              <a:t>bez zachowania terminów wypowiedzenia. </a:t>
            </a:r>
          </a:p>
          <a:p>
            <a:pPr marL="0" indent="0">
              <a:buNone/>
            </a:pPr>
            <a:r>
              <a:rPr lang="pl-PL" sz="1700" dirty="0"/>
              <a:t/>
            </a:r>
            <a:br>
              <a:rPr lang="pl-PL" sz="1700" dirty="0"/>
            </a:br>
            <a:endParaRPr lang="pl-PL" sz="1700" dirty="0"/>
          </a:p>
        </p:txBody>
      </p:sp>
    </p:spTree>
    <p:extLst>
      <p:ext uri="{BB962C8B-B14F-4D97-AF65-F5344CB8AC3E}">
        <p14:creationId xmlns:p14="http://schemas.microsoft.com/office/powerpoint/2010/main" xmlns="" val="26092476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Najem</a:t>
            </a:r>
            <a:br>
              <a:rPr lang="pl-PL" dirty="0"/>
            </a:br>
            <a:r>
              <a:rPr lang="pl-PL" dirty="0"/>
              <a:t>-najemca-</a:t>
            </a:r>
          </a:p>
        </p:txBody>
      </p:sp>
      <p:sp>
        <p:nvSpPr>
          <p:cNvPr id="3" name="Symbol zastępczy zawartości 2"/>
          <p:cNvSpPr>
            <a:spLocks noGrp="1"/>
          </p:cNvSpPr>
          <p:nvPr>
            <p:ph idx="1"/>
          </p:nvPr>
        </p:nvSpPr>
        <p:spPr/>
        <p:txBody>
          <a:bodyPr>
            <a:normAutofit fontScale="92500" lnSpcReduction="10000"/>
          </a:bodyPr>
          <a:lstStyle/>
          <a:p>
            <a:r>
              <a:rPr lang="pl-PL" b="1" dirty="0"/>
              <a:t>Art. 666. Sposób używania przedmiotu najmu </a:t>
            </a:r>
          </a:p>
          <a:p>
            <a:pPr marL="0" indent="0">
              <a:buNone/>
            </a:pPr>
            <a:r>
              <a:rPr lang="pl-PL" dirty="0"/>
              <a:t>§ 1. Najemca powinien przez czas trwania najmu </a:t>
            </a:r>
            <a:r>
              <a:rPr lang="pl-PL" b="1" dirty="0"/>
              <a:t>używać rzeczy najętej w sposób w umowie określony,</a:t>
            </a:r>
            <a:r>
              <a:rPr lang="pl-PL" dirty="0"/>
              <a:t> a gdy umowa nie określa sposobu używania - </a:t>
            </a:r>
            <a:r>
              <a:rPr lang="pl-PL" b="1" dirty="0"/>
              <a:t>w sposób odpowiadający właściwościom i przeznaczeniu rzeczy.</a:t>
            </a:r>
            <a:br>
              <a:rPr lang="pl-PL" b="1" dirty="0"/>
            </a:br>
            <a:r>
              <a:rPr lang="pl-PL" dirty="0"/>
              <a:t>§ 2. Jeżeli w czasie trwania najmu okaże się potrzeba napraw, które obciążają wynajmującego, najemca powinien zawiadomić go o tym niezwłocznie.</a:t>
            </a:r>
          </a:p>
          <a:p>
            <a:endParaRPr lang="pl-PL" dirty="0"/>
          </a:p>
        </p:txBody>
      </p:sp>
    </p:spTree>
    <p:extLst>
      <p:ext uri="{BB962C8B-B14F-4D97-AF65-F5344CB8AC3E}">
        <p14:creationId xmlns:p14="http://schemas.microsoft.com/office/powerpoint/2010/main" xmlns="" val="1140960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najem</a:t>
            </a:r>
            <a:endParaRPr lang="pl-PL" dirty="0"/>
          </a:p>
        </p:txBody>
      </p:sp>
      <p:sp>
        <p:nvSpPr>
          <p:cNvPr id="3" name="Symbol zastępczy zawartości 2"/>
          <p:cNvSpPr>
            <a:spLocks noGrp="1"/>
          </p:cNvSpPr>
          <p:nvPr>
            <p:ph idx="1"/>
          </p:nvPr>
        </p:nvSpPr>
        <p:spPr/>
        <p:txBody>
          <a:bodyPr/>
          <a:lstStyle/>
          <a:p>
            <a:pPr marL="0" indent="0">
              <a:buNone/>
            </a:pPr>
            <a:r>
              <a:rPr lang="pl-PL" dirty="0" smtClean="0"/>
              <a:t>Umowa:</a:t>
            </a:r>
          </a:p>
          <a:p>
            <a:r>
              <a:rPr lang="pl-PL" dirty="0" smtClean="0"/>
              <a:t>Zobowiązująca</a:t>
            </a:r>
          </a:p>
          <a:p>
            <a:r>
              <a:rPr lang="pl-PL" dirty="0" smtClean="0"/>
              <a:t>Konsensualna</a:t>
            </a:r>
          </a:p>
          <a:p>
            <a:r>
              <a:rPr lang="pl-PL" dirty="0" smtClean="0"/>
              <a:t>Odpłatna</a:t>
            </a:r>
          </a:p>
          <a:p>
            <a:r>
              <a:rPr lang="pl-PL" dirty="0" smtClean="0"/>
              <a:t>Wzajemna</a:t>
            </a:r>
            <a:endParaRPr lang="pl-PL" dirty="0"/>
          </a:p>
        </p:txBody>
      </p:sp>
    </p:spTree>
    <p:extLst>
      <p:ext uri="{BB962C8B-B14F-4D97-AF65-F5344CB8AC3E}">
        <p14:creationId xmlns:p14="http://schemas.microsoft.com/office/powerpoint/2010/main" xmlns="" val="11241058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Najem</a:t>
            </a:r>
            <a:br>
              <a:rPr lang="pl-PL" dirty="0"/>
            </a:br>
            <a:r>
              <a:rPr lang="pl-PL" dirty="0"/>
              <a:t>-najemca-</a:t>
            </a:r>
          </a:p>
        </p:txBody>
      </p:sp>
      <p:sp>
        <p:nvSpPr>
          <p:cNvPr id="3" name="Symbol zastępczy zawartości 2"/>
          <p:cNvSpPr>
            <a:spLocks noGrp="1"/>
          </p:cNvSpPr>
          <p:nvPr>
            <p:ph idx="1"/>
          </p:nvPr>
        </p:nvSpPr>
        <p:spPr/>
        <p:txBody>
          <a:bodyPr>
            <a:normAutofit fontScale="85000" lnSpcReduction="20000"/>
          </a:bodyPr>
          <a:lstStyle/>
          <a:p>
            <a:pPr marL="0" indent="0">
              <a:buNone/>
            </a:pPr>
            <a:r>
              <a:rPr lang="pl-PL" b="1" dirty="0"/>
              <a:t>Art. 667. Zmiany sprzeczne z umową lub z przeznaczeniem rzeczy </a:t>
            </a:r>
          </a:p>
          <a:p>
            <a:pPr marL="0" indent="0">
              <a:buNone/>
            </a:pPr>
            <a:r>
              <a:rPr lang="pl-PL" dirty="0"/>
              <a:t>§ 1. </a:t>
            </a:r>
            <a:r>
              <a:rPr lang="pl-PL" b="1" dirty="0"/>
              <a:t>Bez zgody wynajmującego </a:t>
            </a:r>
            <a:r>
              <a:rPr lang="pl-PL" dirty="0"/>
              <a:t>najemca </a:t>
            </a:r>
            <a:r>
              <a:rPr lang="pl-PL" b="1" dirty="0">
                <a:solidFill>
                  <a:srgbClr val="FF0000"/>
                </a:solidFill>
              </a:rPr>
              <a:t>nie może czynić w rzeczy najętej zmian sprzecznych z umową lub z przeznaczeniem rzeczy.</a:t>
            </a:r>
            <a:r>
              <a:rPr lang="pl-PL" dirty="0"/>
              <a:t/>
            </a:r>
            <a:br>
              <a:rPr lang="pl-PL" dirty="0"/>
            </a:br>
            <a:r>
              <a:rPr lang="pl-PL" dirty="0"/>
              <a:t>§ 2. Jeżeli najemca używa rzeczy w sposób sprzeczny z umową lub z przeznaczeniem rzeczy i </a:t>
            </a:r>
            <a:r>
              <a:rPr lang="pl-PL" b="1" dirty="0"/>
              <a:t>mimo upomnienia </a:t>
            </a:r>
            <a:r>
              <a:rPr lang="pl-PL" dirty="0"/>
              <a:t>nie przestaje jej używać w taki sposób albo gdy rzecz zaniedbuje do tego stopnia, że zostaje ona narażona na utratę lub uszkodzenie, </a:t>
            </a:r>
            <a:r>
              <a:rPr lang="pl-PL" b="1" dirty="0"/>
              <a:t>wynajmujący może wypowiedzieć najem bez zachowania terminów </a:t>
            </a:r>
            <a:r>
              <a:rPr lang="pl-PL" b="1" dirty="0" smtClean="0"/>
              <a:t>wypowiedzenia</a:t>
            </a:r>
            <a:r>
              <a:rPr lang="pl-PL" dirty="0" smtClean="0"/>
              <a:t>.</a:t>
            </a:r>
            <a:endParaRPr lang="pl-PL" dirty="0"/>
          </a:p>
          <a:p>
            <a:endParaRPr lang="pl-PL" dirty="0"/>
          </a:p>
        </p:txBody>
      </p:sp>
    </p:spTree>
    <p:extLst>
      <p:ext uri="{BB962C8B-B14F-4D97-AF65-F5344CB8AC3E}">
        <p14:creationId xmlns:p14="http://schemas.microsoft.com/office/powerpoint/2010/main" xmlns="" val="35825549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Najem</a:t>
            </a:r>
            <a:br>
              <a:rPr lang="pl-PL" dirty="0"/>
            </a:br>
            <a:r>
              <a:rPr lang="pl-PL" dirty="0"/>
              <a:t>-najemca-</a:t>
            </a:r>
          </a:p>
        </p:txBody>
      </p:sp>
      <p:sp>
        <p:nvSpPr>
          <p:cNvPr id="3" name="Symbol zastępczy zawartości 2"/>
          <p:cNvSpPr>
            <a:spLocks noGrp="1"/>
          </p:cNvSpPr>
          <p:nvPr>
            <p:ph idx="1"/>
          </p:nvPr>
        </p:nvSpPr>
        <p:spPr/>
        <p:txBody>
          <a:bodyPr>
            <a:normAutofit fontScale="85000" lnSpcReduction="10000"/>
          </a:bodyPr>
          <a:lstStyle/>
          <a:p>
            <a:r>
              <a:rPr lang="pl-PL" b="1" dirty="0"/>
              <a:t>Art. 675. Obowiązek zwrotu rzeczy </a:t>
            </a:r>
          </a:p>
          <a:p>
            <a:pPr marL="0" indent="0">
              <a:buNone/>
            </a:pPr>
            <a:r>
              <a:rPr lang="pl-PL" dirty="0"/>
              <a:t>§ 1. Po zakończeniu najmu </a:t>
            </a:r>
            <a:r>
              <a:rPr lang="pl-PL" b="1" dirty="0">
                <a:solidFill>
                  <a:srgbClr val="FF0000"/>
                </a:solidFill>
              </a:rPr>
              <a:t>najemca obowiązany jest zwrócić rzecz w stanie nie pogorszonym; jednakże nie ponosi odpowiedzialności za zużycie rzeczy będące następstwem prawidłowego używania</a:t>
            </a:r>
            <a:r>
              <a:rPr lang="pl-PL" dirty="0"/>
              <a:t>.</a:t>
            </a:r>
            <a:br>
              <a:rPr lang="pl-PL" dirty="0"/>
            </a:br>
            <a:r>
              <a:rPr lang="pl-PL" dirty="0"/>
              <a:t>§ 2. Jeżeli najemca oddał innej osobie rzecz do bezpłatnego używania lub w podnajem, obowiązek powyższy ciąży także na tej osobie.</a:t>
            </a:r>
            <a:br>
              <a:rPr lang="pl-PL" dirty="0"/>
            </a:br>
            <a:r>
              <a:rPr lang="pl-PL" dirty="0"/>
              <a:t>§ 3. </a:t>
            </a:r>
            <a:r>
              <a:rPr lang="pl-PL" b="1" dirty="0">
                <a:solidFill>
                  <a:srgbClr val="FF0000"/>
                </a:solidFill>
              </a:rPr>
              <a:t>Domniemywa się, że rzecz była wydana najemcy w stanie dobrym i przydatnym do umówionego użytku</a:t>
            </a:r>
            <a:r>
              <a:rPr lang="pl-PL" dirty="0"/>
              <a:t>.</a:t>
            </a:r>
          </a:p>
          <a:p>
            <a:endParaRPr lang="pl-PL" dirty="0"/>
          </a:p>
        </p:txBody>
      </p:sp>
    </p:spTree>
    <p:extLst>
      <p:ext uri="{BB962C8B-B14F-4D97-AF65-F5344CB8AC3E}">
        <p14:creationId xmlns:p14="http://schemas.microsoft.com/office/powerpoint/2010/main" xmlns="" val="42885898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Najem</a:t>
            </a:r>
            <a:br>
              <a:rPr lang="pl-PL" dirty="0"/>
            </a:br>
            <a:r>
              <a:rPr lang="pl-PL" dirty="0"/>
              <a:t>-najemca-</a:t>
            </a:r>
          </a:p>
        </p:txBody>
      </p:sp>
      <p:sp>
        <p:nvSpPr>
          <p:cNvPr id="3" name="Symbol zastępczy zawartości 2"/>
          <p:cNvSpPr>
            <a:spLocks noGrp="1"/>
          </p:cNvSpPr>
          <p:nvPr>
            <p:ph idx="1"/>
          </p:nvPr>
        </p:nvSpPr>
        <p:spPr/>
        <p:txBody>
          <a:bodyPr/>
          <a:lstStyle/>
          <a:p>
            <a:r>
              <a:rPr lang="pl-PL" b="1" dirty="0"/>
              <a:t>Art. 676. Ulepszenia rzeczy najętej </a:t>
            </a:r>
          </a:p>
          <a:p>
            <a:pPr marL="0" indent="0">
              <a:buNone/>
            </a:pPr>
            <a:r>
              <a:rPr lang="pl-PL" dirty="0"/>
              <a:t>Jeżeli </a:t>
            </a:r>
            <a:r>
              <a:rPr lang="pl-PL" b="1" dirty="0"/>
              <a:t>najemca ulepszył rzecz najętą, </a:t>
            </a:r>
            <a:r>
              <a:rPr lang="pl-PL" dirty="0"/>
              <a:t>wynajmujący, w braku odmiennej umowy, może według swego wyboru albo </a:t>
            </a:r>
            <a:r>
              <a:rPr lang="pl-PL" b="1" dirty="0"/>
              <a:t>zatrzymać ulepszenia</a:t>
            </a:r>
            <a:r>
              <a:rPr lang="pl-PL" dirty="0"/>
              <a:t> za zapłatą sumy odpowiadającej ich wartości w chwili zwrotu, </a:t>
            </a:r>
            <a:r>
              <a:rPr lang="pl-PL" b="1" dirty="0"/>
              <a:t>albo żądać przywrócenia stanu poprzedniego</a:t>
            </a:r>
            <a:r>
              <a:rPr lang="pl-PL" dirty="0"/>
              <a:t>. </a:t>
            </a:r>
          </a:p>
          <a:p>
            <a:endParaRPr lang="pl-PL" dirty="0"/>
          </a:p>
        </p:txBody>
      </p:sp>
    </p:spTree>
    <p:extLst>
      <p:ext uri="{BB962C8B-B14F-4D97-AF65-F5344CB8AC3E}">
        <p14:creationId xmlns:p14="http://schemas.microsoft.com/office/powerpoint/2010/main" xmlns="" val="22035157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przedawnienie</a:t>
            </a:r>
            <a:endParaRPr lang="pl-PL" dirty="0"/>
          </a:p>
        </p:txBody>
      </p:sp>
      <p:sp>
        <p:nvSpPr>
          <p:cNvPr id="3" name="Symbol zastępczy zawartości 2"/>
          <p:cNvSpPr>
            <a:spLocks noGrp="1"/>
          </p:cNvSpPr>
          <p:nvPr>
            <p:ph idx="1"/>
          </p:nvPr>
        </p:nvSpPr>
        <p:spPr/>
        <p:txBody>
          <a:bodyPr>
            <a:normAutofit lnSpcReduction="10000"/>
          </a:bodyPr>
          <a:lstStyle/>
          <a:p>
            <a:pPr marL="0" indent="0">
              <a:buNone/>
            </a:pPr>
            <a:r>
              <a:rPr lang="pl-PL" b="1" dirty="0"/>
              <a:t>Art. 677. Termin przedawnienia roszczeń przeciwko najemcy </a:t>
            </a:r>
          </a:p>
          <a:p>
            <a:pPr marL="0" indent="0">
              <a:buNone/>
            </a:pPr>
            <a:r>
              <a:rPr lang="pl-PL" dirty="0"/>
              <a:t>Roszczenia </a:t>
            </a:r>
            <a:r>
              <a:rPr lang="pl-PL" dirty="0">
                <a:solidFill>
                  <a:srgbClr val="FF0000"/>
                </a:solidFill>
              </a:rPr>
              <a:t>wynajmującego przeciwko najemcy </a:t>
            </a:r>
            <a:r>
              <a:rPr lang="pl-PL" dirty="0"/>
              <a:t>o </a:t>
            </a:r>
            <a:r>
              <a:rPr lang="pl-PL" b="1" dirty="0">
                <a:solidFill>
                  <a:srgbClr val="FF0000"/>
                </a:solidFill>
              </a:rPr>
              <a:t>naprawienie szkody z powodu uszkodzenia lub pogorszenia rzeczy</a:t>
            </a:r>
            <a:r>
              <a:rPr lang="pl-PL" dirty="0"/>
              <a:t>, jak również roszczenia </a:t>
            </a:r>
            <a:r>
              <a:rPr lang="pl-PL" b="1" dirty="0">
                <a:solidFill>
                  <a:srgbClr val="FF0000"/>
                </a:solidFill>
              </a:rPr>
              <a:t>najemcy przeciwko wynajmującemu o zwrot nakładów na rzecz albo o zwrot nadpłaconego czynszu</a:t>
            </a:r>
            <a:r>
              <a:rPr lang="pl-PL" dirty="0"/>
              <a:t> przedawniają się </a:t>
            </a:r>
            <a:r>
              <a:rPr lang="pl-PL" b="1" dirty="0">
                <a:solidFill>
                  <a:srgbClr val="0070C0"/>
                </a:solidFill>
              </a:rPr>
              <a:t>z upływem roku od dnia zwrotu rzeczy. </a:t>
            </a:r>
          </a:p>
          <a:p>
            <a:endParaRPr lang="pl-PL" dirty="0"/>
          </a:p>
        </p:txBody>
      </p:sp>
    </p:spTree>
    <p:extLst>
      <p:ext uri="{BB962C8B-B14F-4D97-AF65-F5344CB8AC3E}">
        <p14:creationId xmlns:p14="http://schemas.microsoft.com/office/powerpoint/2010/main" xmlns="" val="26100565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podnajem</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Podnajem – oddanie przedmiotu najmu (w całości lub w części) innemu podmiotowi w dalszy najem</a:t>
            </a:r>
          </a:p>
          <a:p>
            <a:pPr marL="0" indent="0">
              <a:buNone/>
            </a:pPr>
            <a:r>
              <a:rPr lang="pl-PL" b="1" dirty="0"/>
              <a:t>Art. 668. Bezpłatne używanie lub podnajem </a:t>
            </a:r>
          </a:p>
          <a:p>
            <a:pPr marL="0" indent="0">
              <a:buNone/>
            </a:pPr>
            <a:r>
              <a:rPr lang="pl-PL" dirty="0"/>
              <a:t>§ 1. Najemca może rzecz najętą oddać w całości lub części osobie trzeciej do bezpłatnego używania albo w podnajem, </a:t>
            </a:r>
            <a:r>
              <a:rPr lang="pl-PL" b="1" dirty="0"/>
              <a:t>jeżeli umowa mu tego nie zabrania. </a:t>
            </a:r>
            <a:r>
              <a:rPr lang="pl-PL" dirty="0"/>
              <a:t>W razie oddania rzeczy osobie trzeciej zarówno najemca, jak i osoba trzecia są odpowiedzialni względem wynajmującego za to, że rzecz najęta będzie używana zgodnie z obowiązkami wynikającymi z umowy najmu.</a:t>
            </a:r>
            <a:br>
              <a:rPr lang="pl-PL" dirty="0"/>
            </a:br>
            <a:r>
              <a:rPr lang="pl-PL" dirty="0"/>
              <a:t>§ 2. Stosunek wynikający z zawartej przez najemcę umowy o bezpłatne używanie lub podnajem </a:t>
            </a:r>
            <a:r>
              <a:rPr lang="pl-PL" b="1" dirty="0"/>
              <a:t>rozwiązuje się najpóźniej z chwilą zakończenia stosunku najmu</a:t>
            </a:r>
            <a:r>
              <a:rPr lang="pl-PL" dirty="0" smtClean="0"/>
              <a:t>.</a:t>
            </a:r>
          </a:p>
          <a:p>
            <a:pPr marL="0" indent="0">
              <a:buNone/>
            </a:pPr>
            <a:r>
              <a:rPr lang="pl-PL" dirty="0" smtClean="0">
                <a:sym typeface="Wingdings" pitchFamily="2" charset="2"/>
              </a:rPr>
              <a:t> W przypadku najmu lokalu – art. 688</a:t>
            </a:r>
            <a:r>
              <a:rPr lang="pl-PL" baseline="30000" dirty="0" smtClean="0">
                <a:sym typeface="Wingdings" pitchFamily="2" charset="2"/>
              </a:rPr>
              <a:t>2</a:t>
            </a:r>
            <a:r>
              <a:rPr lang="pl-PL" dirty="0" smtClean="0">
                <a:sym typeface="Wingdings" pitchFamily="2" charset="2"/>
              </a:rPr>
              <a:t> </a:t>
            </a:r>
            <a:r>
              <a:rPr lang="pl-PL" dirty="0" err="1" smtClean="0">
                <a:sym typeface="Wingdings" pitchFamily="2" charset="2"/>
              </a:rPr>
              <a:t>kc</a:t>
            </a:r>
            <a:r>
              <a:rPr lang="pl-PL" dirty="0" smtClean="0">
                <a:sym typeface="Wingdings" pitchFamily="2" charset="2"/>
              </a:rPr>
              <a:t>- zgoda wynajmującego na podnajem jest </a:t>
            </a:r>
            <a:r>
              <a:rPr lang="pl-PL" b="1" cap="small" dirty="0" smtClean="0">
                <a:solidFill>
                  <a:srgbClr val="FF0000"/>
                </a:solidFill>
                <a:sym typeface="Wingdings" pitchFamily="2" charset="2"/>
              </a:rPr>
              <a:t>wymagana</a:t>
            </a:r>
            <a:endParaRPr lang="pl-PL" b="1" cap="small" dirty="0">
              <a:solidFill>
                <a:srgbClr val="FF0000"/>
              </a:solidFill>
            </a:endParaRPr>
          </a:p>
          <a:p>
            <a:endParaRPr lang="pl-PL" dirty="0"/>
          </a:p>
        </p:txBody>
      </p:sp>
    </p:spTree>
    <p:extLst>
      <p:ext uri="{BB962C8B-B14F-4D97-AF65-F5344CB8AC3E}">
        <p14:creationId xmlns:p14="http://schemas.microsoft.com/office/powerpoint/2010/main" xmlns="" val="33481175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Najem lokali</a:t>
            </a: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smtClean="0"/>
              <a:t>Odmienności w porównaniu z ogólną regulacją najmu</a:t>
            </a:r>
          </a:p>
          <a:p>
            <a:r>
              <a:rPr lang="pl-PL" dirty="0" smtClean="0"/>
              <a:t>Dotyczy najmu lokali mieszkalnych i użytkowych</a:t>
            </a:r>
          </a:p>
          <a:p>
            <a:r>
              <a:rPr lang="pl-PL" dirty="0" smtClean="0"/>
              <a:t>Oprócz </a:t>
            </a:r>
            <a:r>
              <a:rPr lang="pl-PL" dirty="0" err="1" smtClean="0"/>
              <a:t>kc</a:t>
            </a:r>
            <a:r>
              <a:rPr lang="pl-PL" dirty="0" smtClean="0"/>
              <a:t>- uregulowania pozakodeksowe, dotyczące szczególnej  formy ochrony </a:t>
            </a:r>
            <a:r>
              <a:rPr lang="pl-PL" b="1" dirty="0" smtClean="0"/>
              <a:t>najemców lokali mieszkalnych </a:t>
            </a:r>
            <a:r>
              <a:rPr lang="pl-PL" dirty="0" smtClean="0"/>
              <a:t>(np. Ustawa z dnia 21 czerwca 2001 r. </a:t>
            </a:r>
            <a:r>
              <a:rPr lang="pl-PL" b="1" dirty="0" smtClean="0"/>
              <a:t>o ochronie praw lokatorów, mieszkaniowym zasobie gminy i o zmianie Kodeksu cywilnego</a:t>
            </a:r>
            <a:r>
              <a:rPr lang="pl-PL" dirty="0" smtClean="0"/>
              <a:t>, ustawa o dodatkach mieszkaniowych)</a:t>
            </a:r>
          </a:p>
          <a:p>
            <a:endParaRPr lang="pl-PL" dirty="0" smtClean="0"/>
          </a:p>
          <a:p>
            <a:endParaRPr lang="pl-PL" dirty="0"/>
          </a:p>
        </p:txBody>
      </p:sp>
    </p:spTree>
    <p:extLst>
      <p:ext uri="{BB962C8B-B14F-4D97-AF65-F5344CB8AC3E}">
        <p14:creationId xmlns:p14="http://schemas.microsoft.com/office/powerpoint/2010/main" xmlns="" val="22402305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Najem lokali</a:t>
            </a:r>
          </a:p>
        </p:txBody>
      </p:sp>
      <p:sp>
        <p:nvSpPr>
          <p:cNvPr id="3" name="Symbol zastępczy zawartości 2"/>
          <p:cNvSpPr>
            <a:spLocks noGrp="1"/>
          </p:cNvSpPr>
          <p:nvPr>
            <p:ph idx="1"/>
          </p:nvPr>
        </p:nvSpPr>
        <p:spPr/>
        <p:txBody>
          <a:bodyPr>
            <a:normAutofit fontScale="92500" lnSpcReduction="20000"/>
          </a:bodyPr>
          <a:lstStyle/>
          <a:p>
            <a:r>
              <a:rPr lang="pl-PL" dirty="0"/>
              <a:t>Ustawa </a:t>
            </a:r>
            <a:r>
              <a:rPr lang="pl-PL" dirty="0" smtClean="0"/>
              <a:t>o </a:t>
            </a:r>
            <a:r>
              <a:rPr lang="pl-PL" dirty="0"/>
              <a:t>ochronie praw lokatorów, mieszkaniowym zasobie gminy i o zmianie Kodeksu </a:t>
            </a:r>
            <a:r>
              <a:rPr lang="pl-PL" dirty="0" smtClean="0"/>
              <a:t>cywilnego</a:t>
            </a:r>
          </a:p>
          <a:p>
            <a:pPr marL="0" indent="0">
              <a:buNone/>
            </a:pPr>
            <a:r>
              <a:rPr lang="pl-PL" b="1" dirty="0"/>
              <a:t>Art. 1. Zakres regulacji ustawy - formy i zasady praw lokatorów </a:t>
            </a:r>
          </a:p>
          <a:p>
            <a:pPr marL="0" indent="0">
              <a:buNone/>
            </a:pPr>
            <a:r>
              <a:rPr lang="pl-PL" dirty="0"/>
              <a:t>Ustawa reguluje zasady i formy ochrony praw lokatorów oraz zasady gospodarowania mieszkaniowym zasobem gminy. </a:t>
            </a:r>
          </a:p>
          <a:p>
            <a:pPr marL="0" indent="0">
              <a:buNone/>
            </a:pPr>
            <a:r>
              <a:rPr lang="pl-PL" b="1" dirty="0"/>
              <a:t>Art. 1a. Wyłączenie stosowania przepisów ustawy </a:t>
            </a:r>
          </a:p>
          <a:p>
            <a:pPr marL="0" indent="0">
              <a:buNone/>
            </a:pPr>
            <a:r>
              <a:rPr lang="pl-PL" dirty="0"/>
              <a:t>Przepisów ustawy nie stosuje się do lokali będących w dyspozycji Agencji Mienia Wojskowego. </a:t>
            </a:r>
            <a:endParaRPr lang="pl-PL" dirty="0" smtClean="0"/>
          </a:p>
          <a:p>
            <a:pPr marL="0" indent="0">
              <a:buNone/>
            </a:pPr>
            <a:endParaRPr lang="pl-PL" dirty="0"/>
          </a:p>
          <a:p>
            <a:endParaRPr lang="pl-PL" dirty="0"/>
          </a:p>
        </p:txBody>
      </p:sp>
    </p:spTree>
    <p:extLst>
      <p:ext uri="{BB962C8B-B14F-4D97-AF65-F5344CB8AC3E}">
        <p14:creationId xmlns:p14="http://schemas.microsoft.com/office/powerpoint/2010/main" xmlns="" val="1758935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Najem lokali</a:t>
            </a: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smtClean="0"/>
              <a:t>Ustawa o ochronie praw lokatorów, mieszkaniowym zasobie gminy i o zmianie Kodeksu cywilnego</a:t>
            </a:r>
          </a:p>
          <a:p>
            <a:pPr>
              <a:buNone/>
            </a:pPr>
            <a:endParaRPr lang="pl-PL" dirty="0" smtClean="0"/>
          </a:p>
          <a:p>
            <a:pPr>
              <a:buFont typeface="Wingdings" pitchFamily="2" charset="2"/>
              <a:buChar char="Ø"/>
            </a:pPr>
            <a:r>
              <a:rPr lang="pl-PL" dirty="0" smtClean="0"/>
              <a:t>Lokale, które wchodzą w skład publicznego zasobu mieszkaniowego oraz lokale, które do tego zasobu nie należą</a:t>
            </a:r>
          </a:p>
          <a:p>
            <a:pPr>
              <a:buFont typeface="Wingdings" pitchFamily="2" charset="2"/>
              <a:buChar char="Ø"/>
            </a:pPr>
            <a:r>
              <a:rPr lang="pl-PL" dirty="0" smtClean="0"/>
              <a:t>publiczny zasób mieszkaniowy - </a:t>
            </a:r>
            <a:r>
              <a:rPr lang="pl-PL" dirty="0" smtClean="0"/>
              <a:t>lokale </a:t>
            </a:r>
            <a:r>
              <a:rPr lang="pl-PL" dirty="0" smtClean="0"/>
              <a:t>wchodzące w skład mieszkaniowego zasobu gminy albo lokale stanowiące własność innych jednostek samorządu terytorialnego, samorządowych osób prawnych tych jednostek, Skarbu Państwa lub państwowych osób </a:t>
            </a:r>
            <a:r>
              <a:rPr lang="pl-PL" dirty="0" smtClean="0"/>
              <a:t>prawnych</a:t>
            </a:r>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Najem lokali</a:t>
            </a:r>
            <a:endParaRPr lang="pl-PL" dirty="0"/>
          </a:p>
        </p:txBody>
      </p:sp>
      <p:sp>
        <p:nvSpPr>
          <p:cNvPr id="3" name="Symbol zastępczy zawartości 2"/>
          <p:cNvSpPr>
            <a:spLocks noGrp="1"/>
          </p:cNvSpPr>
          <p:nvPr>
            <p:ph idx="1"/>
          </p:nvPr>
        </p:nvSpPr>
        <p:spPr/>
        <p:txBody>
          <a:bodyPr>
            <a:normAutofit fontScale="70000" lnSpcReduction="20000"/>
          </a:bodyPr>
          <a:lstStyle/>
          <a:p>
            <a:pPr algn="ctr"/>
            <a:r>
              <a:rPr lang="pl-PL" dirty="0" smtClean="0"/>
              <a:t>Ustawa o ochronie praw lokatorów, mieszkaniowym zasobie gminy i o zmianie Kodeksu cywilnego – kiedy znajdzie zastosowanie?</a:t>
            </a:r>
          </a:p>
          <a:p>
            <a:pPr algn="just"/>
            <a:r>
              <a:rPr lang="pl-PL" dirty="0" smtClean="0"/>
              <a:t>Definicje lokalu, lokatora i właściciela</a:t>
            </a:r>
          </a:p>
          <a:p>
            <a:pPr marL="0" indent="0" algn="just">
              <a:buFont typeface="Wingdings" pitchFamily="2" charset="2"/>
              <a:buChar char="Ø"/>
            </a:pPr>
            <a:r>
              <a:rPr lang="pl-PL" dirty="0" smtClean="0"/>
              <a:t>lokal służący do zaspokajania potrzeb mieszkaniowych, a także lokal będący pracownią służącą twórcy do prowadzenia działalności w dziedzinie kultury i sztuki; nie jest w rozumieniu ustawy lokalem pomieszczenie przeznaczone do krótkotrwałego pobytu osób, w szczególności znajdujące się w budynkach internatów, burs, pensjonatów, hoteli, domów wypoczynkowych lub w innych budynkach służących do celów turystycznych lub wypoczynkowych; </a:t>
            </a:r>
          </a:p>
          <a:p>
            <a:pPr marL="0" indent="0" algn="just">
              <a:buFont typeface="Wingdings" pitchFamily="2" charset="2"/>
              <a:buChar char="Ø"/>
            </a:pPr>
            <a:r>
              <a:rPr lang="pl-PL" dirty="0" smtClean="0"/>
              <a:t>lokator– najemca lokalu lub osoba używającą lokal na podstawie innego tytułu prawnego niż prawo własności;</a:t>
            </a:r>
          </a:p>
          <a:p>
            <a:pPr marL="0" indent="0" algn="just">
              <a:buFont typeface="Wingdings" pitchFamily="2" charset="2"/>
              <a:buChar char="Ø"/>
            </a:pPr>
            <a:r>
              <a:rPr lang="pl-PL" dirty="0" smtClean="0"/>
              <a:t>właściciel –wynajmujący lub inna osoba, z którą wiąże lokatora stosunek prawny uprawniający go do używania lokalu (czyli </a:t>
            </a:r>
            <a:r>
              <a:rPr lang="pl-PL" u="sng" dirty="0" smtClean="0"/>
              <a:t>niekoniecznie właściciel w rozumieniu art. 140 KC</a:t>
            </a:r>
            <a:r>
              <a:rPr lang="pl-PL" dirty="0" smtClean="0"/>
              <a:t>)</a:t>
            </a:r>
          </a:p>
          <a:p>
            <a:pPr marL="0" indent="0" algn="just">
              <a:buFont typeface="Wingdings" pitchFamily="2" charset="2"/>
              <a:buChar char="Ø"/>
            </a:pPr>
            <a:endParaRPr lang="pl-PL" dirty="0" smtClean="0"/>
          </a:p>
          <a:p>
            <a:pPr algn="just"/>
            <a:endParaRPr lang="pl-PL" dirty="0" smtClean="0"/>
          </a:p>
          <a:p>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Najem lokali</a:t>
            </a:r>
          </a:p>
        </p:txBody>
      </p:sp>
      <p:sp>
        <p:nvSpPr>
          <p:cNvPr id="3" name="Symbol zastępczy zawartości 2"/>
          <p:cNvSpPr>
            <a:spLocks noGrp="1"/>
          </p:cNvSpPr>
          <p:nvPr>
            <p:ph idx="1"/>
          </p:nvPr>
        </p:nvSpPr>
        <p:spPr/>
        <p:txBody>
          <a:bodyPr>
            <a:normAutofit fontScale="70000" lnSpcReduction="20000"/>
          </a:bodyPr>
          <a:lstStyle/>
          <a:p>
            <a:r>
              <a:rPr lang="pl-PL" dirty="0"/>
              <a:t>Ustawa o ochronie praw lokatorów, mieszkaniowym zasobie gminy i o zmianie Kodeksu </a:t>
            </a:r>
            <a:r>
              <a:rPr lang="pl-PL" dirty="0" smtClean="0"/>
              <a:t>cywilnego</a:t>
            </a:r>
          </a:p>
          <a:p>
            <a:pPr algn="ctr"/>
            <a:r>
              <a:rPr lang="pl-PL" b="1" dirty="0" smtClean="0"/>
              <a:t> </a:t>
            </a:r>
            <a:r>
              <a:rPr lang="pl-PL" b="1" dirty="0"/>
              <a:t>Umowa najmu </a:t>
            </a:r>
            <a:r>
              <a:rPr lang="pl-PL" b="1" dirty="0" smtClean="0"/>
              <a:t>okazjonalnego</a:t>
            </a:r>
          </a:p>
          <a:p>
            <a:pPr algn="just"/>
            <a:r>
              <a:rPr lang="pl-PL" dirty="0" smtClean="0"/>
              <a:t>Umową najmu okazjonalnego lokalu jest umowa najmu lokalu mieszkalnego, którego właściciel, będący osobą fizyczną, nie prowadzi działalności gospodarczej w zakresie wynajmowania lokali, zawarta na czas oznaczony, nie dłuższy niż 10 lat. </a:t>
            </a:r>
            <a:r>
              <a:rPr lang="pl-PL" b="1" dirty="0" smtClean="0"/>
              <a:t> </a:t>
            </a:r>
          </a:p>
          <a:p>
            <a:pPr algn="just"/>
            <a:r>
              <a:rPr lang="pl-PL" dirty="0" smtClean="0"/>
              <a:t>dotyczy lokali, służących do zaspokajania potrzeb mieszkaniowych</a:t>
            </a:r>
          </a:p>
          <a:p>
            <a:pPr algn="just"/>
            <a:r>
              <a:rPr lang="pl-PL" dirty="0" smtClean="0"/>
              <a:t>Zawiera się ją na czas oznaczony, nie dłuższy niż lat 10</a:t>
            </a:r>
            <a:endParaRPr lang="pl-PL" dirty="0"/>
          </a:p>
          <a:p>
            <a:r>
              <a:rPr lang="pl-PL" dirty="0" smtClean="0">
                <a:sym typeface="Wingdings" pitchFamily="2" charset="2"/>
              </a:rPr>
              <a:t>Wymaga </a:t>
            </a:r>
            <a:r>
              <a:rPr lang="pl-PL" b="1" dirty="0" smtClean="0">
                <a:sym typeface="Wingdings" pitchFamily="2" charset="2"/>
              </a:rPr>
              <a:t>formy pisemnej </a:t>
            </a:r>
            <a:r>
              <a:rPr lang="pl-PL" dirty="0" smtClean="0">
                <a:sym typeface="Wingdings" pitchFamily="2" charset="2"/>
              </a:rPr>
              <a:t>pod rygorem nieważności</a:t>
            </a:r>
          </a:p>
          <a:p>
            <a:r>
              <a:rPr lang="pl-PL" dirty="0" smtClean="0">
                <a:sym typeface="Wingdings" pitchFamily="2" charset="2"/>
              </a:rPr>
              <a:t>Wynajmujący- osoba fizyczna, która nie prowadzi działalności gospodarczej w zakresie wynajmowania lokali</a:t>
            </a:r>
          </a:p>
          <a:p>
            <a:endParaRPr lang="pl-PL" dirty="0"/>
          </a:p>
          <a:p>
            <a:pPr marL="0" indent="0">
              <a:buNone/>
            </a:pPr>
            <a:endParaRPr lang="pl-PL" dirty="0"/>
          </a:p>
        </p:txBody>
      </p:sp>
    </p:spTree>
    <p:extLst>
      <p:ext uri="{BB962C8B-B14F-4D97-AF65-F5344CB8AC3E}">
        <p14:creationId xmlns:p14="http://schemas.microsoft.com/office/powerpoint/2010/main" xmlns="" val="2548777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najem</a:t>
            </a:r>
            <a:r>
              <a:rPr lang="pl-PL" dirty="0"/>
              <a:t/>
            </a:r>
            <a:br>
              <a:rPr lang="pl-PL" dirty="0"/>
            </a:br>
            <a:endParaRPr lang="pl-PL" dirty="0"/>
          </a:p>
        </p:txBody>
      </p:sp>
      <p:sp>
        <p:nvSpPr>
          <p:cNvPr id="3" name="Symbol zastępczy zawartości 2"/>
          <p:cNvSpPr>
            <a:spLocks noGrp="1"/>
          </p:cNvSpPr>
          <p:nvPr>
            <p:ph idx="1"/>
          </p:nvPr>
        </p:nvSpPr>
        <p:spPr/>
        <p:txBody>
          <a:bodyPr>
            <a:normAutofit lnSpcReduction="10000"/>
          </a:bodyPr>
          <a:lstStyle/>
          <a:p>
            <a:r>
              <a:rPr lang="pl-PL" dirty="0" smtClean="0"/>
              <a:t>Czasowe korzystanie z cudzej rzeczy</a:t>
            </a:r>
          </a:p>
          <a:p>
            <a:pPr marL="0" indent="0">
              <a:buNone/>
            </a:pPr>
            <a:r>
              <a:rPr lang="pl-PL" b="1" dirty="0"/>
              <a:t>Art. 659. Istota umowy najmu </a:t>
            </a:r>
          </a:p>
          <a:p>
            <a:pPr marL="0" indent="0">
              <a:buNone/>
            </a:pPr>
            <a:r>
              <a:rPr lang="pl-PL" dirty="0"/>
              <a:t>§ 1. Przez umowę najmu </a:t>
            </a:r>
            <a:r>
              <a:rPr lang="pl-PL" b="1" dirty="0">
                <a:solidFill>
                  <a:srgbClr val="FF0000"/>
                </a:solidFill>
              </a:rPr>
              <a:t>wynajmujący</a:t>
            </a:r>
            <a:r>
              <a:rPr lang="pl-PL" dirty="0"/>
              <a:t> zobowiązuje się oddać </a:t>
            </a:r>
            <a:r>
              <a:rPr lang="pl-PL" b="1" dirty="0">
                <a:solidFill>
                  <a:srgbClr val="FF0000"/>
                </a:solidFill>
              </a:rPr>
              <a:t>najemcy</a:t>
            </a:r>
            <a:r>
              <a:rPr lang="pl-PL" dirty="0">
                <a:solidFill>
                  <a:srgbClr val="FF0000"/>
                </a:solidFill>
              </a:rPr>
              <a:t> </a:t>
            </a:r>
            <a:r>
              <a:rPr lang="pl-PL" dirty="0">
                <a:solidFill>
                  <a:schemeClr val="accent2">
                    <a:lumMod val="75000"/>
                  </a:schemeClr>
                </a:solidFill>
              </a:rPr>
              <a:t>rzecz do używania </a:t>
            </a:r>
            <a:r>
              <a:rPr lang="pl-PL" dirty="0"/>
              <a:t>przez czas oznaczony lub nie oznaczony, a </a:t>
            </a:r>
            <a:r>
              <a:rPr lang="pl-PL" dirty="0">
                <a:solidFill>
                  <a:schemeClr val="accent2">
                    <a:lumMod val="75000"/>
                  </a:schemeClr>
                </a:solidFill>
              </a:rPr>
              <a:t>najemca zobowiązuje się płacić wynajmującemu umówiony czynsz.</a:t>
            </a:r>
            <a:br>
              <a:rPr lang="pl-PL" dirty="0">
                <a:solidFill>
                  <a:schemeClr val="accent2">
                    <a:lumMod val="75000"/>
                  </a:schemeClr>
                </a:solidFill>
              </a:rPr>
            </a:br>
            <a:r>
              <a:rPr lang="pl-PL" dirty="0"/>
              <a:t>§ 2. Czynsz może być oznaczony w pieniądzach lub w świadczeniach innego rodzaju.</a:t>
            </a:r>
          </a:p>
          <a:p>
            <a:endParaRPr lang="pl-PL" dirty="0"/>
          </a:p>
        </p:txBody>
      </p:sp>
    </p:spTree>
    <p:extLst>
      <p:ext uri="{BB962C8B-B14F-4D97-AF65-F5344CB8AC3E}">
        <p14:creationId xmlns:p14="http://schemas.microsoft.com/office/powerpoint/2010/main" xmlns="" val="8687459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Najem lokali</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Umowa najmu okazjonalnego</a:t>
            </a:r>
          </a:p>
          <a:p>
            <a:r>
              <a:rPr lang="pl-PL" dirty="0" smtClean="0"/>
              <a:t>Do umowy najmu okazjonalnego lokalu załącza się w szczególności:</a:t>
            </a:r>
          </a:p>
          <a:p>
            <a:r>
              <a:rPr lang="pl-PL" dirty="0" smtClean="0"/>
              <a:t>1) oświadczenie najemcy </a:t>
            </a:r>
            <a:r>
              <a:rPr lang="pl-PL" b="1" dirty="0" smtClean="0"/>
              <a:t>w formie aktu notarialnego</a:t>
            </a:r>
            <a:r>
              <a:rPr lang="pl-PL" dirty="0" smtClean="0"/>
              <a:t>, w którym najemca poddał się egzekucji i zobowiązał się do opróżnienia i wydania lokalu używanego na podstawie umowy najmu okazjonalnego lokalu w terminie wskazanym w żądaniu, o którym mowa w art. 19d ust. 2;</a:t>
            </a:r>
          </a:p>
          <a:p>
            <a:r>
              <a:rPr lang="pl-PL" dirty="0" smtClean="0"/>
              <a:t>2) wskazanie przez najemcę </a:t>
            </a:r>
            <a:r>
              <a:rPr lang="pl-PL" b="1" dirty="0" smtClean="0"/>
              <a:t>innego lokalu, w którym będzie mógł zamieszkać w przypadku wykonania egzekucji obowiązku opróżnienia lokalu</a:t>
            </a:r>
            <a:r>
              <a:rPr lang="pl-PL" dirty="0" smtClean="0"/>
              <a:t>; </a:t>
            </a:r>
          </a:p>
          <a:p>
            <a:r>
              <a:rPr lang="pl-PL" dirty="0" smtClean="0"/>
              <a:t>3) oświadczenie właściciela lokalu lub osoby posiadającej tytuł prawny do lokalu, o którym mowa powyżej, o wyrażeniu zgody na zamieszkanie najemcy i osób z nim zamieszkujących w lokalu wskazanym w oświadczeniu; na żądanie wynajmującego załącza się oświadczenie z podpisem notarialnie poświadczonym.</a:t>
            </a:r>
          </a:p>
          <a:p>
            <a:endParaRPr lang="pl-P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Najem lokali </a:t>
            </a:r>
            <a:br>
              <a:rPr lang="pl-PL" dirty="0" smtClean="0"/>
            </a:br>
            <a:r>
              <a:rPr lang="pl-PL" dirty="0" smtClean="0"/>
              <a:t>-umowa najmu okazjonalnego-</a:t>
            </a:r>
            <a:endParaRPr lang="pl-PL" dirty="0"/>
          </a:p>
        </p:txBody>
      </p:sp>
      <p:sp>
        <p:nvSpPr>
          <p:cNvPr id="3" name="Symbol zastępczy zawartości 2"/>
          <p:cNvSpPr>
            <a:spLocks noGrp="1"/>
          </p:cNvSpPr>
          <p:nvPr>
            <p:ph idx="1"/>
          </p:nvPr>
        </p:nvSpPr>
        <p:spPr/>
        <p:txBody>
          <a:bodyPr/>
          <a:lstStyle/>
          <a:p>
            <a:r>
              <a:rPr lang="pl-PL" dirty="0" smtClean="0"/>
              <a:t>Właściciel zgłasza zawarcie umowy najmu okazjonalnego lokalu naczelnikowi urzędu skarbowego właściwemu ze względu na miejsce zamieszkania właściciela w terminie 14 dni od dnia rozpoczęcia najmu</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Najem lokali</a:t>
            </a:r>
            <a:br>
              <a:rPr lang="pl-PL" dirty="0" smtClean="0"/>
            </a:br>
            <a:r>
              <a:rPr lang="pl-PL" dirty="0" smtClean="0"/>
              <a:t>-umowa najmu okazjonalnego-</a:t>
            </a:r>
            <a:endParaRPr lang="pl-PL" dirty="0"/>
          </a:p>
        </p:txBody>
      </p:sp>
      <p:sp>
        <p:nvSpPr>
          <p:cNvPr id="3" name="Symbol zastępczy zawartości 2"/>
          <p:cNvSpPr>
            <a:spLocks noGrp="1"/>
          </p:cNvSpPr>
          <p:nvPr>
            <p:ph idx="1"/>
          </p:nvPr>
        </p:nvSpPr>
        <p:spPr/>
        <p:txBody>
          <a:bodyPr/>
          <a:lstStyle/>
          <a:p>
            <a:r>
              <a:rPr lang="pl-PL" dirty="0" smtClean="0"/>
              <a:t>Najemca okazjonalny nie korzysta z niektórych istotnych regulacji ochronnych – co do zmiany wysokości czynszu, orzekaniu co do uprawnienia do otrzymania lokalu socjalnego, zastosowania tzw. moratorium zimowego</a:t>
            </a:r>
          </a:p>
          <a:p>
            <a:endParaRPr lang="pl-P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428604"/>
            <a:ext cx="8229600" cy="560406"/>
          </a:xfrm>
        </p:spPr>
        <p:txBody>
          <a:bodyPr>
            <a:normAutofit fontScale="90000"/>
          </a:bodyPr>
          <a:lstStyle/>
          <a:p>
            <a:r>
              <a:rPr lang="pl-PL" dirty="0" smtClean="0"/>
              <a:t>Najem lokali</a:t>
            </a:r>
            <a:br>
              <a:rPr lang="pl-PL" dirty="0" smtClean="0"/>
            </a:br>
            <a:r>
              <a:rPr lang="pl-PL" dirty="0" smtClean="0"/>
              <a:t>- umowa najmu okazjonalnego-</a:t>
            </a:r>
            <a:endParaRPr lang="pl-PL" dirty="0"/>
          </a:p>
        </p:txBody>
      </p:sp>
      <p:sp>
        <p:nvSpPr>
          <p:cNvPr id="3" name="Symbol zastępczy zawartości 2"/>
          <p:cNvSpPr>
            <a:spLocks noGrp="1"/>
          </p:cNvSpPr>
          <p:nvPr>
            <p:ph idx="1"/>
          </p:nvPr>
        </p:nvSpPr>
        <p:spPr>
          <a:xfrm>
            <a:off x="457200" y="1357298"/>
            <a:ext cx="8229600" cy="5500702"/>
          </a:xfrm>
        </p:spPr>
        <p:txBody>
          <a:bodyPr>
            <a:normAutofit fontScale="70000" lnSpcReduction="20000"/>
          </a:bodyPr>
          <a:lstStyle/>
          <a:p>
            <a:pPr>
              <a:buNone/>
            </a:pPr>
            <a:r>
              <a:rPr lang="pl-PL" dirty="0" smtClean="0"/>
              <a:t>Umowa najmu okazjonalnego lokalu wygasa po upływie czasu, na jaki była zawarta, lub ulega rozwiązaniu po upływie okresu wypowiedzenia tej umowy.</a:t>
            </a:r>
          </a:p>
          <a:p>
            <a:pPr>
              <a:buNone/>
            </a:pPr>
            <a:r>
              <a:rPr lang="pl-PL" dirty="0" smtClean="0"/>
              <a:t> Po wygaśnięciu lub rozwiązaniu umowy najmu okazjonalnego lokalu, </a:t>
            </a:r>
            <a:r>
              <a:rPr lang="pl-PL" b="1" dirty="0" smtClean="0"/>
              <a:t>jeżeli najemca dobrowolnie nie opróżnił lokalu, właściciel doręcza najemcy żądanie opróżnienia lokalu, sporządzone na piśmie opatrzonym urzędowo poświadczonym podpisem właściciela.</a:t>
            </a:r>
          </a:p>
          <a:p>
            <a:pPr>
              <a:buNone/>
            </a:pPr>
            <a:r>
              <a:rPr lang="pl-PL" dirty="0" smtClean="0"/>
              <a:t> Żądanie opróżnienia lokalu zawiera w szczególności:</a:t>
            </a:r>
          </a:p>
          <a:p>
            <a:pPr>
              <a:buNone/>
            </a:pPr>
            <a:r>
              <a:rPr lang="pl-PL" dirty="0" smtClean="0"/>
              <a:t>1) oznaczenie właściciela oraz najemcy, którego żądanie dotyczy;</a:t>
            </a:r>
          </a:p>
          <a:p>
            <a:pPr>
              <a:buNone/>
            </a:pPr>
            <a:r>
              <a:rPr lang="pl-PL" dirty="0" smtClean="0"/>
              <a:t>2) wskazanie umowy najmu okazjonalnego lokalu i przyczynę ustania stosunku z niej wynikającego;</a:t>
            </a:r>
          </a:p>
          <a:p>
            <a:pPr>
              <a:buNone/>
            </a:pPr>
            <a:r>
              <a:rPr lang="pl-PL" dirty="0" smtClean="0"/>
              <a:t>3) termin, nie krótszy niż 7 dni od dnia doręczenia żądania najemcy, w którym najemca i osoby z nim zamieszkujące mają opróżnić lokal. </a:t>
            </a:r>
          </a:p>
          <a:p>
            <a:pPr>
              <a:buNone/>
            </a:pPr>
            <a:r>
              <a:rPr lang="pl-PL" dirty="0" smtClean="0"/>
              <a:t> </a:t>
            </a:r>
            <a:r>
              <a:rPr lang="pl-PL" b="1" dirty="0" smtClean="0"/>
              <a:t>W przypadku bezskutecznego upływu  tego terminu, właściciel składa do sądu wniosek o nadanie klauzuli wykonalności aktowi notarialnemu, w którym najemca poddał się egzekucji co do opróżnienia lokalu.</a:t>
            </a:r>
            <a:endParaRPr lang="pl-PL"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Najem lokali</a:t>
            </a:r>
            <a:br>
              <a:rPr lang="pl-PL" dirty="0" smtClean="0"/>
            </a:br>
            <a:r>
              <a:rPr lang="pl-PL" dirty="0" smtClean="0"/>
              <a:t>-ustawa o ochronie praw lokatorów-</a:t>
            </a:r>
            <a:endParaRPr lang="pl-PL" dirty="0"/>
          </a:p>
        </p:txBody>
      </p:sp>
      <p:sp>
        <p:nvSpPr>
          <p:cNvPr id="3" name="Symbol zastępczy zawartości 2"/>
          <p:cNvSpPr>
            <a:spLocks noGrp="1"/>
          </p:cNvSpPr>
          <p:nvPr>
            <p:ph idx="1"/>
          </p:nvPr>
        </p:nvSpPr>
        <p:spPr/>
        <p:txBody>
          <a:bodyPr/>
          <a:lstStyle/>
          <a:p>
            <a:pPr algn="ctr">
              <a:buNone/>
            </a:pPr>
            <a:r>
              <a:rPr lang="pl-PL" dirty="0" smtClean="0"/>
              <a:t>Umowa najmu instytucjonalnego</a:t>
            </a:r>
          </a:p>
          <a:p>
            <a:r>
              <a:rPr lang="pl-PL" dirty="0" smtClean="0"/>
              <a:t>Najem instytucjonalny jest nowym w polskim systemie prawnym rodzajem najmu, który wprowadzony został z dniem 11.9.2017 r. na mocy art. 119 </a:t>
            </a:r>
            <a:r>
              <a:rPr lang="pl-PL" dirty="0" err="1" smtClean="0"/>
              <a:t>pkt</a:t>
            </a:r>
            <a:r>
              <a:rPr lang="pl-PL" dirty="0" smtClean="0"/>
              <a:t> 4 KZNU. </a:t>
            </a:r>
          </a:p>
          <a:p>
            <a:r>
              <a:rPr lang="pl-PL" dirty="0" smtClean="0"/>
              <a:t>Przepisy o najmie instytucjonalnym znajdują zastosowanie do umów zawieranych począwszy od 11.9.2017 r.</a:t>
            </a:r>
            <a:endParaRPr lang="pl-P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Najem lokali</a:t>
            </a:r>
            <a:br>
              <a:rPr lang="pl-PL" dirty="0" smtClean="0"/>
            </a:br>
            <a:r>
              <a:rPr lang="pl-PL" dirty="0" smtClean="0"/>
              <a:t>-ustawa o ochronie praw lokatorów-</a:t>
            </a:r>
            <a:endParaRPr lang="pl-PL" dirty="0"/>
          </a:p>
        </p:txBody>
      </p:sp>
      <p:sp>
        <p:nvSpPr>
          <p:cNvPr id="3" name="Symbol zastępczy zawartości 2"/>
          <p:cNvSpPr>
            <a:spLocks noGrp="1"/>
          </p:cNvSpPr>
          <p:nvPr>
            <p:ph idx="1"/>
          </p:nvPr>
        </p:nvSpPr>
        <p:spPr/>
        <p:txBody>
          <a:bodyPr>
            <a:normAutofit fontScale="55000" lnSpcReduction="20000"/>
          </a:bodyPr>
          <a:lstStyle/>
          <a:p>
            <a:pPr algn="ctr"/>
            <a:r>
              <a:rPr lang="pl-PL" dirty="0" smtClean="0"/>
              <a:t>Najem instytucjonalny</a:t>
            </a:r>
          </a:p>
          <a:p>
            <a:r>
              <a:rPr lang="pl-PL" dirty="0" smtClean="0"/>
              <a:t>stosunek najmu nawiązany na czas oznaczony, którego przedmiotem jest lokal mieszkalny, a </a:t>
            </a:r>
            <a:r>
              <a:rPr lang="pl-PL" b="1" dirty="0" smtClean="0"/>
              <a:t>wynajmującym osoba fizyczna, osoba prawna lub jednostka organizacyjna niebędąca osobą prawną prowadząca działalność gospodarczą w zakresie wynajmowania lokali, </a:t>
            </a:r>
            <a:r>
              <a:rPr lang="pl-PL" dirty="0" smtClean="0"/>
              <a:t>o ile zostaną spełnione dodatkowe przesłanki wynikające z art. 19f</a:t>
            </a:r>
          </a:p>
          <a:p>
            <a:r>
              <a:rPr lang="pl-PL" dirty="0" smtClean="0"/>
              <a:t>poddanie się przez najemcę w akcie notarialnym egzekucji co do obowiązku opróżnienia i wydania lokalu po ustaniu stosunku najmu; najemca musi w akcie tym oświadczyć, że przyjmuje do wiadomości, iż w razie konieczności wykonania tych obowiązków nie będzie mu przysługiwało prawo do lokalu socjalnego ani tymczasowego pomieszczenia</a:t>
            </a:r>
          </a:p>
          <a:p>
            <a:r>
              <a:rPr lang="pl-PL" dirty="0" smtClean="0"/>
              <a:t>Wymóg -poddanie się przez najemcę w akcie notarialnym egzekucji co do obowiązku opróżnienia i wydania lokalu po ustaniu stosunku najmu; najemca musi w akcie tym oświadczyć, że przyjmuje do wiadomości, iż w razie konieczności wykonania tych obowiązków nie będzie mu przysługiwało prawo do lokalu socjalnego ani tymczasowego pomieszczenia.</a:t>
            </a:r>
            <a:endParaRPr lang="pl-PL"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Najem lokali</a:t>
            </a:r>
            <a:br>
              <a:rPr lang="pl-PL" dirty="0" smtClean="0"/>
            </a:br>
            <a:r>
              <a:rPr lang="pl-PL" dirty="0" smtClean="0"/>
              <a:t>-ustawa o ochronie praw lokatorów-</a:t>
            </a:r>
            <a:endParaRPr lang="pl-PL" dirty="0"/>
          </a:p>
        </p:txBody>
      </p:sp>
      <p:sp>
        <p:nvSpPr>
          <p:cNvPr id="3" name="Symbol zastępczy zawartości 2"/>
          <p:cNvSpPr>
            <a:spLocks noGrp="1"/>
          </p:cNvSpPr>
          <p:nvPr>
            <p:ph idx="1"/>
          </p:nvPr>
        </p:nvSpPr>
        <p:spPr/>
        <p:txBody>
          <a:bodyPr>
            <a:normAutofit fontScale="77500" lnSpcReduction="20000"/>
          </a:bodyPr>
          <a:lstStyle/>
          <a:p>
            <a:pPr algn="ctr"/>
            <a:r>
              <a:rPr lang="pl-PL" dirty="0" smtClean="0"/>
              <a:t>Najem instytucjonalny</a:t>
            </a:r>
          </a:p>
          <a:p>
            <a:pPr algn="just"/>
            <a:r>
              <a:rPr lang="pl-PL" dirty="0" smtClean="0"/>
              <a:t>Najem instytucjonalny jest postacią najmu skonstruowaną </a:t>
            </a:r>
            <a:r>
              <a:rPr lang="pl-PL" u="sng" dirty="0" smtClean="0"/>
              <a:t>na wzór najmu okazjonalnego</a:t>
            </a:r>
            <a:r>
              <a:rPr lang="pl-PL" dirty="0" smtClean="0"/>
              <a:t> Podstawowa różnica między tymi dwoma rodzajami najmu polega na tym, że o ile wynajmującym na podstawie umowy najmu okazjonalnego może być tylko osoba fizyczna nieprowadząca działalności gospodarczej w zakresie wynajmowania lokali, o tyle </a:t>
            </a:r>
            <a:r>
              <a:rPr lang="pl-PL" b="1" dirty="0" smtClean="0"/>
              <a:t>wynajmującym na podstawie umowy najmu instytucjonalnego może być każdy podmiot prowadzący działalność gospodarczą w zakresie wynajmowania lokali. </a:t>
            </a:r>
          </a:p>
          <a:p>
            <a:pPr algn="just"/>
            <a:r>
              <a:rPr lang="pl-PL" dirty="0" smtClean="0"/>
              <a:t>Najem instytucjonalny jest bardziej korzystny dla właściciela lokalu niż najem pozbawiony takiego charakteru </a:t>
            </a:r>
            <a:r>
              <a:rPr lang="pl-PL" dirty="0" smtClean="0">
                <a:sym typeface="Wingdings" pitchFamily="2" charset="2"/>
              </a:rPr>
              <a:t> </a:t>
            </a:r>
            <a:r>
              <a:rPr lang="pl-PL" dirty="0" smtClean="0"/>
              <a:t>wyłączenie zastosowania wielu przepisów </a:t>
            </a:r>
            <a:r>
              <a:rPr lang="pl-PL" dirty="0" err="1" smtClean="0"/>
              <a:t>OchrLokU</a:t>
            </a:r>
            <a:r>
              <a:rPr lang="pl-PL" dirty="0" smtClean="0"/>
              <a:t> chroniących lokatora</a:t>
            </a:r>
          </a:p>
          <a:p>
            <a:pPr algn="just"/>
            <a:endParaRPr lang="pl-PL"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Najem lokali</a:t>
            </a:r>
            <a:br>
              <a:rPr lang="pl-PL" dirty="0" smtClean="0"/>
            </a:br>
            <a:r>
              <a:rPr lang="pl-PL" dirty="0" smtClean="0"/>
              <a:t>- ustawa o ochronie praw lokatorów-</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Tworzenie warunków do zaspokajania potrzeb mieszkaniowych należy do zadań własnych gminy, która z zasobu mieszkaniowego wynajmuje lokale osobom pozostającym w gospodarstwach domowych o niskich dochodach</a:t>
            </a:r>
          </a:p>
          <a:p>
            <a:r>
              <a:rPr lang="pl-PL" dirty="0" smtClean="0"/>
              <a:t>Szczególne zasady dotyczą lokali socjalnych (ich zapewnienie, w wypadkach przewidzianych w ustawie, należy do gminy).</a:t>
            </a:r>
          </a:p>
          <a:p>
            <a:r>
              <a:rPr lang="pl-PL" dirty="0" smtClean="0"/>
              <a:t>Umowa najmu lokalu socjalnego może być zawarta z osobą, która nie ma tytułu prawnego do lokalu i której dochody gospodarstwa domowego nie przekraczają wysokości określonej w uchwale rady gminy</a:t>
            </a:r>
          </a:p>
          <a:p>
            <a:r>
              <a:rPr lang="pl-PL" dirty="0" smtClean="0"/>
              <a:t>W wyroku nakazującym opróżnienie lokalu sąd orzeka o uprawnieniu do otrzymania lokalu socjalnego bądź o braku takiego uprawnienia wobec osób, których nakaz dotyczy. Obowiązek zapewnienia lokalu socjalnego ciąży na gminie właściwej ze względu na miejsce położenia lokalu podlegającego opróżnieniu.</a:t>
            </a:r>
          </a:p>
          <a:p>
            <a:endParaRPr lang="pl-PL" dirty="0" smtClean="0"/>
          </a:p>
          <a:p>
            <a:endParaRPr lang="pl-PL"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Najem lokali</a:t>
            </a:r>
            <a:br>
              <a:rPr lang="pl-PL" dirty="0" smtClean="0"/>
            </a:br>
            <a:r>
              <a:rPr lang="pl-PL" dirty="0" smtClean="0"/>
              <a:t>-ustawa o ochronie praw lokatorów-</a:t>
            </a:r>
            <a:endParaRPr lang="pl-PL" dirty="0"/>
          </a:p>
        </p:txBody>
      </p:sp>
      <p:sp>
        <p:nvSpPr>
          <p:cNvPr id="3" name="Symbol zastępczy zawartości 2"/>
          <p:cNvSpPr>
            <a:spLocks noGrp="1"/>
          </p:cNvSpPr>
          <p:nvPr>
            <p:ph idx="1"/>
          </p:nvPr>
        </p:nvSpPr>
        <p:spPr/>
        <p:txBody>
          <a:bodyPr>
            <a:normAutofit/>
          </a:bodyPr>
          <a:lstStyle/>
          <a:p>
            <a:r>
              <a:rPr lang="pl-PL" dirty="0" smtClean="0"/>
              <a:t>W przypadku wykonywania przez komornika obowiązku opróżnienia lokalu, (o którym mowa w art. 1046 § 4 </a:t>
            </a:r>
            <a:r>
              <a:rPr lang="pl-PL" dirty="0" err="1" smtClean="0"/>
              <a:t>kpc</a:t>
            </a:r>
            <a:r>
              <a:rPr lang="pl-PL" dirty="0" smtClean="0"/>
              <a:t>), gmina wskazuje </a:t>
            </a:r>
            <a:r>
              <a:rPr lang="pl-PL" b="1" dirty="0" smtClean="0"/>
              <a:t>tymczasowe pomieszczenie albo noclegownię, schronisko lub inną placówkę zapewniającą miejsca noclegowe</a:t>
            </a:r>
            <a:r>
              <a:rPr lang="pl-PL" dirty="0" smtClean="0"/>
              <a:t>, chyba że pomieszczenie odpowiadające wymogom tymczasowego pomieszczenia wskazał wierzyciel lub dłużnik albo osoba trzecia. </a:t>
            </a:r>
            <a:endParaRPr lang="pl-PL"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Najem lokali</a:t>
            </a:r>
          </a:p>
        </p:txBody>
      </p:sp>
      <p:sp>
        <p:nvSpPr>
          <p:cNvPr id="3" name="Symbol zastępczy zawartości 2"/>
          <p:cNvSpPr>
            <a:spLocks noGrp="1"/>
          </p:cNvSpPr>
          <p:nvPr>
            <p:ph idx="1"/>
          </p:nvPr>
        </p:nvSpPr>
        <p:spPr/>
        <p:txBody>
          <a:bodyPr>
            <a:normAutofit fontScale="62500" lnSpcReduction="20000"/>
          </a:bodyPr>
          <a:lstStyle/>
          <a:p>
            <a:pPr marL="0" indent="0">
              <a:buNone/>
            </a:pPr>
            <a:r>
              <a:rPr lang="pl-PL" b="1" dirty="0"/>
              <a:t>Art. 680. Najem lokalu - odpowiednie stosowanie przepisów ustawy </a:t>
            </a:r>
          </a:p>
          <a:p>
            <a:pPr marL="0" indent="0">
              <a:buNone/>
            </a:pPr>
            <a:r>
              <a:rPr lang="pl-PL" dirty="0"/>
              <a:t>Do najmu lokalu stosuje się przepisy rozdziału poprzedzającego, z zachowaniem przepisów poniższych. </a:t>
            </a:r>
            <a:endParaRPr lang="pl-PL" dirty="0" smtClean="0"/>
          </a:p>
          <a:p>
            <a:pPr marL="0" indent="0">
              <a:buNone/>
            </a:pPr>
            <a:r>
              <a:rPr lang="pl-PL" b="1" dirty="0"/>
              <a:t>Art. 680</a:t>
            </a:r>
            <a:r>
              <a:rPr lang="pl-PL" b="1" baseline="30000" dirty="0"/>
              <a:t>1</a:t>
            </a:r>
            <a:r>
              <a:rPr lang="pl-PL" b="1" dirty="0"/>
              <a:t>. Najem lokalu w czasie trwania małżeństwa </a:t>
            </a:r>
          </a:p>
          <a:p>
            <a:pPr marL="0" indent="0">
              <a:buNone/>
            </a:pPr>
            <a:r>
              <a:rPr lang="pl-PL" dirty="0"/>
              <a:t>§ 1. </a:t>
            </a:r>
            <a:r>
              <a:rPr lang="pl-PL" b="1" dirty="0"/>
              <a:t>Małżonkowie są najemcami lokalu </a:t>
            </a:r>
            <a:r>
              <a:rPr lang="pl-PL" b="1" dirty="0">
                <a:solidFill>
                  <a:srgbClr val="FF0000"/>
                </a:solidFill>
              </a:rPr>
              <a:t>bez względu na istniejące między nimi stosunki majątkowe</a:t>
            </a:r>
            <a:r>
              <a:rPr lang="pl-PL" dirty="0"/>
              <a:t>, jeżeli nawiązanie stosunku najmu lokalu mającego służyć </a:t>
            </a:r>
            <a:r>
              <a:rPr lang="pl-PL" b="1" dirty="0">
                <a:solidFill>
                  <a:srgbClr val="FF0000"/>
                </a:solidFill>
              </a:rPr>
              <a:t>zaspokojeniu potrzeb mieszkaniowych założonej przez nich rodziny nastąpiło w czasie trwania małżeństwa</a:t>
            </a:r>
            <a:r>
              <a:rPr lang="pl-PL" dirty="0"/>
              <a:t>. Jeżeli między małżonkami istnieje rozdzielność majątkowa albo rozdzielność majątkowa z wyrównaniem dorobków do wspólności najmu stosuje się odpowiednio przepisy o wspólności ustawowej.</a:t>
            </a:r>
            <a:br>
              <a:rPr lang="pl-PL" dirty="0"/>
            </a:br>
            <a:r>
              <a:rPr lang="pl-PL" dirty="0"/>
              <a:t>§ 2. </a:t>
            </a:r>
            <a:r>
              <a:rPr lang="pl-PL" dirty="0">
                <a:solidFill>
                  <a:srgbClr val="FF0000"/>
                </a:solidFill>
              </a:rPr>
              <a:t>Ustanie wspólności majątkowej w czasie trwania </a:t>
            </a:r>
            <a:r>
              <a:rPr lang="pl-PL" b="1" dirty="0">
                <a:solidFill>
                  <a:srgbClr val="FF0000"/>
                </a:solidFill>
              </a:rPr>
              <a:t>małżeństwa nie powoduje ustania wspólności najmu lokalu mającego służyć zaspokojeniu potrzeb mieszkaniowych rodziny</a:t>
            </a:r>
            <a:r>
              <a:rPr lang="pl-PL" dirty="0">
                <a:solidFill>
                  <a:srgbClr val="FF0000"/>
                </a:solidFill>
              </a:rPr>
              <a:t>.</a:t>
            </a:r>
            <a:r>
              <a:rPr lang="pl-PL" dirty="0"/>
              <a:t> Sąd, stosując odpowiednio przepisy o ustanowieniu w wyroku rozdzielności majątkowej, może z ważnych powodów na żądanie jednego z małżonków znieść wspólność najmu lokalu.</a:t>
            </a:r>
          </a:p>
          <a:p>
            <a:pPr marL="0" indent="0">
              <a:buNone/>
            </a:pPr>
            <a:endParaRPr lang="pl-PL" dirty="0"/>
          </a:p>
          <a:p>
            <a:endParaRPr lang="pl-PL" dirty="0"/>
          </a:p>
        </p:txBody>
      </p:sp>
    </p:spTree>
    <p:extLst>
      <p:ext uri="{BB962C8B-B14F-4D97-AF65-F5344CB8AC3E}">
        <p14:creationId xmlns:p14="http://schemas.microsoft.com/office/powerpoint/2010/main" xmlns="" val="4196068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najem</a:t>
            </a:r>
            <a:endParaRPr lang="pl-PL" dirty="0"/>
          </a:p>
        </p:txBody>
      </p:sp>
      <p:sp>
        <p:nvSpPr>
          <p:cNvPr id="3" name="Symbol zastępczy zawartości 2"/>
          <p:cNvSpPr>
            <a:spLocks noGrp="1"/>
          </p:cNvSpPr>
          <p:nvPr>
            <p:ph idx="1"/>
          </p:nvPr>
        </p:nvSpPr>
        <p:spPr/>
        <p:txBody>
          <a:bodyPr/>
          <a:lstStyle/>
          <a:p>
            <a:r>
              <a:rPr lang="pl-PL" dirty="0" err="1" smtClean="0"/>
              <a:t>Essentialia</a:t>
            </a:r>
            <a:r>
              <a:rPr lang="pl-PL" dirty="0" smtClean="0"/>
              <a:t> </a:t>
            </a:r>
            <a:r>
              <a:rPr lang="pl-PL" dirty="0" err="1" smtClean="0"/>
              <a:t>negotii</a:t>
            </a:r>
            <a:r>
              <a:rPr lang="pl-PL" dirty="0" smtClean="0"/>
              <a:t>:</a:t>
            </a:r>
          </a:p>
          <a:p>
            <a:pPr>
              <a:buFont typeface="Wingdings" pitchFamily="2" charset="2"/>
              <a:buChar char="ü"/>
            </a:pPr>
            <a:r>
              <a:rPr lang="pl-PL" dirty="0" smtClean="0"/>
              <a:t>Przedmiot najmu</a:t>
            </a:r>
          </a:p>
          <a:p>
            <a:pPr>
              <a:buFont typeface="Wingdings" pitchFamily="2" charset="2"/>
              <a:buChar char="ü"/>
            </a:pPr>
            <a:r>
              <a:rPr lang="pl-PL" dirty="0" smtClean="0"/>
              <a:t>Czynsz</a:t>
            </a:r>
          </a:p>
          <a:p>
            <a:r>
              <a:rPr lang="pl-PL" dirty="0"/>
              <a:t>Przedmiotem najmu są rzeczy </a:t>
            </a:r>
            <a:r>
              <a:rPr lang="pl-PL" b="1" dirty="0"/>
              <a:t>niezużywalne</a:t>
            </a:r>
          </a:p>
          <a:p>
            <a:r>
              <a:rPr lang="pl-PL" dirty="0"/>
              <a:t>Mogą być to zarówno </a:t>
            </a:r>
            <a:r>
              <a:rPr lang="pl-PL" b="1" dirty="0"/>
              <a:t>ruchomości</a:t>
            </a:r>
            <a:r>
              <a:rPr lang="pl-PL" dirty="0"/>
              <a:t> jak i </a:t>
            </a:r>
            <a:r>
              <a:rPr lang="pl-PL" b="1" dirty="0"/>
              <a:t>nieruchomości, </a:t>
            </a:r>
            <a:r>
              <a:rPr lang="pl-PL" dirty="0"/>
              <a:t>a także – części składowe rzeczy</a:t>
            </a:r>
          </a:p>
          <a:p>
            <a:pPr marL="0" indent="0">
              <a:buNone/>
            </a:pPr>
            <a:endParaRPr lang="pl-PL" dirty="0"/>
          </a:p>
        </p:txBody>
      </p:sp>
    </p:spTree>
    <p:extLst>
      <p:ext uri="{BB962C8B-B14F-4D97-AF65-F5344CB8AC3E}">
        <p14:creationId xmlns:p14="http://schemas.microsoft.com/office/powerpoint/2010/main" xmlns="" val="22271714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Najem lokali</a:t>
            </a:r>
            <a:endParaRPr lang="pl-PL" dirty="0"/>
          </a:p>
        </p:txBody>
      </p:sp>
      <p:sp>
        <p:nvSpPr>
          <p:cNvPr id="3" name="Symbol zastępczy zawartości 2"/>
          <p:cNvSpPr>
            <a:spLocks noGrp="1"/>
          </p:cNvSpPr>
          <p:nvPr>
            <p:ph idx="1"/>
          </p:nvPr>
        </p:nvSpPr>
        <p:spPr/>
        <p:txBody>
          <a:bodyPr>
            <a:normAutofit fontScale="55000" lnSpcReduction="20000"/>
          </a:bodyPr>
          <a:lstStyle/>
          <a:p>
            <a:pPr algn="ctr">
              <a:buNone/>
            </a:pPr>
            <a:r>
              <a:rPr lang="pl-PL" dirty="0" smtClean="0"/>
              <a:t>Art. 691 [Wstąpienie osób bliskich] </a:t>
            </a:r>
          </a:p>
          <a:p>
            <a:pPr>
              <a:buNone/>
            </a:pPr>
            <a:r>
              <a:rPr lang="pl-PL" dirty="0" smtClean="0"/>
              <a:t>§ 1. W razie śmierci najemcy lokalu mieszkalnego w stosunek najmu lokalu wstępują: </a:t>
            </a:r>
          </a:p>
          <a:p>
            <a:r>
              <a:rPr lang="pl-PL" dirty="0" smtClean="0"/>
              <a:t>małżonek niebędący </a:t>
            </a:r>
            <a:r>
              <a:rPr lang="pl-PL" dirty="0" err="1" smtClean="0"/>
              <a:t>współnajemcą</a:t>
            </a:r>
            <a:r>
              <a:rPr lang="pl-PL" dirty="0" smtClean="0"/>
              <a:t> lokalu, </a:t>
            </a:r>
          </a:p>
          <a:p>
            <a:r>
              <a:rPr lang="pl-PL" dirty="0" smtClean="0"/>
              <a:t>dzieci najemcy i jego współmałżonka, inne osoby, wobec których najemca był obowiązany do świadczeń alimentacyjnych, oraz </a:t>
            </a:r>
          </a:p>
          <a:p>
            <a:r>
              <a:rPr lang="pl-PL" dirty="0" smtClean="0"/>
              <a:t>osoba, która pozostawała faktycznie we wspólnym pożyciu z najemcą.</a:t>
            </a:r>
          </a:p>
          <a:p>
            <a:pPr>
              <a:buNone/>
            </a:pPr>
            <a:r>
              <a:rPr lang="pl-PL" dirty="0" smtClean="0"/>
              <a:t>§ 2. Osoby wymienione w § 1 wstępują w stosunek najmu lokalu mieszkalnego, </a:t>
            </a:r>
            <a:r>
              <a:rPr lang="pl-PL" b="1" dirty="0" smtClean="0"/>
              <a:t>jeżeli stale zamieszkiwały z najemcą w tym lokalu do chwili jego śmierci</a:t>
            </a:r>
            <a:r>
              <a:rPr lang="pl-PL" dirty="0" smtClean="0"/>
              <a:t>.</a:t>
            </a:r>
          </a:p>
          <a:p>
            <a:pPr>
              <a:buNone/>
            </a:pPr>
            <a:r>
              <a:rPr lang="pl-PL" dirty="0" smtClean="0"/>
              <a:t>§ 3. </a:t>
            </a:r>
            <a:r>
              <a:rPr lang="pl-PL" b="1" dirty="0" smtClean="0"/>
              <a:t>W razie braku osób wymienionych w § 1 stosunek najmu lokalu mieszkalnego wygasa.</a:t>
            </a:r>
          </a:p>
          <a:p>
            <a:pPr>
              <a:buNone/>
            </a:pPr>
            <a:r>
              <a:rPr lang="pl-PL" dirty="0" smtClean="0"/>
              <a:t>§ 4. Osoby, które wstąpiły w stosunek najmu lokalu mieszkalnego na podstawie § 1, mogą go wypowiedzieć z zachowaniem terminów ustawowych, chociażby umowa najmu była zawarta na czas oznaczony. W razie wypowiedzenia stosunku najmu przez niektóre z tych osób stosunek ten wygasa względem osób, które go wypowiedziały.</a:t>
            </a:r>
          </a:p>
          <a:p>
            <a:pPr>
              <a:buNone/>
            </a:pPr>
            <a:r>
              <a:rPr lang="pl-PL" dirty="0" smtClean="0"/>
              <a:t>§ 5. Przepisów § 1-4 nie stosuje się w razie śmierci jednego ze </a:t>
            </a:r>
            <a:r>
              <a:rPr lang="pl-PL" dirty="0" err="1" smtClean="0"/>
              <a:t>współnajemców</a:t>
            </a:r>
            <a:r>
              <a:rPr lang="pl-PL" dirty="0" smtClean="0"/>
              <a:t> lokalu mieszkalnego.</a:t>
            </a:r>
          </a:p>
          <a:p>
            <a:endParaRPr lang="pl-PL"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Najem lokali</a:t>
            </a:r>
          </a:p>
        </p:txBody>
      </p:sp>
      <p:sp>
        <p:nvSpPr>
          <p:cNvPr id="3" name="Symbol zastępczy zawartości 2"/>
          <p:cNvSpPr>
            <a:spLocks noGrp="1"/>
          </p:cNvSpPr>
          <p:nvPr>
            <p:ph idx="1"/>
          </p:nvPr>
        </p:nvSpPr>
        <p:spPr/>
        <p:txBody>
          <a:bodyPr>
            <a:normAutofit fontScale="70000" lnSpcReduction="20000"/>
          </a:bodyPr>
          <a:lstStyle/>
          <a:p>
            <a:pPr marL="0" indent="0">
              <a:buNone/>
            </a:pPr>
            <a:r>
              <a:rPr lang="pl-PL" b="1" dirty="0"/>
              <a:t>Art. 681. Przykłady drobnych nakładów </a:t>
            </a:r>
          </a:p>
          <a:p>
            <a:pPr marL="0" indent="0">
              <a:buNone/>
            </a:pPr>
            <a:r>
              <a:rPr lang="pl-PL" dirty="0"/>
              <a:t>Do drobnych nakładów, które obciążają najemcę lokalu, należą w szczególności: drobne naprawy podłóg, drzwi i okien, malowanie ścian, podłóg oraz wewnętrznej strony drzwi wejściowych, jak również drobne naprawy instalacji i urządzeń technicznych, zapewniających korzystanie ze światła, ogrzewania lokalu, dopływu i odpływu wody. </a:t>
            </a:r>
            <a:endParaRPr lang="pl-PL" dirty="0" smtClean="0"/>
          </a:p>
          <a:p>
            <a:pPr marL="0" indent="0">
              <a:buNone/>
            </a:pPr>
            <a:r>
              <a:rPr lang="pl-PL" b="1" dirty="0"/>
              <a:t>Art. 684. Urządzenia założone przez najemcę </a:t>
            </a:r>
          </a:p>
          <a:p>
            <a:pPr marL="0" indent="0">
              <a:buNone/>
            </a:pPr>
            <a:r>
              <a:rPr lang="pl-PL" dirty="0"/>
              <a:t>Najemca może założyć w najętym lokalu oświetlenie elektryczne, gaz, telefon, radio i inne podobne urządzenia, chyba że sposób ich założenia sprzeciwia się obowiązującym przepisom albo zagraża bezpieczeństwu nieruchomości. Jeżeli do założenia urządzeń potrzebne jest współdziałanie wynajmującego, najemca może domagać się tego współdziałania za zwrotem wynikłych stąd kosztów. </a:t>
            </a:r>
          </a:p>
          <a:p>
            <a:pPr marL="0" indent="0">
              <a:buNone/>
            </a:pPr>
            <a:endParaRPr lang="pl-PL" dirty="0"/>
          </a:p>
          <a:p>
            <a:endParaRPr lang="pl-PL" dirty="0"/>
          </a:p>
        </p:txBody>
      </p:sp>
    </p:spTree>
    <p:extLst>
      <p:ext uri="{BB962C8B-B14F-4D97-AF65-F5344CB8AC3E}">
        <p14:creationId xmlns:p14="http://schemas.microsoft.com/office/powerpoint/2010/main" xmlns="" val="42412242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Najem lokali</a:t>
            </a:r>
            <a:endParaRPr lang="pl-PL" dirty="0"/>
          </a:p>
        </p:txBody>
      </p:sp>
      <p:sp>
        <p:nvSpPr>
          <p:cNvPr id="3" name="Symbol zastępczy zawartości 2"/>
          <p:cNvSpPr>
            <a:spLocks noGrp="1"/>
          </p:cNvSpPr>
          <p:nvPr>
            <p:ph idx="1"/>
          </p:nvPr>
        </p:nvSpPr>
        <p:spPr/>
        <p:txBody>
          <a:bodyPr/>
          <a:lstStyle/>
          <a:p>
            <a:r>
              <a:rPr lang="pl-PL" dirty="0" smtClean="0"/>
              <a:t>Art. 685 [Niewłaściwe zachowanie najemcy] Jeżeli najemca lokalu wykracza w sposób rażący lub uporczywy przeciwko obowiązującemu porządkowi domowemu albo przez swoje niewłaściwe zachowanie czyni korzystanie z innych lokali w budynku uciążliwym, </a:t>
            </a:r>
            <a:r>
              <a:rPr lang="pl-PL" b="1" dirty="0" smtClean="0"/>
              <a:t>wynajmujący może wypowiedzieć najem bez zachowania terminów wypowiedzenia</a:t>
            </a:r>
            <a:r>
              <a:rPr lang="pl-PL" dirty="0" smtClean="0"/>
              <a:t>.</a:t>
            </a:r>
            <a:endParaRPr lang="pl-PL"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Najem lokali</a:t>
            </a:r>
          </a:p>
        </p:txBody>
      </p:sp>
      <p:sp>
        <p:nvSpPr>
          <p:cNvPr id="3" name="Symbol zastępczy zawartości 2"/>
          <p:cNvSpPr>
            <a:spLocks noGrp="1"/>
          </p:cNvSpPr>
          <p:nvPr>
            <p:ph idx="1"/>
          </p:nvPr>
        </p:nvSpPr>
        <p:spPr/>
        <p:txBody>
          <a:bodyPr/>
          <a:lstStyle/>
          <a:p>
            <a:pPr marL="0" indent="0">
              <a:buNone/>
            </a:pPr>
            <a:r>
              <a:rPr lang="pl-PL" b="1" dirty="0"/>
              <a:t>Art. 682. Wady lokalu zagrażające zdrowiu </a:t>
            </a:r>
          </a:p>
          <a:p>
            <a:pPr marL="0" indent="0">
              <a:buNone/>
            </a:pPr>
            <a:r>
              <a:rPr lang="pl-PL" dirty="0"/>
              <a:t>Jeżeli </a:t>
            </a:r>
            <a:r>
              <a:rPr lang="pl-PL" b="1" dirty="0"/>
              <a:t>wady </a:t>
            </a:r>
            <a:r>
              <a:rPr lang="pl-PL" dirty="0"/>
              <a:t>najętego lokalu są tego rodzaju, że </a:t>
            </a:r>
            <a:r>
              <a:rPr lang="pl-PL" b="1" dirty="0"/>
              <a:t>zagrażają zdrowiu najemcy lub jego domowników albo osób u niego zatrudnionych</a:t>
            </a:r>
            <a:r>
              <a:rPr lang="pl-PL" dirty="0"/>
              <a:t>, </a:t>
            </a:r>
            <a:r>
              <a:rPr lang="pl-PL" dirty="0">
                <a:solidFill>
                  <a:srgbClr val="FF0000"/>
                </a:solidFill>
              </a:rPr>
              <a:t>najemca może wypowiedzieć najem bez zachowania terminów wypowiedzenia, </a:t>
            </a:r>
            <a:r>
              <a:rPr lang="pl-PL" u="sng" dirty="0">
                <a:solidFill>
                  <a:srgbClr val="FF0000"/>
                </a:solidFill>
              </a:rPr>
              <a:t>chociażby w chwili zawarcia umowy wiedział o wadach</a:t>
            </a:r>
            <a:r>
              <a:rPr lang="pl-PL" dirty="0"/>
              <a:t>. </a:t>
            </a:r>
          </a:p>
        </p:txBody>
      </p:sp>
    </p:spTree>
    <p:extLst>
      <p:ext uri="{BB962C8B-B14F-4D97-AF65-F5344CB8AC3E}">
        <p14:creationId xmlns:p14="http://schemas.microsoft.com/office/powerpoint/2010/main" xmlns="" val="14940071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Najem lokali</a:t>
            </a:r>
          </a:p>
        </p:txBody>
      </p:sp>
      <p:sp>
        <p:nvSpPr>
          <p:cNvPr id="3" name="Symbol zastępczy zawartości 2"/>
          <p:cNvSpPr>
            <a:spLocks noGrp="1"/>
          </p:cNvSpPr>
          <p:nvPr>
            <p:ph idx="1"/>
          </p:nvPr>
        </p:nvSpPr>
        <p:spPr/>
        <p:txBody>
          <a:bodyPr>
            <a:normAutofit fontScale="70000" lnSpcReduction="20000"/>
          </a:bodyPr>
          <a:lstStyle/>
          <a:p>
            <a:pPr marL="0" indent="0">
              <a:buNone/>
            </a:pPr>
            <a:r>
              <a:rPr lang="pl-PL" b="1" dirty="0"/>
              <a:t>Art. 685</a:t>
            </a:r>
            <a:r>
              <a:rPr lang="pl-PL" b="1" baseline="30000" dirty="0"/>
              <a:t>1</a:t>
            </a:r>
            <a:r>
              <a:rPr lang="pl-PL" b="1" dirty="0"/>
              <a:t>. Sposób podwyżki czynszu </a:t>
            </a:r>
          </a:p>
          <a:p>
            <a:pPr marL="0" indent="0">
              <a:buNone/>
            </a:pPr>
            <a:r>
              <a:rPr lang="pl-PL" dirty="0"/>
              <a:t>Wynajmujący lokal może podwyższyć czynsz, wypowiadając dotychczasową wysokość czynszu najpóźniej na miesiąc naprzód, na koniec miesiąca kalendarzowego. </a:t>
            </a:r>
            <a:endParaRPr lang="pl-PL" dirty="0" smtClean="0"/>
          </a:p>
          <a:p>
            <a:pPr marL="0" indent="0">
              <a:buNone/>
            </a:pPr>
            <a:r>
              <a:rPr lang="pl-PL" dirty="0" smtClean="0"/>
              <a:t>Co do lokali objętych regulacją ustawy o ochronie praw lokatorów</a:t>
            </a:r>
            <a:r>
              <a:rPr lang="pl-PL" dirty="0" smtClean="0">
                <a:sym typeface="Wingdings" pitchFamily="2" charset="2"/>
              </a:rPr>
              <a:t></a:t>
            </a:r>
          </a:p>
          <a:p>
            <a:pPr marL="0" indent="0">
              <a:buNone/>
            </a:pPr>
            <a:r>
              <a:rPr lang="pl-PL" b="1" dirty="0" smtClean="0"/>
              <a:t>Art</a:t>
            </a:r>
            <a:r>
              <a:rPr lang="pl-PL" b="1" dirty="0"/>
              <a:t>. 9. Dopuszczalna częstotliwość podwyższania czynszu i opłat </a:t>
            </a:r>
            <a:r>
              <a:rPr lang="pl-PL" b="1" dirty="0" smtClean="0"/>
              <a:t>(ustawa o ochronie praw lokatorów)</a:t>
            </a:r>
            <a:endParaRPr lang="pl-PL" b="1" dirty="0"/>
          </a:p>
          <a:p>
            <a:pPr marL="0" indent="0">
              <a:buNone/>
            </a:pPr>
            <a:r>
              <a:rPr lang="pl-PL" dirty="0" smtClean="0"/>
              <a:t>(…)</a:t>
            </a:r>
            <a:r>
              <a:rPr lang="pl-PL" dirty="0"/>
              <a:t/>
            </a:r>
            <a:br>
              <a:rPr lang="pl-PL" dirty="0"/>
            </a:br>
            <a:r>
              <a:rPr lang="pl-PL" dirty="0"/>
              <a:t>1b. Podwyższanie czynszu albo innych opłat za używanie lokalu, z wyjątkiem opłat niezależnych od właściciela, </a:t>
            </a:r>
            <a:r>
              <a:rPr lang="pl-PL" b="1" dirty="0"/>
              <a:t>nie może być dokonywane częściej niż co 6 miesięcy. Termin ten biegnie od dnia, w którym podwyżka zaczęła obowiązywać</a:t>
            </a:r>
            <a:r>
              <a:rPr lang="pl-PL" dirty="0" smtClean="0"/>
              <a:t>. (…)</a:t>
            </a:r>
            <a:endParaRPr lang="pl-PL" dirty="0"/>
          </a:p>
          <a:p>
            <a:pPr marL="0" indent="0">
              <a:buNone/>
            </a:pPr>
            <a:endParaRPr lang="pl-PL" dirty="0"/>
          </a:p>
          <a:p>
            <a:endParaRPr lang="pl-PL" dirty="0"/>
          </a:p>
        </p:txBody>
      </p:sp>
    </p:spTree>
    <p:extLst>
      <p:ext uri="{BB962C8B-B14F-4D97-AF65-F5344CB8AC3E}">
        <p14:creationId xmlns:p14="http://schemas.microsoft.com/office/powerpoint/2010/main" xmlns="" val="26404105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Najem lokali</a:t>
            </a:r>
          </a:p>
        </p:txBody>
      </p:sp>
      <p:sp>
        <p:nvSpPr>
          <p:cNvPr id="3" name="Symbol zastępczy zawartości 2"/>
          <p:cNvSpPr>
            <a:spLocks noGrp="1"/>
          </p:cNvSpPr>
          <p:nvPr>
            <p:ph idx="1"/>
          </p:nvPr>
        </p:nvSpPr>
        <p:spPr/>
        <p:txBody>
          <a:bodyPr>
            <a:normAutofit fontScale="62500" lnSpcReduction="20000"/>
          </a:bodyPr>
          <a:lstStyle/>
          <a:p>
            <a:pPr marL="0" indent="0">
              <a:buNone/>
            </a:pPr>
            <a:r>
              <a:rPr lang="pl-PL" b="1" dirty="0"/>
              <a:t>Art. 687. Pozostawanie w zwłoce z zapłatą czynszu </a:t>
            </a:r>
          </a:p>
          <a:p>
            <a:pPr marL="0" indent="0">
              <a:buNone/>
            </a:pPr>
            <a:r>
              <a:rPr lang="pl-PL" dirty="0"/>
              <a:t>Jeżeli najemca lokalu dopuszcza się zwłoki z zapłatą czynszu </a:t>
            </a:r>
            <a:r>
              <a:rPr lang="pl-PL" b="1" dirty="0"/>
              <a:t>co najmniej za dwa pełne okresy płatności,</a:t>
            </a:r>
            <a:r>
              <a:rPr lang="pl-PL" dirty="0"/>
              <a:t> a wynajmujący zamierza najem wypowiedzieć bez zachowania terminów wypowiedzenia, </a:t>
            </a:r>
            <a:r>
              <a:rPr lang="pl-PL" dirty="0">
                <a:solidFill>
                  <a:srgbClr val="FF0000"/>
                </a:solidFill>
              </a:rPr>
              <a:t>powinien on uprzedzić najemcę </a:t>
            </a:r>
            <a:r>
              <a:rPr lang="pl-PL" b="1" dirty="0">
                <a:solidFill>
                  <a:srgbClr val="FF0000"/>
                </a:solidFill>
              </a:rPr>
              <a:t>na piśmie</a:t>
            </a:r>
            <a:r>
              <a:rPr lang="pl-PL" dirty="0">
                <a:solidFill>
                  <a:srgbClr val="FF0000"/>
                </a:solidFill>
              </a:rPr>
              <a:t>, udzielając mu </a:t>
            </a:r>
            <a:r>
              <a:rPr lang="pl-PL" b="1" dirty="0">
                <a:solidFill>
                  <a:srgbClr val="FF0000"/>
                </a:solidFill>
              </a:rPr>
              <a:t>dodatkowego terminu miesięcznego </a:t>
            </a:r>
            <a:r>
              <a:rPr lang="pl-PL" dirty="0">
                <a:solidFill>
                  <a:srgbClr val="FF0000"/>
                </a:solidFill>
              </a:rPr>
              <a:t>do zapłaty zaległego czynszu. </a:t>
            </a:r>
          </a:p>
          <a:p>
            <a:pPr marL="0" indent="0">
              <a:buNone/>
            </a:pPr>
            <a:r>
              <a:rPr lang="pl-PL" b="1" dirty="0"/>
              <a:t>Art. 688. Wypowiedzenie najmu lokalu na czas nieoznaczony </a:t>
            </a:r>
          </a:p>
          <a:p>
            <a:pPr marL="0" indent="0">
              <a:buNone/>
            </a:pPr>
            <a:r>
              <a:rPr lang="pl-PL" dirty="0"/>
              <a:t>Jeżeli czas trwania najmu lokalu nie jest oznaczony, a czynsz jest płatny miesięcznie, najem można wypowiedzieć najpóźniej na trzy miesiące naprzód na koniec miesiąca kalendarzowego. </a:t>
            </a:r>
          </a:p>
          <a:p>
            <a:pPr marL="0" indent="0">
              <a:buNone/>
            </a:pPr>
            <a:r>
              <a:rPr lang="pl-PL" b="1" dirty="0"/>
              <a:t>Art. 688</a:t>
            </a:r>
            <a:r>
              <a:rPr lang="pl-PL" b="1" baseline="30000" dirty="0"/>
              <a:t>1</a:t>
            </a:r>
            <a:r>
              <a:rPr lang="pl-PL" b="1" dirty="0"/>
              <a:t>. Odpowiedzialność za zapłatę czynszu i innych należnych opłat </a:t>
            </a:r>
          </a:p>
          <a:p>
            <a:pPr marL="0" indent="0">
              <a:buNone/>
            </a:pPr>
            <a:r>
              <a:rPr lang="pl-PL" dirty="0"/>
              <a:t>§ 1. Za zapłatę czynszu i innych należnych opłat </a:t>
            </a:r>
            <a:r>
              <a:rPr lang="pl-PL" b="1" dirty="0">
                <a:solidFill>
                  <a:srgbClr val="FF0000"/>
                </a:solidFill>
              </a:rPr>
              <a:t>odpowiadają solidarnie z najemcą stale zamieszkujące z nim osoby pełnoletnie</a:t>
            </a:r>
            <a:r>
              <a:rPr lang="pl-PL" dirty="0"/>
              <a:t>.</a:t>
            </a:r>
            <a:br>
              <a:rPr lang="pl-PL" dirty="0"/>
            </a:br>
            <a:r>
              <a:rPr lang="pl-PL" dirty="0"/>
              <a:t>§ 2. Odpowiedzialność osób, o których mowa w § 1, ogranicza się do wysokości czynszu i innych opłat należnych </a:t>
            </a:r>
            <a:r>
              <a:rPr lang="pl-PL" b="1" dirty="0"/>
              <a:t>za okres ich stałego </a:t>
            </a:r>
            <a:r>
              <a:rPr lang="pl-PL" b="1" dirty="0" smtClean="0"/>
              <a:t>zamieszkiwania.</a:t>
            </a:r>
            <a:endParaRPr lang="pl-PL" b="1" dirty="0"/>
          </a:p>
        </p:txBody>
      </p:sp>
    </p:spTree>
    <p:extLst>
      <p:ext uri="{BB962C8B-B14F-4D97-AF65-F5344CB8AC3E}">
        <p14:creationId xmlns:p14="http://schemas.microsoft.com/office/powerpoint/2010/main" xmlns="" val="12829391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0"/>
            <a:ext cx="8229600" cy="857232"/>
          </a:xfrm>
        </p:spPr>
        <p:txBody>
          <a:bodyPr/>
          <a:lstStyle/>
          <a:p>
            <a:r>
              <a:rPr lang="pl-PL" dirty="0"/>
              <a:t>Najem lokali</a:t>
            </a:r>
          </a:p>
        </p:txBody>
      </p:sp>
      <p:sp>
        <p:nvSpPr>
          <p:cNvPr id="3" name="Symbol zastępczy zawartości 2"/>
          <p:cNvSpPr>
            <a:spLocks noGrp="1"/>
          </p:cNvSpPr>
          <p:nvPr>
            <p:ph idx="1"/>
          </p:nvPr>
        </p:nvSpPr>
        <p:spPr>
          <a:xfrm>
            <a:off x="457200" y="928670"/>
            <a:ext cx="8229600" cy="5929330"/>
          </a:xfrm>
        </p:spPr>
        <p:txBody>
          <a:bodyPr>
            <a:normAutofit fontScale="55000" lnSpcReduction="20000"/>
          </a:bodyPr>
          <a:lstStyle/>
          <a:p>
            <a:pPr marL="0" indent="0">
              <a:buNone/>
            </a:pPr>
            <a:r>
              <a:rPr lang="pl-PL" dirty="0"/>
              <a:t>Co do lokali objętych regulacją ustawy o ochronie praw lokatorów</a:t>
            </a:r>
            <a:r>
              <a:rPr lang="pl-PL" dirty="0" smtClean="0">
                <a:sym typeface="Wingdings" pitchFamily="2" charset="2"/>
              </a:rPr>
              <a:t></a:t>
            </a:r>
          </a:p>
          <a:p>
            <a:pPr marL="0" indent="0">
              <a:buNone/>
            </a:pPr>
            <a:r>
              <a:rPr lang="pl-PL" b="1" dirty="0"/>
              <a:t>Art. 11. Wypowiedzenie umowy najmu przez właściciela lokalu </a:t>
            </a:r>
            <a:r>
              <a:rPr lang="pl-PL" b="1" dirty="0" smtClean="0"/>
              <a:t>(ustawa o ochronie praw lokatorów)</a:t>
            </a:r>
            <a:endParaRPr lang="pl-PL" b="1" dirty="0"/>
          </a:p>
          <a:p>
            <a:pPr marL="0" indent="0">
              <a:buNone/>
            </a:pPr>
            <a:r>
              <a:rPr lang="pl-PL" dirty="0"/>
              <a:t>1. Jeżeli lokator jest uprawniony do odpłatnego używania lokalu, wypowiedzenie przez właściciela stosunku prawnego może </a:t>
            </a:r>
            <a:r>
              <a:rPr lang="pl-PL" b="1" dirty="0">
                <a:solidFill>
                  <a:srgbClr val="FF0000"/>
                </a:solidFill>
              </a:rPr>
              <a:t>nastąpić tylko z przyczyn określonych w ust. 2-5 oraz w art. 21 </a:t>
            </a:r>
            <a:r>
              <a:rPr lang="pl-PL" b="1" dirty="0" smtClean="0">
                <a:solidFill>
                  <a:srgbClr val="FF0000"/>
                </a:solidFill>
              </a:rPr>
              <a:t>ust</a:t>
            </a:r>
            <a:r>
              <a:rPr lang="pl-PL" b="1" dirty="0">
                <a:solidFill>
                  <a:srgbClr val="FF0000"/>
                </a:solidFill>
              </a:rPr>
              <a:t>. 4 i 5 niniejszej ustawy</a:t>
            </a:r>
            <a:r>
              <a:rPr lang="pl-PL" b="1" dirty="0"/>
              <a:t>. </a:t>
            </a:r>
            <a:r>
              <a:rPr lang="pl-PL" dirty="0"/>
              <a:t>Wypowiedzenie powinno </a:t>
            </a:r>
            <a:r>
              <a:rPr lang="pl-PL" b="1" dirty="0"/>
              <a:t>być </a:t>
            </a:r>
            <a:r>
              <a:rPr lang="pl-PL" b="1" dirty="0">
                <a:solidFill>
                  <a:srgbClr val="FF0000"/>
                </a:solidFill>
              </a:rPr>
              <a:t>pod rygorem nieważności </a:t>
            </a:r>
            <a:r>
              <a:rPr lang="pl-PL" dirty="0">
                <a:solidFill>
                  <a:srgbClr val="FF0000"/>
                </a:solidFill>
              </a:rPr>
              <a:t>dokonane </a:t>
            </a:r>
            <a:r>
              <a:rPr lang="pl-PL" b="1" dirty="0">
                <a:solidFill>
                  <a:srgbClr val="FF0000"/>
                </a:solidFill>
              </a:rPr>
              <a:t>na piśmie </a:t>
            </a:r>
            <a:r>
              <a:rPr lang="pl-PL" dirty="0">
                <a:solidFill>
                  <a:srgbClr val="FF0000"/>
                </a:solidFill>
              </a:rPr>
              <a:t>oraz </a:t>
            </a:r>
            <a:r>
              <a:rPr lang="pl-PL" b="1" dirty="0">
                <a:solidFill>
                  <a:srgbClr val="FF0000"/>
                </a:solidFill>
              </a:rPr>
              <a:t>określać przyczynę </a:t>
            </a:r>
            <a:r>
              <a:rPr lang="pl-PL" dirty="0">
                <a:solidFill>
                  <a:srgbClr val="FF0000"/>
                </a:solidFill>
              </a:rPr>
              <a:t>wypowiedzenia</a:t>
            </a:r>
            <a:r>
              <a:rPr lang="pl-PL" dirty="0"/>
              <a:t>.</a:t>
            </a:r>
            <a:br>
              <a:rPr lang="pl-PL" dirty="0"/>
            </a:br>
            <a:r>
              <a:rPr lang="pl-PL" dirty="0"/>
              <a:t>2. Nie później niż na miesiąc naprzód, na koniec miesiąca kalendarzowego, właściciel może wypowiedzieć stosunek prawny, jeżeli lokator:</a:t>
            </a:r>
            <a:br>
              <a:rPr lang="pl-PL" dirty="0"/>
            </a:br>
            <a:r>
              <a:rPr lang="pl-PL" dirty="0"/>
              <a:t>1) pomimo pisemnego upomnienia nadal używa lokalu w sposób sprzeczny z umową lub niezgodnie z jego przeznaczeniem lub zaniedbuje obowiązki, dopuszczając do powstania szkód, lub niszczy urządzenia przeznaczone do wspólnego korzystania przez mieszkańców albo wykracza w sposób rażący lub uporczywy przeciwko porządkowi domowemu, czyniąc uciążliwym korzystanie z innych lokali, lub</a:t>
            </a:r>
            <a:br>
              <a:rPr lang="pl-PL" dirty="0"/>
            </a:br>
            <a:r>
              <a:rPr lang="pl-PL" dirty="0"/>
              <a:t>2) jest w zwłoce z zapłatą czynszu lub innych opłat za używanie lokalu co najmniej za trzy pełne okresy płatności pomimo uprzedzenia go na piśmie o zamiarze wypowiedzenia stosunku prawnego i wyznaczenia dodatkowego, miesięcznego terminu do zapłaty zaległych i bieżących należności, lub</a:t>
            </a:r>
            <a:br>
              <a:rPr lang="pl-PL" dirty="0"/>
            </a:br>
            <a:r>
              <a:rPr lang="pl-PL" dirty="0"/>
              <a:t>3) wynajął, podnajął albo oddał do bezpłatnego używania lokal lub jego część bez wymaganej pisemnej zgody właściciela, lub</a:t>
            </a:r>
            <a:br>
              <a:rPr lang="pl-PL" dirty="0"/>
            </a:br>
            <a:r>
              <a:rPr lang="pl-PL" dirty="0"/>
              <a:t>4) używa lokalu, który wymaga opróżnienia w związku z koniecznością rozbiórki lub remontu budynku, z zastrzeżeniem </a:t>
            </a:r>
            <a:r>
              <a:rPr lang="pl-PL" b="1" dirty="0"/>
              <a:t>art. 10</a:t>
            </a:r>
            <a:r>
              <a:rPr lang="pl-PL" dirty="0"/>
              <a:t> </a:t>
            </a:r>
            <a:r>
              <a:rPr lang="pl-PL" i="1" dirty="0"/>
              <a:t>obowiązek udostępnienia lokalu</a:t>
            </a:r>
            <a:r>
              <a:rPr lang="pl-PL" dirty="0"/>
              <a:t> ust. 4</a:t>
            </a:r>
            <a:r>
              <a:rPr lang="pl-PL" dirty="0" smtClean="0"/>
              <a:t>. (…)</a:t>
            </a:r>
            <a:endParaRPr lang="pl-PL" dirty="0"/>
          </a:p>
          <a:p>
            <a:pPr marL="0" indent="0">
              <a:buNone/>
            </a:pPr>
            <a:endParaRPr lang="pl-PL" dirty="0">
              <a:sym typeface="Wingdings" pitchFamily="2" charset="2"/>
            </a:endParaRPr>
          </a:p>
        </p:txBody>
      </p:sp>
    </p:spTree>
    <p:extLst>
      <p:ext uri="{BB962C8B-B14F-4D97-AF65-F5344CB8AC3E}">
        <p14:creationId xmlns:p14="http://schemas.microsoft.com/office/powerpoint/2010/main" xmlns="" val="39770118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Najem lokali</a:t>
            </a:r>
          </a:p>
        </p:txBody>
      </p:sp>
      <p:sp>
        <p:nvSpPr>
          <p:cNvPr id="3" name="Symbol zastępczy zawartości 2"/>
          <p:cNvSpPr>
            <a:spLocks noGrp="1"/>
          </p:cNvSpPr>
          <p:nvPr>
            <p:ph idx="1"/>
          </p:nvPr>
        </p:nvSpPr>
        <p:spPr/>
        <p:txBody>
          <a:bodyPr>
            <a:normAutofit fontScale="62500" lnSpcReduction="20000"/>
          </a:bodyPr>
          <a:lstStyle/>
          <a:p>
            <a:pPr marL="0" indent="0">
              <a:buNone/>
            </a:pPr>
            <a:r>
              <a:rPr lang="pl-PL" b="1" dirty="0"/>
              <a:t>Art. 688</a:t>
            </a:r>
            <a:r>
              <a:rPr lang="pl-PL" b="1" baseline="30000" dirty="0"/>
              <a:t>2</a:t>
            </a:r>
            <a:r>
              <a:rPr lang="pl-PL" b="1" dirty="0"/>
              <a:t>. Zgoda wynajmującego na podnajem lub bezpłatne używanie lokalu </a:t>
            </a:r>
          </a:p>
          <a:p>
            <a:pPr marL="0" indent="0">
              <a:buNone/>
            </a:pPr>
            <a:r>
              <a:rPr lang="pl-PL" b="1" dirty="0"/>
              <a:t>Bez zgody wynajmującego najemca nie może oddać lokalu lub jego części do bezpłatnego używania ani go podnająć</a:t>
            </a:r>
            <a:r>
              <a:rPr lang="pl-PL" dirty="0"/>
              <a:t>. Zgoda wynajmującego nie jest wymagana co do osoby, względem której najemca jest obciążony obowiązkiem alimentacyjnym. </a:t>
            </a:r>
          </a:p>
          <a:p>
            <a:r>
              <a:rPr lang="pl-PL" dirty="0"/>
              <a:t>Co do lokali objętych regulacją ustawy o ochronie praw lokatorów</a:t>
            </a:r>
            <a:r>
              <a:rPr lang="pl-PL" dirty="0">
                <a:sym typeface="Wingdings" pitchFamily="2" charset="2"/>
              </a:rPr>
              <a:t></a:t>
            </a:r>
          </a:p>
          <a:p>
            <a:pPr marL="0" indent="0">
              <a:buNone/>
            </a:pPr>
            <a:r>
              <a:rPr lang="pl-PL" b="1" dirty="0"/>
              <a:t>Art. 11. Wypowiedzenie umowy najmu przez właściciela lokalu (ustawa o ochronie praw najemcy lokalu)</a:t>
            </a:r>
          </a:p>
          <a:p>
            <a:pPr marL="0" indent="0">
              <a:buNone/>
            </a:pPr>
            <a:r>
              <a:rPr lang="pl-PL" dirty="0"/>
              <a:t>2. Nie później niż na miesiąc naprzód, na koniec miesiąca kalendarzowego, właściciel może wypowiedzieć stosunek prawny, jeżeli lokator:</a:t>
            </a:r>
            <a:br>
              <a:rPr lang="pl-PL" dirty="0"/>
            </a:br>
            <a:r>
              <a:rPr lang="pl-PL" dirty="0"/>
              <a:t>(….)</a:t>
            </a:r>
            <a:br>
              <a:rPr lang="pl-PL" dirty="0"/>
            </a:br>
            <a:r>
              <a:rPr lang="pl-PL" dirty="0"/>
              <a:t>2) jest w zwłoce z zapłatą czynszu lub innych opłat za używanie lokalu co najmniej za trzy pełne okresy płatności pomimo uprzedzenia go na piśmie o zamiarze wypowiedzenia stosunku prawnego i wyznaczenia dodatkowego, miesięcznego terminu do zapłaty zaległych i bieżących należności, </a:t>
            </a:r>
            <a:r>
              <a:rPr lang="pl-PL" dirty="0" smtClean="0"/>
              <a:t>(…)</a:t>
            </a:r>
            <a:endParaRPr lang="pl-PL" dirty="0"/>
          </a:p>
        </p:txBody>
      </p:sp>
    </p:spTree>
    <p:extLst>
      <p:ext uri="{BB962C8B-B14F-4D97-AF65-F5344CB8AC3E}">
        <p14:creationId xmlns:p14="http://schemas.microsoft.com/office/powerpoint/2010/main" xmlns="" val="5046004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Najem lokali</a:t>
            </a:r>
          </a:p>
        </p:txBody>
      </p:sp>
      <p:sp>
        <p:nvSpPr>
          <p:cNvPr id="3" name="Symbol zastępczy zawartości 2"/>
          <p:cNvSpPr>
            <a:spLocks noGrp="1"/>
          </p:cNvSpPr>
          <p:nvPr>
            <p:ph idx="1"/>
          </p:nvPr>
        </p:nvSpPr>
        <p:spPr/>
        <p:txBody>
          <a:bodyPr>
            <a:normAutofit fontScale="85000" lnSpcReduction="20000"/>
          </a:bodyPr>
          <a:lstStyle/>
          <a:p>
            <a:r>
              <a:rPr lang="pl-PL" dirty="0" smtClean="0"/>
              <a:t>Wzmożona ochrona uprawnień najemcy lokalu:</a:t>
            </a:r>
          </a:p>
          <a:p>
            <a:pPr marL="0" indent="0">
              <a:buNone/>
            </a:pPr>
            <a:r>
              <a:rPr lang="pl-PL" b="1" dirty="0"/>
              <a:t>Art. 690. Odpowiednie stosowanie przepisów o ochronie własności </a:t>
            </a:r>
          </a:p>
          <a:p>
            <a:pPr marL="0" indent="0">
              <a:buNone/>
            </a:pPr>
            <a:r>
              <a:rPr lang="pl-PL" dirty="0"/>
              <a:t>Do ochrony praw najemcy do używania lokalu stosuje się odpowiednio przepisy o ochronie własności. </a:t>
            </a:r>
          </a:p>
          <a:p>
            <a:r>
              <a:rPr lang="pl-PL" dirty="0"/>
              <a:t>Co do lokali objętych regulacją ustawy o ochronie praw lokatorów</a:t>
            </a:r>
            <a:r>
              <a:rPr lang="pl-PL" dirty="0" smtClean="0">
                <a:sym typeface="Wingdings" pitchFamily="2" charset="2"/>
              </a:rPr>
              <a:t></a:t>
            </a:r>
          </a:p>
          <a:p>
            <a:pPr marL="0" indent="0">
              <a:buNone/>
            </a:pPr>
            <a:r>
              <a:rPr lang="pl-PL" b="1" dirty="0"/>
              <a:t>Art. 19. Ochrona praw lokatora jak ochrona </a:t>
            </a:r>
            <a:r>
              <a:rPr lang="pl-PL" b="1" dirty="0" smtClean="0"/>
              <a:t>własności (ustawa o ochronie praw lokatorów) </a:t>
            </a:r>
            <a:endParaRPr lang="pl-PL" b="1" dirty="0"/>
          </a:p>
          <a:p>
            <a:pPr marL="0" indent="0">
              <a:buNone/>
            </a:pPr>
            <a:r>
              <a:rPr lang="pl-PL" dirty="0"/>
              <a:t>Do ochrony praw lokatora do używania lokalu stosuje się odpowiednio przepisy o ochronie własności. </a:t>
            </a:r>
          </a:p>
          <a:p>
            <a:endParaRPr lang="pl-PL" dirty="0">
              <a:sym typeface="Wingdings" pitchFamily="2" charset="2"/>
            </a:endParaRPr>
          </a:p>
          <a:p>
            <a:endParaRPr lang="pl-PL" dirty="0"/>
          </a:p>
        </p:txBody>
      </p:sp>
    </p:spTree>
    <p:extLst>
      <p:ext uri="{BB962C8B-B14F-4D97-AF65-F5344CB8AC3E}">
        <p14:creationId xmlns:p14="http://schemas.microsoft.com/office/powerpoint/2010/main" xmlns="" val="42483986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1</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buNone/>
            </a:pPr>
            <a:r>
              <a:rPr lang="pl-PL" dirty="0" smtClean="0"/>
              <a:t>Balbina O. zawarła z Metodym K. następującą umowę: Metody K. wyda Balbinie O. winylową płytę zespołu „XYZ”, by ta mogła jej używać przez dwa tygodnie, w zamian za co Balbina ma uiszczać Metodemu czynsz – 20 kg ziemniaków za każdy tydzień używania płyty. Balbina postanowiła dać płytę do posłuchania swemu chłopakowi, Makaremu C. Kiedy dowiedział się o tym Metody, zrobił Balbinie ogromną awanturę i zażądał natychmiastowego zwrotu płyty.</a:t>
            </a:r>
          </a:p>
          <a:p>
            <a:r>
              <a:rPr lang="pl-PL" dirty="0" smtClean="0"/>
              <a:t>Jaka to umowa?</a:t>
            </a:r>
          </a:p>
          <a:p>
            <a:r>
              <a:rPr lang="pl-PL" dirty="0" smtClean="0"/>
              <a:t>Czy strony mogły ustalić czynsz tak, jak zrobiły to w powyższym stanie faktycznym?</a:t>
            </a:r>
          </a:p>
          <a:p>
            <a:r>
              <a:rPr lang="pl-PL" dirty="0" smtClean="0"/>
              <a:t>W jaki sposób Balbina powinna używać płyty?</a:t>
            </a:r>
          </a:p>
          <a:p>
            <a:r>
              <a:rPr lang="pl-PL" dirty="0" smtClean="0"/>
              <a:t>Czy Balbina mogła oddać płytę do bezpłatnego używania Makaremu?</a:t>
            </a:r>
            <a:endParaRPr lang="pl-PL" dirty="0"/>
          </a:p>
        </p:txBody>
      </p:sp>
    </p:spTree>
    <p:extLst>
      <p:ext uri="{BB962C8B-B14F-4D97-AF65-F5344CB8AC3E}">
        <p14:creationId xmlns:p14="http://schemas.microsoft.com/office/powerpoint/2010/main" xmlns="" val="3401135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najem</a:t>
            </a:r>
            <a:endParaRPr lang="pl-PL" dirty="0"/>
          </a:p>
        </p:txBody>
      </p:sp>
      <p:sp>
        <p:nvSpPr>
          <p:cNvPr id="3" name="Symbol zastępczy zawartości 2"/>
          <p:cNvSpPr>
            <a:spLocks noGrp="1"/>
          </p:cNvSpPr>
          <p:nvPr>
            <p:ph idx="1"/>
          </p:nvPr>
        </p:nvSpPr>
        <p:spPr/>
        <p:txBody>
          <a:bodyPr/>
          <a:lstStyle/>
          <a:p>
            <a:r>
              <a:rPr lang="pl-PL" dirty="0" smtClean="0"/>
              <a:t>Najemca uzyskuje prawo korzystania z przedmiotu najmu, które jest ograniczone czasowo</a:t>
            </a:r>
          </a:p>
          <a:p>
            <a:r>
              <a:rPr lang="pl-PL" dirty="0" smtClean="0"/>
              <a:t>Po upływie okresu najmu, jego przedmiot powinien być zwrócony w stanie niepogorszonym (dopuszczalne jest zużycie wynikające z normalnej eksploatacji przedmiotu)</a:t>
            </a:r>
            <a:endParaRPr lang="pl-PL" dirty="0"/>
          </a:p>
        </p:txBody>
      </p:sp>
    </p:spTree>
    <p:extLst>
      <p:ext uri="{BB962C8B-B14F-4D97-AF65-F5344CB8AC3E}">
        <p14:creationId xmlns:p14="http://schemas.microsoft.com/office/powerpoint/2010/main" xmlns="" val="56596218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2</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dirty="0" smtClean="0"/>
              <a:t>Konstancja W. zawarła z Cyrylem G. umowę najmu, której przedmiotem był koncertowy fortepian. Umowa została zawarta na trzy lata. Po upływie trzech lat Konstancja nadał używa fortepianu, regularnie płacąc Cyrylowi czynsz, a Cyryl nie wyraża żadnych protestów.</a:t>
            </a:r>
          </a:p>
          <a:p>
            <a:r>
              <a:rPr lang="pl-PL" dirty="0" smtClean="0"/>
              <a:t>Jak nazywają się strony umowy najmu? Którą z nich jest Konstancja, a którą – Cyryl?</a:t>
            </a:r>
          </a:p>
          <a:p>
            <a:r>
              <a:rPr lang="pl-PL" dirty="0" smtClean="0"/>
              <a:t>W jakich odstępach czasu Konstancja powinna uiszczać Cyrylowi czynsz, jeśli strony nie poczyniły odpowiednich ustaleń w umowie?</a:t>
            </a:r>
          </a:p>
          <a:p>
            <a:r>
              <a:rPr lang="pl-PL" dirty="0" smtClean="0"/>
              <a:t>Czy umowa najmu, którą zawarli Konstancja i Cyryl trwa nadal, mimo że była zawarta na czas określony, który już upłynął?</a:t>
            </a:r>
          </a:p>
        </p:txBody>
      </p:sp>
    </p:spTree>
    <p:extLst>
      <p:ext uri="{BB962C8B-B14F-4D97-AF65-F5344CB8AC3E}">
        <p14:creationId xmlns:p14="http://schemas.microsoft.com/office/powerpoint/2010/main" xmlns="" val="24013062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3</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dirty="0" smtClean="0"/>
              <a:t>Ludwik K. i Domicela K. są małżeństwem. Postanowili uregulować swoje stosunki majątkowe w ten sposób, że zawarli przed notariuszem umowę rozdzielności majątkowej. Ludwik K. wynajął mieszkanie od Januarego Z., by małżonkowie mieli gdzie mieszkać. Najem miał trwać jednak tylko trzy lata, ponieważ tyle miała potrwać budowa domu Ludwika i Domiceli. Strony zawarły umowę ustnie.</a:t>
            </a:r>
          </a:p>
          <a:p>
            <a:r>
              <a:rPr lang="pl-PL" dirty="0" smtClean="0"/>
              <a:t>Kto jest najemcą mieszkania?</a:t>
            </a:r>
          </a:p>
          <a:p>
            <a:r>
              <a:rPr lang="pl-PL" dirty="0" smtClean="0"/>
              <a:t>W jakiej formie powinna być zawarta umowa najmu mieszkania? </a:t>
            </a:r>
          </a:p>
          <a:p>
            <a:r>
              <a:rPr lang="pl-PL" dirty="0" smtClean="0"/>
              <a:t>Jaki skutek prawny ma fakt,  że w podanym wyżej stanie faktycznym strony zawarły umowę ustnie?</a:t>
            </a:r>
            <a:endParaRPr lang="pl-PL" dirty="0"/>
          </a:p>
        </p:txBody>
      </p:sp>
    </p:spTree>
    <p:extLst>
      <p:ext uri="{BB962C8B-B14F-4D97-AF65-F5344CB8AC3E}">
        <p14:creationId xmlns:p14="http://schemas.microsoft.com/office/powerpoint/2010/main" xmlns="" val="17413320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4</a:t>
            </a:r>
            <a:endParaRPr lang="pl-PL" dirty="0"/>
          </a:p>
        </p:txBody>
      </p:sp>
      <p:sp>
        <p:nvSpPr>
          <p:cNvPr id="3" name="Symbol zastępczy zawartości 2"/>
          <p:cNvSpPr>
            <a:spLocks noGrp="1"/>
          </p:cNvSpPr>
          <p:nvPr>
            <p:ph idx="1"/>
          </p:nvPr>
        </p:nvSpPr>
        <p:spPr/>
        <p:txBody>
          <a:bodyPr>
            <a:normAutofit/>
          </a:bodyPr>
          <a:lstStyle/>
          <a:p>
            <a:pPr marL="0" indent="0">
              <a:buNone/>
            </a:pPr>
            <a:r>
              <a:rPr lang="pl-PL" dirty="0" err="1" smtClean="0"/>
              <a:t>Jakubina</a:t>
            </a:r>
            <a:r>
              <a:rPr lang="pl-PL" dirty="0" smtClean="0"/>
              <a:t> G. </a:t>
            </a:r>
            <a:r>
              <a:rPr lang="pl-PL" dirty="0"/>
              <a:t>zawarła z </a:t>
            </a:r>
            <a:r>
              <a:rPr lang="pl-PL" dirty="0" err="1" smtClean="0"/>
              <a:t>Haralampiuszem</a:t>
            </a:r>
            <a:r>
              <a:rPr lang="pl-PL" dirty="0" smtClean="0"/>
              <a:t> P. </a:t>
            </a:r>
            <a:r>
              <a:rPr lang="pl-PL" dirty="0"/>
              <a:t>następującą </a:t>
            </a:r>
            <a:r>
              <a:rPr lang="pl-PL" dirty="0" smtClean="0"/>
              <a:t>umowę: </a:t>
            </a:r>
            <a:r>
              <a:rPr lang="pl-PL" dirty="0" err="1" smtClean="0"/>
              <a:t>Haralampiusz</a:t>
            </a:r>
            <a:r>
              <a:rPr lang="pl-PL" dirty="0" smtClean="0"/>
              <a:t> P. wyda </a:t>
            </a:r>
            <a:r>
              <a:rPr lang="pl-PL" dirty="0" err="1" smtClean="0"/>
              <a:t>Jakubinie</a:t>
            </a:r>
            <a:r>
              <a:rPr lang="pl-PL" dirty="0" smtClean="0"/>
              <a:t> G. najnowszą powieść  znanego autora, </a:t>
            </a:r>
            <a:r>
              <a:rPr lang="pl-PL" dirty="0"/>
              <a:t>by ta mogła jej </a:t>
            </a:r>
            <a:r>
              <a:rPr lang="pl-PL" dirty="0" smtClean="0"/>
              <a:t>używać, </a:t>
            </a:r>
            <a:r>
              <a:rPr lang="pl-PL" dirty="0"/>
              <a:t>w zamian za </a:t>
            </a:r>
            <a:r>
              <a:rPr lang="pl-PL" dirty="0" smtClean="0"/>
              <a:t>co </a:t>
            </a:r>
            <a:r>
              <a:rPr lang="pl-PL" dirty="0" err="1" smtClean="0"/>
              <a:t>Haralampiusz</a:t>
            </a:r>
            <a:r>
              <a:rPr lang="pl-PL" dirty="0"/>
              <a:t> </a:t>
            </a:r>
            <a:r>
              <a:rPr lang="pl-PL" dirty="0" smtClean="0"/>
              <a:t> nie oczekuje od </a:t>
            </a:r>
            <a:r>
              <a:rPr lang="pl-PL" dirty="0" err="1" smtClean="0"/>
              <a:t>Jakubiny</a:t>
            </a:r>
            <a:r>
              <a:rPr lang="pl-PL" dirty="0" smtClean="0"/>
              <a:t> jakiegokolwiek świadczenia</a:t>
            </a:r>
            <a:endParaRPr lang="pl-PL" dirty="0"/>
          </a:p>
          <a:p>
            <a:r>
              <a:rPr lang="pl-PL" dirty="0"/>
              <a:t>Jaka to umowa</a:t>
            </a:r>
            <a:r>
              <a:rPr lang="pl-PL" dirty="0" smtClean="0"/>
              <a:t>?</a:t>
            </a:r>
          </a:p>
          <a:p>
            <a:pPr marL="0" indent="0">
              <a:buNone/>
            </a:pPr>
            <a:endParaRPr lang="pl-PL" dirty="0"/>
          </a:p>
        </p:txBody>
      </p:sp>
    </p:spTree>
    <p:extLst>
      <p:ext uri="{BB962C8B-B14F-4D97-AF65-F5344CB8AC3E}">
        <p14:creationId xmlns:p14="http://schemas.microsoft.com/office/powerpoint/2010/main" xmlns="" val="804598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najem</a:t>
            </a:r>
            <a:endParaRPr lang="pl-PL" dirty="0"/>
          </a:p>
        </p:txBody>
      </p:sp>
      <p:sp>
        <p:nvSpPr>
          <p:cNvPr id="3" name="Symbol zastępczy zawartości 2"/>
          <p:cNvSpPr>
            <a:spLocks noGrp="1"/>
          </p:cNvSpPr>
          <p:nvPr>
            <p:ph idx="1"/>
          </p:nvPr>
        </p:nvSpPr>
        <p:spPr/>
        <p:txBody>
          <a:bodyPr>
            <a:normAutofit/>
          </a:bodyPr>
          <a:lstStyle/>
          <a:p>
            <a:r>
              <a:rPr lang="pl-PL" dirty="0" smtClean="0"/>
              <a:t>Umowa najmu </a:t>
            </a:r>
            <a:r>
              <a:rPr lang="pl-PL" b="1" dirty="0" smtClean="0"/>
              <a:t>nie jest kwalifikowana podmiotowo</a:t>
            </a:r>
            <a:r>
              <a:rPr lang="pl-PL" dirty="0" smtClean="0"/>
              <a:t> </a:t>
            </a:r>
            <a:r>
              <a:rPr lang="pl-PL" dirty="0" smtClean="0">
                <a:sym typeface="Wingdings" pitchFamily="2" charset="2"/>
              </a:rPr>
              <a:t> znaczy to, że wynajmującym, jak i najemcą może być każdy podmiot (osoby fizyczne, osoby prawne, osoby ustawowe)</a:t>
            </a:r>
          </a:p>
          <a:p>
            <a:r>
              <a:rPr lang="pl-PL" dirty="0" smtClean="0">
                <a:sym typeface="Wingdings" pitchFamily="2" charset="2"/>
              </a:rPr>
              <a:t>Obligacyjny charakter </a:t>
            </a:r>
            <a:r>
              <a:rPr lang="pl-PL" dirty="0" err="1" smtClean="0">
                <a:sym typeface="Wingdings" pitchFamily="2" charset="2"/>
              </a:rPr>
              <a:t>najmu</a:t>
            </a:r>
            <a:r>
              <a:rPr lang="pl-PL" dirty="0" smtClean="0">
                <a:sym typeface="Wingdings" pitchFamily="2" charset="2"/>
              </a:rPr>
              <a:t> </a:t>
            </a:r>
            <a:r>
              <a:rPr lang="pl-PL" dirty="0" smtClean="0">
                <a:sym typeface="Wingdings" pitchFamily="2" charset="2"/>
              </a:rPr>
              <a:t>w</a:t>
            </a:r>
            <a:r>
              <a:rPr lang="pl-PL" dirty="0" smtClean="0">
                <a:sym typeface="Wingdings" pitchFamily="2" charset="2"/>
              </a:rPr>
              <a:t>ynajmujący </a:t>
            </a:r>
            <a:r>
              <a:rPr lang="pl-PL" dirty="0" smtClean="0">
                <a:sym typeface="Wingdings" pitchFamily="2" charset="2"/>
              </a:rPr>
              <a:t>nie musi być właścicielem przedmiotu </a:t>
            </a:r>
            <a:r>
              <a:rPr lang="pl-PL" dirty="0" smtClean="0">
                <a:sym typeface="Wingdings" pitchFamily="2" charset="2"/>
              </a:rPr>
              <a:t>najmu</a:t>
            </a:r>
            <a:endParaRPr lang="pl-PL" dirty="0" smtClean="0">
              <a:sym typeface="Wingdings" pitchFamily="2" charset="2"/>
            </a:endParaRPr>
          </a:p>
        </p:txBody>
      </p:sp>
    </p:spTree>
    <p:extLst>
      <p:ext uri="{BB962C8B-B14F-4D97-AF65-F5344CB8AC3E}">
        <p14:creationId xmlns:p14="http://schemas.microsoft.com/office/powerpoint/2010/main" xmlns="" val="24107321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najem</a:t>
            </a:r>
            <a:endParaRPr lang="pl-PL" dirty="0"/>
          </a:p>
        </p:txBody>
      </p:sp>
      <p:sp>
        <p:nvSpPr>
          <p:cNvPr id="3" name="Symbol zastępczy zawartości 2"/>
          <p:cNvSpPr>
            <a:spLocks noGrp="1"/>
          </p:cNvSpPr>
          <p:nvPr>
            <p:ph idx="1"/>
          </p:nvPr>
        </p:nvSpPr>
        <p:spPr/>
        <p:txBody>
          <a:bodyPr>
            <a:normAutofit fontScale="92500" lnSpcReduction="20000"/>
          </a:bodyPr>
          <a:lstStyle/>
          <a:p>
            <a:pPr algn="ctr">
              <a:buNone/>
            </a:pPr>
            <a:r>
              <a:rPr lang="pl-PL" dirty="0" smtClean="0"/>
              <a:t>zmiany </a:t>
            </a:r>
            <a:r>
              <a:rPr lang="pl-PL" dirty="0" smtClean="0"/>
              <a:t>podmiotów stosunku najmu </a:t>
            </a:r>
          </a:p>
          <a:p>
            <a:pPr algn="just"/>
            <a:r>
              <a:rPr lang="pl-PL" b="1" dirty="0" smtClean="0"/>
              <a:t>Śmierć</a:t>
            </a:r>
            <a:r>
              <a:rPr lang="pl-PL" dirty="0" smtClean="0"/>
              <a:t> </a:t>
            </a:r>
            <a:r>
              <a:rPr lang="pl-PL" dirty="0" smtClean="0"/>
              <a:t>stron prowadzi </a:t>
            </a:r>
            <a:r>
              <a:rPr lang="pl-PL" dirty="0" smtClean="0"/>
              <a:t>co do zasady do </a:t>
            </a:r>
            <a:r>
              <a:rPr lang="pl-PL" dirty="0" smtClean="0"/>
              <a:t>zmiany podmiotów po obu stronach stosunku – </a:t>
            </a:r>
            <a:r>
              <a:rPr lang="pl-PL" b="1" dirty="0" smtClean="0"/>
              <a:t>w </a:t>
            </a:r>
            <a:r>
              <a:rPr lang="pl-PL" b="1" dirty="0" smtClean="0"/>
              <a:t>miejsce wynajmującego i najemcy wstępują ich spadkobiercy </a:t>
            </a:r>
            <a:r>
              <a:rPr lang="pl-PL" dirty="0" smtClean="0"/>
              <a:t>(art</a:t>
            </a:r>
            <a:r>
              <a:rPr lang="pl-PL" dirty="0" smtClean="0"/>
              <a:t>. 922 § 2 </a:t>
            </a:r>
            <a:r>
              <a:rPr lang="pl-PL" dirty="0" smtClean="0"/>
              <a:t>KC).</a:t>
            </a:r>
            <a:r>
              <a:rPr lang="pl-PL" dirty="0" smtClean="0"/>
              <a:t> </a:t>
            </a:r>
            <a:r>
              <a:rPr lang="pl-PL" dirty="0" smtClean="0">
                <a:solidFill>
                  <a:srgbClr val="FF0000"/>
                </a:solidFill>
              </a:rPr>
              <a:t>UWAGA! </a:t>
            </a:r>
            <a:r>
              <a:rPr lang="pl-PL" dirty="0" smtClean="0"/>
              <a:t>Wyjątek - śmierć </a:t>
            </a:r>
            <a:r>
              <a:rPr lang="pl-PL" dirty="0" smtClean="0"/>
              <a:t>najemcy lokalu </a:t>
            </a:r>
            <a:r>
              <a:rPr lang="pl-PL" dirty="0" smtClean="0"/>
              <a:t>mieszkalnego </a:t>
            </a:r>
            <a:r>
              <a:rPr lang="pl-PL" dirty="0" smtClean="0">
                <a:sym typeface="Wingdings" pitchFamily="2" charset="2"/>
              </a:rPr>
              <a:t></a:t>
            </a:r>
            <a:r>
              <a:rPr lang="pl-PL" dirty="0" smtClean="0"/>
              <a:t> </a:t>
            </a:r>
            <a:r>
              <a:rPr lang="pl-PL" dirty="0" smtClean="0"/>
              <a:t>w stosunek najmu wstępują wskazane w art. 691 § 1 KC osoby bliskie, a w ich braku stosunek taki wygasa – por. art. 691 § 3 KC. </a:t>
            </a:r>
            <a:endParaRPr lang="pl-PL" dirty="0" smtClean="0"/>
          </a:p>
          <a:p>
            <a:r>
              <a:rPr lang="pl-PL" b="1" dirty="0" smtClean="0"/>
              <a:t>Zbycie</a:t>
            </a:r>
            <a:r>
              <a:rPr lang="pl-PL" dirty="0" smtClean="0"/>
              <a:t> </a:t>
            </a:r>
            <a:r>
              <a:rPr lang="pl-PL" dirty="0" smtClean="0"/>
              <a:t>przedmiotu najmu prowadzi do zmiany </a:t>
            </a:r>
            <a:r>
              <a:rPr lang="pl-PL" b="1" dirty="0" smtClean="0"/>
              <a:t>wynajmującego</a:t>
            </a:r>
            <a:r>
              <a:rPr lang="pl-PL" dirty="0" smtClean="0"/>
              <a:t> (art. 678 KC) </a:t>
            </a: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0"/>
            <a:ext cx="8229600" cy="1143000"/>
          </a:xfrm>
        </p:spPr>
        <p:txBody>
          <a:bodyPr/>
          <a:lstStyle/>
          <a:p>
            <a:r>
              <a:rPr lang="pl-PL" dirty="0" smtClean="0"/>
              <a:t>najem</a:t>
            </a:r>
            <a:endParaRPr lang="pl-PL" dirty="0"/>
          </a:p>
        </p:txBody>
      </p:sp>
      <p:sp>
        <p:nvSpPr>
          <p:cNvPr id="3" name="Symbol zastępczy zawartości 2"/>
          <p:cNvSpPr>
            <a:spLocks noGrp="1"/>
          </p:cNvSpPr>
          <p:nvPr>
            <p:ph idx="1"/>
          </p:nvPr>
        </p:nvSpPr>
        <p:spPr>
          <a:xfrm>
            <a:off x="0" y="928670"/>
            <a:ext cx="8929718" cy="5929330"/>
          </a:xfrm>
        </p:spPr>
        <p:txBody>
          <a:bodyPr>
            <a:normAutofit fontScale="62500" lnSpcReduction="20000"/>
          </a:bodyPr>
          <a:lstStyle/>
          <a:p>
            <a:pPr marL="0" indent="0">
              <a:buNone/>
            </a:pPr>
            <a:r>
              <a:rPr lang="pl-PL" dirty="0" smtClean="0"/>
              <a:t>Okres korzystania z przedmiotu najmu:</a:t>
            </a:r>
          </a:p>
          <a:p>
            <a:pPr>
              <a:buFont typeface="Courier New" pitchFamily="49" charset="0"/>
              <a:buChar char="o"/>
            </a:pPr>
            <a:r>
              <a:rPr lang="pl-PL" dirty="0" smtClean="0"/>
              <a:t>Może być wskazany w sposób ścisły (</a:t>
            </a:r>
            <a:r>
              <a:rPr lang="pl-PL" dirty="0"/>
              <a:t>wskazanie daty czasu lub okresu, np. na miesiąc, na rok</a:t>
            </a:r>
            <a:r>
              <a:rPr lang="pl-PL" dirty="0" smtClean="0"/>
              <a:t>)</a:t>
            </a:r>
            <a:r>
              <a:rPr lang="pl-PL" dirty="0"/>
              <a:t> – na </a:t>
            </a:r>
            <a:r>
              <a:rPr lang="pl-PL" b="1" dirty="0"/>
              <a:t>czas oznaczony </a:t>
            </a:r>
            <a:endParaRPr lang="pl-PL" dirty="0"/>
          </a:p>
          <a:p>
            <a:pPr>
              <a:buFont typeface="Courier New" pitchFamily="49" charset="0"/>
              <a:buChar char="o"/>
            </a:pPr>
            <a:r>
              <a:rPr lang="pl-PL" dirty="0" smtClean="0"/>
              <a:t>Może być wskazany bez ścisłego okresu (najem na czas </a:t>
            </a:r>
            <a:r>
              <a:rPr lang="pl-PL" b="1" dirty="0" smtClean="0"/>
              <a:t>nieoznaczo</a:t>
            </a:r>
            <a:r>
              <a:rPr lang="pl-PL" dirty="0" smtClean="0"/>
              <a:t>ny) </a:t>
            </a:r>
          </a:p>
          <a:p>
            <a:r>
              <a:rPr lang="pl-PL" dirty="0" smtClean="0"/>
              <a:t>Wypowiedzenie</a:t>
            </a:r>
            <a:r>
              <a:rPr lang="pl-PL" dirty="0" smtClean="0">
                <a:sym typeface="Wingdings" pitchFamily="2" charset="2"/>
              </a:rPr>
              <a:t></a:t>
            </a:r>
            <a:endParaRPr lang="pl-PL" dirty="0" smtClean="0"/>
          </a:p>
          <a:p>
            <a:pPr marL="0" indent="0">
              <a:buNone/>
            </a:pPr>
            <a:r>
              <a:rPr lang="pl-PL" dirty="0" smtClean="0"/>
              <a:t> </a:t>
            </a:r>
            <a:r>
              <a:rPr lang="pl-PL" b="1" dirty="0"/>
              <a:t>Art. 673. Terminy i sposób wypowiedzenia najmu </a:t>
            </a:r>
          </a:p>
          <a:p>
            <a:pPr marL="0" indent="0">
              <a:buNone/>
            </a:pPr>
            <a:r>
              <a:rPr lang="pl-PL" dirty="0"/>
              <a:t>§ 1. Jeżeli czas trwania najmu </a:t>
            </a:r>
            <a:r>
              <a:rPr lang="pl-PL" b="1" dirty="0"/>
              <a:t>nie jest oznaczony</a:t>
            </a:r>
            <a:r>
              <a:rPr lang="pl-PL" dirty="0"/>
              <a:t>, zarówno wynajmujący, jak i najemca mogą wypowiedzieć najem </a:t>
            </a:r>
            <a:r>
              <a:rPr lang="pl-PL" b="1" dirty="0"/>
              <a:t>z zachowaniem terminów umownych, a w ich braku z zachowaniem terminów ustawowych</a:t>
            </a:r>
            <a:r>
              <a:rPr lang="pl-PL" dirty="0"/>
              <a:t>.</a:t>
            </a:r>
            <a:br>
              <a:rPr lang="pl-PL" dirty="0"/>
            </a:br>
            <a:r>
              <a:rPr lang="pl-PL" dirty="0"/>
              <a:t>§ 2. </a:t>
            </a:r>
            <a:r>
              <a:rPr lang="pl-PL" b="1" dirty="0"/>
              <a:t>Ustawowe terminy wypowiedzenia najmu </a:t>
            </a:r>
            <a:r>
              <a:rPr lang="pl-PL" dirty="0"/>
              <a:t>są następujące: </a:t>
            </a:r>
            <a:endParaRPr lang="pl-PL" dirty="0" smtClean="0"/>
          </a:p>
          <a:p>
            <a:pPr marL="0" indent="0">
              <a:buNone/>
            </a:pPr>
            <a:r>
              <a:rPr lang="pl-PL" dirty="0" smtClean="0"/>
              <a:t>-gdy </a:t>
            </a:r>
            <a:r>
              <a:rPr lang="pl-PL" dirty="0"/>
              <a:t>czynsz jest płatny w odstępach czasu dłuższych niż miesiąc, najem można wypowiedzieć najpóźniej na trzy miesiące naprzód na koniec kwartału kalendarzowego; </a:t>
            </a:r>
            <a:endParaRPr lang="pl-PL" dirty="0" smtClean="0"/>
          </a:p>
          <a:p>
            <a:pPr marL="0" indent="0">
              <a:buFontTx/>
              <a:buChar char="-"/>
            </a:pPr>
            <a:r>
              <a:rPr lang="pl-PL" dirty="0" smtClean="0"/>
              <a:t>gdy </a:t>
            </a:r>
            <a:r>
              <a:rPr lang="pl-PL" dirty="0"/>
              <a:t>czynsz jest płatny miesięcznie - na miesiąc naprzód na koniec miesiąca kalendarzowego</a:t>
            </a:r>
            <a:r>
              <a:rPr lang="pl-PL" dirty="0" smtClean="0"/>
              <a:t>;</a:t>
            </a:r>
          </a:p>
          <a:p>
            <a:pPr marL="0" indent="0">
              <a:buFontTx/>
              <a:buChar char="-"/>
            </a:pPr>
            <a:r>
              <a:rPr lang="pl-PL" dirty="0" smtClean="0"/>
              <a:t> </a:t>
            </a:r>
            <a:r>
              <a:rPr lang="pl-PL" dirty="0"/>
              <a:t>gdy czynsz jest płatny w krótszych odstępach czasu - na trzy dni naprzód</a:t>
            </a:r>
            <a:r>
              <a:rPr lang="pl-PL" dirty="0" smtClean="0"/>
              <a:t>;</a:t>
            </a:r>
          </a:p>
          <a:p>
            <a:pPr marL="0" indent="0">
              <a:buFontTx/>
              <a:buChar char="-"/>
            </a:pPr>
            <a:r>
              <a:rPr lang="pl-PL" dirty="0" smtClean="0"/>
              <a:t> </a:t>
            </a:r>
            <a:r>
              <a:rPr lang="pl-PL" dirty="0"/>
              <a:t>gdy najem jest dzienny - na jeden dzień naprzód.</a:t>
            </a:r>
            <a:br>
              <a:rPr lang="pl-PL" dirty="0"/>
            </a:br>
            <a:r>
              <a:rPr lang="pl-PL" dirty="0"/>
              <a:t>§ 3. Jeżeli czas trwania najmu jest </a:t>
            </a:r>
            <a:r>
              <a:rPr lang="pl-PL" b="1" dirty="0"/>
              <a:t>oznaczony,</a:t>
            </a:r>
            <a:r>
              <a:rPr lang="pl-PL" dirty="0"/>
              <a:t> zarówno wynajmujący, jak i najemca mogą wypowiedzieć najem </a:t>
            </a:r>
            <a:r>
              <a:rPr lang="pl-PL" b="1" dirty="0"/>
              <a:t>w wypadkach określonych w umowie</a:t>
            </a:r>
            <a:r>
              <a:rPr lang="pl-PL" dirty="0" smtClean="0"/>
              <a:t>. („</a:t>
            </a:r>
            <a:r>
              <a:rPr lang="pl-PL" dirty="0" smtClean="0">
                <a:solidFill>
                  <a:srgbClr val="FF0000"/>
                </a:solidFill>
              </a:rPr>
              <a:t>ważne powody</a:t>
            </a:r>
            <a:r>
              <a:rPr lang="pl-PL" dirty="0" smtClean="0"/>
              <a:t>”)</a:t>
            </a:r>
            <a:endParaRPr lang="pl-PL" dirty="0"/>
          </a:p>
          <a:p>
            <a:pPr>
              <a:buFont typeface="Courier New" pitchFamily="49" charset="0"/>
              <a:buChar char="o"/>
            </a:pPr>
            <a:endParaRPr lang="pl-PL" dirty="0" smtClean="0"/>
          </a:p>
        </p:txBody>
      </p:sp>
    </p:spTree>
    <p:extLst>
      <p:ext uri="{BB962C8B-B14F-4D97-AF65-F5344CB8AC3E}">
        <p14:creationId xmlns:p14="http://schemas.microsoft.com/office/powerpoint/2010/main" xmlns="" val="1533664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Najem</a:t>
            </a:r>
            <a:br>
              <a:rPr lang="pl-PL" dirty="0" smtClean="0"/>
            </a:br>
            <a:r>
              <a:rPr lang="pl-PL" dirty="0" smtClean="0"/>
              <a:t>- wypowiedzenie-</a:t>
            </a:r>
            <a:endParaRPr lang="pl-PL" dirty="0"/>
          </a:p>
        </p:txBody>
      </p:sp>
      <p:sp>
        <p:nvSpPr>
          <p:cNvPr id="3" name="Symbol zastępczy zawartości 2"/>
          <p:cNvSpPr>
            <a:spLocks noGrp="1"/>
          </p:cNvSpPr>
          <p:nvPr>
            <p:ph idx="1"/>
          </p:nvPr>
        </p:nvSpPr>
        <p:spPr/>
        <p:txBody>
          <a:bodyPr>
            <a:normAutofit/>
          </a:bodyPr>
          <a:lstStyle/>
          <a:p>
            <a:r>
              <a:rPr lang="pl-PL" dirty="0" smtClean="0"/>
              <a:t>Tylko umowa najmu zawarta na czas nieoznaczony może być swobodnie wypowiedziana przez jej strony, i to bez podania przyczyny wypowiedzenia </a:t>
            </a:r>
            <a:r>
              <a:rPr lang="pl-PL" dirty="0" err="1" smtClean="0">
                <a:sym typeface="Wingdings" pitchFamily="2" charset="2"/>
              </a:rPr>
              <a:t>wyr</a:t>
            </a:r>
            <a:r>
              <a:rPr lang="pl-PL" dirty="0" smtClean="0">
                <a:sym typeface="Wingdings" pitchFamily="2" charset="2"/>
              </a:rPr>
              <a:t>. </a:t>
            </a:r>
            <a:r>
              <a:rPr lang="pl-PL" dirty="0" smtClean="0"/>
              <a:t>SN z 17.9.1997 r., II CKN 320/97, </a:t>
            </a:r>
            <a:r>
              <a:rPr lang="pl-PL" dirty="0" err="1" smtClean="0"/>
              <a:t>Legalis</a:t>
            </a:r>
            <a:endParaRPr lang="pl-PL" dirty="0" smtClean="0"/>
          </a:p>
          <a:p>
            <a:endParaRPr lang="pl-PL"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TotalTime>
  <Words>3779</Words>
  <Application>Microsoft Office PowerPoint</Application>
  <PresentationFormat>Pokaz na ekranie (4:3)</PresentationFormat>
  <Paragraphs>260</Paragraphs>
  <Slides>52</Slides>
  <Notes>1</Notes>
  <HiddenSlides>0</HiddenSlides>
  <MMClips>0</MMClips>
  <ScaleCrop>false</ScaleCrop>
  <HeadingPairs>
    <vt:vector size="4" baseType="variant">
      <vt:variant>
        <vt:lpstr>Motyw</vt:lpstr>
      </vt:variant>
      <vt:variant>
        <vt:i4>1</vt:i4>
      </vt:variant>
      <vt:variant>
        <vt:lpstr>Tytuły slajdów</vt:lpstr>
      </vt:variant>
      <vt:variant>
        <vt:i4>52</vt:i4>
      </vt:variant>
    </vt:vector>
  </HeadingPairs>
  <TitlesOfParts>
    <vt:vector size="53" baseType="lpstr">
      <vt:lpstr>Motyw pakietu Office</vt:lpstr>
      <vt:lpstr>Umowy dotyczące korzystania z rzeczy </vt:lpstr>
      <vt:lpstr>najem</vt:lpstr>
      <vt:lpstr>najem </vt:lpstr>
      <vt:lpstr>najem</vt:lpstr>
      <vt:lpstr>najem</vt:lpstr>
      <vt:lpstr>najem</vt:lpstr>
      <vt:lpstr>najem</vt:lpstr>
      <vt:lpstr>najem</vt:lpstr>
      <vt:lpstr>Najem - wypowiedzenie-</vt:lpstr>
      <vt:lpstr>Najem -wypowiedzenie-</vt:lpstr>
      <vt:lpstr>najem</vt:lpstr>
      <vt:lpstr>najem</vt:lpstr>
      <vt:lpstr>najem</vt:lpstr>
      <vt:lpstr>Najem -wynajmujący-</vt:lpstr>
      <vt:lpstr>Najem -wynajmujący-</vt:lpstr>
      <vt:lpstr>Najem -wynajmujący-</vt:lpstr>
      <vt:lpstr>Najem -najemca-</vt:lpstr>
      <vt:lpstr>Najem -najemca-</vt:lpstr>
      <vt:lpstr>Najem -najemca-</vt:lpstr>
      <vt:lpstr>Najem -najemca-</vt:lpstr>
      <vt:lpstr>Najem -najemca-</vt:lpstr>
      <vt:lpstr>Najem -najemca-</vt:lpstr>
      <vt:lpstr>przedawnienie</vt:lpstr>
      <vt:lpstr>podnajem</vt:lpstr>
      <vt:lpstr>Najem lokali</vt:lpstr>
      <vt:lpstr>Najem lokali</vt:lpstr>
      <vt:lpstr>Najem lokali</vt:lpstr>
      <vt:lpstr>Najem lokali</vt:lpstr>
      <vt:lpstr>Najem lokali</vt:lpstr>
      <vt:lpstr>Najem lokali</vt:lpstr>
      <vt:lpstr>Najem lokali  -umowa najmu okazjonalnego-</vt:lpstr>
      <vt:lpstr>Najem lokali -umowa najmu okazjonalnego-</vt:lpstr>
      <vt:lpstr>Najem lokali - umowa najmu okazjonalnego-</vt:lpstr>
      <vt:lpstr>Najem lokali -ustawa o ochronie praw lokatorów-</vt:lpstr>
      <vt:lpstr>Najem lokali -ustawa o ochronie praw lokatorów-</vt:lpstr>
      <vt:lpstr>Najem lokali -ustawa o ochronie praw lokatorów-</vt:lpstr>
      <vt:lpstr>Najem lokali - ustawa o ochronie praw lokatorów-</vt:lpstr>
      <vt:lpstr>Najem lokali -ustawa o ochronie praw lokatorów-</vt:lpstr>
      <vt:lpstr>Najem lokali</vt:lpstr>
      <vt:lpstr>Najem lokali</vt:lpstr>
      <vt:lpstr>Najem lokali</vt:lpstr>
      <vt:lpstr>Najem lokali</vt:lpstr>
      <vt:lpstr>Najem lokali</vt:lpstr>
      <vt:lpstr>Najem lokali</vt:lpstr>
      <vt:lpstr>Najem lokali</vt:lpstr>
      <vt:lpstr>Najem lokali</vt:lpstr>
      <vt:lpstr>Najem lokali</vt:lpstr>
      <vt:lpstr>Najem lokali</vt:lpstr>
      <vt:lpstr>Kazus 1</vt:lpstr>
      <vt:lpstr>Kazus 2</vt:lpstr>
      <vt:lpstr>Kazus 3</vt:lpstr>
      <vt:lpstr>Kazus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Umowy dotyczące korzystania z rzeczy</dc:title>
  <dc:creator>Agata</dc:creator>
  <cp:lastModifiedBy>Agata</cp:lastModifiedBy>
  <cp:revision>73</cp:revision>
  <dcterms:created xsi:type="dcterms:W3CDTF">2017-04-09T17:21:47Z</dcterms:created>
  <dcterms:modified xsi:type="dcterms:W3CDTF">2018-01-19T11:46:25Z</dcterms:modified>
</cp:coreProperties>
</file>