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9" r:id="rId4"/>
    <p:sldId id="268" r:id="rId5"/>
    <p:sldId id="259" r:id="rId6"/>
    <p:sldId id="263" r:id="rId7"/>
    <p:sldId id="260" r:id="rId8"/>
    <p:sldId id="261" r:id="rId9"/>
    <p:sldId id="264" r:id="rId10"/>
    <p:sldId id="258" r:id="rId11"/>
    <p:sldId id="265" r:id="rId12"/>
    <p:sldId id="266" r:id="rId13"/>
    <p:sldId id="267" r:id="rId14"/>
    <p:sldId id="262" r:id="rId15"/>
  </p:sldIdLst>
  <p:sldSz cx="9144000" cy="6858000" type="screen4x3"/>
  <p:notesSz cx="7104063" cy="102346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8686B-80E1-4278-AB61-3A62AEC19E21}" type="datetimeFigureOut">
              <a:rPr lang="pl-PL"/>
              <a:pPr>
                <a:defRPr/>
              </a:pPr>
              <a:t>2016-10-07</a:t>
            </a:fld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DB217-9FF3-4467-AA91-F06122DD9C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F75F-5ED8-473B-8F36-0D797DFB955E}" type="datetimeFigureOut">
              <a:rPr lang="pl-PL"/>
              <a:pPr>
                <a:defRPr/>
              </a:pPr>
              <a:t>2016-10-07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37471-E0AC-41B3-A466-3D96BD66CD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B3113-E9BB-49C7-82CA-579869616DE9}" type="datetimeFigureOut">
              <a:rPr lang="pl-PL"/>
              <a:pPr>
                <a:defRPr/>
              </a:pPr>
              <a:t>2016-10-07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C3D9-EF25-4F30-BD78-683B563E82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6A9F9-EEE8-4FC8-A951-2B1718A0437A}" type="datetimeFigureOut">
              <a:rPr lang="pl-PL"/>
              <a:pPr>
                <a:defRPr/>
              </a:pPr>
              <a:t>2016-10-07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CF6E3-2055-4723-B565-45F3B5A60E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28283-6C5E-4632-8DBD-885609EBFA2E}" type="datetimeFigureOut">
              <a:rPr lang="pl-PL"/>
              <a:pPr>
                <a:defRPr/>
              </a:pPr>
              <a:t>2016-10-07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9E107-B0FB-4523-8758-5C348A7729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BF797-8D2E-42F3-8C84-30254E9E47AD}" type="datetimeFigureOut">
              <a:rPr lang="pl-PL"/>
              <a:pPr>
                <a:defRPr/>
              </a:pPr>
              <a:t>2016-10-07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D8327-18CE-4396-B98A-9BA3B48DD2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0CF4C-DB36-4A46-974D-0C16EE88055A}" type="datetimeFigureOut">
              <a:rPr lang="pl-PL"/>
              <a:pPr>
                <a:defRPr/>
              </a:pPr>
              <a:t>2016-10-07</a:t>
            </a:fld>
            <a:endParaRPr lang="pl-PL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9D59-64F0-4321-B328-ABF513FCEC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AA277-776D-4151-9EE5-D815770274E0}" type="datetimeFigureOut">
              <a:rPr lang="pl-PL"/>
              <a:pPr>
                <a:defRPr/>
              </a:pPr>
              <a:t>2016-10-07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DF03B-6C4B-4511-ADB7-4FAF7E077E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7501B-62B6-4671-8ECB-9A1178CB074D}" type="datetimeFigureOut">
              <a:rPr lang="pl-PL"/>
              <a:pPr>
                <a:defRPr/>
              </a:pPr>
              <a:t>2016-10-07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CD656-578F-45B1-9ADE-1A99A02281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8DA5B-7C4D-4F92-A8C5-F7037CBE7FAC}" type="datetimeFigureOut">
              <a:rPr lang="pl-PL"/>
              <a:pPr>
                <a:defRPr/>
              </a:pPr>
              <a:t>2016-10-07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00D4A-757F-4956-A9A5-DA0D70C80A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08747-3DB5-4145-9902-FDD45AA091CB}" type="datetimeFigureOut">
              <a:rPr lang="pl-PL"/>
              <a:pPr>
                <a:defRPr/>
              </a:pPr>
              <a:t>2016-10-07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D1329-AC81-412F-A932-AE013D5842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D75615-49EF-4832-8558-7C3B421548DE}" type="datetimeFigureOut">
              <a:rPr lang="pl-PL"/>
              <a:pPr>
                <a:defRPr/>
              </a:pPr>
              <a:t>2016-10-07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F0C878-A010-4CCD-A672-D6A52BEE91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1" r:id="rId2"/>
    <p:sldLayoutId id="2147483720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21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620689"/>
            <a:ext cx="8424936" cy="302433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5400" dirty="0" smtClean="0"/>
              <a:t>Leczenie niepłodności – </a:t>
            </a:r>
            <a:r>
              <a:rPr lang="pl-PL" sz="5400" smtClean="0"/>
              <a:t>wybrane aspekty</a:t>
            </a:r>
            <a:endParaRPr lang="pl-PL" sz="5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5589240"/>
            <a:ext cx="7853362" cy="960908"/>
          </a:xfrm>
        </p:spPr>
        <p:txBody>
          <a:bodyPr>
            <a:normAutofit fontScale="47500" lnSpcReduction="20000"/>
          </a:bodyPr>
          <a:lstStyle/>
          <a:p>
            <a:pPr marR="0">
              <a:lnSpc>
                <a:spcPct val="90000"/>
              </a:lnSpc>
            </a:pPr>
            <a:endParaRPr lang="pl-PL" sz="2400" dirty="0" smtClean="0"/>
          </a:p>
          <a:p>
            <a:pPr marR="0">
              <a:lnSpc>
                <a:spcPct val="90000"/>
              </a:lnSpc>
            </a:pPr>
            <a:endParaRPr lang="pl-PL" sz="2400" dirty="0" smtClean="0"/>
          </a:p>
          <a:p>
            <a:pPr marR="0">
              <a:lnSpc>
                <a:spcPct val="90000"/>
              </a:lnSpc>
            </a:pPr>
            <a:endParaRPr lang="pl-PL" sz="2400" dirty="0" smtClean="0"/>
          </a:p>
          <a:p>
            <a:pPr marR="0">
              <a:lnSpc>
                <a:spcPct val="90000"/>
              </a:lnSpc>
            </a:pPr>
            <a:r>
              <a:rPr lang="pl-PL" sz="5100" dirty="0" smtClean="0"/>
              <a:t> mgr Magdalena Debita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95536" y="4869160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Projekt zrealizowany w ramach Programu Operacyjnego Kapitał Ludzki </a:t>
            </a:r>
          </a:p>
          <a:p>
            <a:r>
              <a:rPr lang="pl-PL" dirty="0" err="1" smtClean="0"/>
              <a:t>Poddziałanie</a:t>
            </a:r>
            <a:r>
              <a:rPr lang="pl-PL" dirty="0" smtClean="0"/>
              <a:t> 4.1.1.</a:t>
            </a:r>
            <a:endParaRPr lang="pl-PL" dirty="0"/>
          </a:p>
        </p:txBody>
      </p:sp>
      <p:pic>
        <p:nvPicPr>
          <p:cNvPr id="10242" name="Picture 2" descr="http://www.radomsko.pl/_zdjecia/kl/kl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733256"/>
            <a:ext cx="4392488" cy="874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Prawne podstawy legislacji in vitro w Polsce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62487"/>
          </a:xfr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3200" b="1" dirty="0" smtClean="0"/>
              <a:t>regulacje dotyczące </a:t>
            </a:r>
            <a:r>
              <a:rPr lang="pl-PL" sz="3200" b="1" i="1" dirty="0" smtClean="0"/>
              <a:t>in vitro </a:t>
            </a:r>
            <a:r>
              <a:rPr lang="pl-PL" sz="3200" b="1" dirty="0" smtClean="0"/>
              <a:t>w Polsce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32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3200" dirty="0" smtClean="0"/>
              <a:t>Konstytucja Rzeczpospolitej Polskiej, art. 38;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3200" dirty="0" smtClean="0"/>
              <a:t>Europejska Konwencja Biomedyczna;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3200" dirty="0" smtClean="0"/>
              <a:t>Ustawa o zawodach lekarza i lekarza dentysty;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3200" dirty="0" smtClean="0"/>
              <a:t>Ustawa o świadczeniach opieki zdrowotnej finansowanych ze środków publicznych;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3200" dirty="0" smtClean="0"/>
              <a:t>Ustawa o systemie informacji w ochronie zdrowia;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3200" dirty="0" smtClean="0"/>
              <a:t>Ustawa o leczeniu niepłodności.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3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3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  <p:sp>
        <p:nvSpPr>
          <p:cNvPr id="4" name="Strzałka w dół 3"/>
          <p:cNvSpPr/>
          <p:nvPr/>
        </p:nvSpPr>
        <p:spPr>
          <a:xfrm>
            <a:off x="4211638" y="2349500"/>
            <a:ext cx="288925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415880"/>
          </a:xfrm>
        </p:spPr>
        <p:txBody>
          <a:bodyPr/>
          <a:lstStyle/>
          <a:p>
            <a:pPr algn="just">
              <a:buNone/>
            </a:pPr>
            <a:r>
              <a:rPr lang="pl-PL" sz="1800" dirty="0" smtClean="0"/>
              <a:t>	</a:t>
            </a:r>
            <a:r>
              <a:rPr lang="pl-PL" sz="2000" b="1" dirty="0" smtClean="0"/>
              <a:t>Konieczność dostosowania polskiego prawa do postanowień 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2000" dirty="0" smtClean="0"/>
              <a:t>	dyrektywy Parlamentu Europejskiego i Rady 2004/23/WE z dnia 31 marca 2004 r. w sprawie ustalenia norm jakości i bezpiecznego oddawania, pobierania, testowania, przetwarzania, konserwowania, przechowywania i dystrybucji tkanek i komórek ludzkich,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2000" dirty="0" smtClean="0"/>
              <a:t>	dyrektywy 2006/17/WE Komisji z dnia 8 lutego 2006 r. wprowadzającej w życie dyrektywę 2004/23/WE Parlamentu Europejskiego i Rady w odniesieniu do niektórych wymagań technicznych dotyczących dawstwa, pobierania i badania tkanek i komórek ludzkich,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2000" dirty="0" smtClean="0"/>
              <a:t>	dyrektywy 2006/86/WE Komisji z dnia 24 października 2006 r. wykonującej dyrektywę 2004/23/WE Parlamentu Europejskiego i Rady w zakresie wymagań dotyczących możliwości śledzenia, powiadamiania o poważnych i niepożądanych reakcjach i zdarzeniach oraz niektórych wymagań technicznych dotyczących kodowania, przetwarzania, konserwowania, przechowywania i dystrybucji tkanek i komórek ludzkich.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/>
          <a:lstStyle/>
          <a:p>
            <a:pPr algn="just"/>
            <a:r>
              <a:rPr lang="pl-PL" dirty="0" smtClean="0"/>
              <a:t>Art. 3. 1. Leczenie niepłodności, w tym w drodze medycznie wspomaganej prokreacji, jest prowadzone zgodnie z aktualną wiedzą medyczną, w sposób i na warunkach określonych w ustawie, i finansowane             w zakresie, w sposób i na zasadach określonych                  w przepisach odrębnych. </a:t>
            </a:r>
          </a:p>
          <a:p>
            <a:pPr algn="just"/>
            <a:r>
              <a:rPr lang="pl-PL" dirty="0" smtClean="0"/>
              <a:t>Art. 5. 1. Leczenie niepłodności obejmuje:                            1) poradnictwo medyczne; 2) diagnozowanie przyczyn niepłodności; 3) zachowawcze leczenie farmakologiczne; 4) leczenie chirurgiczne;                     5) procedury medycznie wspomaganej prokreacji,              w tym zapłodnienie pozaustrojowe prowadzone           w ośrodku medycznie wspomaganej prokreacji;                     6) zabezpieczenie płodności na przyszłość.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688161"/>
          </a:xfrm>
        </p:spPr>
        <p:txBody>
          <a:bodyPr/>
          <a:lstStyle/>
          <a:p>
            <a:pPr algn="just"/>
            <a:r>
              <a:rPr lang="pl-PL" sz="2400" dirty="0" smtClean="0"/>
              <a:t>Art. 18. 1. Niedopuszczalne jest zastosowanie w procedurze medycznie wspomaganej prokreacji komórek rozrodczych pobranych od dawcy, jeżeli: 2) dawca, od którego pobrano komórki rozrodcze w celu dawstwa partnerskiego, zmarł;</a:t>
            </a:r>
          </a:p>
          <a:p>
            <a:pPr algn="just">
              <a:buNone/>
            </a:pPr>
            <a:endParaRPr lang="pl-PL" sz="2400" dirty="0" smtClean="0"/>
          </a:p>
          <a:p>
            <a:pPr algn="just"/>
            <a:r>
              <a:rPr lang="pl-PL" sz="2400" dirty="0" smtClean="0"/>
              <a:t>Art. 21. 1. Niedopuszczalne jest przeniesienie do organizmu biorczyni zarodków powstałych z komórek rozrodczych pobranych w celu dawstwa partnerskiego albo dawstwa innego niż partnerskie, jeżeli: 1) biorczyni, w formie pisemnej, wycofała zgodę; </a:t>
            </a:r>
          </a:p>
          <a:p>
            <a:pPr algn="just">
              <a:buNone/>
            </a:pPr>
            <a:r>
              <a:rPr lang="pl-PL" sz="2400" dirty="0" smtClean="0"/>
              <a:t>	2. W przypadku braku zgody męża lub dawcy komórek rozrodczych pobranych w celu dawstwa partnerskiego, z których utworzono zarodek, na przeniesienie zarodka, zezwolenie na przeniesienie wydaje sąd opiekuńczy.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r">
              <a:buNone/>
            </a:pPr>
            <a:r>
              <a:rPr lang="pl-PL" dirty="0" smtClean="0"/>
              <a:t>Dziękuję za uwagę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Niepłodność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3200" dirty="0" smtClean="0"/>
              <a:t>Według Światowej Organizacji Zdrowia, niepłodność to problem dotyczący ok. 16 proc. par pragnących mieć dzieci;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3200" dirty="0" smtClean="0"/>
              <a:t>współcześnie na świecie około 60-80 mln par dotkniętych jest okresowo problemem bezdzietności, w tym 1, 5 mln par w Polsce;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3200" dirty="0" smtClean="0"/>
              <a:t>Skuteczność metody zapłodnienia in vitro wynosi pomiędzy 20 a 40 proc.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leczenia niepłodności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3200" dirty="0" smtClean="0"/>
              <a:t>Monitoring cyklu</a:t>
            </a:r>
          </a:p>
          <a:p>
            <a:pPr algn="just"/>
            <a:r>
              <a:rPr lang="pl-PL" sz="3200" dirty="0" smtClean="0"/>
              <a:t>Stymulacja owulacji</a:t>
            </a:r>
          </a:p>
          <a:p>
            <a:pPr algn="just"/>
            <a:r>
              <a:rPr lang="pl-PL" sz="3200" dirty="0" smtClean="0"/>
              <a:t>Inseminacja </a:t>
            </a:r>
            <a:r>
              <a:rPr lang="pl-PL" sz="3200" dirty="0" err="1" smtClean="0"/>
              <a:t>domaciszna</a:t>
            </a:r>
            <a:endParaRPr lang="pl-PL" sz="3200" dirty="0" smtClean="0"/>
          </a:p>
          <a:p>
            <a:pPr algn="just"/>
            <a:r>
              <a:rPr lang="pl-PL" sz="3200" dirty="0" smtClean="0"/>
              <a:t>Histeroskopia/Laparoskopia</a:t>
            </a:r>
          </a:p>
          <a:p>
            <a:pPr algn="just"/>
            <a:r>
              <a:rPr lang="pl-PL" sz="3200" dirty="0" smtClean="0"/>
              <a:t>Zapłodnienie </a:t>
            </a:r>
            <a:r>
              <a:rPr lang="pl-PL" sz="3200" i="1" dirty="0" smtClean="0"/>
              <a:t>in vitro</a:t>
            </a:r>
          </a:p>
          <a:p>
            <a:pPr algn="just"/>
            <a:r>
              <a:rPr lang="pl-PL" sz="3200" dirty="0" smtClean="0"/>
              <a:t>Diagnostyka genetyczna zarodków PGD</a:t>
            </a:r>
          </a:p>
          <a:p>
            <a:pPr algn="just"/>
            <a:r>
              <a:rPr lang="pl-PL" sz="3200" dirty="0" err="1" smtClean="0"/>
              <a:t>Naprotechnologia</a:t>
            </a:r>
            <a:endParaRPr lang="pl-PL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63910"/>
          </a:xfrm>
        </p:spPr>
        <p:txBody>
          <a:bodyPr/>
          <a:lstStyle/>
          <a:p>
            <a:r>
              <a:rPr lang="pl-PL" dirty="0" smtClean="0"/>
              <a:t>Rodzaje zapłonienia in vitro: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199856"/>
          </a:xfrm>
        </p:spPr>
        <p:txBody>
          <a:bodyPr/>
          <a:lstStyle/>
          <a:p>
            <a:pPr algn="just">
              <a:buNone/>
            </a:pPr>
            <a:r>
              <a:rPr lang="pl-PL" sz="2200" dirty="0" smtClean="0"/>
              <a:t>Istnieją dwa kluczowe sposoby realizacji w praktyce sztucznego zapłodnienia pozaustrojowego. </a:t>
            </a:r>
          </a:p>
          <a:p>
            <a:pPr algn="just"/>
            <a:r>
              <a:rPr lang="pl-PL" sz="2200" dirty="0" smtClean="0"/>
              <a:t>Pierwszym jest metoda ICSI, polega na wprowadzeniu wybranego plemnika do cytoplazmy w danej komórce jajowej. W tej technice szczególnie ważny jest dobór możliwie najbardziej zdrowego plemnika na podstawie naukowej oceny wartości materiału genetycznego</a:t>
            </a:r>
          </a:p>
          <a:p>
            <a:pPr algn="just"/>
            <a:r>
              <a:rPr lang="pl-PL" sz="2200" dirty="0" smtClean="0"/>
              <a:t>drugim z kolei – metoda IMSI, mechanizm doboru plemnika jest zasadniczo podobny  - stosuje się kilkadziesiąt razy większe powiększenie mikroskopowe dla zidentyfikowania wszelkich wad w budowie plemnika</a:t>
            </a:r>
          </a:p>
          <a:p>
            <a:pPr algn="just">
              <a:buNone/>
            </a:pPr>
            <a:endParaRPr lang="pl-PL" sz="2200" dirty="0" smtClean="0"/>
          </a:p>
          <a:p>
            <a:pPr algn="just">
              <a:buNone/>
            </a:pPr>
            <a:r>
              <a:rPr lang="pl-PL" sz="2200" dirty="0" smtClean="0"/>
              <a:t>	metoda </a:t>
            </a:r>
            <a:r>
              <a:rPr lang="pl-PL" sz="2200" dirty="0" err="1" smtClean="0"/>
              <a:t>IVF-ET</a:t>
            </a:r>
            <a:r>
              <a:rPr lang="pl-PL" sz="2200" dirty="0" smtClean="0"/>
              <a:t>. W jej ramach wykorzystywano zapłodnienie samoistne na specjalnej szalce zawierającej mieszaninę komórek jajowych oraz plemników. Łączą się one zwykle w ciągu doby tworząc nowe zarodki</a:t>
            </a:r>
            <a:endParaRPr lang="pl-PL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Prawne podstawy legislacji in vitro w Polsce </a:t>
            </a:r>
            <a:endParaRPr lang="pl-PL" dirty="0"/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479925"/>
          </a:xfrm>
        </p:spPr>
        <p:txBody>
          <a:bodyPr/>
          <a:lstStyle/>
          <a:p>
            <a:pPr algn="just"/>
            <a:r>
              <a:rPr lang="pl-PL" sz="3000" dirty="0" smtClean="0"/>
              <a:t>„Program – Leczenie Niepłodności Metodą Zapłodnienia Pozaustrojowego na lata 2013 – 2016” (od 1 lipca 2013 r. do 30 czerwca 2016 r.).</a:t>
            </a:r>
          </a:p>
          <a:p>
            <a:pPr algn="just"/>
            <a:r>
              <a:rPr lang="pl-PL" sz="3000" dirty="0" smtClean="0">
                <a:solidFill>
                  <a:srgbClr val="FF0000"/>
                </a:solidFill>
              </a:rPr>
              <a:t>Ustawa o leczeniu niepłodności </a:t>
            </a:r>
            <a:r>
              <a:rPr lang="pl-PL" sz="3200" dirty="0" smtClean="0">
                <a:solidFill>
                  <a:srgbClr val="FF0000"/>
                </a:solidFill>
              </a:rPr>
              <a:t>z dnia 25 czerwca 2015r.</a:t>
            </a:r>
            <a:endParaRPr lang="pl-PL" sz="3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pl-PL" sz="3000" dirty="0" smtClean="0"/>
          </a:p>
          <a:p>
            <a:pPr algn="just"/>
            <a:r>
              <a:rPr lang="pl-PL" sz="2800" dirty="0" smtClean="0"/>
              <a:t>Oszacowano, że w ciągu najbliższych trzech lat, średnio 15 tysięcy par, aby doczekać się dziecka, będzie musiało skorzystać z metody in vitro.</a:t>
            </a:r>
          </a:p>
        </p:txBody>
      </p:sp>
      <p:sp>
        <p:nvSpPr>
          <p:cNvPr id="4" name="Strzałka w lewo i prawo 3"/>
          <p:cNvSpPr/>
          <p:nvPr/>
        </p:nvSpPr>
        <p:spPr>
          <a:xfrm rot="5400000">
            <a:off x="3887924" y="4401108"/>
            <a:ext cx="936104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Rządowy program - kliniki</a:t>
            </a:r>
          </a:p>
        </p:txBody>
      </p:sp>
      <p:sp>
        <p:nvSpPr>
          <p:cNvPr id="921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3600" dirty="0" smtClean="0"/>
              <a:t>26 klinik spośród 50 ubiegających się o dofinansowane (listę ośrodków realizujących program refundacji http://www.invitro.gov.pl/osrodki). </a:t>
            </a:r>
          </a:p>
          <a:p>
            <a:pPr algn="just"/>
            <a:r>
              <a:rPr lang="pl-PL" sz="3600" dirty="0" smtClean="0"/>
              <a:t>W ramach rządowego programu powstał Rejestr Medycznie Wspomaganej Prokreacji.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143000"/>
          </a:xfrm>
        </p:spPr>
        <p:txBody>
          <a:bodyPr/>
          <a:lstStyle/>
          <a:p>
            <a:r>
              <a:rPr lang="pl-PL" dirty="0" smtClean="0"/>
              <a:t>Realizacja programu - koszty</a:t>
            </a:r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pl-PL" sz="3600" smtClean="0"/>
              <a:t>  Koszty realizacji Programu w latach 2013 – 2016 z budżetu państwa z części pozostającej w dyspozycji ministra właściwego do spraw zdrowia wyniosą 247 199 500 zł, w tym środki bieżące wynosić będą 247 009 500 zł, a środki majątkowe 190 000 zł.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/>
          <a:lstStyle/>
          <a:p>
            <a:r>
              <a:rPr lang="pl-PL" dirty="0" smtClean="0"/>
              <a:t>Realizacja programu - koszty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4400" dirty="0" smtClean="0"/>
              <a:t>Koszt pojedynczego cyklu został określony na maksymalną kwotę 7 500 zł + ok. 3 000 zł pokrywa para (pierwsza wizyta, koszty badań genetycznych,  niektóre leki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/>
          <a:lstStyle/>
          <a:p>
            <a:r>
              <a:rPr lang="pl-PL" dirty="0" smtClean="0"/>
              <a:t>Projekty ustaw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3"/>
          </a:xfrm>
        </p:spPr>
        <p:txBody>
          <a:bodyPr/>
          <a:lstStyle/>
          <a:p>
            <a:pPr lvl="0" hangingPunct="0"/>
            <a:r>
              <a:rPr lang="pl-PL" sz="1200" dirty="0" smtClean="0"/>
              <a:t>Projekt ustawy z dnia 5 września 2008r. o zmianie ustawy o świadczeniach opieki zdrowotnej finansowanych ze środków publicznych (J. </a:t>
            </a:r>
            <a:r>
              <a:rPr lang="pl-PL" sz="1200" dirty="0" err="1" smtClean="0"/>
              <a:t>Synyszyn</a:t>
            </a:r>
            <a:r>
              <a:rPr lang="pl-PL" sz="1200" dirty="0" smtClean="0"/>
              <a:t>)</a:t>
            </a:r>
          </a:p>
          <a:p>
            <a:pPr lvl="0" hangingPunct="0"/>
            <a:r>
              <a:rPr lang="pl-PL" sz="1200" dirty="0" smtClean="0"/>
              <a:t>Projekt ustawy z dnia 18 czerwca 2009r. o ochronie genomu ludzkiego i embrionu ludzkiego (B. Piecha)</a:t>
            </a:r>
          </a:p>
          <a:p>
            <a:pPr lvl="0" hangingPunct="0"/>
            <a:r>
              <a:rPr lang="pl-PL" sz="1200" dirty="0" smtClean="0"/>
              <a:t>Projekt ustawy z dnia 20 sierpnia 2009r. o podstawowych prawach i wolnościach człowieka w dziedzinie zastosowań biologii i medycyny oraz o utworzeniu Polskiej Rady Biomedycznej (M. Kidawa-Błońska)</a:t>
            </a:r>
          </a:p>
          <a:p>
            <a:pPr lvl="0" hangingPunct="0"/>
            <a:r>
              <a:rPr lang="pl-PL" sz="1200" dirty="0" smtClean="0"/>
              <a:t>Projekt ustawy z dnia 20 sierpnia 2009r. o ochronie genomu ludzkiego i embrionu ludzkiego oraz Polskiej Radzie Bioetycznej i zmianie innych ustaw (J. </a:t>
            </a:r>
            <a:r>
              <a:rPr lang="pl-PL" sz="1200" dirty="0" err="1" smtClean="0"/>
              <a:t>Gowin</a:t>
            </a:r>
            <a:r>
              <a:rPr lang="pl-PL" sz="1200" dirty="0" smtClean="0"/>
              <a:t>)</a:t>
            </a:r>
          </a:p>
          <a:p>
            <a:pPr lvl="0" hangingPunct="0"/>
            <a:r>
              <a:rPr lang="pl-PL" sz="1200" dirty="0" smtClean="0"/>
              <a:t>Projekt ustawy z dnia 26 sierpnia 2009r. o zmianie ustawy o pobieraniu i przeszczepianiu komórek, tkanek i narządów (M. Balicki)</a:t>
            </a:r>
          </a:p>
          <a:p>
            <a:pPr lvl="0" hangingPunct="0"/>
            <a:r>
              <a:rPr lang="pl-PL" sz="1200" dirty="0" smtClean="0"/>
              <a:t>Projekt ustawy z dnia 4 września 2009r. o zmianie ustawy o pobieraniu i przeszczepianiu komórek, tkanek i narządów (M. Kidawa-Błońska)</a:t>
            </a:r>
          </a:p>
          <a:p>
            <a:pPr lvl="0" hangingPunct="0"/>
            <a:r>
              <a:rPr lang="pl-PL" sz="1200" dirty="0" smtClean="0"/>
              <a:t>Projekt ustawy z dnia 23 listopada 2011r. o zmianie ustawy o pobieraniu i przeszczepianiu komórek, tkanek i narządów (H. </a:t>
            </a:r>
            <a:r>
              <a:rPr lang="pl-PL" sz="1200" dirty="0" err="1" smtClean="0"/>
              <a:t>Szymaniec-Raczyńska</a:t>
            </a:r>
            <a:r>
              <a:rPr lang="pl-PL" sz="1200" dirty="0" smtClean="0"/>
              <a:t>)</a:t>
            </a:r>
          </a:p>
          <a:p>
            <a:pPr lvl="0" hangingPunct="0"/>
            <a:r>
              <a:rPr lang="pl-PL" sz="1200" dirty="0" smtClean="0"/>
              <a:t>Projekt ustawy z dnia 1 grudnia 2011r. o zmianie ustawy o pobieraniu i przeszczepianiu komórek, tkanek i narządów (M. </a:t>
            </a:r>
            <a:r>
              <a:rPr lang="pl-PL" sz="1200" dirty="0" err="1" smtClean="0"/>
              <a:t>Balt</a:t>
            </a:r>
            <a:r>
              <a:rPr lang="pl-PL" sz="1200" dirty="0" smtClean="0"/>
              <a:t>)</a:t>
            </a:r>
          </a:p>
          <a:p>
            <a:pPr lvl="0" hangingPunct="0"/>
            <a:r>
              <a:rPr lang="pl-PL" sz="1200" dirty="0" smtClean="0"/>
              <a:t>Projekt ustawy z dnia 14 marca 2012 o Rzeczniku Praw Rodziny (T. Woźniak)</a:t>
            </a:r>
          </a:p>
          <a:p>
            <a:pPr lvl="0" hangingPunct="0"/>
            <a:r>
              <a:rPr lang="pl-PL" sz="1200" dirty="0" smtClean="0"/>
              <a:t>Projekt ustawy z dnia 15 czerwca 2012r. o zmianie ustawy o planowaniu rodziny, ochronie płodu ludzkiego i warunkach dopuszczalności przerywania ciąży (B. Kownacki)</a:t>
            </a:r>
          </a:p>
          <a:p>
            <a:pPr lvl="0" hangingPunct="0"/>
            <a:r>
              <a:rPr lang="pl-PL" sz="1200" dirty="0" smtClean="0"/>
              <a:t>Projekt ustawy z dnia 13 grudnia 2013 r. o  świadomym rodzicielstwie (A. </a:t>
            </a:r>
            <a:r>
              <a:rPr lang="pl-PL" sz="1200" dirty="0" err="1" smtClean="0"/>
              <a:t>Ryfiński</a:t>
            </a:r>
            <a:r>
              <a:rPr lang="pl-PL" sz="1200" dirty="0" smtClean="0"/>
              <a:t>)</a:t>
            </a:r>
          </a:p>
          <a:p>
            <a:pPr lvl="0" hangingPunct="0"/>
            <a:r>
              <a:rPr lang="pl-PL" sz="1200" dirty="0" smtClean="0"/>
              <a:t>Projekt ustawy 2014r. o zmianie ustawy o pobieraniu, przechowywaniu i przeszczepianiu komórek, tkanek i narządów </a:t>
            </a:r>
          </a:p>
          <a:p>
            <a:pPr lvl="0" hangingPunct="0"/>
            <a:r>
              <a:rPr lang="pl-PL" sz="1200" dirty="0" smtClean="0"/>
              <a:t>Projekt ustawy z dnia 10 lipca 2014r. o zmianie ustawy o zawodach lekarza i lekarza dentysty oraz ustawy o zawodach pielęgniarki i położnej (Ł. Krupa)</a:t>
            </a:r>
          </a:p>
          <a:p>
            <a:pPr lvl="0" hangingPunct="0"/>
            <a:r>
              <a:rPr lang="pl-PL" sz="1200" b="1" dirty="0" smtClean="0"/>
              <a:t>Projekt ustawy z dnia 16 lipca 2014r. ustawa o leczeniu niepłodności</a:t>
            </a:r>
            <a:endParaRPr lang="pl-PL" sz="12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947</TotalTime>
  <Words>885</Words>
  <Application>Microsoft Office PowerPoint</Application>
  <PresentationFormat>Pokaz na ekranie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Przepływ</vt:lpstr>
      <vt:lpstr>Leczenie niepłodności – wybrane aspekty</vt:lpstr>
      <vt:lpstr>Niepłodność</vt:lpstr>
      <vt:lpstr>Metody leczenia niepłodności</vt:lpstr>
      <vt:lpstr>Rodzaje zapłonienia in vitro:</vt:lpstr>
      <vt:lpstr>Prawne podstawy legislacji in vitro w Polsce </vt:lpstr>
      <vt:lpstr>Rządowy program - kliniki</vt:lpstr>
      <vt:lpstr>Realizacja programu - koszty</vt:lpstr>
      <vt:lpstr>Realizacja programu - koszty</vt:lpstr>
      <vt:lpstr>Projekty ustaw</vt:lpstr>
      <vt:lpstr>Prawne podstawy legislacji in vitro w Polsce 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Refundacja In vitro przez samorządy – polityka prorodzinna czy marnowanie publicznych pieniędzy?</dc:title>
  <cp:lastModifiedBy>ok</cp:lastModifiedBy>
  <cp:revision>90</cp:revision>
  <dcterms:modified xsi:type="dcterms:W3CDTF">2016-10-06T22:46:03Z</dcterms:modified>
</cp:coreProperties>
</file>