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40" r:id="rId12"/>
  </p:sldMasterIdLst>
  <p:notesMasterIdLst>
    <p:notesMasterId r:id="rId111"/>
  </p:notesMasterIdLst>
  <p:sldIdLst>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264" r:id="rId72"/>
    <p:sldId id="265" r:id="rId73"/>
    <p:sldId id="283" r:id="rId74"/>
    <p:sldId id="266" r:id="rId75"/>
    <p:sldId id="267" r:id="rId76"/>
    <p:sldId id="339" r:id="rId77"/>
    <p:sldId id="340" r:id="rId78"/>
    <p:sldId id="275" r:id="rId79"/>
    <p:sldId id="381" r:id="rId80"/>
    <p:sldId id="284" r:id="rId81"/>
    <p:sldId id="285" r:id="rId82"/>
    <p:sldId id="287" r:id="rId83"/>
    <p:sldId id="297" r:id="rId84"/>
    <p:sldId id="299" r:id="rId85"/>
    <p:sldId id="298" r:id="rId86"/>
    <p:sldId id="300" r:id="rId87"/>
    <p:sldId id="301" r:id="rId88"/>
    <p:sldId id="302" r:id="rId89"/>
    <p:sldId id="303" r:id="rId90"/>
    <p:sldId id="304" r:id="rId91"/>
    <p:sldId id="305" r:id="rId92"/>
    <p:sldId id="306" r:id="rId93"/>
    <p:sldId id="382" r:id="rId94"/>
    <p:sldId id="383" r:id="rId95"/>
    <p:sldId id="384" r:id="rId96"/>
    <p:sldId id="291" r:id="rId97"/>
    <p:sldId id="290" r:id="rId98"/>
    <p:sldId id="289" r:id="rId99"/>
    <p:sldId id="397" r:id="rId100"/>
    <p:sldId id="400" r:id="rId101"/>
    <p:sldId id="330" r:id="rId102"/>
    <p:sldId id="331" r:id="rId103"/>
    <p:sldId id="332" r:id="rId104"/>
    <p:sldId id="333" r:id="rId105"/>
    <p:sldId id="334" r:id="rId106"/>
    <p:sldId id="335" r:id="rId107"/>
    <p:sldId id="336" r:id="rId108"/>
    <p:sldId id="337" r:id="rId109"/>
    <p:sldId id="338" r:id="rId1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7B7D6-D13E-43A7-BEFA-85A14E288797}" type="doc">
      <dgm:prSet loTypeId="urn:microsoft.com/office/officeart/2005/8/layout/hList7" loCatId="relationship" qsTypeId="urn:microsoft.com/office/officeart/2005/8/quickstyle/simple1" qsCatId="simple" csTypeId="urn:microsoft.com/office/officeart/2005/8/colors/accent1_2" csCatId="accent1" phldr="1"/>
      <dgm:spPr/>
    </dgm:pt>
    <dgm:pt modelId="{F45D196E-B279-4864-954D-61AA28DE908A}">
      <dgm:prSet phldrT="[Tekst]"/>
      <dgm:spPr/>
      <dgm:t>
        <a:bodyPr/>
        <a:lstStyle/>
        <a:p>
          <a:r>
            <a:rPr lang="pl-PL" dirty="0" smtClean="0"/>
            <a:t>REGULACJA FRAGMANTARYCZNA</a:t>
          </a:r>
          <a:endParaRPr lang="pl-PL" dirty="0"/>
        </a:p>
      </dgm:t>
    </dgm:pt>
    <dgm:pt modelId="{E6E5C5F9-1CE1-4619-B022-04BD99868CE7}" type="parTrans" cxnId="{8466521D-855E-44E5-A78F-4B857780D75F}">
      <dgm:prSet/>
      <dgm:spPr/>
      <dgm:t>
        <a:bodyPr/>
        <a:lstStyle/>
        <a:p>
          <a:endParaRPr lang="pl-PL"/>
        </a:p>
      </dgm:t>
    </dgm:pt>
    <dgm:pt modelId="{39A33DD5-72F0-4CFD-8427-1353BDBBCFCB}" type="sibTrans" cxnId="{8466521D-855E-44E5-A78F-4B857780D75F}">
      <dgm:prSet/>
      <dgm:spPr/>
      <dgm:t>
        <a:bodyPr/>
        <a:lstStyle/>
        <a:p>
          <a:endParaRPr lang="pl-PL"/>
        </a:p>
      </dgm:t>
    </dgm:pt>
    <dgm:pt modelId="{5FC93D68-1505-4E5A-92AC-6AAF1C78FC46}">
      <dgm:prSet phldrT="[Tekst]"/>
      <dgm:spPr/>
      <dgm:t>
        <a:bodyPr/>
        <a:lstStyle/>
        <a:p>
          <a:r>
            <a:rPr lang="pl-PL" dirty="0" smtClean="0"/>
            <a:t>BRAK REGULACJI</a:t>
          </a:r>
          <a:endParaRPr lang="pl-PL" dirty="0"/>
        </a:p>
      </dgm:t>
    </dgm:pt>
    <dgm:pt modelId="{D452A7C0-4349-40A6-83CA-35EC00442EED}" type="parTrans" cxnId="{42249002-088E-4F68-B8A6-18040057BB42}">
      <dgm:prSet/>
      <dgm:spPr/>
      <dgm:t>
        <a:bodyPr/>
        <a:lstStyle/>
        <a:p>
          <a:endParaRPr lang="pl-PL"/>
        </a:p>
      </dgm:t>
    </dgm:pt>
    <dgm:pt modelId="{31E8110E-669A-4B8F-A902-81A91558F32D}" type="sibTrans" cxnId="{42249002-088E-4F68-B8A6-18040057BB42}">
      <dgm:prSet/>
      <dgm:spPr/>
      <dgm:t>
        <a:bodyPr/>
        <a:lstStyle/>
        <a:p>
          <a:endParaRPr lang="pl-PL"/>
        </a:p>
      </dgm:t>
    </dgm:pt>
    <dgm:pt modelId="{46B26CC9-DD6F-4D9B-BF65-D149FB1C129C}">
      <dgm:prSet phldrT="[Tekst]"/>
      <dgm:spPr/>
      <dgm:t>
        <a:bodyPr/>
        <a:lstStyle/>
        <a:p>
          <a:r>
            <a:rPr lang="pl-PL" dirty="0" smtClean="0"/>
            <a:t>REGULACJA CAŁOŚCIOWA</a:t>
          </a:r>
          <a:endParaRPr lang="pl-PL" dirty="0"/>
        </a:p>
      </dgm:t>
    </dgm:pt>
    <dgm:pt modelId="{24125DEB-022B-402A-9D42-FE2D51AC1E2E}" type="sibTrans" cxnId="{DAB3B809-740A-4955-881C-AC5A88C7A912}">
      <dgm:prSet/>
      <dgm:spPr/>
      <dgm:t>
        <a:bodyPr/>
        <a:lstStyle/>
        <a:p>
          <a:endParaRPr lang="pl-PL"/>
        </a:p>
      </dgm:t>
    </dgm:pt>
    <dgm:pt modelId="{2AD3E043-99D6-44F5-9B9E-DFBD682DA56D}" type="parTrans" cxnId="{DAB3B809-740A-4955-881C-AC5A88C7A912}">
      <dgm:prSet/>
      <dgm:spPr/>
      <dgm:t>
        <a:bodyPr/>
        <a:lstStyle/>
        <a:p>
          <a:endParaRPr lang="pl-PL"/>
        </a:p>
      </dgm:t>
    </dgm:pt>
    <dgm:pt modelId="{BE177DC4-7870-4F50-A79F-760253C578BD}" type="pres">
      <dgm:prSet presAssocID="{6D47B7D6-D13E-43A7-BEFA-85A14E288797}" presName="Name0" presStyleCnt="0">
        <dgm:presLayoutVars>
          <dgm:dir/>
          <dgm:resizeHandles val="exact"/>
        </dgm:presLayoutVars>
      </dgm:prSet>
      <dgm:spPr/>
    </dgm:pt>
    <dgm:pt modelId="{1C27AC1B-0282-4B6E-B242-75AF9585599F}" type="pres">
      <dgm:prSet presAssocID="{6D47B7D6-D13E-43A7-BEFA-85A14E288797}" presName="fgShape" presStyleLbl="fgShp" presStyleIdx="0" presStyleCnt="1"/>
      <dgm:spPr/>
    </dgm:pt>
    <dgm:pt modelId="{E978BF0D-BBF7-41B5-B310-519543AB6166}" type="pres">
      <dgm:prSet presAssocID="{6D47B7D6-D13E-43A7-BEFA-85A14E288797}" presName="linComp" presStyleCnt="0"/>
      <dgm:spPr/>
    </dgm:pt>
    <dgm:pt modelId="{E104FAFA-0060-4EC1-B098-3934BB1DDC0F}" type="pres">
      <dgm:prSet presAssocID="{46B26CC9-DD6F-4D9B-BF65-D149FB1C129C}" presName="compNode" presStyleCnt="0"/>
      <dgm:spPr/>
    </dgm:pt>
    <dgm:pt modelId="{C9176AAB-6FA0-42E1-8BAB-A0BCFCC91D8B}" type="pres">
      <dgm:prSet presAssocID="{46B26CC9-DD6F-4D9B-BF65-D149FB1C129C}" presName="bkgdShape" presStyleLbl="node1" presStyleIdx="0" presStyleCnt="3"/>
      <dgm:spPr/>
      <dgm:t>
        <a:bodyPr/>
        <a:lstStyle/>
        <a:p>
          <a:endParaRPr lang="pl-PL"/>
        </a:p>
      </dgm:t>
    </dgm:pt>
    <dgm:pt modelId="{38C67D80-68DC-41F6-9A09-E7846B74F1DD}" type="pres">
      <dgm:prSet presAssocID="{46B26CC9-DD6F-4D9B-BF65-D149FB1C129C}" presName="nodeTx" presStyleLbl="node1" presStyleIdx="0" presStyleCnt="3">
        <dgm:presLayoutVars>
          <dgm:bulletEnabled val="1"/>
        </dgm:presLayoutVars>
      </dgm:prSet>
      <dgm:spPr/>
      <dgm:t>
        <a:bodyPr/>
        <a:lstStyle/>
        <a:p>
          <a:endParaRPr lang="pl-PL"/>
        </a:p>
      </dgm:t>
    </dgm:pt>
    <dgm:pt modelId="{621833BA-2AB7-403C-83C1-D368285D50D9}" type="pres">
      <dgm:prSet presAssocID="{46B26CC9-DD6F-4D9B-BF65-D149FB1C129C}" presName="invisiNode" presStyleLbl="node1" presStyleIdx="0" presStyleCnt="3"/>
      <dgm:spPr/>
    </dgm:pt>
    <dgm:pt modelId="{57E9BBA2-191D-41B6-B302-E30945E17A8D}" type="pres">
      <dgm:prSet presAssocID="{46B26CC9-DD6F-4D9B-BF65-D149FB1C129C}" presName="imagNode" presStyleLbl="fgImgPlace1" presStyleIdx="0" presStyleCnt="3"/>
      <dgm:spPr>
        <a:solidFill>
          <a:schemeClr val="accent2"/>
        </a:solidFill>
      </dgm:spPr>
    </dgm:pt>
    <dgm:pt modelId="{56953B4F-FA31-486A-A29F-B7173FBECC9B}" type="pres">
      <dgm:prSet presAssocID="{24125DEB-022B-402A-9D42-FE2D51AC1E2E}" presName="sibTrans" presStyleLbl="sibTrans2D1" presStyleIdx="0" presStyleCnt="0"/>
      <dgm:spPr/>
      <dgm:t>
        <a:bodyPr/>
        <a:lstStyle/>
        <a:p>
          <a:endParaRPr lang="pl-PL"/>
        </a:p>
      </dgm:t>
    </dgm:pt>
    <dgm:pt modelId="{3D0869D4-22DD-4EF7-96A6-32AE087839CC}" type="pres">
      <dgm:prSet presAssocID="{F45D196E-B279-4864-954D-61AA28DE908A}" presName="compNode" presStyleCnt="0"/>
      <dgm:spPr/>
    </dgm:pt>
    <dgm:pt modelId="{2C3B3847-6128-4DBD-989A-47989F94571F}" type="pres">
      <dgm:prSet presAssocID="{F45D196E-B279-4864-954D-61AA28DE908A}" presName="bkgdShape" presStyleLbl="node1" presStyleIdx="1" presStyleCnt="3"/>
      <dgm:spPr/>
      <dgm:t>
        <a:bodyPr/>
        <a:lstStyle/>
        <a:p>
          <a:endParaRPr lang="pl-PL"/>
        </a:p>
      </dgm:t>
    </dgm:pt>
    <dgm:pt modelId="{AB5009EE-AFA3-4E22-BFD2-C879D3F94C95}" type="pres">
      <dgm:prSet presAssocID="{F45D196E-B279-4864-954D-61AA28DE908A}" presName="nodeTx" presStyleLbl="node1" presStyleIdx="1" presStyleCnt="3">
        <dgm:presLayoutVars>
          <dgm:bulletEnabled val="1"/>
        </dgm:presLayoutVars>
      </dgm:prSet>
      <dgm:spPr/>
      <dgm:t>
        <a:bodyPr/>
        <a:lstStyle/>
        <a:p>
          <a:endParaRPr lang="pl-PL"/>
        </a:p>
      </dgm:t>
    </dgm:pt>
    <dgm:pt modelId="{FD5D2F91-3F02-49DB-BBC0-D4AE2E55E36F}" type="pres">
      <dgm:prSet presAssocID="{F45D196E-B279-4864-954D-61AA28DE908A}" presName="invisiNode" presStyleLbl="node1" presStyleIdx="1" presStyleCnt="3"/>
      <dgm:spPr/>
    </dgm:pt>
    <dgm:pt modelId="{A7FA7663-E648-4910-BC18-B78EB47B8750}" type="pres">
      <dgm:prSet presAssocID="{F45D196E-B279-4864-954D-61AA28DE908A}" presName="imagNode" presStyleLbl="fgImgPlace1" presStyleIdx="1" presStyleCnt="3"/>
      <dgm:spPr>
        <a:solidFill>
          <a:srgbClr val="00B050"/>
        </a:solidFill>
      </dgm:spPr>
    </dgm:pt>
    <dgm:pt modelId="{4D7FB74A-AC32-463F-BB8D-DBFE5E91326E}" type="pres">
      <dgm:prSet presAssocID="{39A33DD5-72F0-4CFD-8427-1353BDBBCFCB}" presName="sibTrans" presStyleLbl="sibTrans2D1" presStyleIdx="0" presStyleCnt="0"/>
      <dgm:spPr/>
      <dgm:t>
        <a:bodyPr/>
        <a:lstStyle/>
        <a:p>
          <a:endParaRPr lang="pl-PL"/>
        </a:p>
      </dgm:t>
    </dgm:pt>
    <dgm:pt modelId="{FF082DA8-A5FF-4908-B025-67BB8FC4EB77}" type="pres">
      <dgm:prSet presAssocID="{5FC93D68-1505-4E5A-92AC-6AAF1C78FC46}" presName="compNode" presStyleCnt="0"/>
      <dgm:spPr/>
    </dgm:pt>
    <dgm:pt modelId="{0AC5B04C-4109-42C2-A8B6-E13A41631EDC}" type="pres">
      <dgm:prSet presAssocID="{5FC93D68-1505-4E5A-92AC-6AAF1C78FC46}" presName="bkgdShape" presStyleLbl="node1" presStyleIdx="2" presStyleCnt="3"/>
      <dgm:spPr/>
      <dgm:t>
        <a:bodyPr/>
        <a:lstStyle/>
        <a:p>
          <a:endParaRPr lang="pl-PL"/>
        </a:p>
      </dgm:t>
    </dgm:pt>
    <dgm:pt modelId="{A97EEA96-DDA6-4B91-83FF-B7D5D678C284}" type="pres">
      <dgm:prSet presAssocID="{5FC93D68-1505-4E5A-92AC-6AAF1C78FC46}" presName="nodeTx" presStyleLbl="node1" presStyleIdx="2" presStyleCnt="3">
        <dgm:presLayoutVars>
          <dgm:bulletEnabled val="1"/>
        </dgm:presLayoutVars>
      </dgm:prSet>
      <dgm:spPr/>
      <dgm:t>
        <a:bodyPr/>
        <a:lstStyle/>
        <a:p>
          <a:endParaRPr lang="pl-PL"/>
        </a:p>
      </dgm:t>
    </dgm:pt>
    <dgm:pt modelId="{2E9B2765-39C0-4CAA-9C8F-8002CA95C69E}" type="pres">
      <dgm:prSet presAssocID="{5FC93D68-1505-4E5A-92AC-6AAF1C78FC46}" presName="invisiNode" presStyleLbl="node1" presStyleIdx="2" presStyleCnt="3"/>
      <dgm:spPr/>
    </dgm:pt>
    <dgm:pt modelId="{176A8E67-CCC8-4A33-9CF3-BA1F12F507BE}" type="pres">
      <dgm:prSet presAssocID="{5FC93D68-1505-4E5A-92AC-6AAF1C78FC46}" presName="imagNode" presStyleLbl="fgImgPlace1" presStyleIdx="2" presStyleCnt="3"/>
      <dgm:spPr>
        <a:solidFill>
          <a:schemeClr val="bg1"/>
        </a:solidFill>
      </dgm:spPr>
    </dgm:pt>
  </dgm:ptLst>
  <dgm:cxnLst>
    <dgm:cxn modelId="{FEA34F85-1F03-404A-A2B1-79411901F029}" type="presOf" srcId="{46B26CC9-DD6F-4D9B-BF65-D149FB1C129C}" destId="{38C67D80-68DC-41F6-9A09-E7846B74F1DD}" srcOrd="1" destOrd="0" presId="urn:microsoft.com/office/officeart/2005/8/layout/hList7"/>
    <dgm:cxn modelId="{B98751AC-17A9-406D-9D6D-B94C2D686063}" type="presOf" srcId="{F45D196E-B279-4864-954D-61AA28DE908A}" destId="{2C3B3847-6128-4DBD-989A-47989F94571F}" srcOrd="0" destOrd="0" presId="urn:microsoft.com/office/officeart/2005/8/layout/hList7"/>
    <dgm:cxn modelId="{4ECDB993-500E-4CB0-B8D3-0BF72C456D1E}" type="presOf" srcId="{5FC93D68-1505-4E5A-92AC-6AAF1C78FC46}" destId="{0AC5B04C-4109-42C2-A8B6-E13A41631EDC}" srcOrd="0" destOrd="0" presId="urn:microsoft.com/office/officeart/2005/8/layout/hList7"/>
    <dgm:cxn modelId="{DBFDB6AF-141B-47CA-B58B-3400F930B58A}" type="presOf" srcId="{39A33DD5-72F0-4CFD-8427-1353BDBBCFCB}" destId="{4D7FB74A-AC32-463F-BB8D-DBFE5E91326E}" srcOrd="0" destOrd="0" presId="urn:microsoft.com/office/officeart/2005/8/layout/hList7"/>
    <dgm:cxn modelId="{42249002-088E-4F68-B8A6-18040057BB42}" srcId="{6D47B7D6-D13E-43A7-BEFA-85A14E288797}" destId="{5FC93D68-1505-4E5A-92AC-6AAF1C78FC46}" srcOrd="2" destOrd="0" parTransId="{D452A7C0-4349-40A6-83CA-35EC00442EED}" sibTransId="{31E8110E-669A-4B8F-A902-81A91558F32D}"/>
    <dgm:cxn modelId="{AAB3B44C-348A-480C-9440-F775D567273D}" type="presOf" srcId="{F45D196E-B279-4864-954D-61AA28DE908A}" destId="{AB5009EE-AFA3-4E22-BFD2-C879D3F94C95}" srcOrd="1" destOrd="0" presId="urn:microsoft.com/office/officeart/2005/8/layout/hList7"/>
    <dgm:cxn modelId="{C01712B2-E873-47E6-844F-8A77F2ECB2C5}" type="presOf" srcId="{5FC93D68-1505-4E5A-92AC-6AAF1C78FC46}" destId="{A97EEA96-DDA6-4B91-83FF-B7D5D678C284}" srcOrd="1" destOrd="0" presId="urn:microsoft.com/office/officeart/2005/8/layout/hList7"/>
    <dgm:cxn modelId="{DAB3B809-740A-4955-881C-AC5A88C7A912}" srcId="{6D47B7D6-D13E-43A7-BEFA-85A14E288797}" destId="{46B26CC9-DD6F-4D9B-BF65-D149FB1C129C}" srcOrd="0" destOrd="0" parTransId="{2AD3E043-99D6-44F5-9B9E-DFBD682DA56D}" sibTransId="{24125DEB-022B-402A-9D42-FE2D51AC1E2E}"/>
    <dgm:cxn modelId="{8466521D-855E-44E5-A78F-4B857780D75F}" srcId="{6D47B7D6-D13E-43A7-BEFA-85A14E288797}" destId="{F45D196E-B279-4864-954D-61AA28DE908A}" srcOrd="1" destOrd="0" parTransId="{E6E5C5F9-1CE1-4619-B022-04BD99868CE7}" sibTransId="{39A33DD5-72F0-4CFD-8427-1353BDBBCFCB}"/>
    <dgm:cxn modelId="{D9D8B368-7C08-40BF-A547-A3D56961C4DD}" type="presOf" srcId="{6D47B7D6-D13E-43A7-BEFA-85A14E288797}" destId="{BE177DC4-7870-4F50-A79F-760253C578BD}" srcOrd="0" destOrd="0" presId="urn:microsoft.com/office/officeart/2005/8/layout/hList7"/>
    <dgm:cxn modelId="{D60CA662-F1C0-4632-9344-16117E8154D8}" type="presOf" srcId="{46B26CC9-DD6F-4D9B-BF65-D149FB1C129C}" destId="{C9176AAB-6FA0-42E1-8BAB-A0BCFCC91D8B}" srcOrd="0" destOrd="0" presId="urn:microsoft.com/office/officeart/2005/8/layout/hList7"/>
    <dgm:cxn modelId="{12E5524C-5D5B-49F6-8BC2-E0EE8622E051}" type="presOf" srcId="{24125DEB-022B-402A-9D42-FE2D51AC1E2E}" destId="{56953B4F-FA31-486A-A29F-B7173FBECC9B}" srcOrd="0" destOrd="0" presId="urn:microsoft.com/office/officeart/2005/8/layout/hList7"/>
    <dgm:cxn modelId="{C9339090-E75E-4296-BB2E-E2029236F88A}" type="presParOf" srcId="{BE177DC4-7870-4F50-A79F-760253C578BD}" destId="{1C27AC1B-0282-4B6E-B242-75AF9585599F}" srcOrd="0" destOrd="0" presId="urn:microsoft.com/office/officeart/2005/8/layout/hList7"/>
    <dgm:cxn modelId="{0AAD3082-0C0C-4373-B94F-D91DA3FCC3FE}" type="presParOf" srcId="{BE177DC4-7870-4F50-A79F-760253C578BD}" destId="{E978BF0D-BBF7-41B5-B310-519543AB6166}" srcOrd="1" destOrd="0" presId="urn:microsoft.com/office/officeart/2005/8/layout/hList7"/>
    <dgm:cxn modelId="{74BD981C-8E36-47B8-87AC-E137047250CC}" type="presParOf" srcId="{E978BF0D-BBF7-41B5-B310-519543AB6166}" destId="{E104FAFA-0060-4EC1-B098-3934BB1DDC0F}" srcOrd="0" destOrd="0" presId="urn:microsoft.com/office/officeart/2005/8/layout/hList7"/>
    <dgm:cxn modelId="{DB4E2A48-DB77-4883-B3D9-A9EA596BE159}" type="presParOf" srcId="{E104FAFA-0060-4EC1-B098-3934BB1DDC0F}" destId="{C9176AAB-6FA0-42E1-8BAB-A0BCFCC91D8B}" srcOrd="0" destOrd="0" presId="urn:microsoft.com/office/officeart/2005/8/layout/hList7"/>
    <dgm:cxn modelId="{28A51111-3FFA-42CF-A92E-57D7E95F0093}" type="presParOf" srcId="{E104FAFA-0060-4EC1-B098-3934BB1DDC0F}" destId="{38C67D80-68DC-41F6-9A09-E7846B74F1DD}" srcOrd="1" destOrd="0" presId="urn:microsoft.com/office/officeart/2005/8/layout/hList7"/>
    <dgm:cxn modelId="{42DE19FA-4151-4279-A448-204E60D988B7}" type="presParOf" srcId="{E104FAFA-0060-4EC1-B098-3934BB1DDC0F}" destId="{621833BA-2AB7-403C-83C1-D368285D50D9}" srcOrd="2" destOrd="0" presId="urn:microsoft.com/office/officeart/2005/8/layout/hList7"/>
    <dgm:cxn modelId="{6A75D04A-6C8B-4B35-8CEF-007B7F0DA70A}" type="presParOf" srcId="{E104FAFA-0060-4EC1-B098-3934BB1DDC0F}" destId="{57E9BBA2-191D-41B6-B302-E30945E17A8D}" srcOrd="3" destOrd="0" presId="urn:microsoft.com/office/officeart/2005/8/layout/hList7"/>
    <dgm:cxn modelId="{94136D03-1F41-4853-9449-21402ACCEC0A}" type="presParOf" srcId="{E978BF0D-BBF7-41B5-B310-519543AB6166}" destId="{56953B4F-FA31-486A-A29F-B7173FBECC9B}" srcOrd="1" destOrd="0" presId="urn:microsoft.com/office/officeart/2005/8/layout/hList7"/>
    <dgm:cxn modelId="{F572638D-4CC7-48EB-B059-92F5152278E9}" type="presParOf" srcId="{E978BF0D-BBF7-41B5-B310-519543AB6166}" destId="{3D0869D4-22DD-4EF7-96A6-32AE087839CC}" srcOrd="2" destOrd="0" presId="urn:microsoft.com/office/officeart/2005/8/layout/hList7"/>
    <dgm:cxn modelId="{00CB5828-D6DE-49A6-9A07-ADF2555A5766}" type="presParOf" srcId="{3D0869D4-22DD-4EF7-96A6-32AE087839CC}" destId="{2C3B3847-6128-4DBD-989A-47989F94571F}" srcOrd="0" destOrd="0" presId="urn:microsoft.com/office/officeart/2005/8/layout/hList7"/>
    <dgm:cxn modelId="{68763914-721D-4D41-936F-56CDA39D8547}" type="presParOf" srcId="{3D0869D4-22DD-4EF7-96A6-32AE087839CC}" destId="{AB5009EE-AFA3-4E22-BFD2-C879D3F94C95}" srcOrd="1" destOrd="0" presId="urn:microsoft.com/office/officeart/2005/8/layout/hList7"/>
    <dgm:cxn modelId="{D5E56736-B62E-4BAD-A1ED-A35DD013FDC7}" type="presParOf" srcId="{3D0869D4-22DD-4EF7-96A6-32AE087839CC}" destId="{FD5D2F91-3F02-49DB-BBC0-D4AE2E55E36F}" srcOrd="2" destOrd="0" presId="urn:microsoft.com/office/officeart/2005/8/layout/hList7"/>
    <dgm:cxn modelId="{851F21B4-3A5D-407B-BF37-75F2571ABD8D}" type="presParOf" srcId="{3D0869D4-22DD-4EF7-96A6-32AE087839CC}" destId="{A7FA7663-E648-4910-BC18-B78EB47B8750}" srcOrd="3" destOrd="0" presId="urn:microsoft.com/office/officeart/2005/8/layout/hList7"/>
    <dgm:cxn modelId="{642E2CBA-5945-442D-9BD3-045F6C4659DD}" type="presParOf" srcId="{E978BF0D-BBF7-41B5-B310-519543AB6166}" destId="{4D7FB74A-AC32-463F-BB8D-DBFE5E91326E}" srcOrd="3" destOrd="0" presId="urn:microsoft.com/office/officeart/2005/8/layout/hList7"/>
    <dgm:cxn modelId="{BEB2F76D-8090-4E5A-AAA3-51616941DDCD}" type="presParOf" srcId="{E978BF0D-BBF7-41B5-B310-519543AB6166}" destId="{FF082DA8-A5FF-4908-B025-67BB8FC4EB77}" srcOrd="4" destOrd="0" presId="urn:microsoft.com/office/officeart/2005/8/layout/hList7"/>
    <dgm:cxn modelId="{50B0CCA3-0F94-4F78-9BA2-DF8546470E14}" type="presParOf" srcId="{FF082DA8-A5FF-4908-B025-67BB8FC4EB77}" destId="{0AC5B04C-4109-42C2-A8B6-E13A41631EDC}" srcOrd="0" destOrd="0" presId="urn:microsoft.com/office/officeart/2005/8/layout/hList7"/>
    <dgm:cxn modelId="{088D330F-6A6C-4FB6-9054-C2B278C85B82}" type="presParOf" srcId="{FF082DA8-A5FF-4908-B025-67BB8FC4EB77}" destId="{A97EEA96-DDA6-4B91-83FF-B7D5D678C284}" srcOrd="1" destOrd="0" presId="urn:microsoft.com/office/officeart/2005/8/layout/hList7"/>
    <dgm:cxn modelId="{FCD8A879-60F9-40DD-A884-DF23F81E2757}" type="presParOf" srcId="{FF082DA8-A5FF-4908-B025-67BB8FC4EB77}" destId="{2E9B2765-39C0-4CAA-9C8F-8002CA95C69E}" srcOrd="2" destOrd="0" presId="urn:microsoft.com/office/officeart/2005/8/layout/hList7"/>
    <dgm:cxn modelId="{49D6542F-725E-4BB7-BAEE-91593120BE0D}" type="presParOf" srcId="{FF082DA8-A5FF-4908-B025-67BB8FC4EB77}" destId="{176A8E67-CCC8-4A33-9CF3-BA1F12F507B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7B7D6-D13E-43A7-BEFA-85A14E288797}" type="doc">
      <dgm:prSet loTypeId="urn:microsoft.com/office/officeart/2005/8/layout/hList7" loCatId="relationship" qsTypeId="urn:microsoft.com/office/officeart/2005/8/quickstyle/simple1" qsCatId="simple" csTypeId="urn:microsoft.com/office/officeart/2005/8/colors/accent1_2" csCatId="accent1" phldr="1"/>
      <dgm:spPr/>
    </dgm:pt>
    <dgm:pt modelId="{F45D196E-B279-4864-954D-61AA28DE908A}">
      <dgm:prSet phldrT="[Tekst]"/>
      <dgm:spPr/>
      <dgm:t>
        <a:bodyPr/>
        <a:lstStyle/>
        <a:p>
          <a:r>
            <a:rPr lang="pl-PL" dirty="0" smtClean="0"/>
            <a:t>ORGANY NADZORU NAD WARUNKAMI PRACY</a:t>
          </a:r>
          <a:endParaRPr lang="pl-PL" dirty="0"/>
        </a:p>
      </dgm:t>
    </dgm:pt>
    <dgm:pt modelId="{E6E5C5F9-1CE1-4619-B022-04BD99868CE7}" type="parTrans" cxnId="{8466521D-855E-44E5-A78F-4B857780D75F}">
      <dgm:prSet/>
      <dgm:spPr/>
      <dgm:t>
        <a:bodyPr/>
        <a:lstStyle/>
        <a:p>
          <a:endParaRPr lang="pl-PL"/>
        </a:p>
      </dgm:t>
    </dgm:pt>
    <dgm:pt modelId="{39A33DD5-72F0-4CFD-8427-1353BDBBCFCB}" type="sibTrans" cxnId="{8466521D-855E-44E5-A78F-4B857780D75F}">
      <dgm:prSet/>
      <dgm:spPr/>
      <dgm:t>
        <a:bodyPr/>
        <a:lstStyle/>
        <a:p>
          <a:endParaRPr lang="pl-PL"/>
        </a:p>
      </dgm:t>
    </dgm:pt>
    <dgm:pt modelId="{5FC93D68-1505-4E5A-92AC-6AAF1C78FC46}">
      <dgm:prSet phldrT="[Tekst]"/>
      <dgm:spPr/>
      <dgm:t>
        <a:bodyPr/>
        <a:lstStyle/>
        <a:p>
          <a:r>
            <a:rPr lang="pl-PL" dirty="0" smtClean="0"/>
            <a:t>ZWOLNIENIA GRUPOWE</a:t>
          </a:r>
          <a:endParaRPr lang="pl-PL" dirty="0"/>
        </a:p>
      </dgm:t>
    </dgm:pt>
    <dgm:pt modelId="{D452A7C0-4349-40A6-83CA-35EC00442EED}" type="parTrans" cxnId="{42249002-088E-4F68-B8A6-18040057BB42}">
      <dgm:prSet/>
      <dgm:spPr/>
      <dgm:t>
        <a:bodyPr/>
        <a:lstStyle/>
        <a:p>
          <a:endParaRPr lang="pl-PL"/>
        </a:p>
      </dgm:t>
    </dgm:pt>
    <dgm:pt modelId="{31E8110E-669A-4B8F-A902-81A91558F32D}" type="sibTrans" cxnId="{42249002-088E-4F68-B8A6-18040057BB42}">
      <dgm:prSet/>
      <dgm:spPr/>
      <dgm:t>
        <a:bodyPr/>
        <a:lstStyle/>
        <a:p>
          <a:endParaRPr lang="pl-PL"/>
        </a:p>
      </dgm:t>
    </dgm:pt>
    <dgm:pt modelId="{46B26CC9-DD6F-4D9B-BF65-D149FB1C129C}">
      <dgm:prSet phldrT="[Tekst]"/>
      <dgm:spPr/>
      <dgm:t>
        <a:bodyPr/>
        <a:lstStyle/>
        <a:p>
          <a:r>
            <a:rPr lang="pl-PL" dirty="0" smtClean="0"/>
            <a:t>NAWIĄZANIE, ZMIANA, TREŚĆ UMOWNEGO STOSUNKU PRACY</a:t>
          </a:r>
          <a:endParaRPr lang="pl-PL" dirty="0"/>
        </a:p>
      </dgm:t>
    </dgm:pt>
    <dgm:pt modelId="{24125DEB-022B-402A-9D42-FE2D51AC1E2E}" type="sibTrans" cxnId="{DAB3B809-740A-4955-881C-AC5A88C7A912}">
      <dgm:prSet/>
      <dgm:spPr/>
      <dgm:t>
        <a:bodyPr/>
        <a:lstStyle/>
        <a:p>
          <a:endParaRPr lang="pl-PL"/>
        </a:p>
      </dgm:t>
    </dgm:pt>
    <dgm:pt modelId="{2AD3E043-99D6-44F5-9B9E-DFBD682DA56D}" type="parTrans" cxnId="{DAB3B809-740A-4955-881C-AC5A88C7A912}">
      <dgm:prSet/>
      <dgm:spPr/>
      <dgm:t>
        <a:bodyPr/>
        <a:lstStyle/>
        <a:p>
          <a:endParaRPr lang="pl-PL"/>
        </a:p>
      </dgm:t>
    </dgm:pt>
    <dgm:pt modelId="{BE177DC4-7870-4F50-A79F-760253C578BD}" type="pres">
      <dgm:prSet presAssocID="{6D47B7D6-D13E-43A7-BEFA-85A14E288797}" presName="Name0" presStyleCnt="0">
        <dgm:presLayoutVars>
          <dgm:dir/>
          <dgm:resizeHandles val="exact"/>
        </dgm:presLayoutVars>
      </dgm:prSet>
      <dgm:spPr/>
    </dgm:pt>
    <dgm:pt modelId="{1C27AC1B-0282-4B6E-B242-75AF9585599F}" type="pres">
      <dgm:prSet presAssocID="{6D47B7D6-D13E-43A7-BEFA-85A14E288797}" presName="fgShape" presStyleLbl="fgShp" presStyleIdx="0" presStyleCnt="1"/>
      <dgm:spPr/>
    </dgm:pt>
    <dgm:pt modelId="{E978BF0D-BBF7-41B5-B310-519543AB6166}" type="pres">
      <dgm:prSet presAssocID="{6D47B7D6-D13E-43A7-BEFA-85A14E288797}" presName="linComp" presStyleCnt="0"/>
      <dgm:spPr/>
    </dgm:pt>
    <dgm:pt modelId="{E104FAFA-0060-4EC1-B098-3934BB1DDC0F}" type="pres">
      <dgm:prSet presAssocID="{46B26CC9-DD6F-4D9B-BF65-D149FB1C129C}" presName="compNode" presStyleCnt="0"/>
      <dgm:spPr/>
    </dgm:pt>
    <dgm:pt modelId="{C9176AAB-6FA0-42E1-8BAB-A0BCFCC91D8B}" type="pres">
      <dgm:prSet presAssocID="{46B26CC9-DD6F-4D9B-BF65-D149FB1C129C}" presName="bkgdShape" presStyleLbl="node1" presStyleIdx="0" presStyleCnt="3" custLinFactNeighborX="-20937" custLinFactNeighborY="-9091"/>
      <dgm:spPr/>
      <dgm:t>
        <a:bodyPr/>
        <a:lstStyle/>
        <a:p>
          <a:endParaRPr lang="pl-PL"/>
        </a:p>
      </dgm:t>
    </dgm:pt>
    <dgm:pt modelId="{38C67D80-68DC-41F6-9A09-E7846B74F1DD}" type="pres">
      <dgm:prSet presAssocID="{46B26CC9-DD6F-4D9B-BF65-D149FB1C129C}" presName="nodeTx" presStyleLbl="node1" presStyleIdx="0" presStyleCnt="3">
        <dgm:presLayoutVars>
          <dgm:bulletEnabled val="1"/>
        </dgm:presLayoutVars>
      </dgm:prSet>
      <dgm:spPr/>
      <dgm:t>
        <a:bodyPr/>
        <a:lstStyle/>
        <a:p>
          <a:endParaRPr lang="pl-PL"/>
        </a:p>
      </dgm:t>
    </dgm:pt>
    <dgm:pt modelId="{621833BA-2AB7-403C-83C1-D368285D50D9}" type="pres">
      <dgm:prSet presAssocID="{46B26CC9-DD6F-4D9B-BF65-D149FB1C129C}" presName="invisiNode" presStyleLbl="node1" presStyleIdx="0" presStyleCnt="3"/>
      <dgm:spPr/>
    </dgm:pt>
    <dgm:pt modelId="{57E9BBA2-191D-41B6-B302-E30945E17A8D}" type="pres">
      <dgm:prSet presAssocID="{46B26CC9-DD6F-4D9B-BF65-D149FB1C129C}" presName="imagNode" presStyleLbl="fgImgPlace1" presStyleIdx="0" presStyleCnt="3"/>
      <dgm:spPr>
        <a:solidFill>
          <a:schemeClr val="accent2"/>
        </a:solidFill>
      </dgm:spPr>
    </dgm:pt>
    <dgm:pt modelId="{56953B4F-FA31-486A-A29F-B7173FBECC9B}" type="pres">
      <dgm:prSet presAssocID="{24125DEB-022B-402A-9D42-FE2D51AC1E2E}" presName="sibTrans" presStyleLbl="sibTrans2D1" presStyleIdx="0" presStyleCnt="0"/>
      <dgm:spPr/>
      <dgm:t>
        <a:bodyPr/>
        <a:lstStyle/>
        <a:p>
          <a:endParaRPr lang="pl-PL"/>
        </a:p>
      </dgm:t>
    </dgm:pt>
    <dgm:pt modelId="{3D0869D4-22DD-4EF7-96A6-32AE087839CC}" type="pres">
      <dgm:prSet presAssocID="{F45D196E-B279-4864-954D-61AA28DE908A}" presName="compNode" presStyleCnt="0"/>
      <dgm:spPr/>
    </dgm:pt>
    <dgm:pt modelId="{2C3B3847-6128-4DBD-989A-47989F94571F}" type="pres">
      <dgm:prSet presAssocID="{F45D196E-B279-4864-954D-61AA28DE908A}" presName="bkgdShape" presStyleLbl="node1" presStyleIdx="1" presStyleCnt="3"/>
      <dgm:spPr/>
      <dgm:t>
        <a:bodyPr/>
        <a:lstStyle/>
        <a:p>
          <a:endParaRPr lang="pl-PL"/>
        </a:p>
      </dgm:t>
    </dgm:pt>
    <dgm:pt modelId="{AB5009EE-AFA3-4E22-BFD2-C879D3F94C95}" type="pres">
      <dgm:prSet presAssocID="{F45D196E-B279-4864-954D-61AA28DE908A}" presName="nodeTx" presStyleLbl="node1" presStyleIdx="1" presStyleCnt="3">
        <dgm:presLayoutVars>
          <dgm:bulletEnabled val="1"/>
        </dgm:presLayoutVars>
      </dgm:prSet>
      <dgm:spPr/>
      <dgm:t>
        <a:bodyPr/>
        <a:lstStyle/>
        <a:p>
          <a:endParaRPr lang="pl-PL"/>
        </a:p>
      </dgm:t>
    </dgm:pt>
    <dgm:pt modelId="{FD5D2F91-3F02-49DB-BBC0-D4AE2E55E36F}" type="pres">
      <dgm:prSet presAssocID="{F45D196E-B279-4864-954D-61AA28DE908A}" presName="invisiNode" presStyleLbl="node1" presStyleIdx="1" presStyleCnt="3"/>
      <dgm:spPr/>
    </dgm:pt>
    <dgm:pt modelId="{A7FA7663-E648-4910-BC18-B78EB47B8750}" type="pres">
      <dgm:prSet presAssocID="{F45D196E-B279-4864-954D-61AA28DE908A}" presName="imagNode" presStyleLbl="fgImgPlace1" presStyleIdx="1" presStyleCnt="3"/>
      <dgm:spPr>
        <a:solidFill>
          <a:srgbClr val="00B050"/>
        </a:solidFill>
      </dgm:spPr>
    </dgm:pt>
    <dgm:pt modelId="{4D7FB74A-AC32-463F-BB8D-DBFE5E91326E}" type="pres">
      <dgm:prSet presAssocID="{39A33DD5-72F0-4CFD-8427-1353BDBBCFCB}" presName="sibTrans" presStyleLbl="sibTrans2D1" presStyleIdx="0" presStyleCnt="0"/>
      <dgm:spPr/>
      <dgm:t>
        <a:bodyPr/>
        <a:lstStyle/>
        <a:p>
          <a:endParaRPr lang="pl-PL"/>
        </a:p>
      </dgm:t>
    </dgm:pt>
    <dgm:pt modelId="{FF082DA8-A5FF-4908-B025-67BB8FC4EB77}" type="pres">
      <dgm:prSet presAssocID="{5FC93D68-1505-4E5A-92AC-6AAF1C78FC46}" presName="compNode" presStyleCnt="0"/>
      <dgm:spPr/>
    </dgm:pt>
    <dgm:pt modelId="{0AC5B04C-4109-42C2-A8B6-E13A41631EDC}" type="pres">
      <dgm:prSet presAssocID="{5FC93D68-1505-4E5A-92AC-6AAF1C78FC46}" presName="bkgdShape" presStyleLbl="node1" presStyleIdx="2" presStyleCnt="3"/>
      <dgm:spPr/>
      <dgm:t>
        <a:bodyPr/>
        <a:lstStyle/>
        <a:p>
          <a:endParaRPr lang="pl-PL"/>
        </a:p>
      </dgm:t>
    </dgm:pt>
    <dgm:pt modelId="{A97EEA96-DDA6-4B91-83FF-B7D5D678C284}" type="pres">
      <dgm:prSet presAssocID="{5FC93D68-1505-4E5A-92AC-6AAF1C78FC46}" presName="nodeTx" presStyleLbl="node1" presStyleIdx="2" presStyleCnt="3">
        <dgm:presLayoutVars>
          <dgm:bulletEnabled val="1"/>
        </dgm:presLayoutVars>
      </dgm:prSet>
      <dgm:spPr/>
      <dgm:t>
        <a:bodyPr/>
        <a:lstStyle/>
        <a:p>
          <a:endParaRPr lang="pl-PL"/>
        </a:p>
      </dgm:t>
    </dgm:pt>
    <dgm:pt modelId="{2E9B2765-39C0-4CAA-9C8F-8002CA95C69E}" type="pres">
      <dgm:prSet presAssocID="{5FC93D68-1505-4E5A-92AC-6AAF1C78FC46}" presName="invisiNode" presStyleLbl="node1" presStyleIdx="2" presStyleCnt="3"/>
      <dgm:spPr/>
    </dgm:pt>
    <dgm:pt modelId="{176A8E67-CCC8-4A33-9CF3-BA1F12F507BE}" type="pres">
      <dgm:prSet presAssocID="{5FC93D68-1505-4E5A-92AC-6AAF1C78FC46}" presName="imagNode" presStyleLbl="fgImgPlace1" presStyleIdx="2" presStyleCnt="3"/>
      <dgm:spPr>
        <a:solidFill>
          <a:schemeClr val="bg1"/>
        </a:solidFill>
      </dgm:spPr>
    </dgm:pt>
  </dgm:ptLst>
  <dgm:cxnLst>
    <dgm:cxn modelId="{9F9C7C80-1CD6-43A0-A8A0-B04E63DCE417}" type="presOf" srcId="{F45D196E-B279-4864-954D-61AA28DE908A}" destId="{AB5009EE-AFA3-4E22-BFD2-C879D3F94C95}" srcOrd="1" destOrd="0" presId="urn:microsoft.com/office/officeart/2005/8/layout/hList7"/>
    <dgm:cxn modelId="{756F5674-84B0-4F07-8189-58F3CC526597}" type="presOf" srcId="{24125DEB-022B-402A-9D42-FE2D51AC1E2E}" destId="{56953B4F-FA31-486A-A29F-B7173FBECC9B}" srcOrd="0" destOrd="0" presId="urn:microsoft.com/office/officeart/2005/8/layout/hList7"/>
    <dgm:cxn modelId="{42249002-088E-4F68-B8A6-18040057BB42}" srcId="{6D47B7D6-D13E-43A7-BEFA-85A14E288797}" destId="{5FC93D68-1505-4E5A-92AC-6AAF1C78FC46}" srcOrd="2" destOrd="0" parTransId="{D452A7C0-4349-40A6-83CA-35EC00442EED}" sibTransId="{31E8110E-669A-4B8F-A902-81A91558F32D}"/>
    <dgm:cxn modelId="{4F291233-3635-4E16-80AF-B1D68FCB16FE}" type="presOf" srcId="{46B26CC9-DD6F-4D9B-BF65-D149FB1C129C}" destId="{38C67D80-68DC-41F6-9A09-E7846B74F1DD}" srcOrd="1" destOrd="0" presId="urn:microsoft.com/office/officeart/2005/8/layout/hList7"/>
    <dgm:cxn modelId="{DAB3B809-740A-4955-881C-AC5A88C7A912}" srcId="{6D47B7D6-D13E-43A7-BEFA-85A14E288797}" destId="{46B26CC9-DD6F-4D9B-BF65-D149FB1C129C}" srcOrd="0" destOrd="0" parTransId="{2AD3E043-99D6-44F5-9B9E-DFBD682DA56D}" sibTransId="{24125DEB-022B-402A-9D42-FE2D51AC1E2E}"/>
    <dgm:cxn modelId="{B1E1D7F9-ADE5-4832-A548-6D097BD2FFD5}" type="presOf" srcId="{5FC93D68-1505-4E5A-92AC-6AAF1C78FC46}" destId="{0AC5B04C-4109-42C2-A8B6-E13A41631EDC}" srcOrd="0" destOrd="0" presId="urn:microsoft.com/office/officeart/2005/8/layout/hList7"/>
    <dgm:cxn modelId="{8466521D-855E-44E5-A78F-4B857780D75F}" srcId="{6D47B7D6-D13E-43A7-BEFA-85A14E288797}" destId="{F45D196E-B279-4864-954D-61AA28DE908A}" srcOrd="1" destOrd="0" parTransId="{E6E5C5F9-1CE1-4619-B022-04BD99868CE7}" sibTransId="{39A33DD5-72F0-4CFD-8427-1353BDBBCFCB}"/>
    <dgm:cxn modelId="{D1AE4BD8-E9DD-4D85-AE94-ACBB7041700A}" type="presOf" srcId="{6D47B7D6-D13E-43A7-BEFA-85A14E288797}" destId="{BE177DC4-7870-4F50-A79F-760253C578BD}" srcOrd="0" destOrd="0" presId="urn:microsoft.com/office/officeart/2005/8/layout/hList7"/>
    <dgm:cxn modelId="{22EF59DA-FDB4-4756-8284-3FB03F7FE51C}" type="presOf" srcId="{39A33DD5-72F0-4CFD-8427-1353BDBBCFCB}" destId="{4D7FB74A-AC32-463F-BB8D-DBFE5E91326E}" srcOrd="0" destOrd="0" presId="urn:microsoft.com/office/officeart/2005/8/layout/hList7"/>
    <dgm:cxn modelId="{F8D4CC7A-7641-4BC1-9302-268BA43DC17A}" type="presOf" srcId="{F45D196E-B279-4864-954D-61AA28DE908A}" destId="{2C3B3847-6128-4DBD-989A-47989F94571F}" srcOrd="0" destOrd="0" presId="urn:microsoft.com/office/officeart/2005/8/layout/hList7"/>
    <dgm:cxn modelId="{40311C44-29F4-4C1E-94B7-81C4CA19A0B5}" type="presOf" srcId="{5FC93D68-1505-4E5A-92AC-6AAF1C78FC46}" destId="{A97EEA96-DDA6-4B91-83FF-B7D5D678C284}" srcOrd="1" destOrd="0" presId="urn:microsoft.com/office/officeart/2005/8/layout/hList7"/>
    <dgm:cxn modelId="{042BB586-F97D-4E66-8E22-65191C1E9CB7}" type="presOf" srcId="{46B26CC9-DD6F-4D9B-BF65-D149FB1C129C}" destId="{C9176AAB-6FA0-42E1-8BAB-A0BCFCC91D8B}" srcOrd="0" destOrd="0" presId="urn:microsoft.com/office/officeart/2005/8/layout/hList7"/>
    <dgm:cxn modelId="{49320E53-2BC8-44A1-AB34-43301F89FAD2}" type="presParOf" srcId="{BE177DC4-7870-4F50-A79F-760253C578BD}" destId="{1C27AC1B-0282-4B6E-B242-75AF9585599F}" srcOrd="0" destOrd="0" presId="urn:microsoft.com/office/officeart/2005/8/layout/hList7"/>
    <dgm:cxn modelId="{3F2F8140-6AEE-4B79-B15C-64369B0048E5}" type="presParOf" srcId="{BE177DC4-7870-4F50-A79F-760253C578BD}" destId="{E978BF0D-BBF7-41B5-B310-519543AB6166}" srcOrd="1" destOrd="0" presId="urn:microsoft.com/office/officeart/2005/8/layout/hList7"/>
    <dgm:cxn modelId="{7391A996-9CF4-49C2-8348-76CAD584F1D6}" type="presParOf" srcId="{E978BF0D-BBF7-41B5-B310-519543AB6166}" destId="{E104FAFA-0060-4EC1-B098-3934BB1DDC0F}" srcOrd="0" destOrd="0" presId="urn:microsoft.com/office/officeart/2005/8/layout/hList7"/>
    <dgm:cxn modelId="{03D1B08C-DD1D-4EFD-B23B-4B8E03A1CE1B}" type="presParOf" srcId="{E104FAFA-0060-4EC1-B098-3934BB1DDC0F}" destId="{C9176AAB-6FA0-42E1-8BAB-A0BCFCC91D8B}" srcOrd="0" destOrd="0" presId="urn:microsoft.com/office/officeart/2005/8/layout/hList7"/>
    <dgm:cxn modelId="{8A083D0E-5B5E-4AA7-BE28-9501A2C6ECA9}" type="presParOf" srcId="{E104FAFA-0060-4EC1-B098-3934BB1DDC0F}" destId="{38C67D80-68DC-41F6-9A09-E7846B74F1DD}" srcOrd="1" destOrd="0" presId="urn:microsoft.com/office/officeart/2005/8/layout/hList7"/>
    <dgm:cxn modelId="{CB4747EE-1A3A-4C32-9A76-8E754F64B37C}" type="presParOf" srcId="{E104FAFA-0060-4EC1-B098-3934BB1DDC0F}" destId="{621833BA-2AB7-403C-83C1-D368285D50D9}" srcOrd="2" destOrd="0" presId="urn:microsoft.com/office/officeart/2005/8/layout/hList7"/>
    <dgm:cxn modelId="{890C23D0-9AB9-4643-B360-A670BAB449C4}" type="presParOf" srcId="{E104FAFA-0060-4EC1-B098-3934BB1DDC0F}" destId="{57E9BBA2-191D-41B6-B302-E30945E17A8D}" srcOrd="3" destOrd="0" presId="urn:microsoft.com/office/officeart/2005/8/layout/hList7"/>
    <dgm:cxn modelId="{03A6AEB6-56D5-41C9-BFC2-DD7E3BF623AD}" type="presParOf" srcId="{E978BF0D-BBF7-41B5-B310-519543AB6166}" destId="{56953B4F-FA31-486A-A29F-B7173FBECC9B}" srcOrd="1" destOrd="0" presId="urn:microsoft.com/office/officeart/2005/8/layout/hList7"/>
    <dgm:cxn modelId="{4F39A389-68B1-4CC9-B98E-2C04C9D206AF}" type="presParOf" srcId="{E978BF0D-BBF7-41B5-B310-519543AB6166}" destId="{3D0869D4-22DD-4EF7-96A6-32AE087839CC}" srcOrd="2" destOrd="0" presId="urn:microsoft.com/office/officeart/2005/8/layout/hList7"/>
    <dgm:cxn modelId="{7C310190-D16E-421D-A340-D9CCAD962E7A}" type="presParOf" srcId="{3D0869D4-22DD-4EF7-96A6-32AE087839CC}" destId="{2C3B3847-6128-4DBD-989A-47989F94571F}" srcOrd="0" destOrd="0" presId="urn:microsoft.com/office/officeart/2005/8/layout/hList7"/>
    <dgm:cxn modelId="{B4E0FC7A-E4C9-49B6-8F7E-E68270DEC87B}" type="presParOf" srcId="{3D0869D4-22DD-4EF7-96A6-32AE087839CC}" destId="{AB5009EE-AFA3-4E22-BFD2-C879D3F94C95}" srcOrd="1" destOrd="0" presId="urn:microsoft.com/office/officeart/2005/8/layout/hList7"/>
    <dgm:cxn modelId="{1AEE8E37-8754-424A-8A38-55C1FCA6CFE4}" type="presParOf" srcId="{3D0869D4-22DD-4EF7-96A6-32AE087839CC}" destId="{FD5D2F91-3F02-49DB-BBC0-D4AE2E55E36F}" srcOrd="2" destOrd="0" presId="urn:microsoft.com/office/officeart/2005/8/layout/hList7"/>
    <dgm:cxn modelId="{0EAE2D14-74B5-43D5-9842-D536C8FEF545}" type="presParOf" srcId="{3D0869D4-22DD-4EF7-96A6-32AE087839CC}" destId="{A7FA7663-E648-4910-BC18-B78EB47B8750}" srcOrd="3" destOrd="0" presId="urn:microsoft.com/office/officeart/2005/8/layout/hList7"/>
    <dgm:cxn modelId="{98C6E9F4-8BEC-45B1-82F3-F6FE8E5FBD1F}" type="presParOf" srcId="{E978BF0D-BBF7-41B5-B310-519543AB6166}" destId="{4D7FB74A-AC32-463F-BB8D-DBFE5E91326E}" srcOrd="3" destOrd="0" presId="urn:microsoft.com/office/officeart/2005/8/layout/hList7"/>
    <dgm:cxn modelId="{1666AFA7-1311-4C1A-A13F-61114265CAFB}" type="presParOf" srcId="{E978BF0D-BBF7-41B5-B310-519543AB6166}" destId="{FF082DA8-A5FF-4908-B025-67BB8FC4EB77}" srcOrd="4" destOrd="0" presId="urn:microsoft.com/office/officeart/2005/8/layout/hList7"/>
    <dgm:cxn modelId="{0A83D04E-2A0A-4300-97A4-F0D0C7BE1666}" type="presParOf" srcId="{FF082DA8-A5FF-4908-B025-67BB8FC4EB77}" destId="{0AC5B04C-4109-42C2-A8B6-E13A41631EDC}" srcOrd="0" destOrd="0" presId="urn:microsoft.com/office/officeart/2005/8/layout/hList7"/>
    <dgm:cxn modelId="{A2CD2CDA-3918-41E6-ABEA-041FC4465898}" type="presParOf" srcId="{FF082DA8-A5FF-4908-B025-67BB8FC4EB77}" destId="{A97EEA96-DDA6-4B91-83FF-B7D5D678C284}" srcOrd="1" destOrd="0" presId="urn:microsoft.com/office/officeart/2005/8/layout/hList7"/>
    <dgm:cxn modelId="{F38E2465-20EA-4376-AF7A-31BAD735691C}" type="presParOf" srcId="{FF082DA8-A5FF-4908-B025-67BB8FC4EB77}" destId="{2E9B2765-39C0-4CAA-9C8F-8002CA95C69E}" srcOrd="2" destOrd="0" presId="urn:microsoft.com/office/officeart/2005/8/layout/hList7"/>
    <dgm:cxn modelId="{9F0231D0-94C6-450A-9FF9-265CB8279463}" type="presParOf" srcId="{FF082DA8-A5FF-4908-B025-67BB8FC4EB77}" destId="{176A8E67-CCC8-4A33-9CF3-BA1F12F507B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089DBB-06A3-4E4A-AB63-36DA66FC493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pl-PL"/>
        </a:p>
      </dgm:t>
    </dgm:pt>
    <dgm:pt modelId="{A086A82C-72F4-48F9-8F0F-51489C43383F}">
      <dgm:prSet phldrT="[Tekst]" custT="1"/>
      <dgm:spPr/>
      <dgm:t>
        <a:bodyPr/>
        <a:lstStyle/>
        <a:p>
          <a:r>
            <a:rPr lang="pl-PL" sz="1400" dirty="0" smtClean="0"/>
            <a:t>WZGLĘDEM POPRZEDNIEGO UZP: </a:t>
          </a:r>
          <a:r>
            <a:rPr lang="pl-PL" sz="1400" u="sng" dirty="0" smtClean="0"/>
            <a:t>ZASTĘPOWANY</a:t>
          </a:r>
          <a:endParaRPr lang="pl-PL" sz="1400" u="sng" dirty="0"/>
        </a:p>
      </dgm:t>
    </dgm:pt>
    <dgm:pt modelId="{B1D8FC59-B05B-48D3-972C-E24418E77EF1}" type="parTrans" cxnId="{FE87262A-6226-4026-8D78-448B3E3F6B91}">
      <dgm:prSet/>
      <dgm:spPr/>
      <dgm:t>
        <a:bodyPr/>
        <a:lstStyle/>
        <a:p>
          <a:endParaRPr lang="pl-PL"/>
        </a:p>
      </dgm:t>
    </dgm:pt>
    <dgm:pt modelId="{452C0D41-13D1-483A-81AA-FA3AC7698741}" type="sibTrans" cxnId="{FE87262A-6226-4026-8D78-448B3E3F6B91}">
      <dgm:prSet/>
      <dgm:spPr/>
      <dgm:t>
        <a:bodyPr/>
        <a:lstStyle/>
        <a:p>
          <a:endParaRPr lang="pl-PL"/>
        </a:p>
      </dgm:t>
    </dgm:pt>
    <dgm:pt modelId="{6A8B5632-AB5B-4A83-9CBE-1BACF7D5DA18}">
      <dgm:prSet phldrT="[Tekst]" custT="1"/>
      <dgm:spPr/>
      <dgm:t>
        <a:bodyPr/>
        <a:lstStyle/>
        <a:p>
          <a:r>
            <a:rPr lang="pl-PL" sz="1400" dirty="0" smtClean="0"/>
            <a:t>WZGLĘDEM UMÓW O PRACĘ: </a:t>
          </a:r>
        </a:p>
        <a:p>
          <a:r>
            <a:rPr lang="pl-PL" sz="1400" dirty="0" smtClean="0"/>
            <a:t>1) KORZYTNIEJSZE (ZASTĘPUJĄ)</a:t>
          </a:r>
        </a:p>
        <a:p>
          <a:r>
            <a:rPr lang="pl-PL" sz="1400" dirty="0" smtClean="0"/>
            <a:t>2) MNIEJ KORZYSTNE (WYPOWIEDZENIA</a:t>
          </a:r>
        </a:p>
        <a:p>
          <a:endParaRPr lang="pl-PL" sz="1600" dirty="0" smtClean="0"/>
        </a:p>
        <a:p>
          <a:endParaRPr lang="pl-PL" sz="2000" dirty="0" smtClean="0"/>
        </a:p>
      </dgm:t>
    </dgm:pt>
    <dgm:pt modelId="{47C5B2F9-1ACB-48A4-B362-955111CEDF72}" type="parTrans" cxnId="{D53DACDD-3932-4B1C-A077-84A8380B4097}">
      <dgm:prSet/>
      <dgm:spPr/>
      <dgm:t>
        <a:bodyPr/>
        <a:lstStyle/>
        <a:p>
          <a:endParaRPr lang="pl-PL"/>
        </a:p>
      </dgm:t>
    </dgm:pt>
    <dgm:pt modelId="{8B38F135-072E-49ED-9F4D-E49C4CC825ED}" type="sibTrans" cxnId="{D53DACDD-3932-4B1C-A077-84A8380B4097}">
      <dgm:prSet/>
      <dgm:spPr/>
      <dgm:t>
        <a:bodyPr/>
        <a:lstStyle/>
        <a:p>
          <a:endParaRPr lang="pl-PL"/>
        </a:p>
      </dgm:t>
    </dgm:pt>
    <dgm:pt modelId="{30B8A9E1-E9A1-49C7-886A-D28E0C1170E0}" type="pres">
      <dgm:prSet presAssocID="{53089DBB-06A3-4E4A-AB63-36DA66FC4932}" presName="compositeShape" presStyleCnt="0">
        <dgm:presLayoutVars>
          <dgm:chMax val="2"/>
          <dgm:dir/>
          <dgm:resizeHandles val="exact"/>
        </dgm:presLayoutVars>
      </dgm:prSet>
      <dgm:spPr/>
      <dgm:t>
        <a:bodyPr/>
        <a:lstStyle/>
        <a:p>
          <a:endParaRPr lang="pl-PL"/>
        </a:p>
      </dgm:t>
    </dgm:pt>
    <dgm:pt modelId="{4E6DCA6E-2AA0-4DBA-AC8A-F107ACE1ACA3}" type="pres">
      <dgm:prSet presAssocID="{53089DBB-06A3-4E4A-AB63-36DA66FC4932}" presName="ribbon" presStyleLbl="node1" presStyleIdx="0" presStyleCnt="1" custLinFactNeighborY="-6020"/>
      <dgm:spPr/>
    </dgm:pt>
    <dgm:pt modelId="{EE4C501D-7AD8-4FEF-BCFF-D3DF01EFE03A}" type="pres">
      <dgm:prSet presAssocID="{53089DBB-06A3-4E4A-AB63-36DA66FC4932}" presName="leftArrowText" presStyleLbl="node1" presStyleIdx="0" presStyleCnt="1">
        <dgm:presLayoutVars>
          <dgm:chMax val="0"/>
          <dgm:bulletEnabled val="1"/>
        </dgm:presLayoutVars>
      </dgm:prSet>
      <dgm:spPr/>
      <dgm:t>
        <a:bodyPr/>
        <a:lstStyle/>
        <a:p>
          <a:endParaRPr lang="pl-PL"/>
        </a:p>
      </dgm:t>
    </dgm:pt>
    <dgm:pt modelId="{515F94CC-2266-4A2E-9B25-D8C04A89A4C0}" type="pres">
      <dgm:prSet presAssocID="{53089DBB-06A3-4E4A-AB63-36DA66FC4932}" presName="rightArrowText" presStyleLbl="node1" presStyleIdx="0" presStyleCnt="1" custLinFactNeighborX="0" custLinFactNeighborY="12111">
        <dgm:presLayoutVars>
          <dgm:chMax val="0"/>
          <dgm:bulletEnabled val="1"/>
        </dgm:presLayoutVars>
      </dgm:prSet>
      <dgm:spPr/>
      <dgm:t>
        <a:bodyPr/>
        <a:lstStyle/>
        <a:p>
          <a:endParaRPr lang="pl-PL"/>
        </a:p>
      </dgm:t>
    </dgm:pt>
  </dgm:ptLst>
  <dgm:cxnLst>
    <dgm:cxn modelId="{7BB1330E-1B88-4304-991C-91FD73ECCC63}" type="presOf" srcId="{53089DBB-06A3-4E4A-AB63-36DA66FC4932}" destId="{30B8A9E1-E9A1-49C7-886A-D28E0C1170E0}" srcOrd="0" destOrd="0" presId="urn:microsoft.com/office/officeart/2005/8/layout/arrow6"/>
    <dgm:cxn modelId="{97F665A0-68D7-4E37-BB75-99D051B05CA0}" type="presOf" srcId="{6A8B5632-AB5B-4A83-9CBE-1BACF7D5DA18}" destId="{515F94CC-2266-4A2E-9B25-D8C04A89A4C0}" srcOrd="0" destOrd="0" presId="urn:microsoft.com/office/officeart/2005/8/layout/arrow6"/>
    <dgm:cxn modelId="{FE87262A-6226-4026-8D78-448B3E3F6B91}" srcId="{53089DBB-06A3-4E4A-AB63-36DA66FC4932}" destId="{A086A82C-72F4-48F9-8F0F-51489C43383F}" srcOrd="0" destOrd="0" parTransId="{B1D8FC59-B05B-48D3-972C-E24418E77EF1}" sibTransId="{452C0D41-13D1-483A-81AA-FA3AC7698741}"/>
    <dgm:cxn modelId="{F66FFA7D-09C4-435A-970C-810410D3C50B}" type="presOf" srcId="{A086A82C-72F4-48F9-8F0F-51489C43383F}" destId="{EE4C501D-7AD8-4FEF-BCFF-D3DF01EFE03A}" srcOrd="0" destOrd="0" presId="urn:microsoft.com/office/officeart/2005/8/layout/arrow6"/>
    <dgm:cxn modelId="{D53DACDD-3932-4B1C-A077-84A8380B4097}" srcId="{53089DBB-06A3-4E4A-AB63-36DA66FC4932}" destId="{6A8B5632-AB5B-4A83-9CBE-1BACF7D5DA18}" srcOrd="1" destOrd="0" parTransId="{47C5B2F9-1ACB-48A4-B362-955111CEDF72}" sibTransId="{8B38F135-072E-49ED-9F4D-E49C4CC825ED}"/>
    <dgm:cxn modelId="{FF6CA6DA-EA4E-46E5-A333-F4C568429994}" type="presParOf" srcId="{30B8A9E1-E9A1-49C7-886A-D28E0C1170E0}" destId="{4E6DCA6E-2AA0-4DBA-AC8A-F107ACE1ACA3}" srcOrd="0" destOrd="0" presId="urn:microsoft.com/office/officeart/2005/8/layout/arrow6"/>
    <dgm:cxn modelId="{047F5722-C55D-4D4E-8C98-1BA34A0B142C}" type="presParOf" srcId="{30B8A9E1-E9A1-49C7-886A-D28E0C1170E0}" destId="{EE4C501D-7AD8-4FEF-BCFF-D3DF01EFE03A}" srcOrd="1" destOrd="0" presId="urn:microsoft.com/office/officeart/2005/8/layout/arrow6"/>
    <dgm:cxn modelId="{258F68F6-258A-4DEE-B8E8-CE491B5F9BEA}" type="presParOf" srcId="{30B8A9E1-E9A1-49C7-886A-D28E0C1170E0}" destId="{515F94CC-2266-4A2E-9B25-D8C04A89A4C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CA018B-E8CC-41A5-AF4D-8FF350A78914}"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pl-PL"/>
        </a:p>
      </dgm:t>
    </dgm:pt>
    <dgm:pt modelId="{DEC430D0-AF40-4178-B35D-96FDD6333A34}">
      <dgm:prSet phldrT="[Tekst]"/>
      <dgm:spPr/>
      <dgm:t>
        <a:bodyPr/>
        <a:lstStyle/>
        <a:p>
          <a:r>
            <a:rPr lang="pl-PL" dirty="0" smtClean="0"/>
            <a:t>POROZUMIENIA ZBIOROWE</a:t>
          </a:r>
          <a:endParaRPr lang="pl-PL" dirty="0"/>
        </a:p>
      </dgm:t>
    </dgm:pt>
    <dgm:pt modelId="{825C752F-6C1C-4606-A8E7-09C0EE6B06EC}" type="parTrans" cxnId="{FCDF2CD0-0541-45AE-87C4-6BEA95A17D74}">
      <dgm:prSet/>
      <dgm:spPr/>
      <dgm:t>
        <a:bodyPr/>
        <a:lstStyle/>
        <a:p>
          <a:endParaRPr lang="pl-PL"/>
        </a:p>
      </dgm:t>
    </dgm:pt>
    <dgm:pt modelId="{3EB413FB-5DAD-49AD-B828-9B41D1C9E4F6}" type="sibTrans" cxnId="{FCDF2CD0-0541-45AE-87C4-6BEA95A17D74}">
      <dgm:prSet/>
      <dgm:spPr/>
      <dgm:t>
        <a:bodyPr/>
        <a:lstStyle/>
        <a:p>
          <a:endParaRPr lang="pl-PL"/>
        </a:p>
      </dgm:t>
    </dgm:pt>
    <dgm:pt modelId="{5685111B-9171-4769-9425-80B56D0C740B}">
      <dgm:prSet phldrT="[Tekst]"/>
      <dgm:spPr/>
      <dgm:t>
        <a:bodyPr/>
        <a:lstStyle/>
        <a:p>
          <a:r>
            <a:rPr lang="pl-PL" dirty="0" smtClean="0"/>
            <a:t>KODEKSOWE</a:t>
          </a:r>
          <a:endParaRPr lang="pl-PL" dirty="0"/>
        </a:p>
      </dgm:t>
    </dgm:pt>
    <dgm:pt modelId="{67868798-2310-402F-8BA0-F49FECE59685}" type="parTrans" cxnId="{E3EAF997-1E26-476C-9EFE-8C63241C8152}">
      <dgm:prSet/>
      <dgm:spPr/>
      <dgm:t>
        <a:bodyPr/>
        <a:lstStyle/>
        <a:p>
          <a:endParaRPr lang="pl-PL"/>
        </a:p>
      </dgm:t>
    </dgm:pt>
    <dgm:pt modelId="{C988D9C6-59B1-4091-B156-F2D7CE9B0ACB}" type="sibTrans" cxnId="{E3EAF997-1E26-476C-9EFE-8C63241C8152}">
      <dgm:prSet/>
      <dgm:spPr/>
      <dgm:t>
        <a:bodyPr/>
        <a:lstStyle/>
        <a:p>
          <a:endParaRPr lang="pl-PL"/>
        </a:p>
      </dgm:t>
    </dgm:pt>
    <dgm:pt modelId="{12248618-5315-483E-871E-5EBC9A2BF42A}">
      <dgm:prSet phldrT="[Tekst]"/>
      <dgm:spPr/>
      <dgm:t>
        <a:bodyPr/>
        <a:lstStyle/>
        <a:p>
          <a:r>
            <a:rPr lang="pl-PL" dirty="0" smtClean="0"/>
            <a:t>ZAWIERANE NA PODSTAWIE ODRĘBNYCH USTAW</a:t>
          </a:r>
          <a:endParaRPr lang="pl-PL" dirty="0"/>
        </a:p>
      </dgm:t>
    </dgm:pt>
    <dgm:pt modelId="{DAA5D9EE-9583-42DF-BD66-D8048D10ADD6}" type="parTrans" cxnId="{982B5D1A-6306-4E9E-AC56-E36C25CD2E98}">
      <dgm:prSet/>
      <dgm:spPr/>
      <dgm:t>
        <a:bodyPr/>
        <a:lstStyle/>
        <a:p>
          <a:endParaRPr lang="pl-PL"/>
        </a:p>
      </dgm:t>
    </dgm:pt>
    <dgm:pt modelId="{DD6BFD01-0A82-44E6-87DF-6DC6059AD3EF}" type="sibTrans" cxnId="{982B5D1A-6306-4E9E-AC56-E36C25CD2E98}">
      <dgm:prSet/>
      <dgm:spPr/>
      <dgm:t>
        <a:bodyPr/>
        <a:lstStyle/>
        <a:p>
          <a:endParaRPr lang="pl-PL"/>
        </a:p>
      </dgm:t>
    </dgm:pt>
    <dgm:pt modelId="{F0E315EE-7203-4EED-BF76-2A2AC422A7A4}" type="pres">
      <dgm:prSet presAssocID="{15CA018B-E8CC-41A5-AF4D-8FF350A78914}" presName="layout" presStyleCnt="0">
        <dgm:presLayoutVars>
          <dgm:chMax/>
          <dgm:chPref/>
          <dgm:dir/>
          <dgm:animOne val="branch"/>
          <dgm:animLvl val="lvl"/>
          <dgm:resizeHandles/>
        </dgm:presLayoutVars>
      </dgm:prSet>
      <dgm:spPr/>
      <dgm:t>
        <a:bodyPr/>
        <a:lstStyle/>
        <a:p>
          <a:endParaRPr lang="pl-PL"/>
        </a:p>
      </dgm:t>
    </dgm:pt>
    <dgm:pt modelId="{0B1E658B-DCE3-429C-AABA-59F27D2EDA5A}" type="pres">
      <dgm:prSet presAssocID="{DEC430D0-AF40-4178-B35D-96FDD6333A34}" presName="root" presStyleCnt="0">
        <dgm:presLayoutVars>
          <dgm:chMax/>
          <dgm:chPref val="4"/>
        </dgm:presLayoutVars>
      </dgm:prSet>
      <dgm:spPr/>
    </dgm:pt>
    <dgm:pt modelId="{44B51E07-9157-4CFE-99F8-383ACD12151B}" type="pres">
      <dgm:prSet presAssocID="{DEC430D0-AF40-4178-B35D-96FDD6333A34}" presName="rootComposite" presStyleCnt="0">
        <dgm:presLayoutVars/>
      </dgm:prSet>
      <dgm:spPr/>
    </dgm:pt>
    <dgm:pt modelId="{7F1BB58D-A7B4-4734-81CF-6A43C820839E}" type="pres">
      <dgm:prSet presAssocID="{DEC430D0-AF40-4178-B35D-96FDD6333A34}" presName="rootText" presStyleLbl="node0" presStyleIdx="0" presStyleCnt="1">
        <dgm:presLayoutVars>
          <dgm:chMax/>
          <dgm:chPref val="4"/>
        </dgm:presLayoutVars>
      </dgm:prSet>
      <dgm:spPr/>
      <dgm:t>
        <a:bodyPr/>
        <a:lstStyle/>
        <a:p>
          <a:endParaRPr lang="pl-PL"/>
        </a:p>
      </dgm:t>
    </dgm:pt>
    <dgm:pt modelId="{EDCC88E7-215B-4633-9DFD-342BD4D7968D}" type="pres">
      <dgm:prSet presAssocID="{DEC430D0-AF40-4178-B35D-96FDD6333A34}" presName="childShape" presStyleCnt="0">
        <dgm:presLayoutVars>
          <dgm:chMax val="0"/>
          <dgm:chPref val="0"/>
        </dgm:presLayoutVars>
      </dgm:prSet>
      <dgm:spPr/>
    </dgm:pt>
    <dgm:pt modelId="{87720D23-307A-4B3A-ABF4-937ADA883B5C}" type="pres">
      <dgm:prSet presAssocID="{5685111B-9171-4769-9425-80B56D0C740B}" presName="childComposite" presStyleCnt="0">
        <dgm:presLayoutVars>
          <dgm:chMax val="0"/>
          <dgm:chPref val="0"/>
        </dgm:presLayoutVars>
      </dgm:prSet>
      <dgm:spPr/>
    </dgm:pt>
    <dgm:pt modelId="{75622056-BB65-4C1B-9FAA-D1A0306C035C}" type="pres">
      <dgm:prSet presAssocID="{5685111B-9171-4769-9425-80B56D0C740B}" presName="Image" presStyleLbl="node1" presStyleIdx="0" presStyleCnt="2"/>
      <dgm:spPr>
        <a:solidFill>
          <a:srgbClr val="00B050"/>
        </a:solidFill>
      </dgm:spPr>
    </dgm:pt>
    <dgm:pt modelId="{68D14708-80BC-4E3C-B98E-9FF12998C673}" type="pres">
      <dgm:prSet presAssocID="{5685111B-9171-4769-9425-80B56D0C740B}" presName="childText" presStyleLbl="lnNode1" presStyleIdx="0" presStyleCnt="2">
        <dgm:presLayoutVars>
          <dgm:chMax val="0"/>
          <dgm:chPref val="0"/>
          <dgm:bulletEnabled val="1"/>
        </dgm:presLayoutVars>
      </dgm:prSet>
      <dgm:spPr/>
      <dgm:t>
        <a:bodyPr/>
        <a:lstStyle/>
        <a:p>
          <a:endParaRPr lang="pl-PL"/>
        </a:p>
      </dgm:t>
    </dgm:pt>
    <dgm:pt modelId="{EA00DEF0-DDE8-48E2-8BD2-95B112FA67BE}" type="pres">
      <dgm:prSet presAssocID="{12248618-5315-483E-871E-5EBC9A2BF42A}" presName="childComposite" presStyleCnt="0">
        <dgm:presLayoutVars>
          <dgm:chMax val="0"/>
          <dgm:chPref val="0"/>
        </dgm:presLayoutVars>
      </dgm:prSet>
      <dgm:spPr/>
    </dgm:pt>
    <dgm:pt modelId="{DF8DA851-0F3D-49FF-A404-F6C15E254E57}" type="pres">
      <dgm:prSet presAssocID="{12248618-5315-483E-871E-5EBC9A2BF42A}" presName="Image" presStyleLbl="node1" presStyleIdx="1" presStyleCnt="2"/>
      <dgm:spPr>
        <a:solidFill>
          <a:srgbClr val="7030A0"/>
        </a:solidFill>
      </dgm:spPr>
    </dgm:pt>
    <dgm:pt modelId="{34E0B384-AE83-4753-ADD3-A61B429E0DA5}" type="pres">
      <dgm:prSet presAssocID="{12248618-5315-483E-871E-5EBC9A2BF42A}" presName="childText" presStyleLbl="lnNode1" presStyleIdx="1" presStyleCnt="2">
        <dgm:presLayoutVars>
          <dgm:chMax val="0"/>
          <dgm:chPref val="0"/>
          <dgm:bulletEnabled val="1"/>
        </dgm:presLayoutVars>
      </dgm:prSet>
      <dgm:spPr/>
      <dgm:t>
        <a:bodyPr/>
        <a:lstStyle/>
        <a:p>
          <a:endParaRPr lang="pl-PL"/>
        </a:p>
      </dgm:t>
    </dgm:pt>
  </dgm:ptLst>
  <dgm:cxnLst>
    <dgm:cxn modelId="{584087DB-148A-4EE5-97F4-52F610C8F88A}" type="presOf" srcId="{12248618-5315-483E-871E-5EBC9A2BF42A}" destId="{34E0B384-AE83-4753-ADD3-A61B429E0DA5}" srcOrd="0" destOrd="0" presId="urn:microsoft.com/office/officeart/2008/layout/PictureAccentList"/>
    <dgm:cxn modelId="{B65FEBF8-DB69-4537-B2EF-4D5E16C202FA}" type="presOf" srcId="{DEC430D0-AF40-4178-B35D-96FDD6333A34}" destId="{7F1BB58D-A7B4-4734-81CF-6A43C820839E}" srcOrd="0" destOrd="0" presId="urn:microsoft.com/office/officeart/2008/layout/PictureAccentList"/>
    <dgm:cxn modelId="{E3EAF997-1E26-476C-9EFE-8C63241C8152}" srcId="{DEC430D0-AF40-4178-B35D-96FDD6333A34}" destId="{5685111B-9171-4769-9425-80B56D0C740B}" srcOrd="0" destOrd="0" parTransId="{67868798-2310-402F-8BA0-F49FECE59685}" sibTransId="{C988D9C6-59B1-4091-B156-F2D7CE9B0ACB}"/>
    <dgm:cxn modelId="{FCDF2CD0-0541-45AE-87C4-6BEA95A17D74}" srcId="{15CA018B-E8CC-41A5-AF4D-8FF350A78914}" destId="{DEC430D0-AF40-4178-B35D-96FDD6333A34}" srcOrd="0" destOrd="0" parTransId="{825C752F-6C1C-4606-A8E7-09C0EE6B06EC}" sibTransId="{3EB413FB-5DAD-49AD-B828-9B41D1C9E4F6}"/>
    <dgm:cxn modelId="{36C57AC2-0BD5-42CC-A906-CF71EB4809DF}" type="presOf" srcId="{5685111B-9171-4769-9425-80B56D0C740B}" destId="{68D14708-80BC-4E3C-B98E-9FF12998C673}" srcOrd="0" destOrd="0" presId="urn:microsoft.com/office/officeart/2008/layout/PictureAccentList"/>
    <dgm:cxn modelId="{982B5D1A-6306-4E9E-AC56-E36C25CD2E98}" srcId="{DEC430D0-AF40-4178-B35D-96FDD6333A34}" destId="{12248618-5315-483E-871E-5EBC9A2BF42A}" srcOrd="1" destOrd="0" parTransId="{DAA5D9EE-9583-42DF-BD66-D8048D10ADD6}" sibTransId="{DD6BFD01-0A82-44E6-87DF-6DC6059AD3EF}"/>
    <dgm:cxn modelId="{64592BC1-167B-432D-9685-CA19D2A80C72}" type="presOf" srcId="{15CA018B-E8CC-41A5-AF4D-8FF350A78914}" destId="{F0E315EE-7203-4EED-BF76-2A2AC422A7A4}" srcOrd="0" destOrd="0" presId="urn:microsoft.com/office/officeart/2008/layout/PictureAccentList"/>
    <dgm:cxn modelId="{A956AEF2-4997-4A47-B01E-519EF9203506}" type="presParOf" srcId="{F0E315EE-7203-4EED-BF76-2A2AC422A7A4}" destId="{0B1E658B-DCE3-429C-AABA-59F27D2EDA5A}" srcOrd="0" destOrd="0" presId="urn:microsoft.com/office/officeart/2008/layout/PictureAccentList"/>
    <dgm:cxn modelId="{4440C812-CA1B-49EB-AF80-5166D45D6C15}" type="presParOf" srcId="{0B1E658B-DCE3-429C-AABA-59F27D2EDA5A}" destId="{44B51E07-9157-4CFE-99F8-383ACD12151B}" srcOrd="0" destOrd="0" presId="urn:microsoft.com/office/officeart/2008/layout/PictureAccentList"/>
    <dgm:cxn modelId="{F1A2C692-A385-4DD9-8351-7C0AA4BBC72A}" type="presParOf" srcId="{44B51E07-9157-4CFE-99F8-383ACD12151B}" destId="{7F1BB58D-A7B4-4734-81CF-6A43C820839E}" srcOrd="0" destOrd="0" presId="urn:microsoft.com/office/officeart/2008/layout/PictureAccentList"/>
    <dgm:cxn modelId="{97E7BA1A-2B44-47E1-9DD0-5E963649A25B}" type="presParOf" srcId="{0B1E658B-DCE3-429C-AABA-59F27D2EDA5A}" destId="{EDCC88E7-215B-4633-9DFD-342BD4D7968D}" srcOrd="1" destOrd="0" presId="urn:microsoft.com/office/officeart/2008/layout/PictureAccentList"/>
    <dgm:cxn modelId="{7EE7596A-A224-4720-9CAF-95C849ACFA26}" type="presParOf" srcId="{EDCC88E7-215B-4633-9DFD-342BD4D7968D}" destId="{87720D23-307A-4B3A-ABF4-937ADA883B5C}" srcOrd="0" destOrd="0" presId="urn:microsoft.com/office/officeart/2008/layout/PictureAccentList"/>
    <dgm:cxn modelId="{D3AD0CE8-E0D1-44C0-8E22-2CA0FBA6F014}" type="presParOf" srcId="{87720D23-307A-4B3A-ABF4-937ADA883B5C}" destId="{75622056-BB65-4C1B-9FAA-D1A0306C035C}" srcOrd="0" destOrd="0" presId="urn:microsoft.com/office/officeart/2008/layout/PictureAccentList"/>
    <dgm:cxn modelId="{3E190325-6D6B-4E4C-B44F-53A59FC0F150}" type="presParOf" srcId="{87720D23-307A-4B3A-ABF4-937ADA883B5C}" destId="{68D14708-80BC-4E3C-B98E-9FF12998C673}" srcOrd="1" destOrd="0" presId="urn:microsoft.com/office/officeart/2008/layout/PictureAccentList"/>
    <dgm:cxn modelId="{CD16D682-C351-48B2-AE8C-573F33EAF026}" type="presParOf" srcId="{EDCC88E7-215B-4633-9DFD-342BD4D7968D}" destId="{EA00DEF0-DDE8-48E2-8BD2-95B112FA67BE}" srcOrd="1" destOrd="0" presId="urn:microsoft.com/office/officeart/2008/layout/PictureAccentList"/>
    <dgm:cxn modelId="{0D7F6DB7-AA03-41AF-89EF-651B0FFAAA76}" type="presParOf" srcId="{EA00DEF0-DDE8-48E2-8BD2-95B112FA67BE}" destId="{DF8DA851-0F3D-49FF-A404-F6C15E254E57}" srcOrd="0" destOrd="0" presId="urn:microsoft.com/office/officeart/2008/layout/PictureAccentList"/>
    <dgm:cxn modelId="{CE7A0E84-245C-479B-A4C6-EFDA7298D690}" type="presParOf" srcId="{EA00DEF0-DDE8-48E2-8BD2-95B112FA67BE}" destId="{34E0B384-AE83-4753-ADD3-A61B429E0DA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EA6B24-1745-400A-9F05-30AA0F7867E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AC98C888-BB36-486F-AAF9-AB3941277370}">
      <dgm:prSet phldrT="[Tekst]"/>
      <dgm:spPr/>
      <dgm:t>
        <a:bodyPr/>
        <a:lstStyle/>
        <a:p>
          <a:r>
            <a:rPr lang="pl-PL" dirty="0" smtClean="0"/>
            <a:t>ART. 9 (1) K.P.</a:t>
          </a:r>
          <a:endParaRPr lang="pl-PL" dirty="0"/>
        </a:p>
      </dgm:t>
    </dgm:pt>
    <dgm:pt modelId="{19AF5E58-D70D-445A-8913-42478AFE8E57}" type="parTrans" cxnId="{0F56340E-E36A-45F2-A3E4-941194616E36}">
      <dgm:prSet/>
      <dgm:spPr/>
      <dgm:t>
        <a:bodyPr/>
        <a:lstStyle/>
        <a:p>
          <a:endParaRPr lang="pl-PL"/>
        </a:p>
      </dgm:t>
    </dgm:pt>
    <dgm:pt modelId="{9050A483-BA9F-4EAB-B4B7-4C2849AB615C}" type="sibTrans" cxnId="{0F56340E-E36A-45F2-A3E4-941194616E36}">
      <dgm:prSet/>
      <dgm:spPr/>
      <dgm:t>
        <a:bodyPr/>
        <a:lstStyle/>
        <a:p>
          <a:endParaRPr lang="pl-PL"/>
        </a:p>
      </dgm:t>
    </dgm:pt>
    <dgm:pt modelId="{19AAEE29-9B6A-4106-890E-F594E1EDB57B}">
      <dgm:prSet phldrT="[Tekst]"/>
      <dgm:spPr/>
      <dgm:t>
        <a:bodyPr/>
        <a:lstStyle/>
        <a:p>
          <a:r>
            <a:rPr lang="pl-PL" b="1" dirty="0" smtClean="0"/>
            <a:t>POROZUMIENIE O ZAWIESZENIU STOSOWANIA W CAŁOŚCI LUB CZĘŚCI PRZEPISÓW PRAWA PRACY</a:t>
          </a:r>
          <a:endParaRPr lang="pl-PL" b="1" dirty="0"/>
        </a:p>
      </dgm:t>
    </dgm:pt>
    <dgm:pt modelId="{0B4576C6-93D3-4882-9BFC-F464214B614A}" type="parTrans" cxnId="{D11A9D42-0FBD-42E4-BD01-092BB5C872B0}">
      <dgm:prSet/>
      <dgm:spPr/>
      <dgm:t>
        <a:bodyPr/>
        <a:lstStyle/>
        <a:p>
          <a:endParaRPr lang="pl-PL"/>
        </a:p>
      </dgm:t>
    </dgm:pt>
    <dgm:pt modelId="{75CCA10E-9792-40AF-8A76-8AE6BE2E9347}" type="sibTrans" cxnId="{D11A9D42-0FBD-42E4-BD01-092BB5C872B0}">
      <dgm:prSet/>
      <dgm:spPr/>
      <dgm:t>
        <a:bodyPr/>
        <a:lstStyle/>
        <a:p>
          <a:endParaRPr lang="pl-PL"/>
        </a:p>
      </dgm:t>
    </dgm:pt>
    <dgm:pt modelId="{5B23D378-A3F4-4952-902B-C6BE2C68877F}">
      <dgm:prSet phldrT="[Tekst]"/>
      <dgm:spPr/>
      <dgm:t>
        <a:bodyPr/>
        <a:lstStyle/>
        <a:p>
          <a:r>
            <a:rPr lang="pl-PL" dirty="0" smtClean="0"/>
            <a:t>1) trudna sytuacja finansowa pracodawcy</a:t>
          </a:r>
        </a:p>
        <a:p>
          <a:r>
            <a:rPr lang="pl-PL" dirty="0" smtClean="0"/>
            <a:t>2) max 3 lata</a:t>
          </a:r>
        </a:p>
        <a:p>
          <a:r>
            <a:rPr lang="pl-PL" dirty="0" smtClean="0"/>
            <a:t>3) </a:t>
          </a:r>
          <a:r>
            <a:rPr lang="pl-PL" b="0" i="0" dirty="0" smtClean="0">
              <a:solidFill>
                <a:srgbClr val="333333"/>
              </a:solidFill>
              <a:effectLst/>
              <a:latin typeface="Open Sans"/>
            </a:rPr>
            <a:t>nie dotyczy to przepisów Kodeksu pracy oraz przepisów innych ustaw i aktów wykonawczych</a:t>
          </a:r>
          <a:endParaRPr lang="pl-PL" dirty="0"/>
        </a:p>
      </dgm:t>
    </dgm:pt>
    <dgm:pt modelId="{24E54061-7BBF-4BDC-9D7F-734DD846B33C}" type="parTrans" cxnId="{28B72BBE-C91B-4157-8B0E-F702A9B0B7C8}">
      <dgm:prSet/>
      <dgm:spPr/>
      <dgm:t>
        <a:bodyPr/>
        <a:lstStyle/>
        <a:p>
          <a:endParaRPr lang="pl-PL"/>
        </a:p>
      </dgm:t>
    </dgm:pt>
    <dgm:pt modelId="{2304871C-ECC7-4EDD-9B9D-856AB32C2DC2}" type="sibTrans" cxnId="{28B72BBE-C91B-4157-8B0E-F702A9B0B7C8}">
      <dgm:prSet/>
      <dgm:spPr/>
      <dgm:t>
        <a:bodyPr/>
        <a:lstStyle/>
        <a:p>
          <a:endParaRPr lang="pl-PL"/>
        </a:p>
      </dgm:t>
    </dgm:pt>
    <dgm:pt modelId="{E595C8BD-9158-42ED-80D0-CD4F924E2876}">
      <dgm:prSet phldrT="[Tekst]"/>
      <dgm:spPr/>
      <dgm:t>
        <a:bodyPr/>
        <a:lstStyle/>
        <a:p>
          <a:r>
            <a:rPr lang="pl-PL" dirty="0" smtClean="0"/>
            <a:t>23 (1a) K.P.</a:t>
          </a:r>
          <a:endParaRPr lang="pl-PL" dirty="0"/>
        </a:p>
      </dgm:t>
    </dgm:pt>
    <dgm:pt modelId="{1E2498F3-7004-4CEE-8B35-35410D52EB81}" type="parTrans" cxnId="{4593836C-A5B0-4B03-AB97-299A876E57A3}">
      <dgm:prSet/>
      <dgm:spPr/>
      <dgm:t>
        <a:bodyPr/>
        <a:lstStyle/>
        <a:p>
          <a:endParaRPr lang="pl-PL"/>
        </a:p>
      </dgm:t>
    </dgm:pt>
    <dgm:pt modelId="{F05AC2F7-EC02-4824-A2DF-33538C8AE713}" type="sibTrans" cxnId="{4593836C-A5B0-4B03-AB97-299A876E57A3}">
      <dgm:prSet/>
      <dgm:spPr/>
      <dgm:t>
        <a:bodyPr/>
        <a:lstStyle/>
        <a:p>
          <a:endParaRPr lang="pl-PL"/>
        </a:p>
      </dgm:t>
    </dgm:pt>
    <dgm:pt modelId="{87A66607-067A-4080-BD21-D3D8F116A9A2}">
      <dgm:prSet phldrT="[Tekst]"/>
      <dgm:spPr/>
      <dgm:t>
        <a:bodyPr/>
        <a:lstStyle/>
        <a:p>
          <a:r>
            <a:rPr lang="pl-PL" b="1" dirty="0" smtClean="0"/>
            <a:t>STOSOWANIE MNIEJ KORZYSTNYCH WARUNKÓW ZATRUDNIENIA</a:t>
          </a:r>
          <a:endParaRPr lang="pl-PL" b="1" dirty="0"/>
        </a:p>
      </dgm:t>
    </dgm:pt>
    <dgm:pt modelId="{2A323DA3-44A4-47D7-80AC-469E442EA85B}" type="parTrans" cxnId="{DDA81CB7-E49A-46FB-88A5-8D3393938CC3}">
      <dgm:prSet/>
      <dgm:spPr/>
      <dgm:t>
        <a:bodyPr/>
        <a:lstStyle/>
        <a:p>
          <a:endParaRPr lang="pl-PL"/>
        </a:p>
      </dgm:t>
    </dgm:pt>
    <dgm:pt modelId="{44A62552-BFCE-41AA-9C73-85241FBD0119}" type="sibTrans" cxnId="{DDA81CB7-E49A-46FB-88A5-8D3393938CC3}">
      <dgm:prSet/>
      <dgm:spPr/>
      <dgm:t>
        <a:bodyPr/>
        <a:lstStyle/>
        <a:p>
          <a:endParaRPr lang="pl-PL"/>
        </a:p>
      </dgm:t>
    </dgm:pt>
    <dgm:pt modelId="{6FC03AA9-3C76-4DD2-911E-92A5D49FFDBF}">
      <dgm:prSet phldrT="[Tekst]"/>
      <dgm:spPr/>
      <dgm:t>
        <a:bodyPr/>
        <a:lstStyle/>
        <a:p>
          <a:r>
            <a:rPr lang="pl-PL" dirty="0" smtClean="0"/>
            <a:t>1) Dotyczy pracowników nieobjętych UZP</a:t>
          </a:r>
        </a:p>
        <a:p>
          <a:r>
            <a:rPr lang="pl-PL" dirty="0" smtClean="0"/>
            <a:t>2) Trudna sytuacja finansowa pracodawcy</a:t>
          </a:r>
        </a:p>
        <a:p>
          <a:r>
            <a:rPr lang="pl-PL" dirty="0" smtClean="0"/>
            <a:t>3) Pogorszenie warunków z umowy o pracę</a:t>
          </a:r>
        </a:p>
        <a:p>
          <a:r>
            <a:rPr lang="pl-PL" dirty="0" smtClean="0"/>
            <a:t>Max 3 lata</a:t>
          </a:r>
          <a:endParaRPr lang="pl-PL" dirty="0"/>
        </a:p>
      </dgm:t>
    </dgm:pt>
    <dgm:pt modelId="{F61A743C-EA0B-4153-9F2D-7BB1A1822E1E}" type="parTrans" cxnId="{D1EDF5EA-241F-4DD9-B92D-EDEC95A1101F}">
      <dgm:prSet/>
      <dgm:spPr/>
      <dgm:t>
        <a:bodyPr/>
        <a:lstStyle/>
        <a:p>
          <a:endParaRPr lang="pl-PL"/>
        </a:p>
      </dgm:t>
    </dgm:pt>
    <dgm:pt modelId="{960D89BC-CBF3-4499-84F8-D831992DCA62}" type="sibTrans" cxnId="{D1EDF5EA-241F-4DD9-B92D-EDEC95A1101F}">
      <dgm:prSet/>
      <dgm:spPr/>
      <dgm:t>
        <a:bodyPr/>
        <a:lstStyle/>
        <a:p>
          <a:endParaRPr lang="pl-PL"/>
        </a:p>
      </dgm:t>
    </dgm:pt>
    <dgm:pt modelId="{EA984977-5D81-4379-866E-3FA759875782}" type="pres">
      <dgm:prSet presAssocID="{28EA6B24-1745-400A-9F05-30AA0F7867EF}" presName="list" presStyleCnt="0">
        <dgm:presLayoutVars>
          <dgm:dir/>
          <dgm:animLvl val="lvl"/>
        </dgm:presLayoutVars>
      </dgm:prSet>
      <dgm:spPr/>
      <dgm:t>
        <a:bodyPr/>
        <a:lstStyle/>
        <a:p>
          <a:endParaRPr lang="pl-PL"/>
        </a:p>
      </dgm:t>
    </dgm:pt>
    <dgm:pt modelId="{00B805DD-91CC-4EE0-895A-67E9CC9D9ED9}" type="pres">
      <dgm:prSet presAssocID="{AC98C888-BB36-486F-AAF9-AB3941277370}" presName="posSpace" presStyleCnt="0"/>
      <dgm:spPr/>
    </dgm:pt>
    <dgm:pt modelId="{34A94330-8BE6-41D3-A368-0B05AE83484E}" type="pres">
      <dgm:prSet presAssocID="{AC98C888-BB36-486F-AAF9-AB3941277370}" presName="vertFlow" presStyleCnt="0"/>
      <dgm:spPr/>
    </dgm:pt>
    <dgm:pt modelId="{303EC10C-5B82-4FA3-9526-C18B3F437BC3}" type="pres">
      <dgm:prSet presAssocID="{AC98C888-BB36-486F-AAF9-AB3941277370}" presName="topSpace" presStyleCnt="0"/>
      <dgm:spPr/>
    </dgm:pt>
    <dgm:pt modelId="{BE5FED58-67D2-4FE9-B4C8-623E2DC4A2FE}" type="pres">
      <dgm:prSet presAssocID="{AC98C888-BB36-486F-AAF9-AB3941277370}" presName="firstComp" presStyleCnt="0"/>
      <dgm:spPr/>
    </dgm:pt>
    <dgm:pt modelId="{5D8584DB-0F1B-4CA3-9A14-C04644C9C5E1}" type="pres">
      <dgm:prSet presAssocID="{AC98C888-BB36-486F-AAF9-AB3941277370}" presName="firstChild" presStyleLbl="bgAccFollowNode1" presStyleIdx="0" presStyleCnt="4"/>
      <dgm:spPr/>
      <dgm:t>
        <a:bodyPr/>
        <a:lstStyle/>
        <a:p>
          <a:endParaRPr lang="pl-PL"/>
        </a:p>
      </dgm:t>
    </dgm:pt>
    <dgm:pt modelId="{0ABA0CB7-B737-44E0-9F7B-6D914ED79D8A}" type="pres">
      <dgm:prSet presAssocID="{AC98C888-BB36-486F-AAF9-AB3941277370}" presName="firstChildTx" presStyleLbl="bgAccFollowNode1" presStyleIdx="0" presStyleCnt="4">
        <dgm:presLayoutVars>
          <dgm:bulletEnabled val="1"/>
        </dgm:presLayoutVars>
      </dgm:prSet>
      <dgm:spPr/>
      <dgm:t>
        <a:bodyPr/>
        <a:lstStyle/>
        <a:p>
          <a:endParaRPr lang="pl-PL"/>
        </a:p>
      </dgm:t>
    </dgm:pt>
    <dgm:pt modelId="{F7DDE90A-3003-4C6F-8265-DADB10313D28}" type="pres">
      <dgm:prSet presAssocID="{5B23D378-A3F4-4952-902B-C6BE2C68877F}" presName="comp" presStyleCnt="0"/>
      <dgm:spPr/>
    </dgm:pt>
    <dgm:pt modelId="{7DCFA9B0-7E8C-423F-81B2-00A59554D260}" type="pres">
      <dgm:prSet presAssocID="{5B23D378-A3F4-4952-902B-C6BE2C68877F}" presName="child" presStyleLbl="bgAccFollowNode1" presStyleIdx="1" presStyleCnt="4"/>
      <dgm:spPr/>
      <dgm:t>
        <a:bodyPr/>
        <a:lstStyle/>
        <a:p>
          <a:endParaRPr lang="pl-PL"/>
        </a:p>
      </dgm:t>
    </dgm:pt>
    <dgm:pt modelId="{E366574F-88D2-4D5A-8DE2-A23010CCA62B}" type="pres">
      <dgm:prSet presAssocID="{5B23D378-A3F4-4952-902B-C6BE2C68877F}" presName="childTx" presStyleLbl="bgAccFollowNode1" presStyleIdx="1" presStyleCnt="4">
        <dgm:presLayoutVars>
          <dgm:bulletEnabled val="1"/>
        </dgm:presLayoutVars>
      </dgm:prSet>
      <dgm:spPr/>
      <dgm:t>
        <a:bodyPr/>
        <a:lstStyle/>
        <a:p>
          <a:endParaRPr lang="pl-PL"/>
        </a:p>
      </dgm:t>
    </dgm:pt>
    <dgm:pt modelId="{F328F146-FC3F-45BF-9B7F-B0C615C583E8}" type="pres">
      <dgm:prSet presAssocID="{AC98C888-BB36-486F-AAF9-AB3941277370}" presName="negSpace" presStyleCnt="0"/>
      <dgm:spPr/>
    </dgm:pt>
    <dgm:pt modelId="{AAB96A1F-AA4F-46D1-B42B-14134B09BA4E}" type="pres">
      <dgm:prSet presAssocID="{AC98C888-BB36-486F-AAF9-AB3941277370}" presName="circle" presStyleLbl="node1" presStyleIdx="0" presStyleCnt="2"/>
      <dgm:spPr/>
      <dgm:t>
        <a:bodyPr/>
        <a:lstStyle/>
        <a:p>
          <a:endParaRPr lang="pl-PL"/>
        </a:p>
      </dgm:t>
    </dgm:pt>
    <dgm:pt modelId="{B3AA3987-206F-4BF8-91EF-899D4FDAF5CA}" type="pres">
      <dgm:prSet presAssocID="{9050A483-BA9F-4EAB-B4B7-4C2849AB615C}" presName="transSpace" presStyleCnt="0"/>
      <dgm:spPr/>
    </dgm:pt>
    <dgm:pt modelId="{34A7DDAB-EE44-45B6-A89B-5844F2093BE7}" type="pres">
      <dgm:prSet presAssocID="{E595C8BD-9158-42ED-80D0-CD4F924E2876}" presName="posSpace" presStyleCnt="0"/>
      <dgm:spPr/>
    </dgm:pt>
    <dgm:pt modelId="{F13BB8A8-E9C1-4A1C-83D0-578CEE364794}" type="pres">
      <dgm:prSet presAssocID="{E595C8BD-9158-42ED-80D0-CD4F924E2876}" presName="vertFlow" presStyleCnt="0"/>
      <dgm:spPr/>
    </dgm:pt>
    <dgm:pt modelId="{0104E21C-A1A3-446C-9BCE-B430F870B0CD}" type="pres">
      <dgm:prSet presAssocID="{E595C8BD-9158-42ED-80D0-CD4F924E2876}" presName="topSpace" presStyleCnt="0"/>
      <dgm:spPr/>
    </dgm:pt>
    <dgm:pt modelId="{51596084-AE32-487F-8AE7-66633B83C782}" type="pres">
      <dgm:prSet presAssocID="{E595C8BD-9158-42ED-80D0-CD4F924E2876}" presName="firstComp" presStyleCnt="0"/>
      <dgm:spPr/>
    </dgm:pt>
    <dgm:pt modelId="{0BD5BE91-71A6-481D-BF09-964DF509B42E}" type="pres">
      <dgm:prSet presAssocID="{E595C8BD-9158-42ED-80D0-CD4F924E2876}" presName="firstChild" presStyleLbl="bgAccFollowNode1" presStyleIdx="2" presStyleCnt="4"/>
      <dgm:spPr/>
      <dgm:t>
        <a:bodyPr/>
        <a:lstStyle/>
        <a:p>
          <a:endParaRPr lang="pl-PL"/>
        </a:p>
      </dgm:t>
    </dgm:pt>
    <dgm:pt modelId="{41FF749B-E41C-4257-AFFE-7DABFDB198EE}" type="pres">
      <dgm:prSet presAssocID="{E595C8BD-9158-42ED-80D0-CD4F924E2876}" presName="firstChildTx" presStyleLbl="bgAccFollowNode1" presStyleIdx="2" presStyleCnt="4">
        <dgm:presLayoutVars>
          <dgm:bulletEnabled val="1"/>
        </dgm:presLayoutVars>
      </dgm:prSet>
      <dgm:spPr/>
      <dgm:t>
        <a:bodyPr/>
        <a:lstStyle/>
        <a:p>
          <a:endParaRPr lang="pl-PL"/>
        </a:p>
      </dgm:t>
    </dgm:pt>
    <dgm:pt modelId="{503AC54A-5460-4D75-BA00-44591FCF6109}" type="pres">
      <dgm:prSet presAssocID="{6FC03AA9-3C76-4DD2-911E-92A5D49FFDBF}" presName="comp" presStyleCnt="0"/>
      <dgm:spPr/>
    </dgm:pt>
    <dgm:pt modelId="{D3149580-7877-4BB1-B942-93B7667593A5}" type="pres">
      <dgm:prSet presAssocID="{6FC03AA9-3C76-4DD2-911E-92A5D49FFDBF}" presName="child" presStyleLbl="bgAccFollowNode1" presStyleIdx="3" presStyleCnt="4"/>
      <dgm:spPr/>
      <dgm:t>
        <a:bodyPr/>
        <a:lstStyle/>
        <a:p>
          <a:endParaRPr lang="pl-PL"/>
        </a:p>
      </dgm:t>
    </dgm:pt>
    <dgm:pt modelId="{2F2B5D23-67F9-44DD-9FD1-515CCF50E9DD}" type="pres">
      <dgm:prSet presAssocID="{6FC03AA9-3C76-4DD2-911E-92A5D49FFDBF}" presName="childTx" presStyleLbl="bgAccFollowNode1" presStyleIdx="3" presStyleCnt="4">
        <dgm:presLayoutVars>
          <dgm:bulletEnabled val="1"/>
        </dgm:presLayoutVars>
      </dgm:prSet>
      <dgm:spPr/>
      <dgm:t>
        <a:bodyPr/>
        <a:lstStyle/>
        <a:p>
          <a:endParaRPr lang="pl-PL"/>
        </a:p>
      </dgm:t>
    </dgm:pt>
    <dgm:pt modelId="{75983249-0298-4134-9F77-D3B8C81FAE23}" type="pres">
      <dgm:prSet presAssocID="{E595C8BD-9158-42ED-80D0-CD4F924E2876}" presName="negSpace" presStyleCnt="0"/>
      <dgm:spPr/>
    </dgm:pt>
    <dgm:pt modelId="{B318DF43-36ED-4F86-A4AC-51965ED5F0E6}" type="pres">
      <dgm:prSet presAssocID="{E595C8BD-9158-42ED-80D0-CD4F924E2876}" presName="circle" presStyleLbl="node1" presStyleIdx="1" presStyleCnt="2"/>
      <dgm:spPr/>
      <dgm:t>
        <a:bodyPr/>
        <a:lstStyle/>
        <a:p>
          <a:endParaRPr lang="pl-PL"/>
        </a:p>
      </dgm:t>
    </dgm:pt>
  </dgm:ptLst>
  <dgm:cxnLst>
    <dgm:cxn modelId="{28B72BBE-C91B-4157-8B0E-F702A9B0B7C8}" srcId="{AC98C888-BB36-486F-AAF9-AB3941277370}" destId="{5B23D378-A3F4-4952-902B-C6BE2C68877F}" srcOrd="1" destOrd="0" parTransId="{24E54061-7BBF-4BDC-9D7F-734DD846B33C}" sibTransId="{2304871C-ECC7-4EDD-9B9D-856AB32C2DC2}"/>
    <dgm:cxn modelId="{CA337F4D-9723-406F-AFF3-978FC86C1101}" type="presOf" srcId="{5B23D378-A3F4-4952-902B-C6BE2C68877F}" destId="{E366574F-88D2-4D5A-8DE2-A23010CCA62B}" srcOrd="1" destOrd="0" presId="urn:microsoft.com/office/officeart/2005/8/layout/hList9"/>
    <dgm:cxn modelId="{0F56340E-E36A-45F2-A3E4-941194616E36}" srcId="{28EA6B24-1745-400A-9F05-30AA0F7867EF}" destId="{AC98C888-BB36-486F-AAF9-AB3941277370}" srcOrd="0" destOrd="0" parTransId="{19AF5E58-D70D-445A-8913-42478AFE8E57}" sibTransId="{9050A483-BA9F-4EAB-B4B7-4C2849AB615C}"/>
    <dgm:cxn modelId="{51906AF7-4A5A-4100-A4A8-FFC539263018}" type="presOf" srcId="{5B23D378-A3F4-4952-902B-C6BE2C68877F}" destId="{7DCFA9B0-7E8C-423F-81B2-00A59554D260}" srcOrd="0" destOrd="0" presId="urn:microsoft.com/office/officeart/2005/8/layout/hList9"/>
    <dgm:cxn modelId="{D1EDF5EA-241F-4DD9-B92D-EDEC95A1101F}" srcId="{E595C8BD-9158-42ED-80D0-CD4F924E2876}" destId="{6FC03AA9-3C76-4DD2-911E-92A5D49FFDBF}" srcOrd="1" destOrd="0" parTransId="{F61A743C-EA0B-4153-9F2D-7BB1A1822E1E}" sibTransId="{960D89BC-CBF3-4499-84F8-D831992DCA62}"/>
    <dgm:cxn modelId="{4593836C-A5B0-4B03-AB97-299A876E57A3}" srcId="{28EA6B24-1745-400A-9F05-30AA0F7867EF}" destId="{E595C8BD-9158-42ED-80D0-CD4F924E2876}" srcOrd="1" destOrd="0" parTransId="{1E2498F3-7004-4CEE-8B35-35410D52EB81}" sibTransId="{F05AC2F7-EC02-4824-A2DF-33538C8AE713}"/>
    <dgm:cxn modelId="{0020709A-0C16-4192-A11F-39613833B684}" type="presOf" srcId="{E595C8BD-9158-42ED-80D0-CD4F924E2876}" destId="{B318DF43-36ED-4F86-A4AC-51965ED5F0E6}" srcOrd="0" destOrd="0" presId="urn:microsoft.com/office/officeart/2005/8/layout/hList9"/>
    <dgm:cxn modelId="{A73136E9-7EBC-45FB-9949-B6A285BD9592}" type="presOf" srcId="{19AAEE29-9B6A-4106-890E-F594E1EDB57B}" destId="{0ABA0CB7-B737-44E0-9F7B-6D914ED79D8A}" srcOrd="1" destOrd="0" presId="urn:microsoft.com/office/officeart/2005/8/layout/hList9"/>
    <dgm:cxn modelId="{7A164811-52EF-4CF2-AA35-9A38B0B8242D}" type="presOf" srcId="{AC98C888-BB36-486F-AAF9-AB3941277370}" destId="{AAB96A1F-AA4F-46D1-B42B-14134B09BA4E}" srcOrd="0" destOrd="0" presId="urn:microsoft.com/office/officeart/2005/8/layout/hList9"/>
    <dgm:cxn modelId="{DDA81CB7-E49A-46FB-88A5-8D3393938CC3}" srcId="{E595C8BD-9158-42ED-80D0-CD4F924E2876}" destId="{87A66607-067A-4080-BD21-D3D8F116A9A2}" srcOrd="0" destOrd="0" parTransId="{2A323DA3-44A4-47D7-80AC-469E442EA85B}" sibTransId="{44A62552-BFCE-41AA-9C73-85241FBD0119}"/>
    <dgm:cxn modelId="{584AFCF5-AB3E-43C0-93FA-FD33226777D4}" type="presOf" srcId="{6FC03AA9-3C76-4DD2-911E-92A5D49FFDBF}" destId="{D3149580-7877-4BB1-B942-93B7667593A5}" srcOrd="0" destOrd="0" presId="urn:microsoft.com/office/officeart/2005/8/layout/hList9"/>
    <dgm:cxn modelId="{AE3C2023-71C9-4FED-BDC8-4AC2D3018192}" type="presOf" srcId="{87A66607-067A-4080-BD21-D3D8F116A9A2}" destId="{0BD5BE91-71A6-481D-BF09-964DF509B42E}" srcOrd="0" destOrd="0" presId="urn:microsoft.com/office/officeart/2005/8/layout/hList9"/>
    <dgm:cxn modelId="{DC4153BB-BECB-442A-9703-917CA70A0C0E}" type="presOf" srcId="{6FC03AA9-3C76-4DD2-911E-92A5D49FFDBF}" destId="{2F2B5D23-67F9-44DD-9FD1-515CCF50E9DD}" srcOrd="1" destOrd="0" presId="urn:microsoft.com/office/officeart/2005/8/layout/hList9"/>
    <dgm:cxn modelId="{B89204C1-251F-4AFD-BCF1-DBC4FEBC0529}" type="presOf" srcId="{87A66607-067A-4080-BD21-D3D8F116A9A2}" destId="{41FF749B-E41C-4257-AFFE-7DABFDB198EE}" srcOrd="1" destOrd="0" presId="urn:microsoft.com/office/officeart/2005/8/layout/hList9"/>
    <dgm:cxn modelId="{F32FF3D0-EC4B-4011-AE4F-3C285E5788B1}" type="presOf" srcId="{19AAEE29-9B6A-4106-890E-F594E1EDB57B}" destId="{5D8584DB-0F1B-4CA3-9A14-C04644C9C5E1}" srcOrd="0" destOrd="0" presId="urn:microsoft.com/office/officeart/2005/8/layout/hList9"/>
    <dgm:cxn modelId="{D11A9D42-0FBD-42E4-BD01-092BB5C872B0}" srcId="{AC98C888-BB36-486F-AAF9-AB3941277370}" destId="{19AAEE29-9B6A-4106-890E-F594E1EDB57B}" srcOrd="0" destOrd="0" parTransId="{0B4576C6-93D3-4882-9BFC-F464214B614A}" sibTransId="{75CCA10E-9792-40AF-8A76-8AE6BE2E9347}"/>
    <dgm:cxn modelId="{DF966AE6-0AF2-4088-AF88-2D0760EAEB45}" type="presOf" srcId="{28EA6B24-1745-400A-9F05-30AA0F7867EF}" destId="{EA984977-5D81-4379-866E-3FA759875782}" srcOrd="0" destOrd="0" presId="urn:microsoft.com/office/officeart/2005/8/layout/hList9"/>
    <dgm:cxn modelId="{C989312E-A85D-4907-826A-168E68D25B26}" type="presParOf" srcId="{EA984977-5D81-4379-866E-3FA759875782}" destId="{00B805DD-91CC-4EE0-895A-67E9CC9D9ED9}" srcOrd="0" destOrd="0" presId="urn:microsoft.com/office/officeart/2005/8/layout/hList9"/>
    <dgm:cxn modelId="{67557F10-8DB8-4D0B-9081-9F8C0B7055C9}" type="presParOf" srcId="{EA984977-5D81-4379-866E-3FA759875782}" destId="{34A94330-8BE6-41D3-A368-0B05AE83484E}" srcOrd="1" destOrd="0" presId="urn:microsoft.com/office/officeart/2005/8/layout/hList9"/>
    <dgm:cxn modelId="{AC36C8DD-7663-4293-9869-1B665BAEDFE5}" type="presParOf" srcId="{34A94330-8BE6-41D3-A368-0B05AE83484E}" destId="{303EC10C-5B82-4FA3-9526-C18B3F437BC3}" srcOrd="0" destOrd="0" presId="urn:microsoft.com/office/officeart/2005/8/layout/hList9"/>
    <dgm:cxn modelId="{4C52F724-04C4-44F9-AA1E-99662F63B532}" type="presParOf" srcId="{34A94330-8BE6-41D3-A368-0B05AE83484E}" destId="{BE5FED58-67D2-4FE9-B4C8-623E2DC4A2FE}" srcOrd="1" destOrd="0" presId="urn:microsoft.com/office/officeart/2005/8/layout/hList9"/>
    <dgm:cxn modelId="{0D6E1B4A-19B0-4BF4-BA27-B19D48183354}" type="presParOf" srcId="{BE5FED58-67D2-4FE9-B4C8-623E2DC4A2FE}" destId="{5D8584DB-0F1B-4CA3-9A14-C04644C9C5E1}" srcOrd="0" destOrd="0" presId="urn:microsoft.com/office/officeart/2005/8/layout/hList9"/>
    <dgm:cxn modelId="{C1B7BD7D-4DE7-48F0-81AF-F64EA8DE7212}" type="presParOf" srcId="{BE5FED58-67D2-4FE9-B4C8-623E2DC4A2FE}" destId="{0ABA0CB7-B737-44E0-9F7B-6D914ED79D8A}" srcOrd="1" destOrd="0" presId="urn:microsoft.com/office/officeart/2005/8/layout/hList9"/>
    <dgm:cxn modelId="{37DB371A-F841-4B7E-B980-BB52FEDDF204}" type="presParOf" srcId="{34A94330-8BE6-41D3-A368-0B05AE83484E}" destId="{F7DDE90A-3003-4C6F-8265-DADB10313D28}" srcOrd="2" destOrd="0" presId="urn:microsoft.com/office/officeart/2005/8/layout/hList9"/>
    <dgm:cxn modelId="{FB9A7FCC-0F65-44F8-923B-E932E147B752}" type="presParOf" srcId="{F7DDE90A-3003-4C6F-8265-DADB10313D28}" destId="{7DCFA9B0-7E8C-423F-81B2-00A59554D260}" srcOrd="0" destOrd="0" presId="urn:microsoft.com/office/officeart/2005/8/layout/hList9"/>
    <dgm:cxn modelId="{DA1E8D64-7C7C-4F61-A08C-D2AC8ED9DA29}" type="presParOf" srcId="{F7DDE90A-3003-4C6F-8265-DADB10313D28}" destId="{E366574F-88D2-4D5A-8DE2-A23010CCA62B}" srcOrd="1" destOrd="0" presId="urn:microsoft.com/office/officeart/2005/8/layout/hList9"/>
    <dgm:cxn modelId="{EC07A317-8397-45DA-892D-39818BB9988E}" type="presParOf" srcId="{EA984977-5D81-4379-866E-3FA759875782}" destId="{F328F146-FC3F-45BF-9B7F-B0C615C583E8}" srcOrd="2" destOrd="0" presId="urn:microsoft.com/office/officeart/2005/8/layout/hList9"/>
    <dgm:cxn modelId="{E9F7C46F-F386-4A8A-9414-361E62C3ED32}" type="presParOf" srcId="{EA984977-5D81-4379-866E-3FA759875782}" destId="{AAB96A1F-AA4F-46D1-B42B-14134B09BA4E}" srcOrd="3" destOrd="0" presId="urn:microsoft.com/office/officeart/2005/8/layout/hList9"/>
    <dgm:cxn modelId="{08438896-D41C-4C6F-B944-310E281D35CE}" type="presParOf" srcId="{EA984977-5D81-4379-866E-3FA759875782}" destId="{B3AA3987-206F-4BF8-91EF-899D4FDAF5CA}" srcOrd="4" destOrd="0" presId="urn:microsoft.com/office/officeart/2005/8/layout/hList9"/>
    <dgm:cxn modelId="{0F1C4365-D5DD-45C1-BD4D-9C052200EC19}" type="presParOf" srcId="{EA984977-5D81-4379-866E-3FA759875782}" destId="{34A7DDAB-EE44-45B6-A89B-5844F2093BE7}" srcOrd="5" destOrd="0" presId="urn:microsoft.com/office/officeart/2005/8/layout/hList9"/>
    <dgm:cxn modelId="{55BB0846-E8D6-48FE-AB38-C4B78C98AA82}" type="presParOf" srcId="{EA984977-5D81-4379-866E-3FA759875782}" destId="{F13BB8A8-E9C1-4A1C-83D0-578CEE364794}" srcOrd="6" destOrd="0" presId="urn:microsoft.com/office/officeart/2005/8/layout/hList9"/>
    <dgm:cxn modelId="{13161DDC-721C-4ADE-AFD4-0CB692AA30C4}" type="presParOf" srcId="{F13BB8A8-E9C1-4A1C-83D0-578CEE364794}" destId="{0104E21C-A1A3-446C-9BCE-B430F870B0CD}" srcOrd="0" destOrd="0" presId="urn:microsoft.com/office/officeart/2005/8/layout/hList9"/>
    <dgm:cxn modelId="{02A5D63E-407C-4F3A-B660-7A20BD05FE30}" type="presParOf" srcId="{F13BB8A8-E9C1-4A1C-83D0-578CEE364794}" destId="{51596084-AE32-487F-8AE7-66633B83C782}" srcOrd="1" destOrd="0" presId="urn:microsoft.com/office/officeart/2005/8/layout/hList9"/>
    <dgm:cxn modelId="{D2BCAE8A-D794-4ACD-BB98-749FCB8283DB}" type="presParOf" srcId="{51596084-AE32-487F-8AE7-66633B83C782}" destId="{0BD5BE91-71A6-481D-BF09-964DF509B42E}" srcOrd="0" destOrd="0" presId="urn:microsoft.com/office/officeart/2005/8/layout/hList9"/>
    <dgm:cxn modelId="{FA68372C-0878-496F-9D71-1217AAB09BDA}" type="presParOf" srcId="{51596084-AE32-487F-8AE7-66633B83C782}" destId="{41FF749B-E41C-4257-AFFE-7DABFDB198EE}" srcOrd="1" destOrd="0" presId="urn:microsoft.com/office/officeart/2005/8/layout/hList9"/>
    <dgm:cxn modelId="{C7C2C28E-24D9-4992-8655-D99164211D38}" type="presParOf" srcId="{F13BB8A8-E9C1-4A1C-83D0-578CEE364794}" destId="{503AC54A-5460-4D75-BA00-44591FCF6109}" srcOrd="2" destOrd="0" presId="urn:microsoft.com/office/officeart/2005/8/layout/hList9"/>
    <dgm:cxn modelId="{BA44CC0B-964C-40C1-B283-065C3B519ECF}" type="presParOf" srcId="{503AC54A-5460-4D75-BA00-44591FCF6109}" destId="{D3149580-7877-4BB1-B942-93B7667593A5}" srcOrd="0" destOrd="0" presId="urn:microsoft.com/office/officeart/2005/8/layout/hList9"/>
    <dgm:cxn modelId="{9C185BC5-5BB4-4DB3-92C5-FA72023FFDE0}" type="presParOf" srcId="{503AC54A-5460-4D75-BA00-44591FCF6109}" destId="{2F2B5D23-67F9-44DD-9FD1-515CCF50E9DD}" srcOrd="1" destOrd="0" presId="urn:microsoft.com/office/officeart/2005/8/layout/hList9"/>
    <dgm:cxn modelId="{DF0D2B41-2FA6-40BE-B550-85D84CA1E95A}" type="presParOf" srcId="{EA984977-5D81-4379-866E-3FA759875782}" destId="{75983249-0298-4134-9F77-D3B8C81FAE23}" srcOrd="7" destOrd="0" presId="urn:microsoft.com/office/officeart/2005/8/layout/hList9"/>
    <dgm:cxn modelId="{82F409B6-407C-4BE2-86C0-CEA0131662F1}" type="presParOf" srcId="{EA984977-5D81-4379-866E-3FA759875782}" destId="{B318DF43-36ED-4F86-A4AC-51965ED5F0E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A6B24-1745-400A-9F05-30AA0F7867E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l-PL"/>
        </a:p>
      </dgm:t>
    </dgm:pt>
    <dgm:pt modelId="{AC98C888-BB36-486F-AAF9-AB3941277370}">
      <dgm:prSet phldrT="[Tekst]"/>
      <dgm:spPr/>
      <dgm:t>
        <a:bodyPr/>
        <a:lstStyle/>
        <a:p>
          <a:r>
            <a:rPr lang="pl-PL" dirty="0" smtClean="0"/>
            <a:t>ART. 104 K.P.</a:t>
          </a:r>
          <a:endParaRPr lang="pl-PL" dirty="0"/>
        </a:p>
      </dgm:t>
    </dgm:pt>
    <dgm:pt modelId="{19AF5E58-D70D-445A-8913-42478AFE8E57}" type="parTrans" cxnId="{0F56340E-E36A-45F2-A3E4-941194616E36}">
      <dgm:prSet/>
      <dgm:spPr/>
      <dgm:t>
        <a:bodyPr/>
        <a:lstStyle/>
        <a:p>
          <a:endParaRPr lang="pl-PL"/>
        </a:p>
      </dgm:t>
    </dgm:pt>
    <dgm:pt modelId="{9050A483-BA9F-4EAB-B4B7-4C2849AB615C}" type="sibTrans" cxnId="{0F56340E-E36A-45F2-A3E4-941194616E36}">
      <dgm:prSet/>
      <dgm:spPr/>
      <dgm:t>
        <a:bodyPr/>
        <a:lstStyle/>
        <a:p>
          <a:endParaRPr lang="pl-PL"/>
        </a:p>
      </dgm:t>
    </dgm:pt>
    <dgm:pt modelId="{19AAEE29-9B6A-4106-890E-F594E1EDB57B}">
      <dgm:prSet phldrT="[Tekst]" custT="1"/>
      <dgm:spPr/>
      <dgm:t>
        <a:bodyPr/>
        <a:lstStyle/>
        <a:p>
          <a:r>
            <a:rPr lang="pl-PL" sz="1200" b="1" dirty="0" smtClean="0"/>
            <a:t>REGUALAMIN PRACY</a:t>
          </a:r>
          <a:endParaRPr lang="pl-PL" sz="1200" b="1" dirty="0"/>
        </a:p>
      </dgm:t>
    </dgm:pt>
    <dgm:pt modelId="{0B4576C6-93D3-4882-9BFC-F464214B614A}" type="parTrans" cxnId="{D11A9D42-0FBD-42E4-BD01-092BB5C872B0}">
      <dgm:prSet/>
      <dgm:spPr/>
      <dgm:t>
        <a:bodyPr/>
        <a:lstStyle/>
        <a:p>
          <a:endParaRPr lang="pl-PL"/>
        </a:p>
      </dgm:t>
    </dgm:pt>
    <dgm:pt modelId="{75CCA10E-9792-40AF-8A76-8AE6BE2E9347}" type="sibTrans" cxnId="{D11A9D42-0FBD-42E4-BD01-092BB5C872B0}">
      <dgm:prSet/>
      <dgm:spPr/>
      <dgm:t>
        <a:bodyPr/>
        <a:lstStyle/>
        <a:p>
          <a:endParaRPr lang="pl-PL"/>
        </a:p>
      </dgm:t>
    </dgm:pt>
    <dgm:pt modelId="{5B23D378-A3F4-4952-902B-C6BE2C68877F}">
      <dgm:prSet phldrT="[Tekst]" custT="1"/>
      <dgm:spPr/>
      <dgm:t>
        <a:bodyPr/>
        <a:lstStyle/>
        <a:p>
          <a:r>
            <a:rPr lang="pl-PL" sz="1600" b="1" dirty="0" smtClean="0"/>
            <a:t>PRZEPISY O CHARAKTERZE: </a:t>
          </a:r>
          <a:r>
            <a:rPr lang="pl-PL" sz="1600" dirty="0" smtClean="0"/>
            <a:t>ORGANIZACYJNYMPORZĄDKOWYM INFORMACYJNYM</a:t>
          </a:r>
          <a:endParaRPr lang="pl-PL" sz="1050" dirty="0"/>
        </a:p>
      </dgm:t>
    </dgm:pt>
    <dgm:pt modelId="{24E54061-7BBF-4BDC-9D7F-734DD846B33C}" type="parTrans" cxnId="{28B72BBE-C91B-4157-8B0E-F702A9B0B7C8}">
      <dgm:prSet/>
      <dgm:spPr/>
      <dgm:t>
        <a:bodyPr/>
        <a:lstStyle/>
        <a:p>
          <a:endParaRPr lang="pl-PL"/>
        </a:p>
      </dgm:t>
    </dgm:pt>
    <dgm:pt modelId="{2304871C-ECC7-4EDD-9B9D-856AB32C2DC2}" type="sibTrans" cxnId="{28B72BBE-C91B-4157-8B0E-F702A9B0B7C8}">
      <dgm:prSet/>
      <dgm:spPr/>
      <dgm:t>
        <a:bodyPr/>
        <a:lstStyle/>
        <a:p>
          <a:endParaRPr lang="pl-PL"/>
        </a:p>
      </dgm:t>
    </dgm:pt>
    <dgm:pt modelId="{E595C8BD-9158-42ED-80D0-CD4F924E2876}">
      <dgm:prSet phldrT="[Tekst]"/>
      <dgm:spPr/>
      <dgm:t>
        <a:bodyPr/>
        <a:lstStyle/>
        <a:p>
          <a:r>
            <a:rPr lang="pl-PL" dirty="0" smtClean="0"/>
            <a:t>ART. 77 (2) K.P.</a:t>
          </a:r>
          <a:endParaRPr lang="pl-PL" dirty="0"/>
        </a:p>
      </dgm:t>
    </dgm:pt>
    <dgm:pt modelId="{1E2498F3-7004-4CEE-8B35-35410D52EB81}" type="parTrans" cxnId="{4593836C-A5B0-4B03-AB97-299A876E57A3}">
      <dgm:prSet/>
      <dgm:spPr/>
      <dgm:t>
        <a:bodyPr/>
        <a:lstStyle/>
        <a:p>
          <a:endParaRPr lang="pl-PL"/>
        </a:p>
      </dgm:t>
    </dgm:pt>
    <dgm:pt modelId="{F05AC2F7-EC02-4824-A2DF-33538C8AE713}" type="sibTrans" cxnId="{4593836C-A5B0-4B03-AB97-299A876E57A3}">
      <dgm:prSet/>
      <dgm:spPr/>
      <dgm:t>
        <a:bodyPr/>
        <a:lstStyle/>
        <a:p>
          <a:endParaRPr lang="pl-PL"/>
        </a:p>
      </dgm:t>
    </dgm:pt>
    <dgm:pt modelId="{87A66607-067A-4080-BD21-D3D8F116A9A2}">
      <dgm:prSet phldrT="[Tekst]" custT="1"/>
      <dgm:spPr/>
      <dgm:t>
        <a:bodyPr/>
        <a:lstStyle/>
        <a:p>
          <a:r>
            <a:rPr lang="pl-PL" sz="1400" b="1" dirty="0" smtClean="0"/>
            <a:t>REGULAMIN WYNAGRADZANIA</a:t>
          </a:r>
          <a:endParaRPr lang="pl-PL" sz="1400" b="1" dirty="0"/>
        </a:p>
      </dgm:t>
    </dgm:pt>
    <dgm:pt modelId="{2A323DA3-44A4-47D7-80AC-469E442EA85B}" type="parTrans" cxnId="{DDA81CB7-E49A-46FB-88A5-8D3393938CC3}">
      <dgm:prSet/>
      <dgm:spPr/>
      <dgm:t>
        <a:bodyPr/>
        <a:lstStyle/>
        <a:p>
          <a:endParaRPr lang="pl-PL"/>
        </a:p>
      </dgm:t>
    </dgm:pt>
    <dgm:pt modelId="{44A62552-BFCE-41AA-9C73-85241FBD0119}" type="sibTrans" cxnId="{DDA81CB7-E49A-46FB-88A5-8D3393938CC3}">
      <dgm:prSet/>
      <dgm:spPr/>
      <dgm:t>
        <a:bodyPr/>
        <a:lstStyle/>
        <a:p>
          <a:endParaRPr lang="pl-PL"/>
        </a:p>
      </dgm:t>
    </dgm:pt>
    <dgm:pt modelId="{6FC03AA9-3C76-4DD2-911E-92A5D49FFDBF}">
      <dgm:prSet phldrT="[Tekst]" custT="1"/>
      <dgm:spPr/>
      <dgm:t>
        <a:bodyPr/>
        <a:lstStyle/>
        <a:p>
          <a:r>
            <a:rPr lang="pl-PL" sz="1600" dirty="0" smtClean="0"/>
            <a:t>DOT. WARUNKÓW PŁACOWYCH</a:t>
          </a:r>
          <a:endParaRPr lang="pl-PL" sz="1600" dirty="0"/>
        </a:p>
      </dgm:t>
    </dgm:pt>
    <dgm:pt modelId="{F61A743C-EA0B-4153-9F2D-7BB1A1822E1E}" type="parTrans" cxnId="{D1EDF5EA-241F-4DD9-B92D-EDEC95A1101F}">
      <dgm:prSet/>
      <dgm:spPr/>
      <dgm:t>
        <a:bodyPr/>
        <a:lstStyle/>
        <a:p>
          <a:endParaRPr lang="pl-PL"/>
        </a:p>
      </dgm:t>
    </dgm:pt>
    <dgm:pt modelId="{960D89BC-CBF3-4499-84F8-D831992DCA62}" type="sibTrans" cxnId="{D1EDF5EA-241F-4DD9-B92D-EDEC95A1101F}">
      <dgm:prSet/>
      <dgm:spPr/>
      <dgm:t>
        <a:bodyPr/>
        <a:lstStyle/>
        <a:p>
          <a:endParaRPr lang="pl-PL"/>
        </a:p>
      </dgm:t>
    </dgm:pt>
    <dgm:pt modelId="{3BB55068-7120-4C82-8948-6FC4CB7AADB6}">
      <dgm:prSet phldrT="[Tekst]"/>
      <dgm:spPr/>
      <dgm:t>
        <a:bodyPr/>
        <a:lstStyle/>
        <a:p>
          <a:r>
            <a:rPr lang="pl-PL" dirty="0" smtClean="0"/>
            <a:t>USTAWA </a:t>
          </a:r>
          <a:endParaRPr lang="pl-PL" dirty="0"/>
        </a:p>
      </dgm:t>
    </dgm:pt>
    <dgm:pt modelId="{37F0F550-A629-4EC5-8A68-711E31EC4A1A}" type="parTrans" cxnId="{E8883803-2074-4302-A5EF-FDB97B77E92A}">
      <dgm:prSet/>
      <dgm:spPr/>
      <dgm:t>
        <a:bodyPr/>
        <a:lstStyle/>
        <a:p>
          <a:endParaRPr lang="pl-PL"/>
        </a:p>
      </dgm:t>
    </dgm:pt>
    <dgm:pt modelId="{8F3334DB-4993-4E5A-929E-FAB5B3A3D133}" type="sibTrans" cxnId="{E8883803-2074-4302-A5EF-FDB97B77E92A}">
      <dgm:prSet/>
      <dgm:spPr/>
      <dgm:t>
        <a:bodyPr/>
        <a:lstStyle/>
        <a:p>
          <a:endParaRPr lang="pl-PL"/>
        </a:p>
      </dgm:t>
    </dgm:pt>
    <dgm:pt modelId="{C8DFBBB9-75A3-44B3-90F9-882166ADB86D}">
      <dgm:prSet/>
      <dgm:spPr/>
      <dgm:t>
        <a:bodyPr/>
        <a:lstStyle/>
        <a:p>
          <a:endParaRPr lang="pl-PL" dirty="0"/>
        </a:p>
      </dgm:t>
    </dgm:pt>
    <dgm:pt modelId="{1357B459-BD30-45AF-987A-A9CF4016EC36}" type="parTrans" cxnId="{ABBBA6F3-9992-46CC-A46F-F5FC2A2C2B7A}">
      <dgm:prSet/>
      <dgm:spPr/>
      <dgm:t>
        <a:bodyPr/>
        <a:lstStyle/>
        <a:p>
          <a:endParaRPr lang="pl-PL"/>
        </a:p>
      </dgm:t>
    </dgm:pt>
    <dgm:pt modelId="{B9967365-8AE6-4880-BD6B-FAE8DA06EB08}" type="sibTrans" cxnId="{ABBBA6F3-9992-46CC-A46F-F5FC2A2C2B7A}">
      <dgm:prSet/>
      <dgm:spPr/>
      <dgm:t>
        <a:bodyPr/>
        <a:lstStyle/>
        <a:p>
          <a:endParaRPr lang="pl-PL"/>
        </a:p>
      </dgm:t>
    </dgm:pt>
    <dgm:pt modelId="{EA984977-5D81-4379-866E-3FA759875782}" type="pres">
      <dgm:prSet presAssocID="{28EA6B24-1745-400A-9F05-30AA0F7867EF}" presName="list" presStyleCnt="0">
        <dgm:presLayoutVars>
          <dgm:dir/>
          <dgm:animLvl val="lvl"/>
        </dgm:presLayoutVars>
      </dgm:prSet>
      <dgm:spPr/>
      <dgm:t>
        <a:bodyPr/>
        <a:lstStyle/>
        <a:p>
          <a:endParaRPr lang="pl-PL"/>
        </a:p>
      </dgm:t>
    </dgm:pt>
    <dgm:pt modelId="{00B805DD-91CC-4EE0-895A-67E9CC9D9ED9}" type="pres">
      <dgm:prSet presAssocID="{AC98C888-BB36-486F-AAF9-AB3941277370}" presName="posSpace" presStyleCnt="0"/>
      <dgm:spPr/>
    </dgm:pt>
    <dgm:pt modelId="{34A94330-8BE6-41D3-A368-0B05AE83484E}" type="pres">
      <dgm:prSet presAssocID="{AC98C888-BB36-486F-AAF9-AB3941277370}" presName="vertFlow" presStyleCnt="0"/>
      <dgm:spPr/>
    </dgm:pt>
    <dgm:pt modelId="{303EC10C-5B82-4FA3-9526-C18B3F437BC3}" type="pres">
      <dgm:prSet presAssocID="{AC98C888-BB36-486F-AAF9-AB3941277370}" presName="topSpace" presStyleCnt="0"/>
      <dgm:spPr/>
    </dgm:pt>
    <dgm:pt modelId="{BE5FED58-67D2-4FE9-B4C8-623E2DC4A2FE}" type="pres">
      <dgm:prSet presAssocID="{AC98C888-BB36-486F-AAF9-AB3941277370}" presName="firstComp" presStyleCnt="0"/>
      <dgm:spPr/>
    </dgm:pt>
    <dgm:pt modelId="{5D8584DB-0F1B-4CA3-9A14-C04644C9C5E1}" type="pres">
      <dgm:prSet presAssocID="{AC98C888-BB36-486F-AAF9-AB3941277370}" presName="firstChild" presStyleLbl="bgAccFollowNode1" presStyleIdx="0" presStyleCnt="5" custLinFactNeighborX="11010" custLinFactNeighborY="30231"/>
      <dgm:spPr/>
      <dgm:t>
        <a:bodyPr/>
        <a:lstStyle/>
        <a:p>
          <a:endParaRPr lang="pl-PL"/>
        </a:p>
      </dgm:t>
    </dgm:pt>
    <dgm:pt modelId="{0ABA0CB7-B737-44E0-9F7B-6D914ED79D8A}" type="pres">
      <dgm:prSet presAssocID="{AC98C888-BB36-486F-AAF9-AB3941277370}" presName="firstChildTx" presStyleLbl="bgAccFollowNode1" presStyleIdx="0" presStyleCnt="5">
        <dgm:presLayoutVars>
          <dgm:bulletEnabled val="1"/>
        </dgm:presLayoutVars>
      </dgm:prSet>
      <dgm:spPr/>
      <dgm:t>
        <a:bodyPr/>
        <a:lstStyle/>
        <a:p>
          <a:endParaRPr lang="pl-PL"/>
        </a:p>
      </dgm:t>
    </dgm:pt>
    <dgm:pt modelId="{F7DDE90A-3003-4C6F-8265-DADB10313D28}" type="pres">
      <dgm:prSet presAssocID="{5B23D378-A3F4-4952-902B-C6BE2C68877F}" presName="comp" presStyleCnt="0"/>
      <dgm:spPr/>
    </dgm:pt>
    <dgm:pt modelId="{7DCFA9B0-7E8C-423F-81B2-00A59554D260}" type="pres">
      <dgm:prSet presAssocID="{5B23D378-A3F4-4952-902B-C6BE2C68877F}" presName="child" presStyleLbl="bgAccFollowNode1" presStyleIdx="1" presStyleCnt="5" custScaleX="136294" custScaleY="351990" custLinFactNeighborX="35502" custLinFactNeighborY="20023"/>
      <dgm:spPr/>
      <dgm:t>
        <a:bodyPr/>
        <a:lstStyle/>
        <a:p>
          <a:endParaRPr lang="pl-PL"/>
        </a:p>
      </dgm:t>
    </dgm:pt>
    <dgm:pt modelId="{E366574F-88D2-4D5A-8DE2-A23010CCA62B}" type="pres">
      <dgm:prSet presAssocID="{5B23D378-A3F4-4952-902B-C6BE2C68877F}" presName="childTx" presStyleLbl="bgAccFollowNode1" presStyleIdx="1" presStyleCnt="5">
        <dgm:presLayoutVars>
          <dgm:bulletEnabled val="1"/>
        </dgm:presLayoutVars>
      </dgm:prSet>
      <dgm:spPr/>
      <dgm:t>
        <a:bodyPr/>
        <a:lstStyle/>
        <a:p>
          <a:endParaRPr lang="pl-PL"/>
        </a:p>
      </dgm:t>
    </dgm:pt>
    <dgm:pt modelId="{F328F146-FC3F-45BF-9B7F-B0C615C583E8}" type="pres">
      <dgm:prSet presAssocID="{AC98C888-BB36-486F-AAF9-AB3941277370}" presName="negSpace" presStyleCnt="0"/>
      <dgm:spPr/>
    </dgm:pt>
    <dgm:pt modelId="{AAB96A1F-AA4F-46D1-B42B-14134B09BA4E}" type="pres">
      <dgm:prSet presAssocID="{AC98C888-BB36-486F-AAF9-AB3941277370}" presName="circle" presStyleLbl="node1" presStyleIdx="0" presStyleCnt="3"/>
      <dgm:spPr/>
      <dgm:t>
        <a:bodyPr/>
        <a:lstStyle/>
        <a:p>
          <a:endParaRPr lang="pl-PL"/>
        </a:p>
      </dgm:t>
    </dgm:pt>
    <dgm:pt modelId="{B3AA3987-206F-4BF8-91EF-899D4FDAF5CA}" type="pres">
      <dgm:prSet presAssocID="{9050A483-BA9F-4EAB-B4B7-4C2849AB615C}" presName="transSpace" presStyleCnt="0"/>
      <dgm:spPr/>
    </dgm:pt>
    <dgm:pt modelId="{34A7DDAB-EE44-45B6-A89B-5844F2093BE7}" type="pres">
      <dgm:prSet presAssocID="{E595C8BD-9158-42ED-80D0-CD4F924E2876}" presName="posSpace" presStyleCnt="0"/>
      <dgm:spPr/>
    </dgm:pt>
    <dgm:pt modelId="{F13BB8A8-E9C1-4A1C-83D0-578CEE364794}" type="pres">
      <dgm:prSet presAssocID="{E595C8BD-9158-42ED-80D0-CD4F924E2876}" presName="vertFlow" presStyleCnt="0"/>
      <dgm:spPr/>
    </dgm:pt>
    <dgm:pt modelId="{0104E21C-A1A3-446C-9BCE-B430F870B0CD}" type="pres">
      <dgm:prSet presAssocID="{E595C8BD-9158-42ED-80D0-CD4F924E2876}" presName="topSpace" presStyleCnt="0"/>
      <dgm:spPr/>
    </dgm:pt>
    <dgm:pt modelId="{51596084-AE32-487F-8AE7-66633B83C782}" type="pres">
      <dgm:prSet presAssocID="{E595C8BD-9158-42ED-80D0-CD4F924E2876}" presName="firstComp" presStyleCnt="0"/>
      <dgm:spPr/>
    </dgm:pt>
    <dgm:pt modelId="{0BD5BE91-71A6-481D-BF09-964DF509B42E}" type="pres">
      <dgm:prSet presAssocID="{E595C8BD-9158-42ED-80D0-CD4F924E2876}" presName="firstChild" presStyleLbl="bgAccFollowNode1" presStyleIdx="2" presStyleCnt="5" custScaleX="155524" custLinFactNeighborX="-7348" custLinFactNeighborY="-34889"/>
      <dgm:spPr/>
      <dgm:t>
        <a:bodyPr/>
        <a:lstStyle/>
        <a:p>
          <a:endParaRPr lang="pl-PL"/>
        </a:p>
      </dgm:t>
    </dgm:pt>
    <dgm:pt modelId="{41FF749B-E41C-4257-AFFE-7DABFDB198EE}" type="pres">
      <dgm:prSet presAssocID="{E595C8BD-9158-42ED-80D0-CD4F924E2876}" presName="firstChildTx" presStyleLbl="bgAccFollowNode1" presStyleIdx="2" presStyleCnt="5">
        <dgm:presLayoutVars>
          <dgm:bulletEnabled val="1"/>
        </dgm:presLayoutVars>
      </dgm:prSet>
      <dgm:spPr/>
      <dgm:t>
        <a:bodyPr/>
        <a:lstStyle/>
        <a:p>
          <a:endParaRPr lang="pl-PL"/>
        </a:p>
      </dgm:t>
    </dgm:pt>
    <dgm:pt modelId="{503AC54A-5460-4D75-BA00-44591FCF6109}" type="pres">
      <dgm:prSet presAssocID="{6FC03AA9-3C76-4DD2-911E-92A5D49FFDBF}" presName="comp" presStyleCnt="0"/>
      <dgm:spPr/>
    </dgm:pt>
    <dgm:pt modelId="{D3149580-7877-4BB1-B942-93B7667593A5}" type="pres">
      <dgm:prSet presAssocID="{6FC03AA9-3C76-4DD2-911E-92A5D49FFDBF}" presName="child" presStyleLbl="bgAccFollowNode1" presStyleIdx="3" presStyleCnt="5" custScaleY="230609" custLinFactNeighborX="-22298" custLinFactNeighborY="-59740"/>
      <dgm:spPr/>
      <dgm:t>
        <a:bodyPr/>
        <a:lstStyle/>
        <a:p>
          <a:endParaRPr lang="pl-PL"/>
        </a:p>
      </dgm:t>
    </dgm:pt>
    <dgm:pt modelId="{2F2B5D23-67F9-44DD-9FD1-515CCF50E9DD}" type="pres">
      <dgm:prSet presAssocID="{6FC03AA9-3C76-4DD2-911E-92A5D49FFDBF}" presName="childTx" presStyleLbl="bgAccFollowNode1" presStyleIdx="3" presStyleCnt="5">
        <dgm:presLayoutVars>
          <dgm:bulletEnabled val="1"/>
        </dgm:presLayoutVars>
      </dgm:prSet>
      <dgm:spPr/>
      <dgm:t>
        <a:bodyPr/>
        <a:lstStyle/>
        <a:p>
          <a:endParaRPr lang="pl-PL"/>
        </a:p>
      </dgm:t>
    </dgm:pt>
    <dgm:pt modelId="{75983249-0298-4134-9F77-D3B8C81FAE23}" type="pres">
      <dgm:prSet presAssocID="{E595C8BD-9158-42ED-80D0-CD4F924E2876}" presName="negSpace" presStyleCnt="0"/>
      <dgm:spPr/>
    </dgm:pt>
    <dgm:pt modelId="{B318DF43-36ED-4F86-A4AC-51965ED5F0E6}" type="pres">
      <dgm:prSet presAssocID="{E595C8BD-9158-42ED-80D0-CD4F924E2876}" presName="circle" presStyleLbl="node1" presStyleIdx="1" presStyleCnt="3" custLinFactNeighborX="-6985" custLinFactNeighborY="-73041"/>
      <dgm:spPr/>
      <dgm:t>
        <a:bodyPr/>
        <a:lstStyle/>
        <a:p>
          <a:endParaRPr lang="pl-PL"/>
        </a:p>
      </dgm:t>
    </dgm:pt>
    <dgm:pt modelId="{7190A62B-FEB0-41A0-9251-2E0500CE9CFD}" type="pres">
      <dgm:prSet presAssocID="{F05AC2F7-EC02-4824-A2DF-33538C8AE713}" presName="transSpace" presStyleCnt="0"/>
      <dgm:spPr/>
    </dgm:pt>
    <dgm:pt modelId="{75521ED3-798B-4181-9478-6B5C79136C63}" type="pres">
      <dgm:prSet presAssocID="{3BB55068-7120-4C82-8948-6FC4CB7AADB6}" presName="posSpace" presStyleCnt="0"/>
      <dgm:spPr/>
    </dgm:pt>
    <dgm:pt modelId="{1B92444A-1A91-492C-ADE8-C0C87D81648F}" type="pres">
      <dgm:prSet presAssocID="{3BB55068-7120-4C82-8948-6FC4CB7AADB6}" presName="vertFlow" presStyleCnt="0"/>
      <dgm:spPr/>
    </dgm:pt>
    <dgm:pt modelId="{15EFFF9E-295F-4F31-95DF-0F5254CB708A}" type="pres">
      <dgm:prSet presAssocID="{3BB55068-7120-4C82-8948-6FC4CB7AADB6}" presName="topSpace" presStyleCnt="0"/>
      <dgm:spPr/>
    </dgm:pt>
    <dgm:pt modelId="{81F2125C-3D43-4239-91AE-1CE7E715FD5A}" type="pres">
      <dgm:prSet presAssocID="{3BB55068-7120-4C82-8948-6FC4CB7AADB6}" presName="firstComp" presStyleCnt="0"/>
      <dgm:spPr/>
    </dgm:pt>
    <dgm:pt modelId="{1359CEA7-5C67-4D48-8C57-436ED13D2396}" type="pres">
      <dgm:prSet presAssocID="{3BB55068-7120-4C82-8948-6FC4CB7AADB6}" presName="firstChild" presStyleLbl="bgAccFollowNode1" presStyleIdx="4" presStyleCnt="5" custScaleX="123051" custScaleY="284863" custLinFactNeighborX="-81909" custLinFactNeighborY="26425"/>
      <dgm:spPr/>
      <dgm:t>
        <a:bodyPr/>
        <a:lstStyle/>
        <a:p>
          <a:endParaRPr lang="pl-PL"/>
        </a:p>
      </dgm:t>
    </dgm:pt>
    <dgm:pt modelId="{E9383729-F46E-4057-BE91-C438814E2191}" type="pres">
      <dgm:prSet presAssocID="{3BB55068-7120-4C82-8948-6FC4CB7AADB6}" presName="firstChildTx" presStyleLbl="bgAccFollowNode1" presStyleIdx="4" presStyleCnt="5">
        <dgm:presLayoutVars>
          <dgm:bulletEnabled val="1"/>
        </dgm:presLayoutVars>
      </dgm:prSet>
      <dgm:spPr/>
      <dgm:t>
        <a:bodyPr/>
        <a:lstStyle/>
        <a:p>
          <a:endParaRPr lang="pl-PL"/>
        </a:p>
      </dgm:t>
    </dgm:pt>
    <dgm:pt modelId="{75057336-CA59-45F7-8314-A97BEFB54088}" type="pres">
      <dgm:prSet presAssocID="{3BB55068-7120-4C82-8948-6FC4CB7AADB6}" presName="negSpace" presStyleCnt="0"/>
      <dgm:spPr/>
    </dgm:pt>
    <dgm:pt modelId="{B2CCCD1E-00D2-486E-AD96-FDD9D3727774}" type="pres">
      <dgm:prSet presAssocID="{3BB55068-7120-4C82-8948-6FC4CB7AADB6}" presName="circle" presStyleLbl="node1" presStyleIdx="2" presStyleCnt="3" custLinFactNeighborX="-47155" custLinFactNeighborY="-33190"/>
      <dgm:spPr/>
      <dgm:t>
        <a:bodyPr/>
        <a:lstStyle/>
        <a:p>
          <a:endParaRPr lang="pl-PL"/>
        </a:p>
      </dgm:t>
    </dgm:pt>
  </dgm:ptLst>
  <dgm:cxnLst>
    <dgm:cxn modelId="{28B72BBE-C91B-4157-8B0E-F702A9B0B7C8}" srcId="{AC98C888-BB36-486F-AAF9-AB3941277370}" destId="{5B23D378-A3F4-4952-902B-C6BE2C68877F}" srcOrd="1" destOrd="0" parTransId="{24E54061-7BBF-4BDC-9D7F-734DD846B33C}" sibTransId="{2304871C-ECC7-4EDD-9B9D-856AB32C2DC2}"/>
    <dgm:cxn modelId="{6E86DC1C-7FBF-4443-8AF9-EF1CDDA596B3}" type="presOf" srcId="{3BB55068-7120-4C82-8948-6FC4CB7AADB6}" destId="{B2CCCD1E-00D2-486E-AD96-FDD9D3727774}" srcOrd="0" destOrd="0" presId="urn:microsoft.com/office/officeart/2005/8/layout/hList9"/>
    <dgm:cxn modelId="{DDA81CB7-E49A-46FB-88A5-8D3393938CC3}" srcId="{E595C8BD-9158-42ED-80D0-CD4F924E2876}" destId="{87A66607-067A-4080-BD21-D3D8F116A9A2}" srcOrd="0" destOrd="0" parTransId="{2A323DA3-44A4-47D7-80AC-469E442EA85B}" sibTransId="{44A62552-BFCE-41AA-9C73-85241FBD0119}"/>
    <dgm:cxn modelId="{8F26574E-B195-4F04-834E-A9B21C619A5C}" type="presOf" srcId="{5B23D378-A3F4-4952-902B-C6BE2C68877F}" destId="{E366574F-88D2-4D5A-8DE2-A23010CCA62B}" srcOrd="1" destOrd="0" presId="urn:microsoft.com/office/officeart/2005/8/layout/hList9"/>
    <dgm:cxn modelId="{6A2AA15F-6743-4BF6-8A4D-85FCA4A8A1F2}" type="presOf" srcId="{19AAEE29-9B6A-4106-890E-F594E1EDB57B}" destId="{0ABA0CB7-B737-44E0-9F7B-6D914ED79D8A}" srcOrd="1" destOrd="0" presId="urn:microsoft.com/office/officeart/2005/8/layout/hList9"/>
    <dgm:cxn modelId="{E8883803-2074-4302-A5EF-FDB97B77E92A}" srcId="{28EA6B24-1745-400A-9F05-30AA0F7867EF}" destId="{3BB55068-7120-4C82-8948-6FC4CB7AADB6}" srcOrd="2" destOrd="0" parTransId="{37F0F550-A629-4EC5-8A68-711E31EC4A1A}" sibTransId="{8F3334DB-4993-4E5A-929E-FAB5B3A3D133}"/>
    <dgm:cxn modelId="{ABAA317B-DFE4-4D8C-A87E-BE23D26A8951}" type="presOf" srcId="{6FC03AA9-3C76-4DD2-911E-92A5D49FFDBF}" destId="{2F2B5D23-67F9-44DD-9FD1-515CCF50E9DD}" srcOrd="1" destOrd="0" presId="urn:microsoft.com/office/officeart/2005/8/layout/hList9"/>
    <dgm:cxn modelId="{A84D6030-1162-4220-BDC8-FD19AC2AC1E8}" type="presOf" srcId="{87A66607-067A-4080-BD21-D3D8F116A9A2}" destId="{0BD5BE91-71A6-481D-BF09-964DF509B42E}" srcOrd="0" destOrd="0" presId="urn:microsoft.com/office/officeart/2005/8/layout/hList9"/>
    <dgm:cxn modelId="{C068E064-0063-4C2D-A6F9-68B125A1C8ED}" type="presOf" srcId="{E595C8BD-9158-42ED-80D0-CD4F924E2876}" destId="{B318DF43-36ED-4F86-A4AC-51965ED5F0E6}" srcOrd="0" destOrd="0" presId="urn:microsoft.com/office/officeart/2005/8/layout/hList9"/>
    <dgm:cxn modelId="{1170F6C3-2D10-4B0C-8C02-603AD1D12EC1}" type="presOf" srcId="{AC98C888-BB36-486F-AAF9-AB3941277370}" destId="{AAB96A1F-AA4F-46D1-B42B-14134B09BA4E}" srcOrd="0" destOrd="0" presId="urn:microsoft.com/office/officeart/2005/8/layout/hList9"/>
    <dgm:cxn modelId="{D1EDF5EA-241F-4DD9-B92D-EDEC95A1101F}" srcId="{E595C8BD-9158-42ED-80D0-CD4F924E2876}" destId="{6FC03AA9-3C76-4DD2-911E-92A5D49FFDBF}" srcOrd="1" destOrd="0" parTransId="{F61A743C-EA0B-4153-9F2D-7BB1A1822E1E}" sibTransId="{960D89BC-CBF3-4499-84F8-D831992DCA62}"/>
    <dgm:cxn modelId="{28CBCC73-3B1F-4983-9FAE-2BD2D6AABAA5}" type="presOf" srcId="{19AAEE29-9B6A-4106-890E-F594E1EDB57B}" destId="{5D8584DB-0F1B-4CA3-9A14-C04644C9C5E1}" srcOrd="0" destOrd="0" presId="urn:microsoft.com/office/officeart/2005/8/layout/hList9"/>
    <dgm:cxn modelId="{4593836C-A5B0-4B03-AB97-299A876E57A3}" srcId="{28EA6B24-1745-400A-9F05-30AA0F7867EF}" destId="{E595C8BD-9158-42ED-80D0-CD4F924E2876}" srcOrd="1" destOrd="0" parTransId="{1E2498F3-7004-4CEE-8B35-35410D52EB81}" sibTransId="{F05AC2F7-EC02-4824-A2DF-33538C8AE713}"/>
    <dgm:cxn modelId="{ABBBA6F3-9992-46CC-A46F-F5FC2A2C2B7A}" srcId="{3BB55068-7120-4C82-8948-6FC4CB7AADB6}" destId="{C8DFBBB9-75A3-44B3-90F9-882166ADB86D}" srcOrd="0" destOrd="0" parTransId="{1357B459-BD30-45AF-987A-A9CF4016EC36}" sibTransId="{B9967365-8AE6-4880-BD6B-FAE8DA06EB08}"/>
    <dgm:cxn modelId="{0F56340E-E36A-45F2-A3E4-941194616E36}" srcId="{28EA6B24-1745-400A-9F05-30AA0F7867EF}" destId="{AC98C888-BB36-486F-AAF9-AB3941277370}" srcOrd="0" destOrd="0" parTransId="{19AF5E58-D70D-445A-8913-42478AFE8E57}" sibTransId="{9050A483-BA9F-4EAB-B4B7-4C2849AB615C}"/>
    <dgm:cxn modelId="{BAFD07C6-F4D3-4468-9BCE-BFC3FFD9B592}" type="presOf" srcId="{C8DFBBB9-75A3-44B3-90F9-882166ADB86D}" destId="{E9383729-F46E-4057-BE91-C438814E2191}" srcOrd="1" destOrd="0" presId="urn:microsoft.com/office/officeart/2005/8/layout/hList9"/>
    <dgm:cxn modelId="{92B7AB97-2C66-46A7-9F9E-66FA9FBA8D03}" type="presOf" srcId="{5B23D378-A3F4-4952-902B-C6BE2C68877F}" destId="{7DCFA9B0-7E8C-423F-81B2-00A59554D260}" srcOrd="0" destOrd="0" presId="urn:microsoft.com/office/officeart/2005/8/layout/hList9"/>
    <dgm:cxn modelId="{B8A7E33E-C960-41FC-8A07-911E017AAF29}" type="presOf" srcId="{C8DFBBB9-75A3-44B3-90F9-882166ADB86D}" destId="{1359CEA7-5C67-4D48-8C57-436ED13D2396}" srcOrd="0" destOrd="0" presId="urn:microsoft.com/office/officeart/2005/8/layout/hList9"/>
    <dgm:cxn modelId="{7639F18E-53B6-490D-B695-80D1DE3D6794}" type="presOf" srcId="{87A66607-067A-4080-BD21-D3D8F116A9A2}" destId="{41FF749B-E41C-4257-AFFE-7DABFDB198EE}" srcOrd="1" destOrd="0" presId="urn:microsoft.com/office/officeart/2005/8/layout/hList9"/>
    <dgm:cxn modelId="{25BD970D-5CDF-4AA0-B9E7-7690DAB137EA}" type="presOf" srcId="{28EA6B24-1745-400A-9F05-30AA0F7867EF}" destId="{EA984977-5D81-4379-866E-3FA759875782}" srcOrd="0" destOrd="0" presId="urn:microsoft.com/office/officeart/2005/8/layout/hList9"/>
    <dgm:cxn modelId="{D11A9D42-0FBD-42E4-BD01-092BB5C872B0}" srcId="{AC98C888-BB36-486F-AAF9-AB3941277370}" destId="{19AAEE29-9B6A-4106-890E-F594E1EDB57B}" srcOrd="0" destOrd="0" parTransId="{0B4576C6-93D3-4882-9BFC-F464214B614A}" sibTransId="{75CCA10E-9792-40AF-8A76-8AE6BE2E9347}"/>
    <dgm:cxn modelId="{8374424E-1B09-4F04-821E-EBDA3AAD72EB}" type="presOf" srcId="{6FC03AA9-3C76-4DD2-911E-92A5D49FFDBF}" destId="{D3149580-7877-4BB1-B942-93B7667593A5}" srcOrd="0" destOrd="0" presId="urn:microsoft.com/office/officeart/2005/8/layout/hList9"/>
    <dgm:cxn modelId="{354D29A7-A474-45AB-ACBC-F5C05DBF98F2}" type="presParOf" srcId="{EA984977-5D81-4379-866E-3FA759875782}" destId="{00B805DD-91CC-4EE0-895A-67E9CC9D9ED9}" srcOrd="0" destOrd="0" presId="urn:microsoft.com/office/officeart/2005/8/layout/hList9"/>
    <dgm:cxn modelId="{EA766359-9D73-4BD4-A41B-08C2DD89934F}" type="presParOf" srcId="{EA984977-5D81-4379-866E-3FA759875782}" destId="{34A94330-8BE6-41D3-A368-0B05AE83484E}" srcOrd="1" destOrd="0" presId="urn:microsoft.com/office/officeart/2005/8/layout/hList9"/>
    <dgm:cxn modelId="{036C178D-F738-4893-ADB6-7DE35A0B757D}" type="presParOf" srcId="{34A94330-8BE6-41D3-A368-0B05AE83484E}" destId="{303EC10C-5B82-4FA3-9526-C18B3F437BC3}" srcOrd="0" destOrd="0" presId="urn:microsoft.com/office/officeart/2005/8/layout/hList9"/>
    <dgm:cxn modelId="{ED400CE6-1F63-4A18-B81D-02BE1C8E86A0}" type="presParOf" srcId="{34A94330-8BE6-41D3-A368-0B05AE83484E}" destId="{BE5FED58-67D2-4FE9-B4C8-623E2DC4A2FE}" srcOrd="1" destOrd="0" presId="urn:microsoft.com/office/officeart/2005/8/layout/hList9"/>
    <dgm:cxn modelId="{F8E65C28-7187-4926-ABD3-6D279B361688}" type="presParOf" srcId="{BE5FED58-67D2-4FE9-B4C8-623E2DC4A2FE}" destId="{5D8584DB-0F1B-4CA3-9A14-C04644C9C5E1}" srcOrd="0" destOrd="0" presId="urn:microsoft.com/office/officeart/2005/8/layout/hList9"/>
    <dgm:cxn modelId="{729872C6-6B38-4FE2-9168-D5AF6B2CDF1D}" type="presParOf" srcId="{BE5FED58-67D2-4FE9-B4C8-623E2DC4A2FE}" destId="{0ABA0CB7-B737-44E0-9F7B-6D914ED79D8A}" srcOrd="1" destOrd="0" presId="urn:microsoft.com/office/officeart/2005/8/layout/hList9"/>
    <dgm:cxn modelId="{B4D89D8A-B2D6-4E2E-B11C-91C177BAAAE6}" type="presParOf" srcId="{34A94330-8BE6-41D3-A368-0B05AE83484E}" destId="{F7DDE90A-3003-4C6F-8265-DADB10313D28}" srcOrd="2" destOrd="0" presId="urn:microsoft.com/office/officeart/2005/8/layout/hList9"/>
    <dgm:cxn modelId="{EB77E6DD-9692-46E6-8728-D7D7EBC8F58E}" type="presParOf" srcId="{F7DDE90A-3003-4C6F-8265-DADB10313D28}" destId="{7DCFA9B0-7E8C-423F-81B2-00A59554D260}" srcOrd="0" destOrd="0" presId="urn:microsoft.com/office/officeart/2005/8/layout/hList9"/>
    <dgm:cxn modelId="{C3DE4C83-8B39-40F9-BCAB-E8B0B40C6E84}" type="presParOf" srcId="{F7DDE90A-3003-4C6F-8265-DADB10313D28}" destId="{E366574F-88D2-4D5A-8DE2-A23010CCA62B}" srcOrd="1" destOrd="0" presId="urn:microsoft.com/office/officeart/2005/8/layout/hList9"/>
    <dgm:cxn modelId="{A572FA51-9255-4C5F-8CFF-00E398934113}" type="presParOf" srcId="{EA984977-5D81-4379-866E-3FA759875782}" destId="{F328F146-FC3F-45BF-9B7F-B0C615C583E8}" srcOrd="2" destOrd="0" presId="urn:microsoft.com/office/officeart/2005/8/layout/hList9"/>
    <dgm:cxn modelId="{834468E7-AB3D-470C-AC31-1263064802DE}" type="presParOf" srcId="{EA984977-5D81-4379-866E-3FA759875782}" destId="{AAB96A1F-AA4F-46D1-B42B-14134B09BA4E}" srcOrd="3" destOrd="0" presId="urn:microsoft.com/office/officeart/2005/8/layout/hList9"/>
    <dgm:cxn modelId="{F8DED1C3-D253-4992-A5BD-7414994399A1}" type="presParOf" srcId="{EA984977-5D81-4379-866E-3FA759875782}" destId="{B3AA3987-206F-4BF8-91EF-899D4FDAF5CA}" srcOrd="4" destOrd="0" presId="urn:microsoft.com/office/officeart/2005/8/layout/hList9"/>
    <dgm:cxn modelId="{3B91B8F9-A5DD-47BD-A8A7-58A97CB9D082}" type="presParOf" srcId="{EA984977-5D81-4379-866E-3FA759875782}" destId="{34A7DDAB-EE44-45B6-A89B-5844F2093BE7}" srcOrd="5" destOrd="0" presId="urn:microsoft.com/office/officeart/2005/8/layout/hList9"/>
    <dgm:cxn modelId="{2FCA3B46-EF88-4D61-8815-F72C6545228D}" type="presParOf" srcId="{EA984977-5D81-4379-866E-3FA759875782}" destId="{F13BB8A8-E9C1-4A1C-83D0-578CEE364794}" srcOrd="6" destOrd="0" presId="urn:microsoft.com/office/officeart/2005/8/layout/hList9"/>
    <dgm:cxn modelId="{8A60AE6F-4A97-4563-B676-0B6BE4A72A30}" type="presParOf" srcId="{F13BB8A8-E9C1-4A1C-83D0-578CEE364794}" destId="{0104E21C-A1A3-446C-9BCE-B430F870B0CD}" srcOrd="0" destOrd="0" presId="urn:microsoft.com/office/officeart/2005/8/layout/hList9"/>
    <dgm:cxn modelId="{319142FB-31D3-4027-8848-835A1C9A9452}" type="presParOf" srcId="{F13BB8A8-E9C1-4A1C-83D0-578CEE364794}" destId="{51596084-AE32-487F-8AE7-66633B83C782}" srcOrd="1" destOrd="0" presId="urn:microsoft.com/office/officeart/2005/8/layout/hList9"/>
    <dgm:cxn modelId="{E52A1924-835A-4606-9B0E-DD016330AF56}" type="presParOf" srcId="{51596084-AE32-487F-8AE7-66633B83C782}" destId="{0BD5BE91-71A6-481D-BF09-964DF509B42E}" srcOrd="0" destOrd="0" presId="urn:microsoft.com/office/officeart/2005/8/layout/hList9"/>
    <dgm:cxn modelId="{6A65CC45-FAD0-4598-9DA6-2496FA9B35D9}" type="presParOf" srcId="{51596084-AE32-487F-8AE7-66633B83C782}" destId="{41FF749B-E41C-4257-AFFE-7DABFDB198EE}" srcOrd="1" destOrd="0" presId="urn:microsoft.com/office/officeart/2005/8/layout/hList9"/>
    <dgm:cxn modelId="{B1934A55-8934-43B1-9763-A80EBE7B3F83}" type="presParOf" srcId="{F13BB8A8-E9C1-4A1C-83D0-578CEE364794}" destId="{503AC54A-5460-4D75-BA00-44591FCF6109}" srcOrd="2" destOrd="0" presId="urn:microsoft.com/office/officeart/2005/8/layout/hList9"/>
    <dgm:cxn modelId="{5F068459-67C1-4095-8BF6-0AF4F4B4A2C5}" type="presParOf" srcId="{503AC54A-5460-4D75-BA00-44591FCF6109}" destId="{D3149580-7877-4BB1-B942-93B7667593A5}" srcOrd="0" destOrd="0" presId="urn:microsoft.com/office/officeart/2005/8/layout/hList9"/>
    <dgm:cxn modelId="{D58DCD78-A158-4A32-AD79-8B8E7DEE03D9}" type="presParOf" srcId="{503AC54A-5460-4D75-BA00-44591FCF6109}" destId="{2F2B5D23-67F9-44DD-9FD1-515CCF50E9DD}" srcOrd="1" destOrd="0" presId="urn:microsoft.com/office/officeart/2005/8/layout/hList9"/>
    <dgm:cxn modelId="{97ABF24E-87C0-40DC-AC8A-48FCE5D8332F}" type="presParOf" srcId="{EA984977-5D81-4379-866E-3FA759875782}" destId="{75983249-0298-4134-9F77-D3B8C81FAE23}" srcOrd="7" destOrd="0" presId="urn:microsoft.com/office/officeart/2005/8/layout/hList9"/>
    <dgm:cxn modelId="{17019CF0-4BFE-4077-BB65-F37969833507}" type="presParOf" srcId="{EA984977-5D81-4379-866E-3FA759875782}" destId="{B318DF43-36ED-4F86-A4AC-51965ED5F0E6}" srcOrd="8" destOrd="0" presId="urn:microsoft.com/office/officeart/2005/8/layout/hList9"/>
    <dgm:cxn modelId="{2A4B602E-50A1-4A6C-9C28-D7F5AD5333BA}" type="presParOf" srcId="{EA984977-5D81-4379-866E-3FA759875782}" destId="{7190A62B-FEB0-41A0-9251-2E0500CE9CFD}" srcOrd="9" destOrd="0" presId="urn:microsoft.com/office/officeart/2005/8/layout/hList9"/>
    <dgm:cxn modelId="{D25108EE-E3C9-4C38-AAF9-06262F92CA37}" type="presParOf" srcId="{EA984977-5D81-4379-866E-3FA759875782}" destId="{75521ED3-798B-4181-9478-6B5C79136C63}" srcOrd="10" destOrd="0" presId="urn:microsoft.com/office/officeart/2005/8/layout/hList9"/>
    <dgm:cxn modelId="{9AE7AB61-7CE1-4658-8EBD-DEC81E738F16}" type="presParOf" srcId="{EA984977-5D81-4379-866E-3FA759875782}" destId="{1B92444A-1A91-492C-ADE8-C0C87D81648F}" srcOrd="11" destOrd="0" presId="urn:microsoft.com/office/officeart/2005/8/layout/hList9"/>
    <dgm:cxn modelId="{4683EA2D-18EE-4A13-9FB2-3B310E6ECF75}" type="presParOf" srcId="{1B92444A-1A91-492C-ADE8-C0C87D81648F}" destId="{15EFFF9E-295F-4F31-95DF-0F5254CB708A}" srcOrd="0" destOrd="0" presId="urn:microsoft.com/office/officeart/2005/8/layout/hList9"/>
    <dgm:cxn modelId="{DA5F2AA4-3B3B-45CD-88FE-97CCC1A8ED3A}" type="presParOf" srcId="{1B92444A-1A91-492C-ADE8-C0C87D81648F}" destId="{81F2125C-3D43-4239-91AE-1CE7E715FD5A}" srcOrd="1" destOrd="0" presId="urn:microsoft.com/office/officeart/2005/8/layout/hList9"/>
    <dgm:cxn modelId="{D3978B9A-EF1F-466E-85D4-E99E864DDC8B}" type="presParOf" srcId="{81F2125C-3D43-4239-91AE-1CE7E715FD5A}" destId="{1359CEA7-5C67-4D48-8C57-436ED13D2396}" srcOrd="0" destOrd="0" presId="urn:microsoft.com/office/officeart/2005/8/layout/hList9"/>
    <dgm:cxn modelId="{909F18F4-E95C-4738-93E5-ABBA7C386D7F}" type="presParOf" srcId="{81F2125C-3D43-4239-91AE-1CE7E715FD5A}" destId="{E9383729-F46E-4057-BE91-C438814E2191}" srcOrd="1" destOrd="0" presId="urn:microsoft.com/office/officeart/2005/8/layout/hList9"/>
    <dgm:cxn modelId="{2EAE47C7-4B9C-41D5-BC69-FD4274BF0DEF}" type="presParOf" srcId="{EA984977-5D81-4379-866E-3FA759875782}" destId="{75057336-CA59-45F7-8314-A97BEFB54088}" srcOrd="12" destOrd="0" presId="urn:microsoft.com/office/officeart/2005/8/layout/hList9"/>
    <dgm:cxn modelId="{3D77F723-A76E-4BFD-A262-34C8134F002A}" type="presParOf" srcId="{EA984977-5D81-4379-866E-3FA759875782}" destId="{B2CCCD1E-00D2-486E-AD96-FDD9D3727774}"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6AAB-6FA0-42E1-8BAB-A0BCFCC91D8B}">
      <dsp:nvSpPr>
        <dsp:cNvPr id="0" name=""/>
        <dsp:cNvSpPr/>
      </dsp:nvSpPr>
      <dsp:spPr>
        <a:xfrm>
          <a:off x="1123" y="0"/>
          <a:ext cx="1748368" cy="2392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l-PL" sz="1400" kern="1200" dirty="0" smtClean="0"/>
            <a:t>REGULACJA CAŁOŚCIOWA</a:t>
          </a:r>
          <a:endParaRPr lang="pl-PL" sz="1400" kern="1200" dirty="0"/>
        </a:p>
      </dsp:txBody>
      <dsp:txXfrm>
        <a:off x="1123" y="956816"/>
        <a:ext cx="1748368" cy="956816"/>
      </dsp:txXfrm>
    </dsp:sp>
    <dsp:sp modelId="{57E9BBA2-191D-41B6-B302-E30945E17A8D}">
      <dsp:nvSpPr>
        <dsp:cNvPr id="0" name=""/>
        <dsp:cNvSpPr/>
      </dsp:nvSpPr>
      <dsp:spPr>
        <a:xfrm>
          <a:off x="477033" y="143522"/>
          <a:ext cx="796549" cy="79654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B3847-6128-4DBD-989A-47989F94571F}">
      <dsp:nvSpPr>
        <dsp:cNvPr id="0" name=""/>
        <dsp:cNvSpPr/>
      </dsp:nvSpPr>
      <dsp:spPr>
        <a:xfrm>
          <a:off x="1801943" y="0"/>
          <a:ext cx="1748368" cy="2392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l-PL" sz="1400" kern="1200" dirty="0" smtClean="0"/>
            <a:t>REGULACJA FRAGMANTARYCZNA</a:t>
          </a:r>
          <a:endParaRPr lang="pl-PL" sz="1400" kern="1200" dirty="0"/>
        </a:p>
      </dsp:txBody>
      <dsp:txXfrm>
        <a:off x="1801943" y="956816"/>
        <a:ext cx="1748368" cy="956816"/>
      </dsp:txXfrm>
    </dsp:sp>
    <dsp:sp modelId="{A7FA7663-E648-4910-BC18-B78EB47B8750}">
      <dsp:nvSpPr>
        <dsp:cNvPr id="0" name=""/>
        <dsp:cNvSpPr/>
      </dsp:nvSpPr>
      <dsp:spPr>
        <a:xfrm>
          <a:off x="2277853" y="143522"/>
          <a:ext cx="796549" cy="79654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5B04C-4109-42C2-A8B6-E13A41631EDC}">
      <dsp:nvSpPr>
        <dsp:cNvPr id="0" name=""/>
        <dsp:cNvSpPr/>
      </dsp:nvSpPr>
      <dsp:spPr>
        <a:xfrm>
          <a:off x="3602763" y="0"/>
          <a:ext cx="1748368" cy="2392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l-PL" sz="1400" kern="1200" dirty="0" smtClean="0"/>
            <a:t>BRAK REGULACJI</a:t>
          </a:r>
          <a:endParaRPr lang="pl-PL" sz="1400" kern="1200" dirty="0"/>
        </a:p>
      </dsp:txBody>
      <dsp:txXfrm>
        <a:off x="3602763" y="956816"/>
        <a:ext cx="1748368" cy="956816"/>
      </dsp:txXfrm>
    </dsp:sp>
    <dsp:sp modelId="{176A8E67-CCC8-4A33-9CF3-BA1F12F507BE}">
      <dsp:nvSpPr>
        <dsp:cNvPr id="0" name=""/>
        <dsp:cNvSpPr/>
      </dsp:nvSpPr>
      <dsp:spPr>
        <a:xfrm>
          <a:off x="4078673" y="143522"/>
          <a:ext cx="796549" cy="79654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7AC1B-0282-4B6E-B242-75AF9585599F}">
      <dsp:nvSpPr>
        <dsp:cNvPr id="0" name=""/>
        <dsp:cNvSpPr/>
      </dsp:nvSpPr>
      <dsp:spPr>
        <a:xfrm>
          <a:off x="214090" y="1913632"/>
          <a:ext cx="4924075" cy="35880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6AAB-6FA0-42E1-8BAB-A0BCFCC91D8B}">
      <dsp:nvSpPr>
        <dsp:cNvPr id="0" name=""/>
        <dsp:cNvSpPr/>
      </dsp:nvSpPr>
      <dsp:spPr>
        <a:xfrm>
          <a:off x="0" y="0"/>
          <a:ext cx="2069948" cy="3960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smtClean="0"/>
            <a:t>NAWIĄZANIE, ZMIANA, TREŚĆ UMOWNEGO STOSUNKU PRACY</a:t>
          </a:r>
          <a:endParaRPr lang="pl-PL" sz="1900" kern="1200" dirty="0"/>
        </a:p>
      </dsp:txBody>
      <dsp:txXfrm>
        <a:off x="0" y="1584176"/>
        <a:ext cx="2069948" cy="1584176"/>
      </dsp:txXfrm>
    </dsp:sp>
    <dsp:sp modelId="{57E9BBA2-191D-41B6-B302-E30945E17A8D}">
      <dsp:nvSpPr>
        <dsp:cNvPr id="0" name=""/>
        <dsp:cNvSpPr/>
      </dsp:nvSpPr>
      <dsp:spPr>
        <a:xfrm>
          <a:off x="376891" y="237626"/>
          <a:ext cx="1318826" cy="131882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B3847-6128-4DBD-989A-47989F94571F}">
      <dsp:nvSpPr>
        <dsp:cNvPr id="0" name=""/>
        <dsp:cNvSpPr/>
      </dsp:nvSpPr>
      <dsp:spPr>
        <a:xfrm>
          <a:off x="2133377" y="0"/>
          <a:ext cx="2069948" cy="3960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smtClean="0"/>
            <a:t>ORGANY NADZORU NAD WARUNKAMI PRACY</a:t>
          </a:r>
          <a:endParaRPr lang="pl-PL" sz="1900" kern="1200" dirty="0"/>
        </a:p>
      </dsp:txBody>
      <dsp:txXfrm>
        <a:off x="2133377" y="1584176"/>
        <a:ext cx="2069948" cy="1584176"/>
      </dsp:txXfrm>
    </dsp:sp>
    <dsp:sp modelId="{A7FA7663-E648-4910-BC18-B78EB47B8750}">
      <dsp:nvSpPr>
        <dsp:cNvPr id="0" name=""/>
        <dsp:cNvSpPr/>
      </dsp:nvSpPr>
      <dsp:spPr>
        <a:xfrm>
          <a:off x="2508938" y="237626"/>
          <a:ext cx="1318826" cy="131882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5B04C-4109-42C2-A8B6-E13A41631EDC}">
      <dsp:nvSpPr>
        <dsp:cNvPr id="0" name=""/>
        <dsp:cNvSpPr/>
      </dsp:nvSpPr>
      <dsp:spPr>
        <a:xfrm>
          <a:off x="4265424" y="0"/>
          <a:ext cx="2069948" cy="3960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pl-PL" sz="1900" kern="1200" dirty="0" smtClean="0"/>
            <a:t>ZWOLNIENIA GRUPOWE</a:t>
          </a:r>
          <a:endParaRPr lang="pl-PL" sz="1900" kern="1200" dirty="0"/>
        </a:p>
      </dsp:txBody>
      <dsp:txXfrm>
        <a:off x="4265424" y="1584176"/>
        <a:ext cx="2069948" cy="1584176"/>
      </dsp:txXfrm>
    </dsp:sp>
    <dsp:sp modelId="{176A8E67-CCC8-4A33-9CF3-BA1F12F507BE}">
      <dsp:nvSpPr>
        <dsp:cNvPr id="0" name=""/>
        <dsp:cNvSpPr/>
      </dsp:nvSpPr>
      <dsp:spPr>
        <a:xfrm>
          <a:off x="4640985" y="237626"/>
          <a:ext cx="1318826" cy="1318826"/>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7AC1B-0282-4B6E-B242-75AF9585599F}">
      <dsp:nvSpPr>
        <dsp:cNvPr id="0" name=""/>
        <dsp:cNvSpPr/>
      </dsp:nvSpPr>
      <dsp:spPr>
        <a:xfrm>
          <a:off x="253468" y="3168352"/>
          <a:ext cx="5829767" cy="59406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CA6E-2AA0-4DBA-AC8A-F107ACE1ACA3}">
      <dsp:nvSpPr>
        <dsp:cNvPr id="0" name=""/>
        <dsp:cNvSpPr/>
      </dsp:nvSpPr>
      <dsp:spPr>
        <a:xfrm>
          <a:off x="0" y="72011"/>
          <a:ext cx="6336703" cy="2534681"/>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C501D-7AD8-4FEF-BCFF-D3DF01EFE03A}">
      <dsp:nvSpPr>
        <dsp:cNvPr id="0" name=""/>
        <dsp:cNvSpPr/>
      </dsp:nvSpPr>
      <dsp:spPr>
        <a:xfrm>
          <a:off x="760404" y="668168"/>
          <a:ext cx="2091112" cy="12419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pl-PL" sz="1400" kern="1200" dirty="0" smtClean="0"/>
            <a:t>WZGLĘDEM POPRZEDNIEGO UZP: </a:t>
          </a:r>
          <a:r>
            <a:rPr lang="pl-PL" sz="1400" u="sng" kern="1200" dirty="0" smtClean="0"/>
            <a:t>ZASTĘPOWANY</a:t>
          </a:r>
          <a:endParaRPr lang="pl-PL" sz="1400" u="sng" kern="1200" dirty="0"/>
        </a:p>
      </dsp:txBody>
      <dsp:txXfrm>
        <a:off x="760404" y="668168"/>
        <a:ext cx="2091112" cy="1241993"/>
      </dsp:txXfrm>
    </dsp:sp>
    <dsp:sp modelId="{515F94CC-2266-4A2E-9B25-D8C04A89A4C0}">
      <dsp:nvSpPr>
        <dsp:cNvPr id="0" name=""/>
        <dsp:cNvSpPr/>
      </dsp:nvSpPr>
      <dsp:spPr>
        <a:xfrm>
          <a:off x="3168351" y="1224135"/>
          <a:ext cx="2471314" cy="12419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pl-PL" sz="1400" kern="1200" dirty="0" smtClean="0"/>
            <a:t>WZGLĘDEM UMÓW O PRACĘ: </a:t>
          </a:r>
        </a:p>
        <a:p>
          <a:pPr lvl="0" algn="ctr" defTabSz="622300">
            <a:lnSpc>
              <a:spcPct val="90000"/>
            </a:lnSpc>
            <a:spcBef>
              <a:spcPct val="0"/>
            </a:spcBef>
            <a:spcAft>
              <a:spcPct val="35000"/>
            </a:spcAft>
          </a:pPr>
          <a:r>
            <a:rPr lang="pl-PL" sz="1400" kern="1200" dirty="0" smtClean="0"/>
            <a:t>1) KORZYTNIEJSZE (ZASTĘPUJĄ)</a:t>
          </a:r>
        </a:p>
        <a:p>
          <a:pPr lvl="0" algn="ctr" defTabSz="622300">
            <a:lnSpc>
              <a:spcPct val="90000"/>
            </a:lnSpc>
            <a:spcBef>
              <a:spcPct val="0"/>
            </a:spcBef>
            <a:spcAft>
              <a:spcPct val="35000"/>
            </a:spcAft>
          </a:pPr>
          <a:r>
            <a:rPr lang="pl-PL" sz="1400" kern="1200" dirty="0" smtClean="0"/>
            <a:t>2) MNIEJ KORZYSTNE (WYPOWIEDZENIA</a:t>
          </a:r>
        </a:p>
        <a:p>
          <a:pPr lvl="0" algn="ctr" defTabSz="622300">
            <a:lnSpc>
              <a:spcPct val="90000"/>
            </a:lnSpc>
            <a:spcBef>
              <a:spcPct val="0"/>
            </a:spcBef>
            <a:spcAft>
              <a:spcPct val="35000"/>
            </a:spcAft>
          </a:pPr>
          <a:endParaRPr lang="pl-PL" sz="1600" kern="1200" dirty="0" smtClean="0"/>
        </a:p>
        <a:p>
          <a:pPr lvl="0" algn="ctr" defTabSz="622300">
            <a:lnSpc>
              <a:spcPct val="90000"/>
            </a:lnSpc>
            <a:spcBef>
              <a:spcPct val="0"/>
            </a:spcBef>
            <a:spcAft>
              <a:spcPct val="35000"/>
            </a:spcAft>
          </a:pPr>
          <a:endParaRPr lang="pl-PL" sz="2000" kern="1200" dirty="0" smtClean="0"/>
        </a:p>
      </dsp:txBody>
      <dsp:txXfrm>
        <a:off x="3168351" y="1224135"/>
        <a:ext cx="2471314" cy="1241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BB58D-A7B4-4734-81CF-6A43C820839E}">
      <dsp:nvSpPr>
        <dsp:cNvPr id="0" name=""/>
        <dsp:cNvSpPr/>
      </dsp:nvSpPr>
      <dsp:spPr>
        <a:xfrm>
          <a:off x="0" y="355600"/>
          <a:ext cx="6095999"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pl-PL" sz="4100" kern="1200" dirty="0" smtClean="0"/>
            <a:t>POROZUMIENIA ZBIOROWE</a:t>
          </a:r>
          <a:endParaRPr lang="pl-PL" sz="4100" kern="1200" dirty="0"/>
        </a:p>
      </dsp:txBody>
      <dsp:txXfrm>
        <a:off x="29758" y="385358"/>
        <a:ext cx="6036483" cy="956484"/>
      </dsp:txXfrm>
    </dsp:sp>
    <dsp:sp modelId="{75622056-BB65-4C1B-9FAA-D1A0306C035C}">
      <dsp:nvSpPr>
        <dsp:cNvPr id="0" name=""/>
        <dsp:cNvSpPr/>
      </dsp:nvSpPr>
      <dsp:spPr>
        <a:xfrm>
          <a:off x="0" y="1554480"/>
          <a:ext cx="1016000" cy="1016000"/>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14708-80BC-4E3C-B98E-9FF12998C673}">
      <dsp:nvSpPr>
        <dsp:cNvPr id="0" name=""/>
        <dsp:cNvSpPr/>
      </dsp:nvSpPr>
      <dsp:spPr>
        <a:xfrm>
          <a:off x="1076960" y="1554480"/>
          <a:ext cx="5019040" cy="10160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kern="1200" dirty="0" smtClean="0"/>
            <a:t>KODEKSOWE</a:t>
          </a:r>
          <a:endParaRPr lang="pl-PL" sz="2100" kern="1200" dirty="0"/>
        </a:p>
      </dsp:txBody>
      <dsp:txXfrm>
        <a:off x="1126566" y="1604086"/>
        <a:ext cx="4919828" cy="916788"/>
      </dsp:txXfrm>
    </dsp:sp>
    <dsp:sp modelId="{DF8DA851-0F3D-49FF-A404-F6C15E254E57}">
      <dsp:nvSpPr>
        <dsp:cNvPr id="0" name=""/>
        <dsp:cNvSpPr/>
      </dsp:nvSpPr>
      <dsp:spPr>
        <a:xfrm>
          <a:off x="0" y="2692400"/>
          <a:ext cx="1016000" cy="1016000"/>
        </a:xfrm>
        <a:prstGeom prst="roundRect">
          <a:avLst>
            <a:gd name="adj" fmla="val 166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0B384-AE83-4753-ADD3-A61B429E0DA5}">
      <dsp:nvSpPr>
        <dsp:cNvPr id="0" name=""/>
        <dsp:cNvSpPr/>
      </dsp:nvSpPr>
      <dsp:spPr>
        <a:xfrm>
          <a:off x="1076960" y="2692400"/>
          <a:ext cx="5019040" cy="101600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l-PL" sz="2100" kern="1200" dirty="0" smtClean="0"/>
            <a:t>ZAWIERANE NA PODSTAWIE ODRĘBNYCH USTAW</a:t>
          </a:r>
          <a:endParaRPr lang="pl-PL" sz="2100" kern="1200" dirty="0"/>
        </a:p>
      </dsp:txBody>
      <dsp:txXfrm>
        <a:off x="1126566" y="2742006"/>
        <a:ext cx="4919828" cy="916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584DB-0F1B-4CA3-9A14-C04644C9C5E1}">
      <dsp:nvSpPr>
        <dsp:cNvPr id="0" name=""/>
        <dsp:cNvSpPr/>
      </dsp:nvSpPr>
      <dsp:spPr>
        <a:xfrm>
          <a:off x="1088858" y="1218454"/>
          <a:ext cx="2039218" cy="13601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pl-PL" sz="1000" b="1" kern="1200" dirty="0" smtClean="0"/>
            <a:t>POROZUMIENIE O ZAWIESZENIU STOSOWANIA W CAŁOŚCI LUB CZĘŚCI PRZEPISÓW PRAWA PRACY</a:t>
          </a:r>
          <a:endParaRPr lang="pl-PL" sz="1000" b="1" kern="1200" dirty="0"/>
        </a:p>
      </dsp:txBody>
      <dsp:txXfrm>
        <a:off x="1415132" y="1218454"/>
        <a:ext cx="1712943" cy="1360158"/>
      </dsp:txXfrm>
    </dsp:sp>
    <dsp:sp modelId="{7DCFA9B0-7E8C-423F-81B2-00A59554D260}">
      <dsp:nvSpPr>
        <dsp:cNvPr id="0" name=""/>
        <dsp:cNvSpPr/>
      </dsp:nvSpPr>
      <dsp:spPr>
        <a:xfrm>
          <a:off x="1088858" y="2578613"/>
          <a:ext cx="2039218" cy="13601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pl-PL" sz="1000" kern="1200" dirty="0" smtClean="0"/>
            <a:t>1) trudna sytuacja finansowa pracodawcy</a:t>
          </a:r>
        </a:p>
        <a:p>
          <a:pPr lvl="0" algn="l" defTabSz="444500">
            <a:lnSpc>
              <a:spcPct val="90000"/>
            </a:lnSpc>
            <a:spcBef>
              <a:spcPct val="0"/>
            </a:spcBef>
            <a:spcAft>
              <a:spcPct val="35000"/>
            </a:spcAft>
          </a:pPr>
          <a:r>
            <a:rPr lang="pl-PL" sz="1000" kern="1200" dirty="0" smtClean="0"/>
            <a:t>2) max 3 lata</a:t>
          </a:r>
        </a:p>
        <a:p>
          <a:pPr lvl="0" algn="l" defTabSz="444500">
            <a:lnSpc>
              <a:spcPct val="90000"/>
            </a:lnSpc>
            <a:spcBef>
              <a:spcPct val="0"/>
            </a:spcBef>
            <a:spcAft>
              <a:spcPct val="35000"/>
            </a:spcAft>
          </a:pPr>
          <a:r>
            <a:rPr lang="pl-PL" sz="1000" kern="1200" dirty="0" smtClean="0"/>
            <a:t>3) </a:t>
          </a:r>
          <a:r>
            <a:rPr lang="pl-PL" sz="1000" b="0" i="0" kern="1200" dirty="0" smtClean="0">
              <a:solidFill>
                <a:srgbClr val="333333"/>
              </a:solidFill>
              <a:effectLst/>
              <a:latin typeface="Open Sans"/>
            </a:rPr>
            <a:t>nie dotyczy to przepisów Kodeksu pracy oraz przepisów innych ustaw i aktów wykonawczych</a:t>
          </a:r>
          <a:endParaRPr lang="pl-PL" sz="1000" kern="1200" dirty="0"/>
        </a:p>
      </dsp:txBody>
      <dsp:txXfrm>
        <a:off x="1415132" y="2578613"/>
        <a:ext cx="1712943" cy="1360158"/>
      </dsp:txXfrm>
    </dsp:sp>
    <dsp:sp modelId="{AAB96A1F-AA4F-46D1-B42B-14134B09BA4E}">
      <dsp:nvSpPr>
        <dsp:cNvPr id="0" name=""/>
        <dsp:cNvSpPr/>
      </dsp:nvSpPr>
      <dsp:spPr>
        <a:xfrm>
          <a:off x="1275" y="674663"/>
          <a:ext cx="1359478" cy="1359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pl-PL" sz="2600" kern="1200" dirty="0" smtClean="0"/>
            <a:t>ART. 9 (1) K.P.</a:t>
          </a:r>
          <a:endParaRPr lang="pl-PL" sz="2600" kern="1200" dirty="0"/>
        </a:p>
      </dsp:txBody>
      <dsp:txXfrm>
        <a:off x="200366" y="873754"/>
        <a:ext cx="961296" cy="961296"/>
      </dsp:txXfrm>
    </dsp:sp>
    <dsp:sp modelId="{0BD5BE91-71A6-481D-BF09-964DF509B42E}">
      <dsp:nvSpPr>
        <dsp:cNvPr id="0" name=""/>
        <dsp:cNvSpPr/>
      </dsp:nvSpPr>
      <dsp:spPr>
        <a:xfrm>
          <a:off x="4487554" y="1218454"/>
          <a:ext cx="2039218" cy="13601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pl-PL" sz="1000" b="1" kern="1200" dirty="0" smtClean="0"/>
            <a:t>STOSOWANIE MNIEJ KORZYSTNYCH WARUNKÓW ZATRUDNIENIA</a:t>
          </a:r>
          <a:endParaRPr lang="pl-PL" sz="1000" b="1" kern="1200" dirty="0"/>
        </a:p>
      </dsp:txBody>
      <dsp:txXfrm>
        <a:off x="4813829" y="1218454"/>
        <a:ext cx="1712943" cy="1360158"/>
      </dsp:txXfrm>
    </dsp:sp>
    <dsp:sp modelId="{D3149580-7877-4BB1-B942-93B7667593A5}">
      <dsp:nvSpPr>
        <dsp:cNvPr id="0" name=""/>
        <dsp:cNvSpPr/>
      </dsp:nvSpPr>
      <dsp:spPr>
        <a:xfrm>
          <a:off x="4487554" y="2578613"/>
          <a:ext cx="2039218" cy="13601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pl-PL" sz="1000" kern="1200" dirty="0" smtClean="0"/>
            <a:t>1) Dotyczy pracowników nieobjętych UZP</a:t>
          </a:r>
        </a:p>
        <a:p>
          <a:pPr lvl="0" algn="l" defTabSz="444500">
            <a:lnSpc>
              <a:spcPct val="90000"/>
            </a:lnSpc>
            <a:spcBef>
              <a:spcPct val="0"/>
            </a:spcBef>
            <a:spcAft>
              <a:spcPct val="35000"/>
            </a:spcAft>
          </a:pPr>
          <a:r>
            <a:rPr lang="pl-PL" sz="1000" kern="1200" dirty="0" smtClean="0"/>
            <a:t>2) Trudna sytuacja finansowa pracodawcy</a:t>
          </a:r>
        </a:p>
        <a:p>
          <a:pPr lvl="0" algn="l" defTabSz="444500">
            <a:lnSpc>
              <a:spcPct val="90000"/>
            </a:lnSpc>
            <a:spcBef>
              <a:spcPct val="0"/>
            </a:spcBef>
            <a:spcAft>
              <a:spcPct val="35000"/>
            </a:spcAft>
          </a:pPr>
          <a:r>
            <a:rPr lang="pl-PL" sz="1000" kern="1200" dirty="0" smtClean="0"/>
            <a:t>3) Pogorszenie warunków z umowy o pracę</a:t>
          </a:r>
        </a:p>
        <a:p>
          <a:pPr lvl="0" algn="l" defTabSz="444500">
            <a:lnSpc>
              <a:spcPct val="90000"/>
            </a:lnSpc>
            <a:spcBef>
              <a:spcPct val="0"/>
            </a:spcBef>
            <a:spcAft>
              <a:spcPct val="35000"/>
            </a:spcAft>
          </a:pPr>
          <a:r>
            <a:rPr lang="pl-PL" sz="1000" kern="1200" dirty="0" smtClean="0"/>
            <a:t>Max 3 lata</a:t>
          </a:r>
          <a:endParaRPr lang="pl-PL" sz="1000" kern="1200" dirty="0"/>
        </a:p>
      </dsp:txBody>
      <dsp:txXfrm>
        <a:off x="4813829" y="2578613"/>
        <a:ext cx="1712943" cy="1360158"/>
      </dsp:txXfrm>
    </dsp:sp>
    <dsp:sp modelId="{B318DF43-36ED-4F86-A4AC-51965ED5F0E6}">
      <dsp:nvSpPr>
        <dsp:cNvPr id="0" name=""/>
        <dsp:cNvSpPr/>
      </dsp:nvSpPr>
      <dsp:spPr>
        <a:xfrm>
          <a:off x="3399971" y="674663"/>
          <a:ext cx="1359478" cy="1359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pl-PL" sz="2600" kern="1200" dirty="0" smtClean="0"/>
            <a:t>23 (1a) K.P.</a:t>
          </a:r>
          <a:endParaRPr lang="pl-PL" sz="2600" kern="1200" dirty="0"/>
        </a:p>
      </dsp:txBody>
      <dsp:txXfrm>
        <a:off x="3599062" y="873754"/>
        <a:ext cx="961296" cy="961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584DB-0F1B-4CA3-9A14-C04644C9C5E1}">
      <dsp:nvSpPr>
        <dsp:cNvPr id="0" name=""/>
        <dsp:cNvSpPr/>
      </dsp:nvSpPr>
      <dsp:spPr>
        <a:xfrm>
          <a:off x="122275" y="1035638"/>
          <a:ext cx="1477640" cy="7231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pl-PL" sz="1200" b="1" kern="1200" dirty="0" smtClean="0"/>
            <a:t>REGUALAMIN PRACY</a:t>
          </a:r>
          <a:endParaRPr lang="pl-PL" sz="1200" b="1" kern="1200" dirty="0"/>
        </a:p>
      </dsp:txBody>
      <dsp:txXfrm>
        <a:off x="358698" y="1035638"/>
        <a:ext cx="1241217" cy="723132"/>
      </dsp:txXfrm>
    </dsp:sp>
    <dsp:sp modelId="{7DCFA9B0-7E8C-423F-81B2-00A59554D260}">
      <dsp:nvSpPr>
        <dsp:cNvPr id="0" name=""/>
        <dsp:cNvSpPr/>
      </dsp:nvSpPr>
      <dsp:spPr>
        <a:xfrm>
          <a:off x="216032" y="1684953"/>
          <a:ext cx="2013934" cy="25453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pl-PL" sz="1600" b="1" kern="1200" dirty="0" smtClean="0"/>
            <a:t>PRZEPISY O CHARAKTERZE: </a:t>
          </a:r>
          <a:r>
            <a:rPr lang="pl-PL" sz="1600" kern="1200" dirty="0" smtClean="0"/>
            <a:t>ORGANIZACYJNYMPORZĄDKOWYM INFORMACYJNYM</a:t>
          </a:r>
          <a:endParaRPr lang="pl-PL" sz="1050" kern="1200" dirty="0"/>
        </a:p>
      </dsp:txBody>
      <dsp:txXfrm>
        <a:off x="538261" y="1684953"/>
        <a:ext cx="1691705" cy="2545353"/>
      </dsp:txXfrm>
    </dsp:sp>
    <dsp:sp modelId="{AAB96A1F-AA4F-46D1-B42B-14134B09BA4E}">
      <dsp:nvSpPr>
        <dsp:cNvPr id="0" name=""/>
        <dsp:cNvSpPr/>
      </dsp:nvSpPr>
      <dsp:spPr>
        <a:xfrm>
          <a:off x="43002" y="527920"/>
          <a:ext cx="722770" cy="722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pl-PL" sz="1100" kern="1200" dirty="0" smtClean="0"/>
            <a:t>ART. 104 K.P.</a:t>
          </a:r>
          <a:endParaRPr lang="pl-PL" sz="1100" kern="1200" dirty="0"/>
        </a:p>
      </dsp:txBody>
      <dsp:txXfrm>
        <a:off x="148849" y="633767"/>
        <a:ext cx="511076" cy="511076"/>
      </dsp:txXfrm>
    </dsp:sp>
    <dsp:sp modelId="{0BD5BE91-71A6-481D-BF09-964DF509B42E}">
      <dsp:nvSpPr>
        <dsp:cNvPr id="0" name=""/>
        <dsp:cNvSpPr/>
      </dsp:nvSpPr>
      <dsp:spPr>
        <a:xfrm>
          <a:off x="2304249" y="564735"/>
          <a:ext cx="2622326" cy="72313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pl-PL" sz="1400" b="1" kern="1200" dirty="0" smtClean="0"/>
            <a:t>REGULAMIN WYNAGRADZANIA</a:t>
          </a:r>
          <a:endParaRPr lang="pl-PL" sz="1400" b="1" kern="1200" dirty="0"/>
        </a:p>
      </dsp:txBody>
      <dsp:txXfrm>
        <a:off x="2723822" y="564735"/>
        <a:ext cx="2202754" cy="723132"/>
      </dsp:txXfrm>
    </dsp:sp>
    <dsp:sp modelId="{D3149580-7877-4BB1-B942-93B7667593A5}">
      <dsp:nvSpPr>
        <dsp:cNvPr id="0" name=""/>
        <dsp:cNvSpPr/>
      </dsp:nvSpPr>
      <dsp:spPr>
        <a:xfrm>
          <a:off x="2520275" y="1108161"/>
          <a:ext cx="1686123" cy="16676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pl-PL" sz="1600" kern="1200" dirty="0" smtClean="0"/>
            <a:t>DOT. WARUNKÓW PŁACOWYCH</a:t>
          </a:r>
          <a:endParaRPr lang="pl-PL" sz="1600" kern="1200" dirty="0"/>
        </a:p>
      </dsp:txBody>
      <dsp:txXfrm>
        <a:off x="2790055" y="1108161"/>
        <a:ext cx="1416343" cy="1667608"/>
      </dsp:txXfrm>
    </dsp:sp>
    <dsp:sp modelId="{B318DF43-36ED-4F86-A4AC-51965ED5F0E6}">
      <dsp:nvSpPr>
        <dsp:cNvPr id="0" name=""/>
        <dsp:cNvSpPr/>
      </dsp:nvSpPr>
      <dsp:spPr>
        <a:xfrm>
          <a:off x="3312371" y="1"/>
          <a:ext cx="722770" cy="722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pl-PL" sz="1100" kern="1200" dirty="0" smtClean="0"/>
            <a:t>ART. 77 (2) K.P.</a:t>
          </a:r>
          <a:endParaRPr lang="pl-PL" sz="1100" kern="1200" dirty="0"/>
        </a:p>
      </dsp:txBody>
      <dsp:txXfrm>
        <a:off x="3418218" y="105848"/>
        <a:ext cx="511076" cy="511076"/>
      </dsp:txXfrm>
    </dsp:sp>
    <dsp:sp modelId="{1359CEA7-5C67-4D48-8C57-436ED13D2396}">
      <dsp:nvSpPr>
        <dsp:cNvPr id="0" name=""/>
        <dsp:cNvSpPr/>
      </dsp:nvSpPr>
      <dsp:spPr>
        <a:xfrm>
          <a:off x="4680524" y="1008116"/>
          <a:ext cx="1641580" cy="20599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55168" rIns="455168" bIns="455168" numCol="1" spcCol="1270" anchor="ctr" anchorCtr="0">
          <a:noAutofit/>
        </a:bodyPr>
        <a:lstStyle/>
        <a:p>
          <a:pPr lvl="0" algn="l" defTabSz="2844800">
            <a:lnSpc>
              <a:spcPct val="90000"/>
            </a:lnSpc>
            <a:spcBef>
              <a:spcPct val="0"/>
            </a:spcBef>
            <a:spcAft>
              <a:spcPct val="35000"/>
            </a:spcAft>
          </a:pPr>
          <a:endParaRPr lang="pl-PL" sz="6400" kern="1200" dirty="0"/>
        </a:p>
      </dsp:txBody>
      <dsp:txXfrm>
        <a:off x="4943177" y="1008116"/>
        <a:ext cx="1378927" cy="2059936"/>
      </dsp:txXfrm>
    </dsp:sp>
    <dsp:sp modelId="{B2CCCD1E-00D2-486E-AD96-FDD9D3727774}">
      <dsp:nvSpPr>
        <dsp:cNvPr id="0" name=""/>
        <dsp:cNvSpPr/>
      </dsp:nvSpPr>
      <dsp:spPr>
        <a:xfrm>
          <a:off x="4968559" y="288032"/>
          <a:ext cx="722770" cy="722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pl-PL" sz="1100" kern="1200" dirty="0" smtClean="0"/>
            <a:t>USTAWA </a:t>
          </a:r>
          <a:endParaRPr lang="pl-PL" sz="1100" kern="1200" dirty="0"/>
        </a:p>
      </dsp:txBody>
      <dsp:txXfrm>
        <a:off x="5074406" y="393879"/>
        <a:ext cx="511076" cy="51107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D0F64-8552-486B-A61D-78B1CC938B5D}" type="datetimeFigureOut">
              <a:rPr lang="pl-PL" smtClean="0"/>
              <a:t>18.09.2019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83CC5-50AB-4B4E-806F-901CBADCD0D4}" type="slidenum">
              <a:rPr lang="pl-PL" smtClean="0"/>
              <a:t>‹#›</a:t>
            </a:fld>
            <a:endParaRPr lang="pl-PL"/>
          </a:p>
        </p:txBody>
      </p:sp>
    </p:spTree>
    <p:extLst>
      <p:ext uri="{BB962C8B-B14F-4D97-AF65-F5344CB8AC3E}">
        <p14:creationId xmlns:p14="http://schemas.microsoft.com/office/powerpoint/2010/main" val="24382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50000"/>
              </a:lnSpc>
              <a:spcAft>
                <a:spcPts val="1000"/>
              </a:spcAft>
            </a:pPr>
            <a:r>
              <a:rPr lang="pl-PL" sz="1200" b="1" dirty="0" smtClean="0">
                <a:effectLst/>
                <a:latin typeface="Times New Roman"/>
                <a:ea typeface="Calibri"/>
                <a:cs typeface="Times New Roman"/>
              </a:rPr>
              <a:t>OKRES ZABORÓW</a:t>
            </a:r>
            <a:endParaRPr lang="pl-PL" sz="1000" dirty="0" smtClean="0">
              <a:effectLst/>
              <a:latin typeface="Times New Roman"/>
              <a:ea typeface="Calibri"/>
              <a:cs typeface="Times New Roman"/>
            </a:endParaRPr>
          </a:p>
          <a:p>
            <a:pPr algn="just">
              <a:lnSpc>
                <a:spcPct val="150000"/>
              </a:lnSpc>
              <a:spcAft>
                <a:spcPts val="1000"/>
              </a:spcAft>
            </a:pPr>
            <a:r>
              <a:rPr lang="pl-PL" sz="1200" dirty="0" smtClean="0">
                <a:effectLst/>
                <a:latin typeface="Times New Roman"/>
                <a:ea typeface="Calibri"/>
                <a:cs typeface="Times New Roman"/>
              </a:rPr>
              <a:t>Po odzyskaniu przez Polskę niepodległości </a:t>
            </a:r>
            <a:r>
              <a:rPr lang="pl-PL" sz="1200" b="1" dirty="0" smtClean="0">
                <a:effectLst/>
                <a:latin typeface="Times New Roman"/>
                <a:ea typeface="Calibri"/>
                <a:cs typeface="Times New Roman"/>
              </a:rPr>
              <a:t>różnice pomiędzy terenami byłych państw zaborczych były większe w prawie pracy, niż w innych dziedzinach prawa.</a:t>
            </a:r>
            <a:r>
              <a:rPr lang="pl-PL" sz="1200" dirty="0" smtClean="0">
                <a:effectLst/>
                <a:latin typeface="Times New Roman"/>
                <a:ea typeface="Calibri"/>
                <a:cs typeface="Times New Roman"/>
              </a:rPr>
              <a:t> Wiązało się to zapewne ze znacznym zróżnicowaniem sytuacji społecznej i gospodarczej na terenach państw zaborczych. </a:t>
            </a:r>
            <a:endParaRPr lang="pl-PL" sz="1000" dirty="0" smtClean="0">
              <a:effectLst/>
              <a:latin typeface="Times New Roman"/>
              <a:ea typeface="Calibri"/>
              <a:cs typeface="Times New Roman"/>
            </a:endParaRPr>
          </a:p>
          <a:p>
            <a:pPr algn="just">
              <a:lnSpc>
                <a:spcPct val="150000"/>
              </a:lnSpc>
              <a:spcAft>
                <a:spcPts val="1000"/>
              </a:spcAft>
            </a:pPr>
            <a:r>
              <a:rPr lang="pl-PL" sz="1200" b="1" dirty="0" smtClean="0">
                <a:effectLst/>
                <a:latin typeface="Times New Roman"/>
                <a:ea typeface="Calibri"/>
                <a:cs typeface="Times New Roman"/>
              </a:rPr>
              <a:t>PIERWSZE REGULACJE PO ODZYSKANIU NIEPODLEGŁOŚCI</a:t>
            </a:r>
            <a:endParaRPr lang="pl-PL" sz="1000" dirty="0" smtClean="0">
              <a:effectLst/>
              <a:latin typeface="Times New Roman"/>
              <a:ea typeface="Calibri"/>
              <a:cs typeface="Times New Roman"/>
            </a:endParaRPr>
          </a:p>
          <a:p>
            <a:pPr algn="just">
              <a:lnSpc>
                <a:spcPct val="150000"/>
              </a:lnSpc>
              <a:spcAft>
                <a:spcPts val="1000"/>
              </a:spcAft>
            </a:pPr>
            <a:r>
              <a:rPr lang="pl-PL" sz="1200" dirty="0" smtClean="0">
                <a:effectLst/>
                <a:latin typeface="Times New Roman"/>
                <a:ea typeface="Calibri"/>
                <a:cs typeface="Times New Roman"/>
              </a:rPr>
              <a:t>Pierwszym aktem rangi ustawowej w odrodzonym Państwie był </a:t>
            </a:r>
            <a:r>
              <a:rPr lang="pl-PL" sz="1200" b="1" dirty="0" smtClean="0">
                <a:effectLst/>
                <a:latin typeface="Times New Roman"/>
                <a:ea typeface="Calibri"/>
                <a:cs typeface="Times New Roman"/>
              </a:rPr>
              <a:t>dekret z 23 listopada 1918 r. o 8-miogodzinnym dniu pracy</a:t>
            </a:r>
            <a:r>
              <a:rPr lang="pl-PL" sz="1200" dirty="0" smtClean="0">
                <a:effectLst/>
                <a:latin typeface="Times New Roman"/>
                <a:ea typeface="Calibri"/>
                <a:cs typeface="Times New Roman"/>
              </a:rPr>
              <a:t>, zastąpiony w następnym roku </a:t>
            </a:r>
            <a:r>
              <a:rPr lang="pl-PL" sz="1200" b="1" dirty="0" smtClean="0">
                <a:effectLst/>
                <a:latin typeface="Times New Roman"/>
                <a:ea typeface="Calibri"/>
                <a:cs typeface="Times New Roman"/>
              </a:rPr>
              <a:t>ustawą z dnia 18 grudnia 1919 r. o czasie pracy w przemyśle i handlu</a:t>
            </a:r>
            <a:r>
              <a:rPr lang="pl-PL" sz="1200" dirty="0" smtClean="0">
                <a:effectLst/>
                <a:latin typeface="Times New Roman"/>
                <a:ea typeface="Calibri"/>
                <a:cs typeface="Times New Roman"/>
              </a:rPr>
              <a:t>, która podtrzymała 8-godzinny dzień pracy , wprowadziła 46-godzinny tydzień pracy oraz dopłaty za pracę w godzinach nadliczbowych.</a:t>
            </a:r>
            <a:endParaRPr lang="pl-PL" sz="1000" dirty="0" smtClean="0">
              <a:effectLst/>
              <a:latin typeface="Times New Roman"/>
              <a:ea typeface="Calibri"/>
              <a:cs typeface="Times New Roman"/>
            </a:endParaRPr>
          </a:p>
          <a:p>
            <a:pPr algn="just">
              <a:lnSpc>
                <a:spcPct val="150000"/>
              </a:lnSpc>
              <a:spcAft>
                <a:spcPts val="1000"/>
              </a:spcAft>
            </a:pPr>
            <a:r>
              <a:rPr lang="pl-PL" sz="1200" b="1" dirty="0" smtClean="0">
                <a:effectLst/>
                <a:latin typeface="Times New Roman"/>
                <a:ea typeface="Calibri"/>
                <a:cs typeface="Times New Roman"/>
              </a:rPr>
              <a:t>KONSTYTUCJA MARCOWA</a:t>
            </a:r>
            <a:endParaRPr lang="pl-PL" sz="1000" dirty="0" smtClean="0">
              <a:effectLst/>
              <a:latin typeface="Times New Roman"/>
              <a:ea typeface="Calibri"/>
              <a:cs typeface="Times New Roman"/>
            </a:endParaRPr>
          </a:p>
          <a:p>
            <a:pPr algn="just">
              <a:lnSpc>
                <a:spcPct val="150000"/>
              </a:lnSpc>
              <a:spcAft>
                <a:spcPts val="1000"/>
              </a:spcAft>
            </a:pPr>
            <a:r>
              <a:rPr lang="pl-PL" sz="1200" dirty="0" smtClean="0">
                <a:effectLst/>
                <a:latin typeface="Times New Roman"/>
                <a:ea typeface="Calibri"/>
                <a:cs typeface="Times New Roman"/>
              </a:rPr>
              <a:t>Rangę stosunkom pracy nadała </a:t>
            </a:r>
            <a:r>
              <a:rPr lang="pl-PL" sz="1200" b="1" dirty="0" smtClean="0">
                <a:effectLst/>
                <a:latin typeface="Times New Roman"/>
                <a:ea typeface="Calibri"/>
                <a:cs typeface="Times New Roman"/>
              </a:rPr>
              <a:t>Konstytucja z 17 marca 1921 r.</a:t>
            </a:r>
            <a:r>
              <a:rPr lang="pl-PL" sz="1200" dirty="0" smtClean="0">
                <a:effectLst/>
                <a:latin typeface="Times New Roman"/>
                <a:ea typeface="Calibri"/>
                <a:cs typeface="Times New Roman"/>
              </a:rPr>
              <a:t> Art. 102 i 103 stanowiły, że praca, jako główna podstawa bogactwa Rzeczypospolitej, pozostawać ma pod </a:t>
            </a:r>
            <a:r>
              <a:rPr lang="pl-PL" sz="1200" b="1" dirty="0" smtClean="0">
                <a:effectLst/>
                <a:latin typeface="Times New Roman"/>
                <a:ea typeface="Calibri"/>
                <a:cs typeface="Times New Roman"/>
              </a:rPr>
              <a:t>szczególną ochroną państwa.</a:t>
            </a:r>
            <a:endParaRPr lang="pl-PL" sz="1000" dirty="0" smtClean="0">
              <a:effectLst/>
              <a:latin typeface="Times New Roman"/>
              <a:ea typeface="Calibri"/>
              <a:cs typeface="Times New Roman"/>
            </a:endParaRPr>
          </a:p>
          <a:p>
            <a:pPr algn="just">
              <a:lnSpc>
                <a:spcPct val="150000"/>
              </a:lnSpc>
              <a:spcAft>
                <a:spcPts val="1000"/>
              </a:spcAft>
            </a:pPr>
            <a:r>
              <a:rPr lang="pl-PL" sz="1200" dirty="0" smtClean="0">
                <a:effectLst/>
                <a:latin typeface="Times New Roman"/>
                <a:ea typeface="Calibri"/>
                <a:cs typeface="Times New Roman"/>
              </a:rPr>
              <a:t>OKRES MIĘDZYWOJENNY</a:t>
            </a:r>
            <a:endParaRPr lang="pl-PL" sz="1000" dirty="0" smtClean="0">
              <a:effectLst/>
              <a:latin typeface="Times New Roman"/>
              <a:ea typeface="Calibri"/>
              <a:cs typeface="Times New Roman"/>
            </a:endParaRPr>
          </a:p>
          <a:p>
            <a:pPr algn="just">
              <a:lnSpc>
                <a:spcPct val="150000"/>
              </a:lnSpc>
              <a:spcAft>
                <a:spcPts val="1000"/>
              </a:spcAft>
            </a:pPr>
            <a:r>
              <a:rPr lang="pl-PL" sz="1200" b="1" dirty="0" smtClean="0">
                <a:effectLst/>
                <a:latin typeface="Times New Roman"/>
                <a:ea typeface="Calibri"/>
                <a:cs typeface="Times New Roman"/>
              </a:rPr>
              <a:t>Ustawodawca Polski międzywojennej nie podjął śmiałej próby odrębnej regulacji stosunków </a:t>
            </a:r>
            <a:r>
              <a:rPr lang="pl-PL" sz="1200" dirty="0" smtClean="0">
                <a:effectLst/>
                <a:latin typeface="Times New Roman"/>
                <a:ea typeface="Calibri"/>
                <a:cs typeface="Times New Roman"/>
              </a:rPr>
              <a:t>pracy poza obszarem ustawodawstwa prawa cywilnego, jak to uczynił np. ustawodawca francuski. </a:t>
            </a:r>
            <a:r>
              <a:rPr lang="pl-PL" sz="1200" b="1" dirty="0" smtClean="0">
                <a:effectLst/>
                <a:latin typeface="Times New Roman"/>
                <a:ea typeface="Calibri"/>
                <a:cs typeface="Times New Roman"/>
              </a:rPr>
              <a:t>(Przepisy dotyczące zobowiązaniowej części prawa pracy wprowadzone zostały do kodeksu zobowiązań z 1933 r.).</a:t>
            </a:r>
            <a:r>
              <a:rPr lang="pl-PL" sz="1200" dirty="0" smtClean="0">
                <a:effectLst/>
                <a:latin typeface="Times New Roman"/>
                <a:ea typeface="Calibri"/>
                <a:cs typeface="Times New Roman"/>
              </a:rPr>
              <a:t> Konsekwencją tego było stosowanie przepisów części ogólnej kodeksu zobowiązań do stosunków pracy wprost.</a:t>
            </a:r>
            <a:endParaRPr lang="pl-PL" sz="1000" dirty="0" smtClean="0">
              <a:effectLst/>
              <a:latin typeface="Times New Roman"/>
              <a:ea typeface="Calibri"/>
              <a:cs typeface="Times New Roman"/>
            </a:endParaRPr>
          </a:p>
          <a:p>
            <a:pPr algn="just">
              <a:lnSpc>
                <a:spcPct val="150000"/>
              </a:lnSpc>
              <a:spcAft>
                <a:spcPts val="1000"/>
              </a:spcAft>
            </a:pPr>
            <a:r>
              <a:rPr lang="pl-PL" sz="1200" b="1" dirty="0" smtClean="0">
                <a:effectLst/>
                <a:latin typeface="Times New Roman"/>
                <a:ea typeface="Calibri"/>
                <a:cs typeface="Times New Roman"/>
              </a:rPr>
              <a:t> </a:t>
            </a:r>
            <a:endParaRPr lang="pl-PL" sz="1000" dirty="0" smtClean="0">
              <a:effectLst/>
              <a:latin typeface="Times New Roman"/>
              <a:ea typeface="Calibri"/>
              <a:cs typeface="Times New Roman"/>
            </a:endParaRPr>
          </a:p>
          <a:p>
            <a:pPr algn="just">
              <a:lnSpc>
                <a:spcPct val="150000"/>
              </a:lnSpc>
              <a:spcAft>
                <a:spcPts val="1000"/>
              </a:spcAft>
            </a:pPr>
            <a:r>
              <a:rPr lang="pl-PL" sz="1200" b="1" dirty="0" smtClean="0">
                <a:effectLst/>
                <a:latin typeface="Times New Roman"/>
                <a:ea typeface="Calibri"/>
                <a:cs typeface="Times New Roman"/>
              </a:rPr>
              <a:t>WYODRĘBNIENIE DZIEDZINY</a:t>
            </a:r>
            <a:endParaRPr lang="pl-PL" sz="1000" dirty="0" smtClean="0">
              <a:effectLst/>
              <a:latin typeface="Times New Roman"/>
              <a:ea typeface="Calibri"/>
              <a:cs typeface="Times New Roman"/>
            </a:endParaRPr>
          </a:p>
          <a:p>
            <a:pPr algn="just">
              <a:lnSpc>
                <a:spcPct val="150000"/>
              </a:lnSpc>
              <a:spcAft>
                <a:spcPts val="1000"/>
              </a:spcAft>
            </a:pPr>
            <a:r>
              <a:rPr lang="pl-PL" sz="1200" dirty="0" smtClean="0">
                <a:effectLst/>
                <a:latin typeface="Times New Roman"/>
                <a:ea typeface="Calibri"/>
                <a:cs typeface="Times New Roman"/>
              </a:rPr>
              <a:t>O przyszłej, w pełni odrębnej i prawie samodzielnej gałęzi prawa w ustawodawstwie polskim zadecydowało </a:t>
            </a:r>
            <a:r>
              <a:rPr lang="pl-PL" sz="1200" b="1" dirty="0" smtClean="0">
                <a:effectLst/>
                <a:latin typeface="Times New Roman"/>
                <a:ea typeface="Calibri"/>
                <a:cs typeface="Times New Roman"/>
              </a:rPr>
              <a:t>uchylenie kodeksu zobowiązań</a:t>
            </a:r>
            <a:r>
              <a:rPr lang="pl-PL" sz="1200" dirty="0" smtClean="0">
                <a:effectLst/>
                <a:latin typeface="Times New Roman"/>
                <a:ea typeface="Calibri"/>
                <a:cs typeface="Times New Roman"/>
              </a:rPr>
              <a:t> przez przepisy wprowadzające </a:t>
            </a:r>
            <a:r>
              <a:rPr lang="pl-PL" sz="1200" b="1" dirty="0" smtClean="0">
                <a:effectLst/>
                <a:latin typeface="Times New Roman"/>
                <a:ea typeface="Calibri"/>
                <a:cs typeface="Times New Roman"/>
              </a:rPr>
              <a:t>kodeks cywilny z 1964 r.</a:t>
            </a:r>
            <a:r>
              <a:rPr lang="pl-PL" sz="1200" dirty="0" smtClean="0">
                <a:effectLst/>
                <a:latin typeface="Times New Roman"/>
                <a:ea typeface="Calibri"/>
                <a:cs typeface="Times New Roman"/>
              </a:rPr>
              <a:t> i pozostawienie w mocy artykułem XII § 2 </a:t>
            </a:r>
            <a:r>
              <a:rPr lang="pl-PL" sz="1200" dirty="0" err="1" smtClean="0">
                <a:effectLst/>
                <a:latin typeface="Times New Roman"/>
                <a:ea typeface="Calibri"/>
                <a:cs typeface="Times New Roman"/>
              </a:rPr>
              <a:t>p.w.k.c</a:t>
            </a:r>
            <a:r>
              <a:rPr lang="pl-PL" sz="1200" dirty="0" smtClean="0">
                <a:effectLst/>
                <a:latin typeface="Times New Roman"/>
                <a:ea typeface="Calibri"/>
                <a:cs typeface="Times New Roman"/>
              </a:rPr>
              <a:t>. niektórych przepisów ogólnych prawa cywilnego z 1950 r.,18 kodeksu zobowiązań19 i przepisów wprowadzających kodeks zobowiązań20 już jako regulacji wyłącznie na użytek innej, niż prawo cywilne dziedziny prawa – prawa pracy. W chwili tej zrezygnowano z powtórzenia w kodeksie cywilnym systematyki kodeksu zobowiązań normującego w ramach umów o świadczenie usług, m.in. umowy o pracę. Art. XII § 3 p.w. k.c. ustalił wzajemne relacje prawa pracy z prawem cywilnym stanowiąc dodatkowo, że w wypadkach nie uregulowanych przepisami wymienionymi w § 2 stosuje się odpowiednio do stosunków pracy przepisy kodeksu cywilnego, chyba że nie są one zgodne z zasadami prawa pracy</a:t>
            </a:r>
            <a:endParaRPr lang="pl-PL" sz="1000" dirty="0" smtClean="0">
              <a:effectLst/>
              <a:latin typeface="Times New Roman"/>
              <a:ea typeface="Calibri"/>
              <a:cs typeface="Times New Roman"/>
            </a:endParaRPr>
          </a:p>
          <a:p>
            <a:pPr>
              <a:lnSpc>
                <a:spcPct val="115000"/>
              </a:lnSpc>
              <a:spcAft>
                <a:spcPts val="1000"/>
              </a:spcAft>
            </a:pPr>
            <a:r>
              <a:rPr lang="pl-PL" sz="1200" dirty="0" smtClean="0">
                <a:effectLst/>
                <a:latin typeface="Times New Roman"/>
                <a:ea typeface="Calibri"/>
                <a:cs typeface="Times New Roman"/>
              </a:rPr>
              <a:t>ODRĘBNA GAŁĄŹ PRAWA</a:t>
            </a:r>
            <a:endParaRPr lang="pl-PL" sz="1000" dirty="0" smtClean="0">
              <a:effectLst/>
              <a:latin typeface="Times New Roman"/>
              <a:ea typeface="Calibri"/>
              <a:cs typeface="Times New Roman"/>
            </a:endParaRPr>
          </a:p>
          <a:p>
            <a:pPr>
              <a:lnSpc>
                <a:spcPct val="115000"/>
              </a:lnSpc>
              <a:spcAft>
                <a:spcPts val="1000"/>
              </a:spcAft>
            </a:pPr>
            <a:r>
              <a:rPr lang="pl-PL" sz="1200" dirty="0" smtClean="0">
                <a:effectLst/>
                <a:latin typeface="Times New Roman"/>
                <a:ea typeface="Calibri"/>
                <a:cs typeface="Times New Roman"/>
              </a:rPr>
              <a:t>uchwalenie Kodeksu pracy</a:t>
            </a:r>
            <a:endParaRPr lang="pl-PL" sz="1000" dirty="0" smtClean="0">
              <a:effectLst/>
              <a:latin typeface="Times New Roman"/>
              <a:ea typeface="Calibri"/>
              <a:cs typeface="Times New Roman"/>
            </a:endParaRPr>
          </a:p>
          <a:p>
            <a:endParaRPr lang="pl-PL" dirty="0"/>
          </a:p>
        </p:txBody>
      </p:sp>
      <p:sp>
        <p:nvSpPr>
          <p:cNvPr id="4" name="Symbol zastępczy numeru slajdu 3"/>
          <p:cNvSpPr>
            <a:spLocks noGrp="1"/>
          </p:cNvSpPr>
          <p:nvPr>
            <p:ph type="sldNum" sz="quarter" idx="10"/>
          </p:nvPr>
        </p:nvSpPr>
        <p:spPr/>
        <p:txBody>
          <a:bodyPr/>
          <a:lstStyle/>
          <a:p>
            <a:fld id="{F4D83CC5-50AB-4B4E-806F-901CBADCD0D4}" type="slidenum">
              <a:rPr lang="pl-PL" smtClean="0">
                <a:solidFill>
                  <a:prstClr val="black"/>
                </a:solidFill>
              </a:rPr>
              <a:pPr/>
              <a:t>3</a:t>
            </a:fld>
            <a:endParaRPr lang="pl-PL">
              <a:solidFill>
                <a:prstClr val="black"/>
              </a:solidFill>
            </a:endParaRPr>
          </a:p>
        </p:txBody>
      </p:sp>
    </p:spTree>
    <p:extLst>
      <p:ext uri="{BB962C8B-B14F-4D97-AF65-F5344CB8AC3E}">
        <p14:creationId xmlns:p14="http://schemas.microsoft.com/office/powerpoint/2010/main" val="244073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127195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303958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983574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37394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55474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240539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5137586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30729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9285557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563428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9269120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2087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38364280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560712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399477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579484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44992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2696020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8549032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382245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84279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20817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7784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6402938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602459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997582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010203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69297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781243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052589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329736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69230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647652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8765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219880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633413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396256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8156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18194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283818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85784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171728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8452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3493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2522230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3776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8895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2521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8990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0955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45192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86885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24144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05631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7066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107026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09837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9216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9355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01767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3275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22830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6690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01062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28241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7051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1003064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26282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586800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476590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93727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523950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84820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99054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412519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146632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1159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2241577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48079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831160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341666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7891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9309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15588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61307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49583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20612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2425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3203288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91120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96675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12609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13721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17920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32689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51974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8104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877206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8236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965837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10381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102698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480910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10906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70077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37046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645614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17118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454987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6924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3872440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24637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26979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728392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906568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17577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998360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4681062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86694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78217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7141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78769EA-5B12-4F44-B095-214C0270B89B}" type="datetimeFigureOut">
              <a:rPr lang="pl-PL" smtClean="0"/>
              <a:pPr/>
              <a:t>18.09.2019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DC80309-95EE-463E-9E81-418DF6E62D61}" type="slidenum">
              <a:rPr lang="pl-PL" smtClean="0"/>
              <a:pPr/>
              <a:t>‹#›</a:t>
            </a:fld>
            <a:endParaRPr lang="pl-PL"/>
          </a:p>
        </p:txBody>
      </p:sp>
    </p:spTree>
    <p:extLst>
      <p:ext uri="{BB962C8B-B14F-4D97-AF65-F5344CB8AC3E}">
        <p14:creationId xmlns:p14="http://schemas.microsoft.com/office/powerpoint/2010/main" val="797948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6902589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719631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536685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solidFill>
                  <a:prstClr val="black">
                    <a:tint val="75000"/>
                  </a:prstClr>
                </a:solidFill>
              </a:rPr>
              <a:pPr>
                <a:defRPr/>
              </a:pPr>
              <a:t>18.09.2019</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995845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solidFill>
                  <a:prstClr val="black">
                    <a:tint val="75000"/>
                  </a:prstClr>
                </a:solidFill>
              </a:rPr>
              <a:pPr>
                <a:defRPr/>
              </a:pPr>
              <a:t>18.09.2019</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142919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solidFill>
                  <a:prstClr val="black">
                    <a:tint val="75000"/>
                  </a:prstClr>
                </a:solidFill>
              </a:rPr>
              <a:pPr>
                <a:defRPr/>
              </a:pPr>
              <a:t>18.09.2019</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5177313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82358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solidFill>
                  <a:prstClr val="black">
                    <a:tint val="75000"/>
                  </a:prstClr>
                </a:solidFill>
              </a:rPr>
              <a:pPr>
                <a:defRPr/>
              </a:pPr>
              <a:t>18.09.2019</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890249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438118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0032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769EA-5B12-4F44-B095-214C0270B89B}" type="datetimeFigureOut">
              <a:rPr lang="pl-PL" smtClean="0"/>
              <a:pPr/>
              <a:t>18.09.2019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80309-95EE-463E-9E81-418DF6E62D61}" type="slidenum">
              <a:rPr lang="pl-PL" smtClean="0"/>
              <a:pPr/>
              <a:t>‹#›</a:t>
            </a:fld>
            <a:endParaRPr lang="pl-PL"/>
          </a:p>
        </p:txBody>
      </p:sp>
    </p:spTree>
    <p:extLst>
      <p:ext uri="{BB962C8B-B14F-4D97-AF65-F5344CB8AC3E}">
        <p14:creationId xmlns:p14="http://schemas.microsoft.com/office/powerpoint/2010/main" val="3517248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314516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475756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769EA-5B12-4F44-B095-214C0270B89B}" type="datetimeFigureOut">
              <a:rPr lang="pl-PL" smtClean="0">
                <a:solidFill>
                  <a:prstClr val="black">
                    <a:tint val="75000"/>
                  </a:prstClr>
                </a:solidFill>
              </a: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80309-95EE-463E-9E81-418DF6E62D61}"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3643799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651740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1462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725068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560025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081516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269964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082841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solidFill>
                  <a:prstClr val="black">
                    <a:tint val="75000"/>
                  </a:prstClr>
                </a:solidFill>
              </a:rPr>
              <a:pPr>
                <a:defRPr/>
              </a:pPr>
              <a:t>18.09.2019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426172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4" Type="http://schemas.microsoft.com/office/2007/relationships/hdphoto" Target="../media/hdphoto3.wdp"/></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4.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6.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7.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7.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7.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ile of book on whit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90343"/>
            <a:ext cx="7559347" cy="503641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683568" y="1988840"/>
            <a:ext cx="5308104" cy="2304256"/>
          </a:xfrm>
        </p:spPr>
        <p:txBody>
          <a:bodyPr>
            <a:noAutofit/>
          </a:bodyPr>
          <a:lstStyle/>
          <a:p>
            <a:r>
              <a:rPr lang="pl-PL" sz="3200" b="1" dirty="0" smtClean="0"/>
              <a:t>POJĘCIE</a:t>
            </a:r>
            <a:r>
              <a:rPr lang="pl-PL" sz="3200" dirty="0" smtClean="0"/>
              <a:t/>
            </a:r>
            <a:br>
              <a:rPr lang="pl-PL" sz="3200" dirty="0" smtClean="0"/>
            </a:br>
            <a:r>
              <a:rPr lang="pl-PL" sz="3200" b="1" dirty="0" smtClean="0">
                <a:solidFill>
                  <a:srgbClr val="0070C0"/>
                </a:solidFill>
              </a:rPr>
              <a:t>PRZEDMIOT</a:t>
            </a:r>
            <a:r>
              <a:rPr lang="pl-PL" sz="3200" dirty="0" smtClean="0"/>
              <a:t/>
            </a:r>
            <a:br>
              <a:rPr lang="pl-PL" sz="3200" dirty="0" smtClean="0"/>
            </a:br>
            <a:r>
              <a:rPr lang="pl-PL" sz="3200" b="1" dirty="0" smtClean="0"/>
              <a:t>FUNKCJE</a:t>
            </a:r>
            <a:r>
              <a:rPr lang="pl-PL" sz="2400" dirty="0" smtClean="0"/>
              <a:t/>
            </a:r>
            <a:br>
              <a:rPr lang="pl-PL" sz="2400" dirty="0" smtClean="0"/>
            </a:br>
            <a:r>
              <a:rPr lang="pl-PL" sz="2400" dirty="0" smtClean="0"/>
              <a:t/>
            </a:r>
            <a:br>
              <a:rPr lang="pl-PL" sz="2400" dirty="0" smtClean="0"/>
            </a:br>
            <a:r>
              <a:rPr lang="pl-PL" sz="2400" dirty="0" smtClean="0"/>
              <a:t/>
            </a:r>
            <a:br>
              <a:rPr lang="pl-PL" sz="2400" dirty="0" smtClean="0"/>
            </a:br>
            <a:endParaRPr lang="pl-PL" sz="2400" dirty="0"/>
          </a:p>
        </p:txBody>
      </p:sp>
      <p:sp>
        <p:nvSpPr>
          <p:cNvPr id="3" name="Podtytuł 2"/>
          <p:cNvSpPr>
            <a:spLocks noGrp="1"/>
          </p:cNvSpPr>
          <p:nvPr>
            <p:ph type="subTitle" idx="1"/>
          </p:nvPr>
        </p:nvSpPr>
        <p:spPr>
          <a:xfrm>
            <a:off x="1043608" y="5157192"/>
            <a:ext cx="5248672" cy="1104528"/>
          </a:xfrm>
        </p:spPr>
        <p:txBody>
          <a:bodyPr/>
          <a:lstStyle/>
          <a:p>
            <a:r>
              <a:rPr lang="pl-PL" dirty="0"/>
              <a:t>d</a:t>
            </a:r>
            <a:r>
              <a:rPr lang="pl-PL" dirty="0" smtClean="0"/>
              <a:t>r Małgorzata Grześków</a:t>
            </a:r>
            <a:endParaRPr lang="pl-PL" dirty="0"/>
          </a:p>
        </p:txBody>
      </p:sp>
    </p:spTree>
    <p:extLst>
      <p:ext uri="{BB962C8B-B14F-4D97-AF65-F5344CB8AC3E}">
        <p14:creationId xmlns:p14="http://schemas.microsoft.com/office/powerpoint/2010/main" val="147179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21914"/>
            <a:ext cx="9252520" cy="779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FUNKCJE PRAWA PRACY</a:t>
            </a:r>
          </a:p>
          <a:p>
            <a:pPr marL="514350" indent="-514350" algn="ctr">
              <a:buFont typeface="+mj-lt"/>
              <a:buAutoNum type="arabicPeriod"/>
            </a:pPr>
            <a:r>
              <a:rPr lang="pl-PL" dirty="0" smtClean="0"/>
              <a:t>Ochronna</a:t>
            </a:r>
          </a:p>
          <a:p>
            <a:pPr marL="514350" indent="-514350" algn="ctr">
              <a:buFont typeface="+mj-lt"/>
              <a:buAutoNum type="arabicPeriod"/>
            </a:pPr>
            <a:r>
              <a:rPr lang="pl-PL" dirty="0" smtClean="0"/>
              <a:t>Organizacyjna</a:t>
            </a:r>
          </a:p>
          <a:p>
            <a:pPr marL="514350" indent="-514350" algn="ctr">
              <a:buFont typeface="+mj-lt"/>
              <a:buAutoNum type="arabicPeriod"/>
            </a:pPr>
            <a:r>
              <a:rPr lang="pl-PL" dirty="0" smtClean="0"/>
              <a:t>Wychowawcza</a:t>
            </a:r>
          </a:p>
          <a:p>
            <a:pPr marL="0" indent="0" algn="just">
              <a:buNone/>
            </a:pPr>
            <a:endParaRPr lang="pl-PL" dirty="0"/>
          </a:p>
        </p:txBody>
      </p:sp>
    </p:spTree>
    <p:extLst>
      <p:ext uri="{BB962C8B-B14F-4D97-AF65-F5344CB8AC3E}">
        <p14:creationId xmlns:p14="http://schemas.microsoft.com/office/powerpoint/2010/main" val="332712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FUNKCJA OCHRONNA</a:t>
            </a:r>
          </a:p>
          <a:p>
            <a:pPr algn="ctr">
              <a:buNone/>
            </a:pPr>
            <a:r>
              <a:rPr lang="pl-PL" dirty="0" smtClean="0"/>
              <a:t>	-polega na prawnym uprzywilejowaniu pracownika, jako słabszej strony stosunku pracy (np. art. 18 </a:t>
            </a:r>
            <a:r>
              <a:rPr lang="pl-PL" dirty="0" err="1" smtClean="0"/>
              <a:t>k.p</a:t>
            </a:r>
            <a:r>
              <a:rPr lang="pl-PL" dirty="0" smtClean="0"/>
              <a:t>.)</a:t>
            </a:r>
            <a:endParaRPr lang="pl-PL" dirty="0"/>
          </a:p>
        </p:txBody>
      </p:sp>
    </p:spTree>
    <p:extLst>
      <p:ext uri="{BB962C8B-B14F-4D97-AF65-F5344CB8AC3E}">
        <p14:creationId xmlns:p14="http://schemas.microsoft.com/office/powerpoint/2010/main" val="70526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FUNKCJA WYCHOWAWCZA</a:t>
            </a:r>
          </a:p>
          <a:p>
            <a:pPr algn="ctr">
              <a:buNone/>
            </a:pPr>
            <a:r>
              <a:rPr lang="pl-PL" dirty="0" smtClean="0"/>
              <a:t>	-polega </a:t>
            </a:r>
            <a:r>
              <a:rPr lang="pl-PL" dirty="0"/>
              <a:t>na </a:t>
            </a:r>
            <a:r>
              <a:rPr lang="pl-PL" dirty="0" smtClean="0"/>
              <a:t>zapewnieniu pozytywnych postaw </a:t>
            </a:r>
            <a:r>
              <a:rPr lang="pl-PL" dirty="0"/>
              <a:t>pracowników w związku z wykonywaniem pracy, </a:t>
            </a:r>
            <a:r>
              <a:rPr lang="pl-PL" dirty="0" smtClean="0"/>
              <a:t>właściwego stosunku </a:t>
            </a:r>
            <a:r>
              <a:rPr lang="pl-PL" dirty="0"/>
              <a:t>pracodawców do pracowników oraz </a:t>
            </a:r>
            <a:r>
              <a:rPr lang="pl-PL" dirty="0" smtClean="0"/>
              <a:t>wpływaniu </a:t>
            </a:r>
            <a:r>
              <a:rPr lang="pl-PL" dirty="0"/>
              <a:t>na stosunek do pracy i do ludzi pracy reszty </a:t>
            </a:r>
            <a:r>
              <a:rPr lang="pl-PL" dirty="0" smtClean="0"/>
              <a:t>społeczeństwa</a:t>
            </a:r>
            <a:endParaRPr lang="pl-PL" dirty="0"/>
          </a:p>
        </p:txBody>
      </p:sp>
    </p:spTree>
    <p:extLst>
      <p:ext uri="{BB962C8B-B14F-4D97-AF65-F5344CB8AC3E}">
        <p14:creationId xmlns:p14="http://schemas.microsoft.com/office/powerpoint/2010/main" val="545241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FUNKCJA ORGANIZACYJNA</a:t>
            </a:r>
          </a:p>
          <a:p>
            <a:pPr algn="ctr">
              <a:buNone/>
            </a:pPr>
            <a:r>
              <a:rPr lang="pl-PL" dirty="0" smtClean="0"/>
              <a:t>	-przepisy dotyczące organizacji i porządku pracy u pracodawcy </a:t>
            </a:r>
          </a:p>
          <a:p>
            <a:pPr algn="ctr">
              <a:buNone/>
            </a:pPr>
            <a:endParaRPr lang="pl-PL" dirty="0" smtClean="0"/>
          </a:p>
          <a:p>
            <a:pPr algn="just"/>
            <a:r>
              <a:rPr lang="pl-PL" sz="2400" dirty="0" smtClean="0"/>
              <a:t>Kierownictwo pracodawcy</a:t>
            </a:r>
          </a:p>
          <a:p>
            <a:pPr algn="just"/>
            <a:r>
              <a:rPr lang="pl-PL" sz="2400" dirty="0" smtClean="0"/>
              <a:t>Nagrody i wyróżnienia</a:t>
            </a:r>
          </a:p>
          <a:p>
            <a:pPr algn="just"/>
            <a:r>
              <a:rPr lang="pl-PL" sz="2400" dirty="0" smtClean="0"/>
              <a:t>Kary i odpowiedzialność pracownika</a:t>
            </a:r>
          </a:p>
          <a:p>
            <a:pPr algn="just"/>
            <a:r>
              <a:rPr lang="pl-PL" sz="2400" dirty="0" smtClean="0"/>
              <a:t>Rozwiązanie stosunku pracy</a:t>
            </a:r>
          </a:p>
          <a:p>
            <a:pPr algn="just"/>
            <a:endParaRPr lang="pl-PL" dirty="0"/>
          </a:p>
        </p:txBody>
      </p:sp>
    </p:spTree>
    <p:extLst>
      <p:ext uri="{BB962C8B-B14F-4D97-AF65-F5344CB8AC3E}">
        <p14:creationId xmlns:p14="http://schemas.microsoft.com/office/powerpoint/2010/main" val="1770160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fontScale="92500" lnSpcReduction="10000"/>
          </a:bodyPr>
          <a:lstStyle/>
          <a:p>
            <a:pPr algn="ctr">
              <a:buNone/>
            </a:pPr>
            <a:r>
              <a:rPr lang="pl-PL" b="1" dirty="0" smtClean="0"/>
              <a:t>SZCZEGÓLNE WŁAŚCIWOŚCI PRAWA PRACY</a:t>
            </a:r>
          </a:p>
          <a:p>
            <a:pPr algn="ctr">
              <a:buNone/>
            </a:pPr>
            <a:endParaRPr lang="pl-PL" sz="2400" b="1" dirty="0" smtClean="0"/>
          </a:p>
          <a:p>
            <a:pPr marL="514350" indent="-514350" algn="just">
              <a:buFont typeface="+mj-lt"/>
              <a:buAutoNum type="arabicPeriod"/>
            </a:pPr>
            <a:r>
              <a:rPr lang="pl-PL" sz="2400" dirty="0" smtClean="0"/>
              <a:t>SPECYFICZNY CHARAKTER NORM PP (jednostronnie bezwzględnie obowiązujące)</a:t>
            </a:r>
          </a:p>
          <a:p>
            <a:pPr marL="514350" indent="-514350" algn="just">
              <a:buFont typeface="+mj-lt"/>
              <a:buAutoNum type="arabicPeriod"/>
            </a:pPr>
            <a:r>
              <a:rPr lang="pl-PL" sz="2400" dirty="0" smtClean="0"/>
              <a:t>ZŁOŻONOŚĆ METOD REGULACJI (regulacja cywilistyczna: oświadczenia woli, regulacji administracyjna: nadzór nad warunkami pracy)</a:t>
            </a:r>
          </a:p>
          <a:p>
            <a:pPr marL="514350" indent="-514350" algn="just">
              <a:buFont typeface="+mj-lt"/>
              <a:buAutoNum type="arabicPeriod"/>
            </a:pPr>
            <a:r>
              <a:rPr lang="pl-PL" sz="2400" dirty="0" smtClean="0"/>
              <a:t>SPECYFICZNY CHARAKTER ŹRÓDEŁ PP (autonomiczne, państwowe, międzynarodowe)</a:t>
            </a:r>
          </a:p>
          <a:p>
            <a:pPr marL="514350" indent="-514350" algn="just">
              <a:buFont typeface="+mj-lt"/>
              <a:buAutoNum type="arabicPeriod"/>
            </a:pPr>
            <a:r>
              <a:rPr lang="pl-PL" sz="2400" dirty="0" smtClean="0"/>
              <a:t>UDZIAŁ ZWIAZKÓW ZAWODOWYCH I ORGANIZACJI PRACODAWCÓW W PROCESIE TWORZENIA PP</a:t>
            </a:r>
          </a:p>
          <a:p>
            <a:pPr marL="514350" indent="-514350" algn="just">
              <a:buFont typeface="+mj-lt"/>
              <a:buAutoNum type="arabicPeriod"/>
            </a:pPr>
            <a:r>
              <a:rPr lang="pl-PL" sz="2400" dirty="0" smtClean="0"/>
              <a:t>DYFERENCJACJA PRZEPISÓW PP (PODMIOTOWA: z uwagi na wiek, płeć, sprawność organizmu, PRZEDMIOTOWA: np. ze względu na miejsce świadczenia pracy – górnik-)</a:t>
            </a:r>
            <a:endParaRPr lang="pl-PL" sz="2400" dirty="0"/>
          </a:p>
        </p:txBody>
      </p:sp>
    </p:spTree>
    <p:extLst>
      <p:ext uri="{BB962C8B-B14F-4D97-AF65-F5344CB8AC3E}">
        <p14:creationId xmlns:p14="http://schemas.microsoft.com/office/powerpoint/2010/main" val="133618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PRZEPISY, NORMY, CZYNNOŚCI I DECYZJE W PRAWIE PRACY</a:t>
            </a:r>
            <a:endParaRPr lang="pl-PL" sz="2400" dirty="0"/>
          </a:p>
        </p:txBody>
      </p:sp>
    </p:spTree>
    <p:extLst>
      <p:ext uri="{BB962C8B-B14F-4D97-AF65-F5344CB8AC3E}">
        <p14:creationId xmlns:p14="http://schemas.microsoft.com/office/powerpoint/2010/main" val="376999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RODZAJE PRZEPISÓW</a:t>
            </a:r>
          </a:p>
          <a:p>
            <a:pPr algn="just"/>
            <a:r>
              <a:rPr lang="pl-PL" sz="2000" b="1" dirty="0" smtClean="0"/>
              <a:t>KRYTERIUM: SANKCJA</a:t>
            </a:r>
          </a:p>
          <a:p>
            <a:pPr marL="0" indent="0" algn="just">
              <a:buNone/>
            </a:pPr>
            <a:r>
              <a:rPr lang="pl-PL" sz="2000" dirty="0" smtClean="0"/>
              <a:t>A) CYWILISTYCZNA (odszkodowanie, względna/bezwzględna nieważność)</a:t>
            </a:r>
            <a:endParaRPr lang="pl-PL" sz="2000" dirty="0"/>
          </a:p>
          <a:p>
            <a:pPr algn="just">
              <a:buNone/>
            </a:pPr>
            <a:r>
              <a:rPr lang="pl-PL" sz="2000" dirty="0" smtClean="0"/>
              <a:t>B) CYWILISTYCZNA I PENALNA (NP. naruszenie przez pracodawców praw pracowników, pracownik posiada roszczenia odszkodowawcze, PIP posiada możliwość pociągnięcia do odpowiedzialności penalnej)</a:t>
            </a:r>
          </a:p>
          <a:p>
            <a:pPr algn="just">
              <a:buNone/>
            </a:pPr>
            <a:r>
              <a:rPr lang="pl-PL" sz="2000" dirty="0" smtClean="0"/>
              <a:t>C) KARNA (przepisy prawa karnego dot. naruszenia praw pracowników)</a:t>
            </a:r>
          </a:p>
        </p:txBody>
      </p:sp>
    </p:spTree>
    <p:extLst>
      <p:ext uri="{BB962C8B-B14F-4D97-AF65-F5344CB8AC3E}">
        <p14:creationId xmlns:p14="http://schemas.microsoft.com/office/powerpoint/2010/main" val="313118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RODZAJE PRZEPISÓW</a:t>
            </a:r>
          </a:p>
          <a:p>
            <a:pPr algn="just"/>
            <a:r>
              <a:rPr lang="pl-PL" sz="2000" b="1" dirty="0" smtClean="0"/>
              <a:t>KRYTERIUM: MOC OBOWIĄZUJĄCA</a:t>
            </a:r>
          </a:p>
          <a:p>
            <a:pPr marL="0" indent="0" algn="just">
              <a:buNone/>
            </a:pPr>
            <a:r>
              <a:rPr lang="pl-PL" sz="2000" dirty="0" smtClean="0"/>
              <a:t>BEZWZGLĘDNIE </a:t>
            </a:r>
            <a:r>
              <a:rPr lang="pl-PL" sz="2000" u="sng" dirty="0" smtClean="0"/>
              <a:t>OBOWIĄZUJĄCE/1-STRONNIE BEZWZGLĘDNIE OBOWIĄZUJĄCE</a:t>
            </a:r>
            <a:r>
              <a:rPr lang="pl-PL" sz="2000" dirty="0" smtClean="0"/>
              <a:t>/WZGLĘDNIE OBOWIĄZUJĄCE</a:t>
            </a:r>
            <a:endParaRPr lang="pl-PL" sz="2000" dirty="0"/>
          </a:p>
        </p:txBody>
      </p:sp>
    </p:spTree>
    <p:extLst>
      <p:ext uri="{BB962C8B-B14F-4D97-AF65-F5344CB8AC3E}">
        <p14:creationId xmlns:p14="http://schemas.microsoft.com/office/powerpoint/2010/main" val="47270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RODZAJE PRZEPISÓW</a:t>
            </a:r>
          </a:p>
          <a:p>
            <a:pPr algn="just"/>
            <a:r>
              <a:rPr lang="pl-PL" sz="2000" b="1" dirty="0" smtClean="0"/>
              <a:t>KRYTERIUM: TREŚĆ</a:t>
            </a:r>
          </a:p>
          <a:p>
            <a:pPr marL="0" indent="0" algn="just">
              <a:buNone/>
            </a:pPr>
            <a:r>
              <a:rPr lang="pl-PL" sz="2000" dirty="0" smtClean="0"/>
              <a:t>A) MATERIALNE (zawierają normę nakazującą/zakazującą)</a:t>
            </a:r>
            <a:endParaRPr lang="pl-PL" sz="2000" dirty="0"/>
          </a:p>
          <a:p>
            <a:pPr algn="just">
              <a:buNone/>
            </a:pPr>
            <a:r>
              <a:rPr lang="pl-PL" sz="2000" dirty="0" smtClean="0"/>
              <a:t>B) PROCESOWE (tryb postępowania)</a:t>
            </a:r>
          </a:p>
          <a:p>
            <a:pPr algn="just">
              <a:buNone/>
            </a:pPr>
            <a:r>
              <a:rPr lang="pl-PL" sz="2000" dirty="0" smtClean="0"/>
              <a:t>C) USTROJOWE (regulacja ustroju podmiotów prawa pracy)</a:t>
            </a:r>
          </a:p>
        </p:txBody>
      </p:sp>
    </p:spTree>
    <p:extLst>
      <p:ext uri="{BB962C8B-B14F-4D97-AF65-F5344CB8AC3E}">
        <p14:creationId xmlns:p14="http://schemas.microsoft.com/office/powerpoint/2010/main" val="3971081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RODZAJE PRZEPISÓW</a:t>
            </a:r>
          </a:p>
          <a:p>
            <a:pPr algn="just"/>
            <a:r>
              <a:rPr lang="pl-PL" sz="2000" b="1" dirty="0" smtClean="0"/>
              <a:t>KRYTERIUM: RODZAJ</a:t>
            </a:r>
          </a:p>
          <a:p>
            <a:pPr marL="0" indent="0" algn="just">
              <a:buNone/>
            </a:pPr>
            <a:r>
              <a:rPr lang="pl-PL" sz="2000" dirty="0" smtClean="0"/>
              <a:t>A) PRZEPISY - WSTĘPY (preambuła, charakter programowy, pomocniczy, wyjaśniający)</a:t>
            </a:r>
            <a:endParaRPr lang="pl-PL" sz="2000" dirty="0"/>
          </a:p>
          <a:p>
            <a:pPr algn="just">
              <a:buNone/>
            </a:pPr>
            <a:r>
              <a:rPr lang="pl-PL" sz="2000" dirty="0" smtClean="0"/>
              <a:t>B) PRZEPISY - ZASADY (normatywne, postulatywne, opisowe)</a:t>
            </a:r>
          </a:p>
          <a:p>
            <a:pPr algn="just">
              <a:buNone/>
            </a:pPr>
            <a:r>
              <a:rPr lang="pl-PL" sz="2000" dirty="0" smtClean="0"/>
              <a:t>C) PRZEPISY – KLAUZULE GENERALNE (ogólne sformułowania o charakterze wartościującym odsyłające do pozaprawnego systemu, np. art. 8 </a:t>
            </a:r>
            <a:r>
              <a:rPr lang="pl-PL" sz="2000" dirty="0" err="1" smtClean="0"/>
              <a:t>k.p</a:t>
            </a:r>
            <a:r>
              <a:rPr lang="pl-PL" sz="2000" dirty="0" smtClean="0"/>
              <a:t>. = zgodność ze społeczno – gospodarczym przeznaczeniem i zasadami współżycia społecznego)</a:t>
            </a:r>
          </a:p>
          <a:p>
            <a:pPr lvl="0" algn="just">
              <a:buNone/>
            </a:pPr>
            <a:r>
              <a:rPr lang="pl-PL" sz="2000" dirty="0">
                <a:solidFill>
                  <a:prstClr val="black"/>
                </a:solidFill>
              </a:rPr>
              <a:t>C) PRZEPISY </a:t>
            </a:r>
            <a:r>
              <a:rPr lang="pl-PL" sz="2000" dirty="0" smtClean="0">
                <a:solidFill>
                  <a:prstClr val="black"/>
                </a:solidFill>
              </a:rPr>
              <a:t>ZAWIERAJĄCE ZWROTY NIEDOOKREŚLONE (klauzula ma charakter szczególny i konkretny np. art. 100 = klauzula sumiennego i starannego wykonywania pracy, art. 52 </a:t>
            </a:r>
            <a:r>
              <a:rPr lang="pl-PL" sz="2000" dirty="0" err="1" smtClean="0">
                <a:solidFill>
                  <a:prstClr val="black"/>
                </a:solidFill>
              </a:rPr>
              <a:t>k.p</a:t>
            </a:r>
            <a:r>
              <a:rPr lang="pl-PL" sz="2000" dirty="0" smtClean="0">
                <a:solidFill>
                  <a:prstClr val="black"/>
                </a:solidFill>
              </a:rPr>
              <a:t>.)</a:t>
            </a:r>
            <a:endParaRPr lang="pl-PL" sz="2000" dirty="0">
              <a:solidFill>
                <a:prstClr val="black"/>
              </a:solidFill>
            </a:endParaRPr>
          </a:p>
          <a:p>
            <a:pPr algn="just">
              <a:buNone/>
            </a:pPr>
            <a:endParaRPr lang="pl-PL" sz="2000" dirty="0" smtClean="0"/>
          </a:p>
          <a:p>
            <a:pPr algn="just">
              <a:buNone/>
            </a:pPr>
            <a:endParaRPr lang="pl-PL" sz="2000" dirty="0" smtClean="0"/>
          </a:p>
        </p:txBody>
      </p:sp>
    </p:spTree>
    <p:extLst>
      <p:ext uri="{BB962C8B-B14F-4D97-AF65-F5344CB8AC3E}">
        <p14:creationId xmlns:p14="http://schemas.microsoft.com/office/powerpoint/2010/main" val="366785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erson standing on top of a ladder in the clo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77" y="-27384"/>
            <a:ext cx="1032291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43608" y="188640"/>
            <a:ext cx="8229600" cy="1143000"/>
          </a:xfrm>
        </p:spPr>
        <p:txBody>
          <a:bodyPr/>
          <a:lstStyle/>
          <a:p>
            <a:r>
              <a:rPr lang="pl-PL" b="1" dirty="0" smtClean="0">
                <a:solidFill>
                  <a:schemeClr val="bg1"/>
                </a:solidFill>
              </a:rPr>
              <a:t>Pojęcie prawa pracy</a:t>
            </a:r>
            <a:endParaRPr lang="pl-PL" dirty="0">
              <a:solidFill>
                <a:schemeClr val="bg1"/>
              </a:solidFill>
            </a:endParaRPr>
          </a:p>
        </p:txBody>
      </p:sp>
    </p:spTree>
    <p:extLst>
      <p:ext uri="{BB962C8B-B14F-4D97-AF65-F5344CB8AC3E}">
        <p14:creationId xmlns:p14="http://schemas.microsoft.com/office/powerpoint/2010/main" val="1502169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CZYNNOŚCI PRAWA PRACY</a:t>
            </a:r>
          </a:p>
          <a:p>
            <a:pPr algn="ctr">
              <a:buNone/>
            </a:pPr>
            <a:endParaRPr lang="pl-PL" b="1" dirty="0" smtClean="0"/>
          </a:p>
          <a:p>
            <a:pPr algn="just">
              <a:buNone/>
            </a:pPr>
            <a:r>
              <a:rPr lang="pl-PL" sz="2000" dirty="0" smtClean="0"/>
              <a:t>	</a:t>
            </a:r>
            <a:r>
              <a:rPr lang="pl-PL" sz="2000" b="1" dirty="0" smtClean="0"/>
              <a:t>SZCZEGÓLNE 1 – STRONNE CZYNNOŚCI KSZTAŁTUJĄCE SYTUACJE ZWIĄZANE Z WYKONYWANIEM PRACY</a:t>
            </a:r>
          </a:p>
          <a:p>
            <a:pPr algn="just">
              <a:buNone/>
            </a:pPr>
            <a:endParaRPr lang="pl-PL" sz="2000" dirty="0" smtClean="0"/>
          </a:p>
          <a:p>
            <a:pPr algn="just"/>
            <a:r>
              <a:rPr lang="pl-PL" sz="2000" b="1" dirty="0" smtClean="0"/>
              <a:t>DYREKTYWNE</a:t>
            </a:r>
            <a:r>
              <a:rPr lang="pl-PL" sz="2000" dirty="0" smtClean="0"/>
              <a:t> – kształtowanie pracy poprzez polecenia pracodawcy</a:t>
            </a:r>
          </a:p>
          <a:p>
            <a:pPr algn="just"/>
            <a:r>
              <a:rPr lang="pl-PL" sz="2000" b="1" dirty="0" smtClean="0"/>
              <a:t>DYSTRYBUTYWNE</a:t>
            </a:r>
            <a:r>
              <a:rPr lang="pl-PL" sz="2000" dirty="0" smtClean="0"/>
              <a:t> – kształtowanie racy poprzez podział świadczeń (np. nagroda, premia)</a:t>
            </a:r>
          </a:p>
          <a:p>
            <a:pPr algn="just"/>
            <a:r>
              <a:rPr lang="pl-PL" sz="2000" b="1" dirty="0" smtClean="0"/>
              <a:t>DYSCYPLINARNE</a:t>
            </a:r>
            <a:r>
              <a:rPr lang="pl-PL" sz="2000" dirty="0" smtClean="0"/>
              <a:t> – kształtowanie pracy poprzez dyscyplinowanie</a:t>
            </a:r>
          </a:p>
        </p:txBody>
      </p:sp>
    </p:spTree>
    <p:extLst>
      <p:ext uri="{BB962C8B-B14F-4D97-AF65-F5344CB8AC3E}">
        <p14:creationId xmlns:p14="http://schemas.microsoft.com/office/powerpoint/2010/main" val="264297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endParaRPr lang="pl-PL" b="1" dirty="0" smtClean="0"/>
          </a:p>
          <a:p>
            <a:pPr algn="ctr">
              <a:buNone/>
            </a:pPr>
            <a:r>
              <a:rPr lang="pl-PL" b="1" dirty="0" smtClean="0"/>
              <a:t>DECYZJE</a:t>
            </a:r>
          </a:p>
          <a:p>
            <a:pPr algn="ctr">
              <a:buNone/>
            </a:pPr>
            <a:endParaRPr lang="pl-PL" b="1" dirty="0" smtClean="0"/>
          </a:p>
          <a:p>
            <a:pPr algn="just">
              <a:buNone/>
            </a:pPr>
            <a:r>
              <a:rPr lang="pl-PL" sz="2000" dirty="0" smtClean="0"/>
              <a:t>	</a:t>
            </a:r>
            <a:r>
              <a:rPr lang="pl-PL" sz="2000" b="1" dirty="0" smtClean="0"/>
              <a:t>AKTY INDYWIDUALIZUJĄCE I KONKRETYZUJĄCE NORMY I PRZEPISY</a:t>
            </a:r>
            <a:r>
              <a:rPr lang="pl-PL" sz="2000" dirty="0"/>
              <a:t> </a:t>
            </a:r>
            <a:r>
              <a:rPr lang="pl-PL" sz="2000" dirty="0" smtClean="0"/>
              <a:t>(wyroki, postanowienia)</a:t>
            </a:r>
            <a:endParaRPr lang="pl-PL" sz="2000" b="1" dirty="0" smtClean="0"/>
          </a:p>
        </p:txBody>
      </p:sp>
    </p:spTree>
    <p:extLst>
      <p:ext uri="{BB962C8B-B14F-4D97-AF65-F5344CB8AC3E}">
        <p14:creationId xmlns:p14="http://schemas.microsoft.com/office/powerpoint/2010/main" val="221979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ile of book on whit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90343"/>
            <a:ext cx="7559347" cy="503641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683568" y="1988840"/>
            <a:ext cx="5308104" cy="2304256"/>
          </a:xfrm>
        </p:spPr>
        <p:txBody>
          <a:bodyPr>
            <a:noAutofit/>
          </a:bodyPr>
          <a:lstStyle/>
          <a:p>
            <a:r>
              <a:rPr lang="pl-PL" sz="3200" b="1" dirty="0" smtClean="0"/>
              <a:t>ŹRÓDŁA PRAWA PRACY</a:t>
            </a:r>
            <a:r>
              <a:rPr lang="pl-PL" sz="2400" dirty="0" smtClean="0"/>
              <a:t/>
            </a:r>
            <a:br>
              <a:rPr lang="pl-PL" sz="2400" dirty="0" smtClean="0"/>
            </a:br>
            <a:r>
              <a:rPr lang="pl-PL" sz="2400" dirty="0" smtClean="0"/>
              <a:t/>
            </a:r>
            <a:br>
              <a:rPr lang="pl-PL" sz="2400" dirty="0" smtClean="0"/>
            </a:br>
            <a:r>
              <a:rPr lang="pl-PL" sz="2400" dirty="0" smtClean="0"/>
              <a:t/>
            </a:r>
            <a:br>
              <a:rPr lang="pl-PL" sz="2400" dirty="0" smtClean="0"/>
            </a:br>
            <a:endParaRPr lang="pl-PL" sz="2400" dirty="0"/>
          </a:p>
        </p:txBody>
      </p:sp>
      <p:sp>
        <p:nvSpPr>
          <p:cNvPr id="3" name="Podtytuł 2"/>
          <p:cNvSpPr>
            <a:spLocks noGrp="1"/>
          </p:cNvSpPr>
          <p:nvPr>
            <p:ph type="subTitle" idx="1"/>
          </p:nvPr>
        </p:nvSpPr>
        <p:spPr>
          <a:xfrm>
            <a:off x="1043608" y="5157192"/>
            <a:ext cx="5248672" cy="1104528"/>
          </a:xfrm>
        </p:spPr>
        <p:txBody>
          <a:bodyPr/>
          <a:lstStyle/>
          <a:p>
            <a:r>
              <a:rPr lang="pl-PL" dirty="0"/>
              <a:t>d</a:t>
            </a:r>
            <a:r>
              <a:rPr lang="pl-PL" dirty="0" smtClean="0"/>
              <a:t>r Małgorzata Grześków</a:t>
            </a:r>
            <a:endParaRPr lang="pl-PL" dirty="0"/>
          </a:p>
        </p:txBody>
      </p:sp>
    </p:spTree>
    <p:extLst>
      <p:ext uri="{BB962C8B-B14F-4D97-AF65-F5344CB8AC3E}">
        <p14:creationId xmlns:p14="http://schemas.microsoft.com/office/powerpoint/2010/main" val="3003119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002" y="0"/>
            <a:ext cx="9160002" cy="868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a:xfrm>
            <a:off x="611560" y="29279"/>
            <a:ext cx="8229600" cy="1143000"/>
          </a:xfrm>
        </p:spPr>
        <p:txBody>
          <a:bodyPr/>
          <a:lstStyle/>
          <a:p>
            <a:r>
              <a:rPr lang="pl-PL" b="1" dirty="0" smtClean="0"/>
              <a:t>ŹRÓDŁA PRAWA PRACY</a:t>
            </a:r>
            <a:endParaRPr lang="pl-PL" dirty="0"/>
          </a:p>
        </p:txBody>
      </p:sp>
      <p:sp>
        <p:nvSpPr>
          <p:cNvPr id="3" name="Symbol zastępczy zawartości 2"/>
          <p:cNvSpPr>
            <a:spLocks noGrp="1"/>
          </p:cNvSpPr>
          <p:nvPr>
            <p:ph idx="1"/>
          </p:nvPr>
        </p:nvSpPr>
        <p:spPr>
          <a:xfrm>
            <a:off x="395536" y="2636912"/>
            <a:ext cx="8229600" cy="3845024"/>
          </a:xfrm>
        </p:spPr>
        <p:txBody>
          <a:bodyPr/>
          <a:lstStyle/>
          <a:p>
            <a:pPr algn="just">
              <a:buNone/>
            </a:pPr>
            <a:r>
              <a:rPr lang="pl-PL" b="1" dirty="0" smtClean="0"/>
              <a:t>   źródło prawa pracy – </a:t>
            </a:r>
            <a:r>
              <a:rPr lang="pl-PL" dirty="0" smtClean="0"/>
              <a:t>akt prawny o charakterze normatywnym, który swoim zakresem obejmuje przedmiot prawa pracy </a:t>
            </a:r>
          </a:p>
          <a:p>
            <a:pPr algn="just">
              <a:buNone/>
            </a:pPr>
            <a:r>
              <a:rPr lang="pl-PL" dirty="0" smtClean="0"/>
              <a:t>   (w prawie pracy wyróżnia się przede wszystkich źródła ustawowego i autonomicznego prawa pracy)</a:t>
            </a:r>
          </a:p>
          <a:p>
            <a:pPr>
              <a:buNone/>
            </a:pPr>
            <a:endParaRPr lang="pl-PL" dirty="0"/>
          </a:p>
        </p:txBody>
      </p:sp>
    </p:spTree>
    <p:extLst>
      <p:ext uri="{BB962C8B-B14F-4D97-AF65-F5344CB8AC3E}">
        <p14:creationId xmlns:p14="http://schemas.microsoft.com/office/powerpoint/2010/main" val="4223626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002" y="0"/>
            <a:ext cx="9160002" cy="868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a:xfrm>
            <a:off x="611560" y="29279"/>
            <a:ext cx="8229600" cy="1143000"/>
          </a:xfrm>
        </p:spPr>
        <p:txBody>
          <a:bodyPr/>
          <a:lstStyle/>
          <a:p>
            <a:r>
              <a:rPr lang="pl-PL" b="1" dirty="0" smtClean="0"/>
              <a:t>ŹRÓDŁA PRAWA PRACY</a:t>
            </a:r>
            <a:endParaRPr lang="pl-PL" dirty="0"/>
          </a:p>
        </p:txBody>
      </p:sp>
      <p:sp>
        <p:nvSpPr>
          <p:cNvPr id="3" name="Symbol zastępczy zawartości 2"/>
          <p:cNvSpPr>
            <a:spLocks noGrp="1"/>
          </p:cNvSpPr>
          <p:nvPr>
            <p:ph idx="1"/>
          </p:nvPr>
        </p:nvSpPr>
        <p:spPr>
          <a:xfrm>
            <a:off x="611560" y="3645024"/>
            <a:ext cx="8229600" cy="3845024"/>
          </a:xfrm>
        </p:spPr>
        <p:txBody>
          <a:bodyPr/>
          <a:lstStyle/>
          <a:p>
            <a:pPr>
              <a:buNone/>
            </a:pPr>
            <a:r>
              <a:rPr lang="pl-PL" b="1" dirty="0" smtClean="0"/>
              <a:t>Umowa o pracę? </a:t>
            </a:r>
            <a:endParaRPr lang="pl-PL" b="1" dirty="0"/>
          </a:p>
        </p:txBody>
      </p:sp>
    </p:spTree>
    <p:extLst>
      <p:ext uri="{BB962C8B-B14F-4D97-AF65-F5344CB8AC3E}">
        <p14:creationId xmlns:p14="http://schemas.microsoft.com/office/powerpoint/2010/main" val="2794912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ŹRÓDŁA</a:t>
            </a:r>
            <a:endParaRPr lang="pl-PL" b="1" dirty="0"/>
          </a:p>
        </p:txBody>
      </p:sp>
      <p:sp>
        <p:nvSpPr>
          <p:cNvPr id="3" name="Symbol zastępczy zawartości 2"/>
          <p:cNvSpPr>
            <a:spLocks noGrp="1"/>
          </p:cNvSpPr>
          <p:nvPr>
            <p:ph idx="1"/>
          </p:nvPr>
        </p:nvSpPr>
        <p:spPr>
          <a:xfrm>
            <a:off x="971600" y="1916832"/>
            <a:ext cx="8352928" cy="5256584"/>
          </a:xfrm>
        </p:spPr>
        <p:txBody>
          <a:bodyPr>
            <a:normAutofit/>
          </a:bodyPr>
          <a:lstStyle/>
          <a:p>
            <a:r>
              <a:rPr lang="pl-PL" sz="2400" dirty="0" smtClean="0"/>
              <a:t>AKTY PRAWNE DOTYCZĄCE WYŁĄCZNIE PRZEDMIOTU PRAWA PRACY</a:t>
            </a:r>
          </a:p>
          <a:p>
            <a:r>
              <a:rPr lang="pl-PL" sz="2400" dirty="0" smtClean="0"/>
              <a:t>AKTY PRAWNE NALEŻĄCE DO INNYCH GAŁĘZI PRAWA, ALE ZAWIERAJĄCE W SOBIE UNORMOWANIA DOTYCZĄCE PRAWA PRACY</a:t>
            </a:r>
            <a:endParaRPr lang="pl-PL" sz="2400" dirty="0"/>
          </a:p>
        </p:txBody>
      </p:sp>
    </p:spTree>
    <p:extLst>
      <p:ext uri="{BB962C8B-B14F-4D97-AF65-F5344CB8AC3E}">
        <p14:creationId xmlns:p14="http://schemas.microsoft.com/office/powerpoint/2010/main" val="3782765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ŹRÓDŁA PRAWA</a:t>
            </a:r>
            <a:endParaRPr lang="pl-PL" b="1" dirty="0"/>
          </a:p>
        </p:txBody>
      </p:sp>
      <p:sp>
        <p:nvSpPr>
          <p:cNvPr id="3" name="Symbol zastępczy zawartości 2"/>
          <p:cNvSpPr>
            <a:spLocks noGrp="1"/>
          </p:cNvSpPr>
          <p:nvPr>
            <p:ph idx="1"/>
          </p:nvPr>
        </p:nvSpPr>
        <p:spPr>
          <a:xfrm>
            <a:off x="971600" y="1916832"/>
            <a:ext cx="8352928" cy="5256584"/>
          </a:xfrm>
        </p:spPr>
        <p:txBody>
          <a:bodyPr>
            <a:normAutofit/>
          </a:bodyPr>
          <a:lstStyle/>
          <a:p>
            <a:r>
              <a:rPr lang="pl-PL" sz="2400" dirty="0" smtClean="0"/>
              <a:t>USTAWOWEGO</a:t>
            </a:r>
          </a:p>
          <a:p>
            <a:r>
              <a:rPr lang="pl-PL" sz="2400" dirty="0" smtClean="0"/>
              <a:t>AUTONOMICZNEGO</a:t>
            </a:r>
          </a:p>
          <a:p>
            <a:r>
              <a:rPr lang="pl-PL" sz="2400" dirty="0" smtClean="0"/>
              <a:t>MIEJSCOWEGO</a:t>
            </a:r>
          </a:p>
          <a:p>
            <a:r>
              <a:rPr lang="pl-PL" sz="2400" dirty="0" smtClean="0"/>
              <a:t>MIĘDZYNARODOWEGO</a:t>
            </a:r>
            <a:endParaRPr lang="pl-PL" sz="2400" dirty="0"/>
          </a:p>
        </p:txBody>
      </p:sp>
    </p:spTree>
    <p:extLst>
      <p:ext uri="{BB962C8B-B14F-4D97-AF65-F5344CB8AC3E}">
        <p14:creationId xmlns:p14="http://schemas.microsoft.com/office/powerpoint/2010/main" val="670467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ŹRÓDŁA PRAWA</a:t>
            </a:r>
            <a:endParaRPr lang="pl-PL" b="1" dirty="0"/>
          </a:p>
        </p:txBody>
      </p:sp>
      <p:sp>
        <p:nvSpPr>
          <p:cNvPr id="3" name="Symbol zastępczy zawartości 2"/>
          <p:cNvSpPr>
            <a:spLocks noGrp="1"/>
          </p:cNvSpPr>
          <p:nvPr>
            <p:ph idx="1"/>
          </p:nvPr>
        </p:nvSpPr>
        <p:spPr>
          <a:xfrm>
            <a:off x="971600" y="1916832"/>
            <a:ext cx="8352928" cy="5256584"/>
          </a:xfrm>
        </p:spPr>
        <p:txBody>
          <a:bodyPr>
            <a:normAutofit/>
          </a:bodyPr>
          <a:lstStyle/>
          <a:p>
            <a:pPr marL="0" indent="0">
              <a:buNone/>
            </a:pPr>
            <a:r>
              <a:rPr lang="pl-PL" sz="2400" b="1" u="sng" dirty="0" smtClean="0"/>
              <a:t>USTAWOWEGO</a:t>
            </a:r>
          </a:p>
          <a:p>
            <a:pPr marL="0" indent="0">
              <a:buNone/>
            </a:pPr>
            <a:endParaRPr lang="pl-PL" sz="2400" b="1" u="sng" dirty="0"/>
          </a:p>
          <a:p>
            <a:pPr marL="457200" indent="-457200">
              <a:buAutoNum type="alphaUcParenR"/>
            </a:pPr>
            <a:r>
              <a:rPr lang="pl-PL" sz="2400" b="1" dirty="0" smtClean="0"/>
              <a:t>KONSTYTUCJA</a:t>
            </a:r>
            <a:endParaRPr lang="pl-PL" b="1" dirty="0">
              <a:solidFill>
                <a:prstClr val="black"/>
              </a:solidFill>
            </a:endParaRPr>
          </a:p>
          <a:p>
            <a:pPr lvl="0" algn="just">
              <a:buFontTx/>
              <a:buChar char="-"/>
            </a:pPr>
            <a:r>
              <a:rPr lang="pl-PL" sz="2400" dirty="0">
                <a:solidFill>
                  <a:prstClr val="black"/>
                </a:solidFill>
              </a:rPr>
              <a:t>wytycza kierunki regulacji</a:t>
            </a:r>
          </a:p>
          <a:p>
            <a:pPr lvl="0" algn="just">
              <a:buFontTx/>
              <a:buChar char="-"/>
            </a:pPr>
            <a:r>
              <a:rPr lang="pl-PL" sz="2400" dirty="0">
                <a:solidFill>
                  <a:prstClr val="black"/>
                </a:solidFill>
              </a:rPr>
              <a:t>określa zasady prawa pracy: </a:t>
            </a:r>
          </a:p>
          <a:p>
            <a:pPr marL="0" lvl="0" indent="0" algn="just">
              <a:buNone/>
            </a:pPr>
            <a:r>
              <a:rPr lang="pl-PL" sz="2400" dirty="0">
                <a:solidFill>
                  <a:prstClr val="black"/>
                </a:solidFill>
              </a:rPr>
              <a:t>dot. zbiorowego prawa pracy (prawo zrzeszania się, prawo do strajku i innych form protestu) </a:t>
            </a:r>
          </a:p>
          <a:p>
            <a:pPr marL="0" lvl="0" indent="0" algn="just">
              <a:buNone/>
            </a:pPr>
            <a:r>
              <a:rPr lang="pl-PL" sz="2400" dirty="0">
                <a:solidFill>
                  <a:prstClr val="black"/>
                </a:solidFill>
              </a:rPr>
              <a:t>dot. indywidualnego prawa pracy (wolności pracy, BHP, czasu wolnego)</a:t>
            </a:r>
          </a:p>
          <a:p>
            <a:pPr marL="0" indent="0">
              <a:buNone/>
            </a:pPr>
            <a:endParaRPr lang="pl-PL" sz="2400" b="1" dirty="0" smtClean="0"/>
          </a:p>
          <a:p>
            <a:pPr marL="0" indent="0">
              <a:buNone/>
            </a:pPr>
            <a:endParaRPr lang="pl-PL" sz="2400" b="1" dirty="0" smtClean="0"/>
          </a:p>
        </p:txBody>
      </p:sp>
    </p:spTree>
    <p:extLst>
      <p:ext uri="{BB962C8B-B14F-4D97-AF65-F5344CB8AC3E}">
        <p14:creationId xmlns:p14="http://schemas.microsoft.com/office/powerpoint/2010/main" val="2957868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96752"/>
            <a:ext cx="8352928" cy="5256584"/>
          </a:xfrm>
        </p:spPr>
        <p:txBody>
          <a:bodyPr>
            <a:normAutofit/>
          </a:bodyPr>
          <a:lstStyle/>
          <a:p>
            <a:pPr marL="0" indent="0">
              <a:buNone/>
            </a:pPr>
            <a:endParaRPr lang="pl-PL" sz="2400" b="1" u="sng" dirty="0"/>
          </a:p>
          <a:p>
            <a:pPr marL="0" indent="0">
              <a:buNone/>
            </a:pPr>
            <a:r>
              <a:rPr lang="pl-PL" sz="2400" b="1" dirty="0" smtClean="0"/>
              <a:t>B) USTAWY I PRZEPISY WYKONAWCZE DO USTAW</a:t>
            </a:r>
            <a:endParaRPr lang="pl-PL" b="1" dirty="0">
              <a:solidFill>
                <a:prstClr val="black"/>
              </a:solidFill>
            </a:endParaRPr>
          </a:p>
          <a:p>
            <a:r>
              <a:rPr lang="pl-PL" sz="2400" b="1" dirty="0" smtClean="0"/>
              <a:t>KODEKS PRACY</a:t>
            </a:r>
          </a:p>
          <a:p>
            <a:pPr>
              <a:buFontTx/>
              <a:buChar char="-"/>
            </a:pPr>
            <a:r>
              <a:rPr lang="pl-PL" sz="2400" dirty="0" smtClean="0"/>
              <a:t>centralne miejsce w systemie źródeł prawa pracy</a:t>
            </a:r>
          </a:p>
          <a:p>
            <a:pPr>
              <a:buFontTx/>
              <a:buChar char="-"/>
            </a:pPr>
            <a:r>
              <a:rPr lang="pl-PL" sz="2400" dirty="0" smtClean="0"/>
              <a:t>reguluje podstawowe instytucje</a:t>
            </a:r>
          </a:p>
          <a:p>
            <a:pPr>
              <a:buFontTx/>
              <a:buChar char="-"/>
            </a:pPr>
            <a:r>
              <a:rPr lang="pl-PL" sz="2400" dirty="0"/>
              <a:t>o</a:t>
            </a:r>
            <a:r>
              <a:rPr lang="pl-PL" sz="2400" dirty="0" smtClean="0"/>
              <a:t>kreśla prawa i obowiązki wszystkich pracowników</a:t>
            </a:r>
          </a:p>
          <a:p>
            <a:pPr>
              <a:buFontTx/>
              <a:buChar char="-"/>
            </a:pPr>
            <a:r>
              <a:rPr lang="pl-PL" sz="2400" dirty="0"/>
              <a:t>w</a:t>
            </a:r>
            <a:r>
              <a:rPr lang="pl-PL" sz="2400" dirty="0" smtClean="0"/>
              <a:t>skazuje podstawowe zasady prawa pracy</a:t>
            </a:r>
          </a:p>
          <a:p>
            <a:pPr>
              <a:buFontTx/>
              <a:buChar char="-"/>
            </a:pPr>
            <a:r>
              <a:rPr lang="pl-PL" sz="2400" dirty="0"/>
              <a:t>w</a:t>
            </a:r>
            <a:r>
              <a:rPr lang="pl-PL" sz="2400" dirty="0" smtClean="0"/>
              <a:t>skazuje zakres i sposób stosowania innych aktów prawnych</a:t>
            </a:r>
          </a:p>
          <a:p>
            <a:pPr>
              <a:buFontTx/>
              <a:buChar char="-"/>
            </a:pPr>
            <a:r>
              <a:rPr lang="pl-PL" sz="2400" dirty="0"/>
              <a:t>r</a:t>
            </a:r>
            <a:r>
              <a:rPr lang="pl-PL" sz="2400" dirty="0" smtClean="0"/>
              <a:t>ozstrzyga o sposobie i zakresie stosowania Kodeksu cywilnego w sprawach ze stosunku pracy</a:t>
            </a:r>
          </a:p>
          <a:p>
            <a:pPr marL="0" indent="0">
              <a:buNone/>
            </a:pPr>
            <a:endParaRPr lang="pl-PL" sz="2400" b="1" dirty="0" smtClean="0"/>
          </a:p>
        </p:txBody>
      </p:sp>
    </p:spTree>
    <p:extLst>
      <p:ext uri="{BB962C8B-B14F-4D97-AF65-F5344CB8AC3E}">
        <p14:creationId xmlns:p14="http://schemas.microsoft.com/office/powerpoint/2010/main" val="2437598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96752"/>
            <a:ext cx="8352928" cy="5256584"/>
          </a:xfrm>
        </p:spPr>
        <p:txBody>
          <a:bodyPr>
            <a:normAutofit/>
          </a:bodyPr>
          <a:lstStyle/>
          <a:p>
            <a:pPr marL="0" indent="0" algn="ctr">
              <a:buNone/>
            </a:pPr>
            <a:r>
              <a:rPr lang="pl-PL" sz="2400" b="1" dirty="0" smtClean="0"/>
              <a:t>KODEKS PRACY</a:t>
            </a:r>
          </a:p>
        </p:txBody>
      </p:sp>
      <p:cxnSp>
        <p:nvCxnSpPr>
          <p:cNvPr id="4" name="Łącznik prosty ze strzałką 3"/>
          <p:cNvCxnSpPr/>
          <p:nvPr/>
        </p:nvCxnSpPr>
        <p:spPr>
          <a:xfrm flipH="1">
            <a:off x="2555776" y="1628800"/>
            <a:ext cx="223224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1403648" y="2492896"/>
            <a:ext cx="3744416" cy="369332"/>
          </a:xfrm>
          <a:prstGeom prst="rect">
            <a:avLst/>
          </a:prstGeom>
          <a:noFill/>
        </p:spPr>
        <p:txBody>
          <a:bodyPr wrap="square" rtlCol="0">
            <a:spAutoFit/>
          </a:bodyPr>
          <a:lstStyle/>
          <a:p>
            <a:r>
              <a:rPr lang="pl-PL" u="sng" dirty="0" smtClean="0">
                <a:solidFill>
                  <a:prstClr val="black"/>
                </a:solidFill>
              </a:rPr>
              <a:t>SPEŁNIA</a:t>
            </a:r>
            <a:r>
              <a:rPr lang="pl-PL" dirty="0" smtClean="0">
                <a:solidFill>
                  <a:prstClr val="black"/>
                </a:solidFill>
              </a:rPr>
              <a:t> POSTULAT </a:t>
            </a:r>
            <a:r>
              <a:rPr lang="pl-PL" b="1" dirty="0" smtClean="0">
                <a:solidFill>
                  <a:prstClr val="black"/>
                </a:solidFill>
              </a:rPr>
              <a:t>POWSZECHNOŚCI</a:t>
            </a:r>
            <a:endParaRPr lang="pl-PL" b="1" dirty="0">
              <a:solidFill>
                <a:prstClr val="black"/>
              </a:solidFill>
            </a:endParaRPr>
          </a:p>
        </p:txBody>
      </p:sp>
      <p:cxnSp>
        <p:nvCxnSpPr>
          <p:cNvPr id="7" name="Łącznik prosty ze strzałką 6"/>
          <p:cNvCxnSpPr/>
          <p:nvPr/>
        </p:nvCxnSpPr>
        <p:spPr>
          <a:xfrm>
            <a:off x="5364088" y="1700808"/>
            <a:ext cx="144016"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3275856" y="3140968"/>
            <a:ext cx="5400600" cy="369332"/>
          </a:xfrm>
          <a:prstGeom prst="rect">
            <a:avLst/>
          </a:prstGeom>
          <a:noFill/>
        </p:spPr>
        <p:txBody>
          <a:bodyPr wrap="square" rtlCol="0">
            <a:spAutoFit/>
          </a:bodyPr>
          <a:lstStyle/>
          <a:p>
            <a:r>
              <a:rPr lang="pl-PL" u="sng" dirty="0" smtClean="0">
                <a:solidFill>
                  <a:prstClr val="black"/>
                </a:solidFill>
              </a:rPr>
              <a:t>NIE SPEŁNIA </a:t>
            </a:r>
            <a:r>
              <a:rPr lang="pl-PL" dirty="0" smtClean="0">
                <a:solidFill>
                  <a:prstClr val="black"/>
                </a:solidFill>
              </a:rPr>
              <a:t>POSTULATU </a:t>
            </a:r>
            <a:r>
              <a:rPr lang="pl-PL" b="1" dirty="0" smtClean="0">
                <a:solidFill>
                  <a:prstClr val="black"/>
                </a:solidFill>
              </a:rPr>
              <a:t>ZUPEŁNOŚCI</a:t>
            </a:r>
            <a:endParaRPr lang="pl-PL" b="1" dirty="0">
              <a:solidFill>
                <a:prstClr val="black"/>
              </a:solidFill>
            </a:endParaRPr>
          </a:p>
        </p:txBody>
      </p:sp>
      <p:graphicFrame>
        <p:nvGraphicFramePr>
          <p:cNvPr id="11" name="Diagram 10"/>
          <p:cNvGraphicFramePr/>
          <p:nvPr>
            <p:extLst>
              <p:ext uri="{D42A27DB-BD31-4B8C-83A1-F6EECF244321}">
                <p14:modId xmlns:p14="http://schemas.microsoft.com/office/powerpoint/2010/main" val="2267071982"/>
              </p:ext>
            </p:extLst>
          </p:nvPr>
        </p:nvGraphicFramePr>
        <p:xfrm>
          <a:off x="2471936" y="3645024"/>
          <a:ext cx="5352256"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868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2564904"/>
            <a:ext cx="8229600" cy="1143000"/>
          </a:xfrm>
        </p:spPr>
        <p:txBody>
          <a:bodyPr>
            <a:normAutofit fontScale="90000"/>
          </a:bodyPr>
          <a:lstStyle/>
          <a:p>
            <a:r>
              <a:rPr lang="pl-PL" sz="3600" b="1" dirty="0" smtClean="0"/>
              <a:t/>
            </a:r>
            <a:br>
              <a:rPr lang="pl-PL" sz="3600" b="1" dirty="0" smtClean="0"/>
            </a:br>
            <a:r>
              <a:rPr lang="pl-PL" sz="3600" b="1" dirty="0"/>
              <a:t/>
            </a:r>
            <a:br>
              <a:rPr lang="pl-PL" sz="3600" b="1" dirty="0"/>
            </a:br>
            <a:r>
              <a:rPr lang="pl-PL" sz="3600" b="1" dirty="0" smtClean="0"/>
              <a:t/>
            </a:r>
            <a:br>
              <a:rPr lang="pl-PL" sz="3600" b="1" dirty="0" smtClean="0"/>
            </a:br>
            <a:r>
              <a:rPr lang="pl-PL" sz="2700" b="1" dirty="0" smtClean="0"/>
              <a:t>Rys historyczny</a:t>
            </a:r>
            <a:br>
              <a:rPr lang="pl-PL" sz="2700" b="1" dirty="0" smtClean="0"/>
            </a:br>
            <a:r>
              <a:rPr lang="pl-PL" sz="2700" dirty="0" smtClean="0"/>
              <a:t>- okres pozaborowy (istotne różnice)</a:t>
            </a:r>
            <a:br>
              <a:rPr lang="pl-PL" sz="2700" dirty="0" smtClean="0"/>
            </a:br>
            <a:r>
              <a:rPr lang="pl-PL" sz="2700" dirty="0" smtClean="0"/>
              <a:t>- pierwsze regulacje (dot. czasu pracy)</a:t>
            </a:r>
            <a:br>
              <a:rPr lang="pl-PL" sz="2700" dirty="0" smtClean="0"/>
            </a:br>
            <a:r>
              <a:rPr lang="pl-PL" sz="2700" dirty="0" smtClean="0"/>
              <a:t>-Konstytucja 1921 r. (praca pod szczególną ochroną)</a:t>
            </a:r>
            <a:br>
              <a:rPr lang="pl-PL" sz="2700" dirty="0" smtClean="0"/>
            </a:br>
            <a:r>
              <a:rPr lang="pl-PL" sz="2700" dirty="0" smtClean="0"/>
              <a:t>- okres międzywojenny (brak wyodrębnienia, regulacje w Kodeksie zobowiązań z 1933 r.)</a:t>
            </a:r>
            <a:br>
              <a:rPr lang="pl-PL" sz="2700" dirty="0" smtClean="0"/>
            </a:br>
            <a:r>
              <a:rPr lang="pl-PL" sz="2700" dirty="0" smtClean="0"/>
              <a:t>- wyodrębnienie dziedziny (uchylenie Kodeksu zobowiązań, wprowadzenie Kodeksu cywilnego z 1964 r.)</a:t>
            </a:r>
            <a:br>
              <a:rPr lang="pl-PL" sz="2700" dirty="0" smtClean="0"/>
            </a:br>
            <a:r>
              <a:rPr lang="pl-PL" sz="2700" dirty="0" smtClean="0"/>
              <a:t>- odrębna gałąź prawa 1974 r.- uchwalenie Kodeksu pracy</a:t>
            </a:r>
            <a:br>
              <a:rPr lang="pl-PL" sz="2700" dirty="0" smtClean="0"/>
            </a:br>
            <a:endParaRPr lang="pl-PL" sz="2700" dirty="0"/>
          </a:p>
        </p:txBody>
      </p:sp>
    </p:spTree>
    <p:extLst>
      <p:ext uri="{BB962C8B-B14F-4D97-AF65-F5344CB8AC3E}">
        <p14:creationId xmlns:p14="http://schemas.microsoft.com/office/powerpoint/2010/main" val="596392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799090283"/>
              </p:ext>
            </p:extLst>
          </p:nvPr>
        </p:nvGraphicFramePr>
        <p:xfrm>
          <a:off x="1691680" y="1628800"/>
          <a:ext cx="633670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094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96752"/>
            <a:ext cx="8352928" cy="5256584"/>
          </a:xfrm>
        </p:spPr>
        <p:txBody>
          <a:bodyPr>
            <a:normAutofit/>
          </a:bodyPr>
          <a:lstStyle/>
          <a:p>
            <a:pPr marL="0" indent="0">
              <a:buNone/>
            </a:pPr>
            <a:endParaRPr lang="pl-PL" sz="2400" b="1" u="sng" dirty="0"/>
          </a:p>
          <a:p>
            <a:r>
              <a:rPr lang="pl-PL" sz="2400" b="1" dirty="0" smtClean="0"/>
              <a:t>PRAGMATYKI SŁUŻBOWE </a:t>
            </a:r>
            <a:r>
              <a:rPr lang="pl-PL" sz="2400" dirty="0" smtClean="0"/>
              <a:t>(akty prawne rangi ustawy regulujące sytuację prawną pracowników zatrudnionych w służbie państwowej)</a:t>
            </a:r>
          </a:p>
          <a:p>
            <a:pPr>
              <a:buFontTx/>
              <a:buChar char="-"/>
            </a:pPr>
            <a:r>
              <a:rPr lang="pl-PL" sz="2400" dirty="0" smtClean="0"/>
              <a:t>Ustawa o pracownikach urzędów państwowych</a:t>
            </a:r>
          </a:p>
          <a:p>
            <a:pPr>
              <a:buFontTx/>
              <a:buChar char="-"/>
            </a:pPr>
            <a:r>
              <a:rPr lang="pl-PL" sz="2400" dirty="0" smtClean="0"/>
              <a:t>Ustawa o służbie cywilnej</a:t>
            </a:r>
          </a:p>
          <a:p>
            <a:pPr>
              <a:buFontTx/>
              <a:buChar char="-"/>
            </a:pPr>
            <a:r>
              <a:rPr lang="pl-PL" sz="2400" dirty="0" smtClean="0"/>
              <a:t>Ustawa o ustroju sądów powszechnych</a:t>
            </a:r>
          </a:p>
          <a:p>
            <a:pPr>
              <a:buFontTx/>
              <a:buChar char="-"/>
            </a:pPr>
            <a:r>
              <a:rPr lang="pl-PL" sz="2400" dirty="0" smtClean="0"/>
              <a:t>Ustawa o prokuraturze</a:t>
            </a:r>
          </a:p>
          <a:p>
            <a:pPr>
              <a:buFontTx/>
              <a:buChar char="-"/>
            </a:pPr>
            <a:r>
              <a:rPr lang="pl-PL" sz="2400" dirty="0" smtClean="0"/>
              <a:t>Karta Nauczyciela</a:t>
            </a:r>
          </a:p>
          <a:p>
            <a:pPr marL="0" indent="0" algn="ctr">
              <a:buNone/>
            </a:pPr>
            <a:r>
              <a:rPr lang="pl-PL" sz="2400" b="1" dirty="0" smtClean="0"/>
              <a:t>STOSUNEK PRAGMATYK DO KP </a:t>
            </a:r>
            <a:r>
              <a:rPr lang="pl-PL" sz="2400" dirty="0" smtClean="0"/>
              <a:t>– ART. 5 K.P.</a:t>
            </a:r>
          </a:p>
          <a:p>
            <a:pPr marL="0" indent="0">
              <a:buNone/>
            </a:pPr>
            <a:endParaRPr lang="pl-PL" sz="2400" b="1" dirty="0" smtClean="0"/>
          </a:p>
        </p:txBody>
      </p:sp>
    </p:spTree>
    <p:extLst>
      <p:ext uri="{BB962C8B-B14F-4D97-AF65-F5344CB8AC3E}">
        <p14:creationId xmlns:p14="http://schemas.microsoft.com/office/powerpoint/2010/main" val="3191600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1196752"/>
            <a:ext cx="8352928" cy="5256584"/>
          </a:xfrm>
        </p:spPr>
        <p:txBody>
          <a:bodyPr>
            <a:normAutofit/>
          </a:bodyPr>
          <a:lstStyle/>
          <a:p>
            <a:pPr marL="0" indent="0">
              <a:buNone/>
            </a:pPr>
            <a:endParaRPr lang="pl-PL" sz="2400" b="1" u="sng" dirty="0"/>
          </a:p>
          <a:p>
            <a:r>
              <a:rPr lang="pl-PL" sz="2400" b="1" dirty="0" smtClean="0"/>
              <a:t>KODEKS CYWILNY</a:t>
            </a:r>
            <a:endParaRPr lang="pl-PL" sz="2400" dirty="0" smtClean="0"/>
          </a:p>
          <a:p>
            <a:pPr>
              <a:buFontTx/>
              <a:buChar char="-"/>
            </a:pPr>
            <a:r>
              <a:rPr lang="pl-PL" sz="2400" dirty="0" smtClean="0"/>
              <a:t>jako źródło pomocnicze (art. 300 </a:t>
            </a:r>
            <a:r>
              <a:rPr lang="pl-PL" sz="2400" dirty="0" err="1" smtClean="0"/>
              <a:t>k.p</a:t>
            </a:r>
            <a:r>
              <a:rPr lang="pl-PL" sz="2400" dirty="0" smtClean="0"/>
              <a:t>.)</a:t>
            </a:r>
          </a:p>
          <a:p>
            <a:pPr>
              <a:buFontTx/>
              <a:buChar char="-"/>
            </a:pPr>
            <a:r>
              <a:rPr lang="pl-PL" sz="2400" dirty="0"/>
              <a:t>z</a:t>
            </a:r>
            <a:r>
              <a:rPr lang="pl-PL" sz="2400" dirty="0" smtClean="0"/>
              <a:t>astosowanie tylko do stosunków pracy (nie zatrudnienie niepracownicze) </a:t>
            </a:r>
          </a:p>
          <a:p>
            <a:pPr>
              <a:buFontTx/>
              <a:buChar char="-"/>
            </a:pPr>
            <a:r>
              <a:rPr lang="pl-PL" sz="2400" dirty="0"/>
              <a:t>z</a:t>
            </a:r>
            <a:r>
              <a:rPr lang="pl-PL" sz="2400" dirty="0" smtClean="0"/>
              <a:t>astosowanie odpowiednie</a:t>
            </a:r>
          </a:p>
          <a:p>
            <a:pPr>
              <a:buFontTx/>
              <a:buChar char="-"/>
            </a:pPr>
            <a:r>
              <a:rPr lang="pl-PL" sz="2400" dirty="0"/>
              <a:t>s</a:t>
            </a:r>
            <a:r>
              <a:rPr lang="pl-PL" sz="2400" dirty="0" smtClean="0"/>
              <a:t>tosowanie przepisów KC nie może prowadzić do sformułowania normy sprzecznej z zasadami prawa pracy</a:t>
            </a:r>
          </a:p>
          <a:p>
            <a:pPr>
              <a:buFontTx/>
              <a:buChar char="-"/>
            </a:pPr>
            <a:r>
              <a:rPr lang="pl-PL" sz="2400" dirty="0"/>
              <a:t>m</a:t>
            </a:r>
            <a:r>
              <a:rPr lang="pl-PL" sz="2400" dirty="0" smtClean="0"/>
              <a:t>usi istnieć luka regulacyjna</a:t>
            </a:r>
          </a:p>
          <a:p>
            <a:pPr marL="0" indent="0">
              <a:buNone/>
            </a:pPr>
            <a:r>
              <a:rPr lang="pl-PL" sz="2400" dirty="0" smtClean="0"/>
              <a:t>(Przykłady: oświadczenie woli, wady oświadczenia woli, zasady wykonywania zobowiązań)</a:t>
            </a:r>
          </a:p>
        </p:txBody>
      </p:sp>
    </p:spTree>
    <p:extLst>
      <p:ext uri="{BB962C8B-B14F-4D97-AF65-F5344CB8AC3E}">
        <p14:creationId xmlns:p14="http://schemas.microsoft.com/office/powerpoint/2010/main" val="85554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fontScale="90000"/>
          </a:bodyPr>
          <a:lstStyle/>
          <a:p>
            <a:r>
              <a:rPr lang="pl-PL" b="1" dirty="0" smtClean="0"/>
              <a:t>Autonomiczne prawo pracy – pojęcie.</a:t>
            </a:r>
            <a:r>
              <a:rPr lang="pl-PL" dirty="0" smtClean="0"/>
              <a:t/>
            </a:r>
            <a:br>
              <a:rPr lang="pl-PL" dirty="0" smtClean="0"/>
            </a:br>
            <a:endParaRPr lang="pl-PL" dirty="0"/>
          </a:p>
        </p:txBody>
      </p:sp>
      <p:sp>
        <p:nvSpPr>
          <p:cNvPr id="3" name="Symbol zastępczy zawartości 2"/>
          <p:cNvSpPr>
            <a:spLocks noGrp="1"/>
          </p:cNvSpPr>
          <p:nvPr>
            <p:ph idx="1"/>
          </p:nvPr>
        </p:nvSpPr>
        <p:spPr>
          <a:xfrm>
            <a:off x="611560" y="1601416"/>
            <a:ext cx="8352928" cy="5256584"/>
          </a:xfrm>
        </p:spPr>
        <p:txBody>
          <a:bodyPr>
            <a:normAutofit fontScale="92500" lnSpcReduction="20000"/>
          </a:bodyPr>
          <a:lstStyle/>
          <a:p>
            <a:r>
              <a:rPr lang="pl-PL" b="1" dirty="0" smtClean="0"/>
              <a:t>specyficzne źródła prawa właściwe jedynie prawu pracy,</a:t>
            </a:r>
            <a:endParaRPr lang="pl-PL" dirty="0" smtClean="0"/>
          </a:p>
          <a:p>
            <a:r>
              <a:rPr lang="pl-PL" dirty="0" smtClean="0"/>
              <a:t>wyraz scedowania przez ustawodawcę części swoich kompetencji na przedstawicieli pracodawców i pracowników,</a:t>
            </a:r>
          </a:p>
          <a:p>
            <a:r>
              <a:rPr lang="pl-PL" dirty="0" smtClean="0"/>
              <a:t>spór co do tego, czy stanowią źródła powszechnego prawa pracy, bo nie są wymienione w art. 87 KRP (większość doktryny: autonomiczne prawo pracy </a:t>
            </a:r>
            <a:r>
              <a:rPr lang="pl-PL" b="1" dirty="0" smtClean="0"/>
              <a:t>jest źródłem prawa powszechnie obowiązującego</a:t>
            </a:r>
            <a:r>
              <a:rPr lang="pl-PL" dirty="0" smtClean="0"/>
              <a:t>)</a:t>
            </a:r>
          </a:p>
          <a:p>
            <a:r>
              <a:rPr lang="pl-PL" dirty="0" smtClean="0"/>
              <a:t>źródła autonomicznego prawa pracy są wymienione w art. </a:t>
            </a:r>
            <a:r>
              <a:rPr lang="pl-PL" b="1" dirty="0" smtClean="0"/>
              <a:t>9 </a:t>
            </a:r>
            <a:r>
              <a:rPr lang="pl-PL" b="1" dirty="0" err="1" smtClean="0"/>
              <a:t>k.p</a:t>
            </a:r>
            <a:r>
              <a:rPr lang="pl-PL" b="1" dirty="0" smtClean="0"/>
              <a:t>., </a:t>
            </a:r>
            <a:r>
              <a:rPr lang="pl-PL" dirty="0" smtClean="0"/>
              <a:t>który jednocześnie wprowadza pewną hierarchię </a:t>
            </a:r>
          </a:p>
          <a:p>
            <a:pPr>
              <a:buNone/>
            </a:pPr>
            <a:endParaRPr lang="pl-PL" dirty="0"/>
          </a:p>
        </p:txBody>
      </p:sp>
    </p:spTree>
    <p:extLst>
      <p:ext uri="{BB962C8B-B14F-4D97-AF65-F5344CB8AC3E}">
        <p14:creationId xmlns:p14="http://schemas.microsoft.com/office/powerpoint/2010/main" val="11616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UKŁADY ZBIOROWE PRACY</a:t>
            </a:r>
            <a:endParaRPr lang="pl-PL" dirty="0"/>
          </a:p>
        </p:txBody>
      </p:sp>
      <p:sp>
        <p:nvSpPr>
          <p:cNvPr id="3" name="Symbol zastępczy zawartości 2"/>
          <p:cNvSpPr>
            <a:spLocks noGrp="1"/>
          </p:cNvSpPr>
          <p:nvPr>
            <p:ph idx="1"/>
          </p:nvPr>
        </p:nvSpPr>
        <p:spPr>
          <a:xfrm>
            <a:off x="971600" y="1601416"/>
            <a:ext cx="8352928" cy="5256584"/>
          </a:xfrm>
        </p:spPr>
        <p:txBody>
          <a:bodyPr>
            <a:normAutofit/>
          </a:bodyPr>
          <a:lstStyle/>
          <a:p>
            <a:pPr>
              <a:buNone/>
            </a:pPr>
            <a:endParaRPr lang="pl-PL" dirty="0"/>
          </a:p>
          <a:p>
            <a:pPr marL="0" indent="0" algn="ctr">
              <a:buNone/>
            </a:pPr>
            <a:r>
              <a:rPr lang="pl-PL" sz="2000" b="1" dirty="0" smtClean="0"/>
              <a:t>Określa warunki świadczenia pracy o zasięgu zakładowym i ponadzakładowym</a:t>
            </a:r>
          </a:p>
          <a:p>
            <a:pPr marL="0" indent="0">
              <a:buNone/>
            </a:pPr>
            <a:endParaRPr lang="pl-PL" sz="2000" dirty="0" smtClean="0"/>
          </a:p>
        </p:txBody>
      </p:sp>
    </p:spTree>
    <p:extLst>
      <p:ext uri="{BB962C8B-B14F-4D97-AF65-F5344CB8AC3E}">
        <p14:creationId xmlns:p14="http://schemas.microsoft.com/office/powerpoint/2010/main" val="145447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ZAKRES PODMIOTOWY UZP</a:t>
            </a:r>
            <a:endParaRPr lang="pl-PL" dirty="0"/>
          </a:p>
        </p:txBody>
      </p:sp>
      <p:sp>
        <p:nvSpPr>
          <p:cNvPr id="3" name="Symbol zastępczy zawartości 2"/>
          <p:cNvSpPr>
            <a:spLocks noGrp="1"/>
          </p:cNvSpPr>
          <p:nvPr>
            <p:ph idx="1"/>
          </p:nvPr>
        </p:nvSpPr>
        <p:spPr>
          <a:xfrm>
            <a:off x="971600" y="1601416"/>
            <a:ext cx="8352928" cy="5256584"/>
          </a:xfrm>
        </p:spPr>
        <p:txBody>
          <a:bodyPr>
            <a:normAutofit fontScale="92500" lnSpcReduction="20000"/>
          </a:bodyPr>
          <a:lstStyle/>
          <a:p>
            <a:pPr marL="0" indent="0">
              <a:buNone/>
            </a:pPr>
            <a:endParaRPr lang="pl-PL" sz="2000" dirty="0" smtClean="0"/>
          </a:p>
          <a:p>
            <a:pPr>
              <a:buFontTx/>
              <a:buChar char="-"/>
            </a:pPr>
            <a:r>
              <a:rPr lang="pl-PL" sz="2000" dirty="0" smtClean="0"/>
              <a:t>PRACOWNICY I PRACODAWCY (chyba że postanowieniem UZP objęci są również np. byli pracownicy)</a:t>
            </a:r>
          </a:p>
          <a:p>
            <a:pPr>
              <a:buFontTx/>
              <a:buChar char="-"/>
            </a:pPr>
            <a:r>
              <a:rPr lang="pl-PL" sz="2000" b="1" dirty="0" smtClean="0"/>
              <a:t>Wyłączenia:</a:t>
            </a:r>
          </a:p>
          <a:p>
            <a:pPr marL="0" indent="0">
              <a:buNone/>
            </a:pPr>
            <a:r>
              <a:rPr lang="pl-PL" sz="2000" b="1" dirty="0">
                <a:solidFill>
                  <a:srgbClr val="333333"/>
                </a:solidFill>
                <a:latin typeface="Open Sans"/>
              </a:rPr>
              <a:t/>
            </a:r>
            <a:br>
              <a:rPr lang="pl-PL" sz="2000" b="1" dirty="0">
                <a:solidFill>
                  <a:srgbClr val="333333"/>
                </a:solidFill>
                <a:latin typeface="Open Sans"/>
              </a:rPr>
            </a:br>
            <a:r>
              <a:rPr lang="pl-PL" sz="2000" b="1" dirty="0" smtClean="0">
                <a:solidFill>
                  <a:srgbClr val="333333"/>
                </a:solidFill>
                <a:latin typeface="Open Sans"/>
              </a:rPr>
              <a:t>art. 239 </a:t>
            </a:r>
            <a:r>
              <a:rPr lang="pl-PL" sz="2000" b="1" dirty="0" smtClean="0">
                <a:solidFill>
                  <a:srgbClr val="333333"/>
                </a:solidFill>
                <a:latin typeface="+mj-lt"/>
              </a:rPr>
              <a:t>§</a:t>
            </a:r>
            <a:r>
              <a:rPr lang="pl-PL" sz="2000" b="1" dirty="0">
                <a:solidFill>
                  <a:srgbClr val="333333"/>
                </a:solidFill>
                <a:latin typeface="+mj-lt"/>
              </a:rPr>
              <a:t>  </a:t>
            </a:r>
            <a:r>
              <a:rPr lang="pl-PL" sz="2000" b="1" dirty="0" smtClean="0">
                <a:solidFill>
                  <a:srgbClr val="333333"/>
                </a:solidFill>
                <a:latin typeface="+mj-lt"/>
              </a:rPr>
              <a:t>3 </a:t>
            </a:r>
            <a:r>
              <a:rPr lang="pl-PL" sz="2000" b="1" dirty="0" err="1" smtClean="0">
                <a:solidFill>
                  <a:srgbClr val="333333"/>
                </a:solidFill>
                <a:latin typeface="+mj-lt"/>
              </a:rPr>
              <a:t>k.p</a:t>
            </a:r>
            <a:r>
              <a:rPr lang="pl-PL" sz="2000" b="1" dirty="0" smtClean="0">
                <a:solidFill>
                  <a:srgbClr val="333333"/>
                </a:solidFill>
                <a:latin typeface="+mj-lt"/>
              </a:rPr>
              <a:t>.</a:t>
            </a:r>
            <a:r>
              <a:rPr lang="pl-PL" sz="2000" b="1" dirty="0">
                <a:solidFill>
                  <a:srgbClr val="333333"/>
                </a:solidFill>
                <a:latin typeface="+mj-lt"/>
              </a:rPr>
              <a:t> </a:t>
            </a:r>
            <a:r>
              <a:rPr lang="pl-PL" sz="2000" dirty="0">
                <a:solidFill>
                  <a:srgbClr val="333333"/>
                </a:solidFill>
                <a:latin typeface="+mj-lt"/>
              </a:rPr>
              <a:t>Układu nie zawiera się dla</a:t>
            </a:r>
            <a:r>
              <a:rPr lang="pl-PL" sz="2000" dirty="0" smtClean="0">
                <a:solidFill>
                  <a:srgbClr val="333333"/>
                </a:solidFill>
                <a:latin typeface="+mj-lt"/>
              </a:rPr>
              <a:t>:</a:t>
            </a:r>
          </a:p>
          <a:p>
            <a:pPr marL="0" indent="0">
              <a:buNone/>
            </a:pPr>
            <a:r>
              <a:rPr lang="pl-PL" sz="2000" dirty="0" smtClean="0">
                <a:solidFill>
                  <a:srgbClr val="333333"/>
                </a:solidFill>
                <a:latin typeface="+mj-lt"/>
              </a:rPr>
              <a:t>1)członków </a:t>
            </a:r>
            <a:r>
              <a:rPr lang="pl-PL" sz="2000" dirty="0">
                <a:solidFill>
                  <a:srgbClr val="333333"/>
                </a:solidFill>
                <a:latin typeface="+mj-lt"/>
              </a:rPr>
              <a:t>korpusu służby cywilnej;</a:t>
            </a:r>
          </a:p>
          <a:p>
            <a:pPr marL="0" indent="0">
              <a:buNone/>
            </a:pPr>
            <a:r>
              <a:rPr lang="pl-PL" sz="2000" dirty="0">
                <a:solidFill>
                  <a:srgbClr val="333333"/>
                </a:solidFill>
                <a:latin typeface="+mj-lt"/>
              </a:rPr>
              <a:t>2)pracowników urzędów państwowych zatrudnionych na podstawie mianowania i powołania;</a:t>
            </a:r>
          </a:p>
          <a:p>
            <a:pPr marL="0" indent="0">
              <a:buNone/>
            </a:pPr>
            <a:r>
              <a:rPr lang="pl-PL" sz="2000" dirty="0">
                <a:solidFill>
                  <a:srgbClr val="333333"/>
                </a:solidFill>
                <a:latin typeface="+mj-lt"/>
              </a:rPr>
              <a:t>3)pracowników samorządowych zatrudnionych na podstawie wyboru, mianowania i powołania w</a:t>
            </a:r>
            <a:r>
              <a:rPr lang="pl-PL" sz="2000" dirty="0" smtClean="0">
                <a:solidFill>
                  <a:srgbClr val="333333"/>
                </a:solidFill>
                <a:latin typeface="+mj-lt"/>
              </a:rPr>
              <a:t>:</a:t>
            </a:r>
          </a:p>
          <a:p>
            <a:pPr marL="0" indent="0">
              <a:buNone/>
            </a:pPr>
            <a:r>
              <a:rPr lang="pl-PL" sz="2000" dirty="0" smtClean="0">
                <a:solidFill>
                  <a:srgbClr val="333333"/>
                </a:solidFill>
                <a:latin typeface="+mj-lt"/>
              </a:rPr>
              <a:t>a)urzędach </a:t>
            </a:r>
            <a:r>
              <a:rPr lang="pl-PL" sz="2000" dirty="0">
                <a:solidFill>
                  <a:srgbClr val="333333"/>
                </a:solidFill>
                <a:latin typeface="+mj-lt"/>
              </a:rPr>
              <a:t>marszałkowskich,</a:t>
            </a:r>
          </a:p>
          <a:p>
            <a:pPr marL="0" indent="0">
              <a:buNone/>
            </a:pPr>
            <a:r>
              <a:rPr lang="pl-PL" sz="2000" dirty="0" smtClean="0">
                <a:solidFill>
                  <a:srgbClr val="333333"/>
                </a:solidFill>
                <a:latin typeface="+mj-lt"/>
              </a:rPr>
              <a:t>b)starostwach </a:t>
            </a:r>
            <a:r>
              <a:rPr lang="pl-PL" sz="2000" dirty="0">
                <a:solidFill>
                  <a:srgbClr val="333333"/>
                </a:solidFill>
                <a:latin typeface="+mj-lt"/>
              </a:rPr>
              <a:t>powiatowych,</a:t>
            </a:r>
          </a:p>
          <a:p>
            <a:pPr marL="0" indent="0">
              <a:buNone/>
            </a:pPr>
            <a:r>
              <a:rPr lang="pl-PL" sz="2000" dirty="0">
                <a:solidFill>
                  <a:srgbClr val="333333"/>
                </a:solidFill>
                <a:latin typeface="+mj-lt"/>
              </a:rPr>
              <a:t>c)urzędach gminy,</a:t>
            </a:r>
          </a:p>
          <a:p>
            <a:pPr marL="0" indent="0">
              <a:buNone/>
            </a:pPr>
            <a:r>
              <a:rPr lang="pl-PL" sz="2000" dirty="0">
                <a:solidFill>
                  <a:srgbClr val="333333"/>
                </a:solidFill>
                <a:latin typeface="+mj-lt"/>
              </a:rPr>
              <a:t>d)biurach (ich odpowiednikach) związków jednostek samorządu terytorialnego,</a:t>
            </a:r>
          </a:p>
          <a:p>
            <a:pPr marL="0" indent="0">
              <a:buNone/>
            </a:pPr>
            <a:r>
              <a:rPr lang="pl-PL" sz="2000" dirty="0">
                <a:solidFill>
                  <a:srgbClr val="333333"/>
                </a:solidFill>
                <a:latin typeface="+mj-lt"/>
              </a:rPr>
              <a:t>e)biurach (ich odpowiednikach) jednostek administracyjnych jednostek samorządu terytorialnego;</a:t>
            </a:r>
          </a:p>
          <a:p>
            <a:pPr marL="0" indent="0">
              <a:buNone/>
            </a:pPr>
            <a:r>
              <a:rPr lang="pl-PL" sz="2000" dirty="0">
                <a:solidFill>
                  <a:srgbClr val="333333"/>
                </a:solidFill>
                <a:latin typeface="+mj-lt"/>
              </a:rPr>
              <a:t>4)sędziów, asesorów sądowych i prokuratorów.</a:t>
            </a:r>
          </a:p>
          <a:p>
            <a:pPr marL="0" indent="0">
              <a:buNone/>
            </a:pPr>
            <a:endParaRPr lang="pl-PL" sz="2000" b="1" dirty="0" smtClean="0"/>
          </a:p>
        </p:txBody>
      </p:sp>
    </p:spTree>
    <p:extLst>
      <p:ext uri="{BB962C8B-B14F-4D97-AF65-F5344CB8AC3E}">
        <p14:creationId xmlns:p14="http://schemas.microsoft.com/office/powerpoint/2010/main" val="2924141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ZAKRES PRZEDMIOTOWY UZP</a:t>
            </a:r>
            <a:endParaRPr lang="pl-PL" dirty="0"/>
          </a:p>
        </p:txBody>
      </p:sp>
      <p:sp>
        <p:nvSpPr>
          <p:cNvPr id="3" name="Symbol zastępczy zawartości 2"/>
          <p:cNvSpPr>
            <a:spLocks noGrp="1"/>
          </p:cNvSpPr>
          <p:nvPr>
            <p:ph idx="1"/>
          </p:nvPr>
        </p:nvSpPr>
        <p:spPr>
          <a:xfrm>
            <a:off x="791072" y="1636308"/>
            <a:ext cx="8352928" cy="5256584"/>
          </a:xfrm>
        </p:spPr>
        <p:txBody>
          <a:bodyPr>
            <a:normAutofit/>
          </a:bodyPr>
          <a:lstStyle/>
          <a:p>
            <a:pPr marL="0" indent="0">
              <a:buNone/>
            </a:pPr>
            <a:endParaRPr lang="pl-PL" sz="2000" b="1" dirty="0" smtClean="0"/>
          </a:p>
          <a:p>
            <a:pPr marL="0" indent="0" algn="ctr">
              <a:buNone/>
            </a:pPr>
            <a:r>
              <a:rPr lang="pl-PL" sz="2000" b="1" dirty="0" smtClean="0"/>
              <a:t>DOTYCZY WARUNKÓW PRACY I PŁACY ZWIĄZANYCH Z WŁAŚCIWOŚCIĄ DANEGO ZAWODU/BRANŻY</a:t>
            </a:r>
          </a:p>
          <a:p>
            <a:pPr marL="0" indent="0" algn="just">
              <a:buNone/>
            </a:pPr>
            <a:endParaRPr lang="pl-PL" sz="2000" b="1" dirty="0"/>
          </a:p>
          <a:p>
            <a:pPr marL="457200" indent="-457200" algn="just">
              <a:buAutoNum type="arabicPeriod"/>
            </a:pPr>
            <a:r>
              <a:rPr lang="pl-PL" sz="2000" b="1" dirty="0" smtClean="0"/>
              <a:t>CZĘŚĆ NORMATYWNA </a:t>
            </a:r>
            <a:r>
              <a:rPr lang="pl-PL" sz="2000" dirty="0" smtClean="0"/>
              <a:t>(POSTANOWIENIA DOT. M.IN.: WYNAGRODZENIA, CZASU PRACY, URLOPÓW POZAKODEKSOWYCH)</a:t>
            </a:r>
          </a:p>
          <a:p>
            <a:pPr marL="457200" indent="-457200" algn="just">
              <a:buAutoNum type="arabicPeriod"/>
            </a:pPr>
            <a:r>
              <a:rPr lang="pl-PL" sz="2000" b="1" dirty="0" smtClean="0"/>
              <a:t>CZĘŚĆ OBLIGACYJNA </a:t>
            </a:r>
            <a:r>
              <a:rPr lang="pl-PL" sz="2000" dirty="0" smtClean="0"/>
              <a:t>(POSTANOWIENIA DOT. WZAJEMNYCH ZOBOWIĄZAŃ STRON ZWIĄZANYCH Z FUNKCJONOWANIEM UZP, M.IN.: INTERPRETACJA,ROZSTRZYGANIE SPORÓW)</a:t>
            </a:r>
          </a:p>
          <a:p>
            <a:pPr marL="457200" indent="-457200" algn="just">
              <a:buAutoNum type="arabicPeriod"/>
            </a:pPr>
            <a:r>
              <a:rPr lang="pl-PL" sz="2000" b="1" dirty="0" smtClean="0"/>
              <a:t>CZĘŚĆ SOCJALNA </a:t>
            </a:r>
            <a:r>
              <a:rPr lang="pl-PL" sz="2000" dirty="0" smtClean="0"/>
              <a:t>(POSTANOWIENIA DOT. UPRAWNIEŃ SOCJALNYCH PRACOWNIKÓW (MIESZKANIOWE, KULTURALNE, BYTOWE)</a:t>
            </a:r>
            <a:endParaRPr lang="pl-PL" sz="2000" b="1" dirty="0" smtClean="0"/>
          </a:p>
        </p:txBody>
      </p:sp>
    </p:spTree>
    <p:extLst>
      <p:ext uri="{BB962C8B-B14F-4D97-AF65-F5344CB8AC3E}">
        <p14:creationId xmlns:p14="http://schemas.microsoft.com/office/powerpoint/2010/main" val="1411662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TRYB </a:t>
            </a:r>
            <a:r>
              <a:rPr lang="pl-PL" b="1" dirty="0" smtClean="0"/>
              <a:t>ZAWIERANIA UZP</a:t>
            </a:r>
            <a:endParaRPr lang="pl-PL" dirty="0"/>
          </a:p>
        </p:txBody>
      </p:sp>
      <p:sp>
        <p:nvSpPr>
          <p:cNvPr id="3" name="Symbol zastępczy zawartości 2"/>
          <p:cNvSpPr>
            <a:spLocks noGrp="1"/>
          </p:cNvSpPr>
          <p:nvPr>
            <p:ph idx="1"/>
          </p:nvPr>
        </p:nvSpPr>
        <p:spPr>
          <a:xfrm>
            <a:off x="791072" y="1636308"/>
            <a:ext cx="8352928" cy="5256584"/>
          </a:xfrm>
        </p:spPr>
        <p:txBody>
          <a:bodyPr>
            <a:normAutofit/>
          </a:bodyPr>
          <a:lstStyle/>
          <a:p>
            <a:pPr marL="0" indent="0">
              <a:buNone/>
            </a:pPr>
            <a:endParaRPr lang="pl-PL" sz="2000" b="1" dirty="0" smtClean="0"/>
          </a:p>
          <a:p>
            <a:pPr>
              <a:buFontTx/>
              <a:buChar char="-"/>
            </a:pPr>
            <a:r>
              <a:rPr lang="pl-PL" sz="2000" dirty="0" smtClean="0"/>
              <a:t>TRYB </a:t>
            </a:r>
            <a:r>
              <a:rPr lang="pl-PL" sz="2000" b="1" dirty="0" smtClean="0"/>
              <a:t>ROKOWAŃ </a:t>
            </a:r>
            <a:r>
              <a:rPr lang="pl-PL" sz="2000" dirty="0" smtClean="0"/>
              <a:t>O CHARAKTERZE </a:t>
            </a:r>
            <a:r>
              <a:rPr lang="pl-PL" sz="2000" u="sng" dirty="0" smtClean="0"/>
              <a:t>WZGLĘDNIE OBLIGATORYJNYM </a:t>
            </a:r>
            <a:r>
              <a:rPr lang="pl-PL" sz="2000" dirty="0" smtClean="0"/>
              <a:t>(jeżeli jedna strona wystąpi o zawarcie UZP druga strona nie może odmówić przystąpienia)</a:t>
            </a:r>
          </a:p>
          <a:p>
            <a:pPr>
              <a:buFontTx/>
              <a:buChar char="-"/>
            </a:pPr>
            <a:r>
              <a:rPr lang="pl-PL" sz="2000" dirty="0" smtClean="0"/>
              <a:t>ZASADY prowadzenia rokowań: DOBRA WIARA, POSZANOWANIE INTERESÓW </a:t>
            </a:r>
            <a:r>
              <a:rPr lang="pl-PL" sz="2000" smtClean="0"/>
              <a:t>DRUGIEJ STRONY</a:t>
            </a:r>
            <a:endParaRPr lang="pl-PL" sz="2000" dirty="0" smtClean="0"/>
          </a:p>
        </p:txBody>
      </p:sp>
    </p:spTree>
    <p:extLst>
      <p:ext uri="{BB962C8B-B14F-4D97-AF65-F5344CB8AC3E}">
        <p14:creationId xmlns:p14="http://schemas.microsoft.com/office/powerpoint/2010/main" val="1812962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REJESTRACJA UZP</a:t>
            </a:r>
            <a:endParaRPr lang="pl-PL" dirty="0"/>
          </a:p>
        </p:txBody>
      </p:sp>
      <p:sp>
        <p:nvSpPr>
          <p:cNvPr id="3" name="Symbol zastępczy zawartości 2"/>
          <p:cNvSpPr>
            <a:spLocks noGrp="1"/>
          </p:cNvSpPr>
          <p:nvPr>
            <p:ph idx="1"/>
          </p:nvPr>
        </p:nvSpPr>
        <p:spPr>
          <a:xfrm>
            <a:off x="791072" y="1636308"/>
            <a:ext cx="8352928" cy="5256584"/>
          </a:xfrm>
        </p:spPr>
        <p:txBody>
          <a:bodyPr>
            <a:normAutofit/>
          </a:bodyPr>
          <a:lstStyle/>
          <a:p>
            <a:pPr marL="457200" indent="-457200">
              <a:buFont typeface="+mj-lt"/>
              <a:buAutoNum type="arabicPeriod"/>
            </a:pPr>
            <a:r>
              <a:rPr lang="pl-PL" sz="2000" b="1" u="sng" dirty="0" smtClean="0"/>
              <a:t>ZAKŁADOWY UZP:</a:t>
            </a:r>
          </a:p>
          <a:p>
            <a:pPr marL="0" indent="0">
              <a:buNone/>
            </a:pPr>
            <a:r>
              <a:rPr lang="pl-PL" sz="2000" dirty="0"/>
              <a:t> </a:t>
            </a:r>
            <a:r>
              <a:rPr lang="pl-PL" sz="2000" dirty="0" smtClean="0"/>
              <a:t>-   ORGAN REJESTRUJĄCY: Okręgowy Inspektor Pracy</a:t>
            </a:r>
          </a:p>
          <a:p>
            <a:pPr>
              <a:buFontTx/>
              <a:buChar char="-"/>
            </a:pPr>
            <a:r>
              <a:rPr lang="pl-PL" sz="2000" dirty="0" smtClean="0"/>
              <a:t>UZP podlega rejestracji w ciągu 1 miesiąca od zgłoszenia</a:t>
            </a:r>
          </a:p>
          <a:p>
            <a:pPr>
              <a:buFontTx/>
              <a:buChar char="-"/>
            </a:pPr>
            <a:r>
              <a:rPr lang="pl-PL" sz="2000" dirty="0" smtClean="0"/>
              <a:t>W przypadku uchybień: wezwanie do usunięcia uchybień w terminie 14 dni (w razie braku zgody na zmiany spór rozstrzyga sąd pracy </a:t>
            </a:r>
          </a:p>
          <a:p>
            <a:pPr marL="0" indent="0">
              <a:buNone/>
            </a:pPr>
            <a:endParaRPr lang="pl-PL" sz="2000" dirty="0" smtClean="0"/>
          </a:p>
          <a:p>
            <a:pPr marL="0" lvl="0" indent="0">
              <a:buNone/>
            </a:pPr>
            <a:r>
              <a:rPr lang="pl-PL" sz="2000" b="1" dirty="0" smtClean="0">
                <a:solidFill>
                  <a:prstClr val="black"/>
                </a:solidFill>
              </a:rPr>
              <a:t>2.    </a:t>
            </a:r>
            <a:r>
              <a:rPr lang="pl-PL" sz="2000" b="1" u="sng" dirty="0" smtClean="0">
                <a:solidFill>
                  <a:prstClr val="black"/>
                </a:solidFill>
              </a:rPr>
              <a:t>PONADZAKŁADOWY </a:t>
            </a:r>
            <a:r>
              <a:rPr lang="pl-PL" sz="2000" b="1" u="sng" dirty="0">
                <a:solidFill>
                  <a:prstClr val="black"/>
                </a:solidFill>
              </a:rPr>
              <a:t>UZP:</a:t>
            </a:r>
          </a:p>
          <a:p>
            <a:pPr marL="0" lvl="0" indent="0">
              <a:buNone/>
            </a:pPr>
            <a:r>
              <a:rPr lang="pl-PL" sz="2000" dirty="0">
                <a:solidFill>
                  <a:prstClr val="black"/>
                </a:solidFill>
              </a:rPr>
              <a:t> -   ORGAN REJESTRUJĄCY: </a:t>
            </a:r>
            <a:r>
              <a:rPr lang="pl-PL" sz="2000" dirty="0" smtClean="0">
                <a:solidFill>
                  <a:prstClr val="black"/>
                </a:solidFill>
              </a:rPr>
              <a:t>Minister właściwy ds. pracy</a:t>
            </a:r>
            <a:endParaRPr lang="pl-PL" sz="2000" dirty="0">
              <a:solidFill>
                <a:prstClr val="black"/>
              </a:solidFill>
            </a:endParaRPr>
          </a:p>
          <a:p>
            <a:pPr lvl="0">
              <a:buFontTx/>
              <a:buChar char="-"/>
            </a:pPr>
            <a:r>
              <a:rPr lang="pl-PL" sz="2000" dirty="0">
                <a:solidFill>
                  <a:prstClr val="black"/>
                </a:solidFill>
              </a:rPr>
              <a:t>UZP podlega rejestracji w ciągu </a:t>
            </a:r>
            <a:r>
              <a:rPr lang="pl-PL" sz="2000" dirty="0" smtClean="0">
                <a:solidFill>
                  <a:prstClr val="black"/>
                </a:solidFill>
              </a:rPr>
              <a:t>3 miesięcy </a:t>
            </a:r>
            <a:r>
              <a:rPr lang="pl-PL" sz="2000" dirty="0">
                <a:solidFill>
                  <a:prstClr val="black"/>
                </a:solidFill>
              </a:rPr>
              <a:t>od zgłoszenia</a:t>
            </a:r>
          </a:p>
          <a:p>
            <a:pPr lvl="0">
              <a:buFontTx/>
              <a:buChar char="-"/>
            </a:pPr>
            <a:r>
              <a:rPr lang="pl-PL" sz="2000" dirty="0">
                <a:solidFill>
                  <a:prstClr val="black"/>
                </a:solidFill>
              </a:rPr>
              <a:t>W przypadku uchybień: wezwanie do usunięcia uchybień w terminie 14 dni (w razie braku zgody na zmiany spór rozstrzyga sąd </a:t>
            </a:r>
            <a:r>
              <a:rPr lang="pl-PL" sz="2000" dirty="0" smtClean="0">
                <a:solidFill>
                  <a:prstClr val="black"/>
                </a:solidFill>
              </a:rPr>
              <a:t>pracy)</a:t>
            </a:r>
            <a:endParaRPr lang="pl-PL" sz="2000" dirty="0">
              <a:solidFill>
                <a:prstClr val="black"/>
              </a:solidFill>
            </a:endParaRPr>
          </a:p>
          <a:p>
            <a:pPr marL="0" indent="0">
              <a:buNone/>
            </a:pPr>
            <a:endParaRPr lang="pl-PL" sz="2000" b="1" dirty="0" smtClean="0"/>
          </a:p>
        </p:txBody>
      </p:sp>
    </p:spTree>
    <p:extLst>
      <p:ext uri="{BB962C8B-B14F-4D97-AF65-F5344CB8AC3E}">
        <p14:creationId xmlns:p14="http://schemas.microsoft.com/office/powerpoint/2010/main" val="3780771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a:bodyPr>
          <a:lstStyle/>
          <a:p>
            <a:r>
              <a:rPr lang="pl-PL" b="1" dirty="0" smtClean="0"/>
              <a:t>WEJŚCIE W ŻYCIE UZP</a:t>
            </a:r>
            <a:endParaRPr lang="pl-PL" dirty="0"/>
          </a:p>
        </p:txBody>
      </p:sp>
      <p:sp>
        <p:nvSpPr>
          <p:cNvPr id="3" name="Symbol zastępczy zawartości 2"/>
          <p:cNvSpPr>
            <a:spLocks noGrp="1"/>
          </p:cNvSpPr>
          <p:nvPr>
            <p:ph idx="1"/>
          </p:nvPr>
        </p:nvSpPr>
        <p:spPr>
          <a:xfrm>
            <a:off x="791072" y="1844824"/>
            <a:ext cx="8352928" cy="5256584"/>
          </a:xfrm>
        </p:spPr>
        <p:txBody>
          <a:bodyPr>
            <a:normAutofit/>
          </a:bodyPr>
          <a:lstStyle/>
          <a:p>
            <a:r>
              <a:rPr lang="pl-PL" sz="2000" dirty="0" smtClean="0"/>
              <a:t>W DNIU OKREŚLONYM W UKZ (NIE WCZEŚNIEJ NIŻ DZIEŃ REJESTRACJI)</a:t>
            </a:r>
          </a:p>
          <a:p>
            <a:r>
              <a:rPr lang="pl-PL" sz="2000" dirty="0" smtClean="0"/>
              <a:t>NA PRACODAWCY SPOCZYWA CIĘŻAR ZAZNAJOMIENIA PRACOWNIKÓW Z UZP</a:t>
            </a:r>
          </a:p>
          <a:p>
            <a:pPr marL="0" indent="0" algn="ctr">
              <a:buNone/>
            </a:pPr>
            <a:r>
              <a:rPr lang="pl-PL" sz="2000" b="1" dirty="0" smtClean="0"/>
              <a:t>SKUTKI</a:t>
            </a:r>
            <a:endParaRPr lang="pl-PL" sz="2000" b="1" dirty="0"/>
          </a:p>
          <a:p>
            <a:pPr marL="0" indent="0">
              <a:buNone/>
            </a:pPr>
            <a:endParaRPr lang="pl-PL" sz="2000" dirty="0" smtClean="0"/>
          </a:p>
        </p:txBody>
      </p:sp>
      <p:graphicFrame>
        <p:nvGraphicFramePr>
          <p:cNvPr id="4" name="Diagram 3"/>
          <p:cNvGraphicFramePr/>
          <p:nvPr>
            <p:extLst>
              <p:ext uri="{D42A27DB-BD31-4B8C-83A1-F6EECF244321}">
                <p14:modId xmlns:p14="http://schemas.microsoft.com/office/powerpoint/2010/main" val="2954528485"/>
              </p:ext>
            </p:extLst>
          </p:nvPr>
        </p:nvGraphicFramePr>
        <p:xfrm>
          <a:off x="2051720" y="3356992"/>
          <a:ext cx="6336704"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70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1268760"/>
            <a:ext cx="8229600" cy="5030019"/>
          </a:xfrm>
        </p:spPr>
        <p:txBody>
          <a:bodyPr/>
          <a:lstStyle/>
          <a:p>
            <a:pPr>
              <a:buNone/>
            </a:pPr>
            <a:r>
              <a:rPr lang="pl-PL" dirty="0" smtClean="0"/>
              <a:t>  - </a:t>
            </a:r>
            <a:r>
              <a:rPr lang="pl-PL" b="1" dirty="0" smtClean="0"/>
              <a:t>odrębna gałąź prawa</a:t>
            </a:r>
            <a:r>
              <a:rPr lang="pl-PL" dirty="0" smtClean="0"/>
              <a:t>, wyróżniania ze względu na kryterium:</a:t>
            </a:r>
            <a:r>
              <a:rPr lang="pl-PL" b="1" dirty="0" smtClean="0"/>
              <a:t> </a:t>
            </a:r>
          </a:p>
          <a:p>
            <a:pPr>
              <a:buNone/>
            </a:pPr>
            <a:endParaRPr lang="pl-PL" b="1" dirty="0" smtClean="0"/>
          </a:p>
          <a:p>
            <a:r>
              <a:rPr lang="pl-PL" b="1" dirty="0" smtClean="0"/>
              <a:t>przedmiotowe</a:t>
            </a:r>
            <a:r>
              <a:rPr lang="pl-PL" dirty="0" smtClean="0"/>
              <a:t> </a:t>
            </a:r>
          </a:p>
          <a:p>
            <a:r>
              <a:rPr lang="pl-PL" b="1" dirty="0" smtClean="0"/>
              <a:t>metody regulacji </a:t>
            </a:r>
            <a:r>
              <a:rPr lang="pl-PL" dirty="0" smtClean="0"/>
              <a:t>(w tym zakresie prawo pracy stanowi </a:t>
            </a:r>
            <a:r>
              <a:rPr lang="pl-PL" b="1" dirty="0" smtClean="0"/>
              <a:t>kompleksową</a:t>
            </a:r>
            <a:r>
              <a:rPr lang="pl-PL" dirty="0" smtClean="0"/>
              <a:t> gałąź prawa, która stosuje wszystkie podstawowe metody regulacji, czyli metodę: cywilnoprawną, administracyjnoprawną i karnoprawną) </a:t>
            </a:r>
          </a:p>
          <a:p>
            <a:pPr>
              <a:buNone/>
            </a:pPr>
            <a:endParaRPr lang="pl-PL" dirty="0"/>
          </a:p>
        </p:txBody>
      </p:sp>
    </p:spTree>
    <p:extLst>
      <p:ext uri="{BB962C8B-B14F-4D97-AF65-F5344CB8AC3E}">
        <p14:creationId xmlns:p14="http://schemas.microsoft.com/office/powerpoint/2010/main" val="3054817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normAutofit fontScale="90000"/>
          </a:bodyPr>
          <a:lstStyle/>
          <a:p>
            <a:r>
              <a:rPr lang="pl-PL" b="1" dirty="0" smtClean="0"/>
              <a:t>ZMIANA UZP</a:t>
            </a:r>
            <a:br>
              <a:rPr lang="pl-PL" b="1" dirty="0" smtClean="0"/>
            </a:br>
            <a:endParaRPr lang="pl-PL" dirty="0"/>
          </a:p>
        </p:txBody>
      </p:sp>
      <p:sp>
        <p:nvSpPr>
          <p:cNvPr id="3" name="Symbol zastępczy zawartości 2"/>
          <p:cNvSpPr>
            <a:spLocks noGrp="1"/>
          </p:cNvSpPr>
          <p:nvPr>
            <p:ph idx="1"/>
          </p:nvPr>
        </p:nvSpPr>
        <p:spPr>
          <a:xfrm>
            <a:off x="791072" y="1636308"/>
            <a:ext cx="8352928" cy="5256584"/>
          </a:xfrm>
        </p:spPr>
        <p:txBody>
          <a:bodyPr>
            <a:normAutofit/>
          </a:bodyPr>
          <a:lstStyle/>
          <a:p>
            <a:pPr marL="0" indent="0" algn="ctr">
              <a:buNone/>
            </a:pPr>
            <a:r>
              <a:rPr lang="pl-PL" sz="2000" b="1" dirty="0" smtClean="0"/>
              <a:t>W TRYBIE ZAWIERANIA</a:t>
            </a:r>
          </a:p>
        </p:txBody>
      </p:sp>
      <p:sp>
        <p:nvSpPr>
          <p:cNvPr id="4" name="Tytuł 1"/>
          <p:cNvSpPr txBox="1">
            <a:spLocks/>
          </p:cNvSpPr>
          <p:nvPr/>
        </p:nvSpPr>
        <p:spPr>
          <a:xfrm>
            <a:off x="877256" y="2348880"/>
            <a:ext cx="8229600" cy="29523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4000" b="1" dirty="0" smtClean="0">
                <a:solidFill>
                  <a:prstClr val="black"/>
                </a:solidFill>
              </a:rPr>
              <a:t>ROZWIĄZANIE UZP</a:t>
            </a:r>
            <a:br>
              <a:rPr lang="pl-PL" sz="4000" b="1" dirty="0" smtClean="0">
                <a:solidFill>
                  <a:prstClr val="black"/>
                </a:solidFill>
              </a:rPr>
            </a:br>
            <a:endParaRPr lang="pl-PL" sz="1800" b="1" dirty="0" smtClean="0">
              <a:solidFill>
                <a:prstClr val="black"/>
              </a:solidFill>
            </a:endParaRPr>
          </a:p>
          <a:p>
            <a:r>
              <a:rPr lang="pl-PL" sz="2000" b="1" dirty="0" smtClean="0">
                <a:solidFill>
                  <a:prstClr val="black"/>
                </a:solidFill>
              </a:rPr>
              <a:t>ZGODNE OŚWIADCZENIA STRON</a:t>
            </a:r>
          </a:p>
          <a:p>
            <a:endParaRPr lang="pl-PL" sz="2000" b="1" dirty="0" smtClean="0">
              <a:solidFill>
                <a:prstClr val="black"/>
              </a:solidFill>
            </a:endParaRPr>
          </a:p>
          <a:p>
            <a:r>
              <a:rPr lang="pl-PL" sz="2000" b="1" dirty="0" smtClean="0">
                <a:solidFill>
                  <a:prstClr val="black"/>
                </a:solidFill>
              </a:rPr>
              <a:t>Z UPŁYWEM CZASU, NA KTÓRY ZOSTAŁ ZAWARTY</a:t>
            </a:r>
          </a:p>
          <a:p>
            <a:endParaRPr lang="pl-PL" sz="2000" b="1" dirty="0" smtClean="0">
              <a:solidFill>
                <a:prstClr val="black"/>
              </a:solidFill>
            </a:endParaRPr>
          </a:p>
          <a:p>
            <a:r>
              <a:rPr lang="pl-PL" sz="2000" b="1" dirty="0" smtClean="0">
                <a:solidFill>
                  <a:prstClr val="black"/>
                </a:solidFill>
              </a:rPr>
              <a:t>WYPOWIEDZENIE (OKRES WYPOWIEDZENIA: 3 MIESIĄCE)</a:t>
            </a:r>
            <a:endParaRPr lang="pl-PL" dirty="0">
              <a:solidFill>
                <a:prstClr val="black"/>
              </a:solidFill>
            </a:endParaRPr>
          </a:p>
        </p:txBody>
      </p:sp>
    </p:spTree>
    <p:extLst>
      <p:ext uri="{BB962C8B-B14F-4D97-AF65-F5344CB8AC3E}">
        <p14:creationId xmlns:p14="http://schemas.microsoft.com/office/powerpoint/2010/main" val="512149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124744"/>
            <a:ext cx="8229600" cy="1143000"/>
          </a:xfrm>
        </p:spPr>
        <p:txBody>
          <a:bodyPr>
            <a:normAutofit fontScale="90000"/>
          </a:bodyPr>
          <a:lstStyle/>
          <a:p>
            <a:r>
              <a:rPr lang="pl-PL" b="1" dirty="0" smtClean="0"/>
              <a:t>INNE OPARTE NA USTAWIE POROZUMIENIA ZBIOROWE</a:t>
            </a:r>
            <a:endParaRPr lang="pl-PL" dirty="0"/>
          </a:p>
        </p:txBody>
      </p:sp>
      <p:sp>
        <p:nvSpPr>
          <p:cNvPr id="3" name="Symbol zastępczy zawartości 2"/>
          <p:cNvSpPr>
            <a:spLocks noGrp="1"/>
          </p:cNvSpPr>
          <p:nvPr>
            <p:ph idx="1"/>
          </p:nvPr>
        </p:nvSpPr>
        <p:spPr>
          <a:xfrm>
            <a:off x="971600" y="1916832"/>
            <a:ext cx="8352928" cy="5256584"/>
          </a:xfrm>
        </p:spPr>
        <p:txBody>
          <a:bodyPr>
            <a:normAutofit/>
          </a:bodyPr>
          <a:lstStyle/>
          <a:p>
            <a:pPr>
              <a:buNone/>
            </a:pPr>
            <a:endParaRPr lang="pl-PL" dirty="0"/>
          </a:p>
          <a:p>
            <a:pPr marL="0" indent="0" algn="ctr">
              <a:buNone/>
            </a:pPr>
            <a:r>
              <a:rPr lang="pl-PL" sz="2000" b="1" dirty="0" smtClean="0"/>
              <a:t>Porozumienia pomiędzy związkami zawodowymi a pracodawcami</a:t>
            </a:r>
          </a:p>
          <a:p>
            <a:pPr marL="0" indent="0">
              <a:buNone/>
            </a:pPr>
            <a:endParaRPr lang="pl-PL" sz="2000" dirty="0" smtClean="0"/>
          </a:p>
        </p:txBody>
      </p:sp>
    </p:spTree>
    <p:extLst>
      <p:ext uri="{BB962C8B-B14F-4D97-AF65-F5344CB8AC3E}">
        <p14:creationId xmlns:p14="http://schemas.microsoft.com/office/powerpoint/2010/main" val="2503144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28370119"/>
              </p:ext>
            </p:extLst>
          </p:nvPr>
        </p:nvGraphicFramePr>
        <p:xfrm>
          <a:off x="1979712"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339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p:cNvSpPr/>
          <p:nvPr/>
        </p:nvSpPr>
        <p:spPr>
          <a:xfrm>
            <a:off x="1678305" y="1233458"/>
            <a:ext cx="1016000" cy="1016000"/>
          </a:xfrm>
          <a:prstGeom prst="roundRect">
            <a:avLst>
              <a:gd name="adj" fmla="val 1667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ole tekstowe 5"/>
          <p:cNvSpPr txBox="1"/>
          <p:nvPr/>
        </p:nvSpPr>
        <p:spPr>
          <a:xfrm>
            <a:off x="3078103" y="1233458"/>
            <a:ext cx="5256584" cy="923330"/>
          </a:xfrm>
          <a:prstGeom prst="rect">
            <a:avLst/>
          </a:prstGeom>
          <a:noFill/>
        </p:spPr>
        <p:txBody>
          <a:bodyPr wrap="square" rtlCol="0">
            <a:spAutoFit/>
          </a:bodyPr>
          <a:lstStyle/>
          <a:p>
            <a:r>
              <a:rPr lang="pl-PL" sz="5400" b="1" dirty="0" smtClean="0">
                <a:solidFill>
                  <a:prstClr val="black"/>
                </a:solidFill>
              </a:rPr>
              <a:t>KODEKSOWE</a:t>
            </a:r>
            <a:endParaRPr lang="pl-PL" sz="5400" b="1" dirty="0">
              <a:solidFill>
                <a:prstClr val="black"/>
              </a:solidFill>
            </a:endParaRPr>
          </a:p>
        </p:txBody>
      </p:sp>
      <p:graphicFrame>
        <p:nvGraphicFramePr>
          <p:cNvPr id="7" name="Diagram 6"/>
          <p:cNvGraphicFramePr/>
          <p:nvPr>
            <p:extLst>
              <p:ext uri="{D42A27DB-BD31-4B8C-83A1-F6EECF244321}">
                <p14:modId xmlns:p14="http://schemas.microsoft.com/office/powerpoint/2010/main" val="536996282"/>
              </p:ext>
            </p:extLst>
          </p:nvPr>
        </p:nvGraphicFramePr>
        <p:xfrm>
          <a:off x="1787861" y="2228604"/>
          <a:ext cx="6528048" cy="461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574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1403648" y="1412776"/>
            <a:ext cx="1016000" cy="1016000"/>
          </a:xfrm>
          <a:prstGeom prst="roundRect">
            <a:avLst>
              <a:gd name="adj" fmla="val 1667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pole tekstowe 1"/>
          <p:cNvSpPr txBox="1"/>
          <p:nvPr/>
        </p:nvSpPr>
        <p:spPr>
          <a:xfrm>
            <a:off x="2771800" y="1412776"/>
            <a:ext cx="5832648" cy="1077218"/>
          </a:xfrm>
          <a:prstGeom prst="rect">
            <a:avLst/>
          </a:prstGeom>
          <a:noFill/>
        </p:spPr>
        <p:txBody>
          <a:bodyPr wrap="square" rtlCol="0">
            <a:spAutoFit/>
          </a:bodyPr>
          <a:lstStyle/>
          <a:p>
            <a:r>
              <a:rPr lang="pl-PL" sz="3200" b="1" dirty="0">
                <a:solidFill>
                  <a:prstClr val="black"/>
                </a:solidFill>
              </a:rPr>
              <a:t>ZAWIERANE </a:t>
            </a:r>
            <a:r>
              <a:rPr lang="pl-PL" sz="3200" b="1" dirty="0" smtClean="0">
                <a:solidFill>
                  <a:prstClr val="black"/>
                </a:solidFill>
              </a:rPr>
              <a:t>NA </a:t>
            </a:r>
            <a:r>
              <a:rPr lang="pl-PL" sz="3200" b="1" dirty="0">
                <a:solidFill>
                  <a:prstClr val="black"/>
                </a:solidFill>
              </a:rPr>
              <a:t>PODSTAWIE ODRĘBNYCH USTAW</a:t>
            </a:r>
          </a:p>
        </p:txBody>
      </p:sp>
      <p:sp>
        <p:nvSpPr>
          <p:cNvPr id="5" name="pole tekstowe 4"/>
          <p:cNvSpPr txBox="1"/>
          <p:nvPr/>
        </p:nvSpPr>
        <p:spPr>
          <a:xfrm>
            <a:off x="1331640" y="2708920"/>
            <a:ext cx="7344816" cy="1477328"/>
          </a:xfrm>
          <a:prstGeom prst="rect">
            <a:avLst/>
          </a:prstGeom>
          <a:noFill/>
        </p:spPr>
        <p:txBody>
          <a:bodyPr wrap="square" rtlCol="0">
            <a:spAutoFit/>
          </a:bodyPr>
          <a:lstStyle/>
          <a:p>
            <a:pPr marL="342900" indent="-342900">
              <a:buFontTx/>
              <a:buAutoNum type="arabicParenR"/>
            </a:pPr>
            <a:r>
              <a:rPr lang="pl-PL" b="1" dirty="0" smtClean="0">
                <a:solidFill>
                  <a:prstClr val="black"/>
                </a:solidFill>
              </a:rPr>
              <a:t>USTAWA O ROZWIĄZYWANIU SPORÓW ZBIOROWYCH </a:t>
            </a:r>
            <a:r>
              <a:rPr lang="pl-PL" dirty="0" smtClean="0">
                <a:solidFill>
                  <a:prstClr val="black"/>
                </a:solidFill>
              </a:rPr>
              <a:t>(porozumienie zawierane w czasie rokowań/mediacji)</a:t>
            </a:r>
          </a:p>
          <a:p>
            <a:pPr marL="342900" indent="-342900">
              <a:buFontTx/>
              <a:buAutoNum type="arabicParenR"/>
            </a:pPr>
            <a:r>
              <a:rPr lang="pl-PL" b="1" dirty="0" smtClean="0">
                <a:solidFill>
                  <a:prstClr val="black"/>
                </a:solidFill>
              </a:rPr>
              <a:t>USTAWA O ZWOLNIENIACH GRUPOWYCH </a:t>
            </a:r>
            <a:r>
              <a:rPr lang="pl-PL" dirty="0" smtClean="0">
                <a:solidFill>
                  <a:prstClr val="black"/>
                </a:solidFill>
              </a:rPr>
              <a:t>(porozumienie dotyczące zasad postępowania </a:t>
            </a:r>
            <a:r>
              <a:rPr lang="pl-PL" dirty="0" err="1" smtClean="0">
                <a:solidFill>
                  <a:prstClr val="black"/>
                </a:solidFill>
              </a:rPr>
              <a:t>ws</a:t>
            </a:r>
            <a:r>
              <a:rPr lang="pl-PL" dirty="0" smtClean="0">
                <a:solidFill>
                  <a:prstClr val="black"/>
                </a:solidFill>
              </a:rPr>
              <a:t>. dot. zwolnień grupowych)</a:t>
            </a:r>
          </a:p>
          <a:p>
            <a:endParaRPr lang="pl-PL" b="1" dirty="0">
              <a:solidFill>
                <a:prstClr val="black"/>
              </a:solidFill>
            </a:endParaRPr>
          </a:p>
        </p:txBody>
      </p:sp>
    </p:spTree>
    <p:extLst>
      <p:ext uri="{BB962C8B-B14F-4D97-AF65-F5344CB8AC3E}">
        <p14:creationId xmlns:p14="http://schemas.microsoft.com/office/powerpoint/2010/main" val="1535584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124744"/>
            <a:ext cx="8229600" cy="1143000"/>
          </a:xfrm>
        </p:spPr>
        <p:txBody>
          <a:bodyPr>
            <a:normAutofit/>
          </a:bodyPr>
          <a:lstStyle/>
          <a:p>
            <a:r>
              <a:rPr lang="pl-PL" b="1" dirty="0" smtClean="0"/>
              <a:t>REGULAMINY</a:t>
            </a:r>
            <a:endParaRPr lang="pl-PL" dirty="0"/>
          </a:p>
        </p:txBody>
      </p:sp>
      <p:sp>
        <p:nvSpPr>
          <p:cNvPr id="3" name="Symbol zastępczy zawartości 2"/>
          <p:cNvSpPr>
            <a:spLocks noGrp="1"/>
          </p:cNvSpPr>
          <p:nvPr>
            <p:ph idx="1"/>
          </p:nvPr>
        </p:nvSpPr>
        <p:spPr>
          <a:xfrm>
            <a:off x="971600" y="1916832"/>
            <a:ext cx="8352928" cy="5256584"/>
          </a:xfrm>
        </p:spPr>
        <p:txBody>
          <a:bodyPr>
            <a:normAutofit/>
          </a:bodyPr>
          <a:lstStyle/>
          <a:p>
            <a:pPr>
              <a:buNone/>
            </a:pPr>
            <a:endParaRPr lang="pl-PL" dirty="0"/>
          </a:p>
          <a:p>
            <a:pPr marL="0" indent="0">
              <a:buNone/>
            </a:pPr>
            <a:endParaRPr lang="pl-PL" sz="2000" dirty="0" smtClean="0"/>
          </a:p>
        </p:txBody>
      </p:sp>
      <p:graphicFrame>
        <p:nvGraphicFramePr>
          <p:cNvPr id="4" name="Diagram 3"/>
          <p:cNvGraphicFramePr/>
          <p:nvPr>
            <p:extLst>
              <p:ext uri="{D42A27DB-BD31-4B8C-83A1-F6EECF244321}">
                <p14:modId xmlns:p14="http://schemas.microsoft.com/office/powerpoint/2010/main" val="2210470131"/>
              </p:ext>
            </p:extLst>
          </p:nvPr>
        </p:nvGraphicFramePr>
        <p:xfrm>
          <a:off x="1691680" y="2132856"/>
          <a:ext cx="6528048" cy="4613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372200" y="3059160"/>
            <a:ext cx="1872208" cy="2031325"/>
          </a:xfrm>
          <a:prstGeom prst="rect">
            <a:avLst/>
          </a:prstGeom>
          <a:noFill/>
        </p:spPr>
        <p:txBody>
          <a:bodyPr wrap="square" rtlCol="0">
            <a:spAutoFit/>
          </a:bodyPr>
          <a:lstStyle/>
          <a:p>
            <a:r>
              <a:rPr lang="pl-PL" dirty="0" smtClean="0">
                <a:solidFill>
                  <a:prstClr val="black"/>
                </a:solidFill>
              </a:rPr>
              <a:t>USTAWA O PRZYZNAWANIU ŚWIADCZEŃ Z ZAKŁADOWEGO FUNDUSZU ŚWIADCZEŃ SOCJALNYCH</a:t>
            </a:r>
            <a:endParaRPr lang="pl-PL" dirty="0">
              <a:solidFill>
                <a:prstClr val="black"/>
              </a:solidFill>
            </a:endParaRPr>
          </a:p>
        </p:txBody>
      </p:sp>
    </p:spTree>
    <p:extLst>
      <p:ext uri="{BB962C8B-B14F-4D97-AF65-F5344CB8AC3E}">
        <p14:creationId xmlns:p14="http://schemas.microsoft.com/office/powerpoint/2010/main" val="220971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124744"/>
            <a:ext cx="8229600" cy="1143000"/>
          </a:xfrm>
        </p:spPr>
        <p:txBody>
          <a:bodyPr>
            <a:normAutofit/>
          </a:bodyPr>
          <a:lstStyle/>
          <a:p>
            <a:r>
              <a:rPr lang="pl-PL" b="1" dirty="0" smtClean="0"/>
              <a:t>POROZUMIENIA SOCJALNE</a:t>
            </a:r>
            <a:endParaRPr lang="pl-PL" dirty="0"/>
          </a:p>
        </p:txBody>
      </p:sp>
      <p:sp>
        <p:nvSpPr>
          <p:cNvPr id="3" name="Symbol zastępczy zawartości 2"/>
          <p:cNvSpPr>
            <a:spLocks noGrp="1"/>
          </p:cNvSpPr>
          <p:nvPr>
            <p:ph idx="1"/>
          </p:nvPr>
        </p:nvSpPr>
        <p:spPr>
          <a:xfrm>
            <a:off x="1187624" y="2132856"/>
            <a:ext cx="8352928" cy="5256584"/>
          </a:xfrm>
        </p:spPr>
        <p:txBody>
          <a:bodyPr>
            <a:normAutofit/>
          </a:bodyPr>
          <a:lstStyle/>
          <a:p>
            <a:pPr>
              <a:buNone/>
            </a:pPr>
            <a:r>
              <a:rPr lang="pl-PL" dirty="0" smtClean="0"/>
              <a:t>    </a:t>
            </a:r>
            <a:r>
              <a:rPr lang="pl-PL" sz="2400" dirty="0" smtClean="0"/>
              <a:t>POROZUMIENIE MIĘDZY:</a:t>
            </a:r>
          </a:p>
          <a:p>
            <a:pPr>
              <a:buNone/>
            </a:pPr>
            <a:r>
              <a:rPr lang="pl-PL" sz="2400" dirty="0"/>
              <a:t> </a:t>
            </a:r>
            <a:r>
              <a:rPr lang="pl-PL" sz="2400" dirty="0" smtClean="0"/>
              <a:t>    </a:t>
            </a:r>
            <a:r>
              <a:rPr lang="pl-PL" sz="2400" b="1" dirty="0" smtClean="0"/>
              <a:t>PODMIOTEM PREJMUJĄCYM PRZEDSIĘBIORSTWO</a:t>
            </a:r>
            <a:r>
              <a:rPr lang="pl-PL" sz="2400" dirty="0" smtClean="0"/>
              <a:t> </a:t>
            </a:r>
          </a:p>
          <a:p>
            <a:pPr>
              <a:buNone/>
            </a:pPr>
            <a:r>
              <a:rPr lang="pl-PL" sz="2400" dirty="0"/>
              <a:t> </a:t>
            </a:r>
            <a:r>
              <a:rPr lang="pl-PL" sz="2400" dirty="0" smtClean="0"/>
              <a:t>    A </a:t>
            </a:r>
          </a:p>
          <a:p>
            <a:pPr>
              <a:buNone/>
            </a:pPr>
            <a:r>
              <a:rPr lang="pl-PL" sz="2400" dirty="0"/>
              <a:t> </a:t>
            </a:r>
            <a:r>
              <a:rPr lang="pl-PL" sz="2400" dirty="0" smtClean="0"/>
              <a:t>    DZIAŁAJĄCYMI W PRYWATYZOWANYM PODMIOCEIE </a:t>
            </a:r>
            <a:r>
              <a:rPr lang="pl-PL" sz="2400" b="1" dirty="0" smtClean="0"/>
              <a:t>ZWIĄZKAMI ZAWODOWYMI</a:t>
            </a:r>
          </a:p>
          <a:p>
            <a:pPr>
              <a:buNone/>
            </a:pPr>
            <a:endParaRPr lang="pl-PL" sz="2400" b="1" dirty="0"/>
          </a:p>
          <a:p>
            <a:pPr>
              <a:buFontTx/>
              <a:buChar char="-"/>
            </a:pPr>
            <a:r>
              <a:rPr lang="pl-PL" sz="2400" dirty="0" smtClean="0"/>
              <a:t>dot. gwarancji zatrudnienia</a:t>
            </a:r>
          </a:p>
          <a:p>
            <a:pPr>
              <a:buFontTx/>
              <a:buChar char="-"/>
            </a:pPr>
            <a:r>
              <a:rPr lang="pl-PL" sz="2400" dirty="0"/>
              <a:t>n</a:t>
            </a:r>
            <a:r>
              <a:rPr lang="pl-PL" sz="2400" dirty="0" smtClean="0"/>
              <a:t>ajczęściej przyjmuje się, że nie ma charakteru </a:t>
            </a:r>
          </a:p>
          <a:p>
            <a:pPr marL="0" indent="0">
              <a:buNone/>
            </a:pPr>
            <a:r>
              <a:rPr lang="pl-PL" sz="2400" dirty="0" smtClean="0"/>
              <a:t>     normatywnego a obligacyjny</a:t>
            </a:r>
            <a:endParaRPr lang="pl-PL" sz="2000" dirty="0" smtClean="0"/>
          </a:p>
          <a:p>
            <a:pPr marL="0" indent="0">
              <a:buNone/>
            </a:pPr>
            <a:endParaRPr lang="pl-PL" sz="2000" dirty="0" smtClean="0"/>
          </a:p>
        </p:txBody>
      </p:sp>
    </p:spTree>
    <p:extLst>
      <p:ext uri="{BB962C8B-B14F-4D97-AF65-F5344CB8AC3E}">
        <p14:creationId xmlns:p14="http://schemas.microsoft.com/office/powerpoint/2010/main" val="2986885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1"/>
          </p:nvPr>
        </p:nvSpPr>
        <p:spPr>
          <a:xfrm>
            <a:off x="1043608" y="980728"/>
            <a:ext cx="8100392" cy="5737848"/>
          </a:xfrm>
        </p:spPr>
        <p:txBody>
          <a:bodyPr>
            <a:normAutofit/>
          </a:bodyPr>
          <a:lstStyle/>
          <a:p>
            <a:pPr marL="0" indent="0" algn="ctr">
              <a:buNone/>
            </a:pPr>
            <a:r>
              <a:rPr lang="pl-PL" b="1" dirty="0" smtClean="0"/>
              <a:t>MIĘDZYNARODOWE I EUROPEJSKIE PRAWO PRACY</a:t>
            </a:r>
          </a:p>
          <a:p>
            <a:pPr marL="0" indent="0" algn="just">
              <a:lnSpc>
                <a:spcPct val="115000"/>
              </a:lnSpc>
              <a:spcAft>
                <a:spcPts val="0"/>
              </a:spcAft>
              <a:buNone/>
            </a:pPr>
            <a:r>
              <a:rPr lang="pl-PL" sz="2000" dirty="0">
                <a:latin typeface="+mj-lt"/>
                <a:ea typeface="Calibri"/>
                <a:cs typeface="Times New Roman"/>
              </a:rPr>
              <a:t>Akty prawne organizacji działających w skali regionalnych jak </a:t>
            </a:r>
            <a:r>
              <a:rPr lang="pl-PL" sz="2000" b="1" dirty="0">
                <a:latin typeface="+mj-lt"/>
                <a:ea typeface="Calibri"/>
                <a:cs typeface="Times New Roman"/>
              </a:rPr>
              <a:t>Rady Europy i Unii Europejskiej</a:t>
            </a:r>
            <a:r>
              <a:rPr lang="pl-PL" sz="2000" dirty="0">
                <a:latin typeface="+mj-lt"/>
                <a:ea typeface="Calibri"/>
                <a:cs typeface="Times New Roman"/>
              </a:rPr>
              <a:t> zaliczamy do aktów prawnych europejskiego prawa pracy. </a:t>
            </a:r>
            <a:endParaRPr lang="pl-PL" sz="2000" dirty="0" smtClean="0">
              <a:latin typeface="+mj-lt"/>
              <a:ea typeface="Calibri"/>
              <a:cs typeface="Times New Roman"/>
            </a:endParaRPr>
          </a:p>
          <a:p>
            <a:pPr marL="0" indent="0" algn="just">
              <a:lnSpc>
                <a:spcPct val="115000"/>
              </a:lnSpc>
              <a:spcAft>
                <a:spcPts val="0"/>
              </a:spcAft>
              <a:buNone/>
            </a:pPr>
            <a:endParaRPr lang="pl-PL" sz="2000" dirty="0">
              <a:latin typeface="+mj-lt"/>
              <a:ea typeface="Calibri"/>
              <a:cs typeface="Times New Roman"/>
            </a:endParaRPr>
          </a:p>
          <a:p>
            <a:pPr marL="0" indent="0" algn="just">
              <a:lnSpc>
                <a:spcPct val="115000"/>
              </a:lnSpc>
              <a:spcAft>
                <a:spcPts val="0"/>
              </a:spcAft>
              <a:buNone/>
            </a:pPr>
            <a:r>
              <a:rPr lang="pl-PL" sz="2000" dirty="0" smtClean="0">
                <a:latin typeface="+mj-lt"/>
                <a:ea typeface="Calibri"/>
                <a:cs typeface="Times New Roman"/>
              </a:rPr>
              <a:t>W </a:t>
            </a:r>
            <a:r>
              <a:rPr lang="pl-PL" sz="2000" dirty="0">
                <a:latin typeface="+mj-lt"/>
                <a:ea typeface="Calibri"/>
                <a:cs typeface="Times New Roman"/>
              </a:rPr>
              <a:t>znaczeniu węższym będą to akty prawne ustanowione przez </a:t>
            </a:r>
            <a:r>
              <a:rPr lang="pl-PL" sz="2000" dirty="0" smtClean="0">
                <a:latin typeface="+mj-lt"/>
                <a:ea typeface="Calibri"/>
                <a:cs typeface="Times New Roman"/>
              </a:rPr>
              <a:t>Unię </a:t>
            </a:r>
            <a:r>
              <a:rPr lang="pl-PL" sz="2000" dirty="0">
                <a:latin typeface="+mj-lt"/>
                <a:ea typeface="Calibri"/>
                <a:cs typeface="Times New Roman"/>
              </a:rPr>
              <a:t>Europejską. </a:t>
            </a:r>
            <a:endParaRPr lang="pl-PL" sz="2000" dirty="0" smtClean="0">
              <a:latin typeface="+mj-lt"/>
              <a:ea typeface="Calibri"/>
              <a:cs typeface="Times New Roman"/>
            </a:endParaRPr>
          </a:p>
          <a:p>
            <a:pPr marL="0" indent="0" algn="just">
              <a:lnSpc>
                <a:spcPct val="115000"/>
              </a:lnSpc>
              <a:spcAft>
                <a:spcPts val="0"/>
              </a:spcAft>
              <a:buNone/>
            </a:pPr>
            <a:endParaRPr lang="pl-PL" sz="2000" dirty="0">
              <a:latin typeface="+mj-lt"/>
              <a:ea typeface="Calibri"/>
              <a:cs typeface="Times New Roman"/>
            </a:endParaRPr>
          </a:p>
          <a:p>
            <a:pPr marL="0" indent="0" algn="just">
              <a:lnSpc>
                <a:spcPct val="115000"/>
              </a:lnSpc>
              <a:spcAft>
                <a:spcPts val="0"/>
              </a:spcAft>
              <a:buNone/>
            </a:pPr>
            <a:r>
              <a:rPr lang="pl-PL" sz="2000" dirty="0" smtClean="0">
                <a:latin typeface="+mj-lt"/>
                <a:ea typeface="Calibri"/>
                <a:cs typeface="Times New Roman"/>
              </a:rPr>
              <a:t>Do </a:t>
            </a:r>
            <a:r>
              <a:rPr lang="pl-PL" sz="2000" dirty="0">
                <a:latin typeface="+mj-lt"/>
                <a:ea typeface="Calibri"/>
                <a:cs typeface="Times New Roman"/>
              </a:rPr>
              <a:t>europejskiego prawa pracy zalicza się również umowy międzynarodowe oraz akty prawa wewnętrznego, dotyczące </a:t>
            </a:r>
            <a:r>
              <a:rPr lang="pl-PL" sz="2000" dirty="0" smtClean="0">
                <a:latin typeface="+mj-lt"/>
                <a:ea typeface="Calibri"/>
                <a:cs typeface="Times New Roman"/>
              </a:rPr>
              <a:t>stosunków </a:t>
            </a:r>
            <a:r>
              <a:rPr lang="pl-PL" sz="2000" dirty="0">
                <a:latin typeface="+mj-lt"/>
                <a:ea typeface="Calibri"/>
                <a:cs typeface="Times New Roman"/>
              </a:rPr>
              <a:t>pracy z tzw. elementem obcym tj. realizowane na obcym terytorium lub też na obszarze własnego państwa ale </a:t>
            </a:r>
            <a:r>
              <a:rPr lang="pl-PL" sz="2000" dirty="0" smtClean="0">
                <a:latin typeface="+mj-lt"/>
                <a:ea typeface="Calibri"/>
                <a:cs typeface="Times New Roman"/>
              </a:rPr>
              <a:t>z udziałem </a:t>
            </a:r>
            <a:r>
              <a:rPr lang="pl-PL" sz="2000" dirty="0">
                <a:latin typeface="+mj-lt"/>
                <a:ea typeface="Calibri"/>
                <a:cs typeface="Times New Roman"/>
              </a:rPr>
              <a:t>obywateli państw obcych; chodzi tu oczywiście o istnienie również elementu europejskiego. </a:t>
            </a:r>
            <a:endParaRPr lang="pl-PL" sz="1800" dirty="0">
              <a:latin typeface="+mj-lt"/>
              <a:ea typeface="Calibri"/>
              <a:cs typeface="Times New Roman"/>
            </a:endParaRPr>
          </a:p>
          <a:p>
            <a:pPr marL="0" indent="0" algn="just">
              <a:buNone/>
            </a:pPr>
            <a:endParaRPr lang="pl-PL" sz="1600" dirty="0"/>
          </a:p>
        </p:txBody>
      </p:sp>
    </p:spTree>
    <p:extLst>
      <p:ext uri="{BB962C8B-B14F-4D97-AF65-F5344CB8AC3E}">
        <p14:creationId xmlns:p14="http://schemas.microsoft.com/office/powerpoint/2010/main" val="515904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1"/>
          </p:nvPr>
        </p:nvSpPr>
        <p:spPr>
          <a:xfrm>
            <a:off x="1043608" y="980728"/>
            <a:ext cx="8100392" cy="5737848"/>
          </a:xfrm>
        </p:spPr>
        <p:txBody>
          <a:bodyPr>
            <a:normAutofit/>
          </a:bodyPr>
          <a:lstStyle/>
          <a:p>
            <a:pPr marL="0" indent="0" algn="just">
              <a:lnSpc>
                <a:spcPct val="115000"/>
              </a:lnSpc>
              <a:spcAft>
                <a:spcPts val="0"/>
              </a:spcAft>
              <a:buNone/>
            </a:pPr>
            <a:r>
              <a:rPr lang="pl-PL" sz="2000" dirty="0">
                <a:latin typeface="+mj-lt"/>
                <a:ea typeface="Calibri"/>
                <a:cs typeface="Times New Roman"/>
              </a:rPr>
              <a:t>Z punktu widzenia treściowej zawartości norm zawartych w wymienionych aktach można dokonać ich trójpodziału na:</a:t>
            </a:r>
            <a:endParaRPr lang="pl-PL" sz="1800" dirty="0">
              <a:latin typeface="+mj-lt"/>
              <a:ea typeface="Calibri"/>
              <a:cs typeface="Times New Roman"/>
            </a:endParaRPr>
          </a:p>
          <a:p>
            <a:pPr lvl="0" algn="just">
              <a:lnSpc>
                <a:spcPct val="115000"/>
              </a:lnSpc>
              <a:buFont typeface="+mj-lt"/>
              <a:buAutoNum type="arabicPeriod"/>
            </a:pPr>
            <a:r>
              <a:rPr lang="pl-PL" sz="2000" dirty="0">
                <a:latin typeface="+mj-lt"/>
                <a:ea typeface="Calibri"/>
                <a:cs typeface="Times New Roman"/>
              </a:rPr>
              <a:t>normy określające </a:t>
            </a:r>
            <a:r>
              <a:rPr lang="pl-PL" sz="2000" b="1" dirty="0">
                <a:latin typeface="+mj-lt"/>
                <a:ea typeface="Calibri"/>
                <a:cs typeface="Times New Roman"/>
              </a:rPr>
              <a:t>cele rozwojowe</a:t>
            </a:r>
            <a:r>
              <a:rPr lang="pl-PL" sz="2000" dirty="0">
                <a:latin typeface="+mj-lt"/>
                <a:ea typeface="Calibri"/>
                <a:cs typeface="Times New Roman"/>
              </a:rPr>
              <a:t> prawa pracy (jego instytucji)</a:t>
            </a:r>
            <a:endParaRPr lang="pl-PL" sz="1800" dirty="0">
              <a:latin typeface="+mj-lt"/>
              <a:ea typeface="Calibri"/>
              <a:cs typeface="Times New Roman"/>
            </a:endParaRPr>
          </a:p>
          <a:p>
            <a:pPr lvl="0" algn="just">
              <a:lnSpc>
                <a:spcPct val="115000"/>
              </a:lnSpc>
              <a:buFont typeface="+mj-lt"/>
              <a:buAutoNum type="arabicPeriod"/>
            </a:pPr>
            <a:r>
              <a:rPr lang="pl-PL" sz="2000" dirty="0">
                <a:latin typeface="+mj-lt"/>
                <a:ea typeface="Calibri"/>
                <a:cs typeface="Times New Roman"/>
              </a:rPr>
              <a:t>normy określające </a:t>
            </a:r>
            <a:r>
              <a:rPr lang="pl-PL" sz="2000" b="1" dirty="0">
                <a:latin typeface="+mj-lt"/>
                <a:ea typeface="Calibri"/>
                <a:cs typeface="Times New Roman"/>
              </a:rPr>
              <a:t>standardy</a:t>
            </a:r>
            <a:r>
              <a:rPr lang="pl-PL" sz="2000" dirty="0">
                <a:latin typeface="+mj-lt"/>
                <a:ea typeface="Calibri"/>
                <a:cs typeface="Times New Roman"/>
              </a:rPr>
              <a:t> w zakresie prawa pracy</a:t>
            </a:r>
            <a:endParaRPr lang="pl-PL" sz="1800" dirty="0">
              <a:latin typeface="+mj-lt"/>
              <a:ea typeface="Calibri"/>
              <a:cs typeface="Times New Roman"/>
            </a:endParaRPr>
          </a:p>
          <a:p>
            <a:pPr lvl="0" algn="just">
              <a:lnSpc>
                <a:spcPct val="115000"/>
              </a:lnSpc>
              <a:buFont typeface="+mj-lt"/>
              <a:buAutoNum type="arabicPeriod"/>
            </a:pPr>
            <a:r>
              <a:rPr lang="pl-PL" sz="2000" b="1" dirty="0">
                <a:latin typeface="+mj-lt"/>
                <a:ea typeface="Calibri"/>
                <a:cs typeface="Times New Roman"/>
              </a:rPr>
              <a:t>normy kolizyjne </a:t>
            </a:r>
            <a:r>
              <a:rPr lang="pl-PL" sz="2000" dirty="0">
                <a:latin typeface="+mj-lt"/>
                <a:ea typeface="Calibri"/>
                <a:cs typeface="Times New Roman"/>
              </a:rPr>
              <a:t>wyznaczające prawo właściwe w zakresie stosunków pracy z elementem obcym; </a:t>
            </a:r>
            <a:r>
              <a:rPr lang="pl-PL" sz="2000" dirty="0" smtClean="0">
                <a:latin typeface="+mj-lt"/>
                <a:ea typeface="Calibri"/>
                <a:cs typeface="Times New Roman"/>
              </a:rPr>
              <a:t>są </a:t>
            </a:r>
            <a:r>
              <a:rPr lang="pl-PL" sz="2000" dirty="0">
                <a:latin typeface="+mj-lt"/>
                <a:ea typeface="Calibri"/>
                <a:cs typeface="Times New Roman"/>
              </a:rPr>
              <a:t>one zawarte w przepisach prawa krajowego a ponadto w umowach </a:t>
            </a:r>
            <a:r>
              <a:rPr lang="pl-PL" sz="2000" dirty="0" smtClean="0">
                <a:latin typeface="+mj-lt"/>
                <a:ea typeface="Calibri"/>
                <a:cs typeface="Times New Roman"/>
              </a:rPr>
              <a:t>międzynarodowych</a:t>
            </a:r>
            <a:endParaRPr lang="pl-PL" sz="1800" dirty="0">
              <a:latin typeface="+mj-lt"/>
              <a:ea typeface="Calibri"/>
              <a:cs typeface="Times New Roman"/>
            </a:endParaRPr>
          </a:p>
          <a:p>
            <a:pPr marL="0" indent="0" algn="just">
              <a:buNone/>
            </a:pPr>
            <a:endParaRPr lang="pl-PL" sz="1600" dirty="0"/>
          </a:p>
        </p:txBody>
      </p:sp>
    </p:spTree>
    <p:extLst>
      <p:ext uri="{BB962C8B-B14F-4D97-AF65-F5344CB8AC3E}">
        <p14:creationId xmlns:p14="http://schemas.microsoft.com/office/powerpoint/2010/main" val="2289047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441"/>
            <a:ext cx="13988993" cy="884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a:xfrm>
            <a:off x="-108520" y="2060848"/>
            <a:ext cx="7467600" cy="1143000"/>
          </a:xfrm>
        </p:spPr>
        <p:txBody>
          <a:bodyPr>
            <a:normAutofit fontScale="90000"/>
          </a:bodyPr>
          <a:lstStyle/>
          <a:p>
            <a:r>
              <a:rPr lang="pl-PL" b="1" dirty="0" smtClean="0"/>
              <a:t>CHARAKTER NORM USTAWOWEGO PRAWA PRACY</a:t>
            </a:r>
            <a:r>
              <a:rPr lang="pl-PL" dirty="0" smtClean="0"/>
              <a:t/>
            </a:r>
            <a:br>
              <a:rPr lang="pl-PL" dirty="0" smtClean="0"/>
            </a:br>
            <a:endParaRPr lang="pl-PL" dirty="0"/>
          </a:p>
        </p:txBody>
      </p:sp>
    </p:spTree>
    <p:extLst>
      <p:ext uri="{BB962C8B-B14F-4D97-AF65-F5344CB8AC3E}">
        <p14:creationId xmlns:p14="http://schemas.microsoft.com/office/powerpoint/2010/main" val="3252859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unsplash.com/photo-1505890664924-d8dd1a522719?dpr=1&amp;auto=format&amp;fit=crop&amp;w=1000&amp;q=80&amp;cs=tinysrgb"/>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3347" y="-99392"/>
            <a:ext cx="10430873"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539552" y="836712"/>
            <a:ext cx="8229600" cy="1143000"/>
          </a:xfrm>
        </p:spPr>
        <p:txBody>
          <a:bodyPr>
            <a:normAutofit fontScale="90000"/>
          </a:bodyPr>
          <a:lstStyle/>
          <a:p>
            <a:r>
              <a:rPr lang="pl-PL" b="1" dirty="0" smtClean="0"/>
              <a:t>PRZEDMIOT PRAWA PRACY</a:t>
            </a:r>
            <a:r>
              <a:rPr lang="pl-PL" dirty="0" smtClean="0"/>
              <a:t/>
            </a:r>
            <a:br>
              <a:rPr lang="pl-PL" dirty="0" smtClean="0"/>
            </a:br>
            <a:endParaRPr lang="pl-PL" dirty="0"/>
          </a:p>
        </p:txBody>
      </p:sp>
    </p:spTree>
    <p:extLst>
      <p:ext uri="{BB962C8B-B14F-4D97-AF65-F5344CB8AC3E}">
        <p14:creationId xmlns:p14="http://schemas.microsoft.com/office/powerpoint/2010/main" val="200276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844824"/>
            <a:ext cx="8229600" cy="3845024"/>
          </a:xfrm>
        </p:spPr>
        <p:txBody>
          <a:bodyPr/>
          <a:lstStyle/>
          <a:p>
            <a:pPr>
              <a:buNone/>
            </a:pPr>
            <a:r>
              <a:rPr lang="pl-PL" dirty="0" smtClean="0"/>
              <a:t>   Charakterystyczne jest występowanie </a:t>
            </a:r>
            <a:r>
              <a:rPr lang="pl-PL" b="1" dirty="0" smtClean="0"/>
              <a:t>norm jednostronnie bezwzględnie obowiązujących (zasada uprzywilejowania pracownika)</a:t>
            </a:r>
            <a:endParaRPr lang="pl-PL" dirty="0" smtClean="0"/>
          </a:p>
          <a:p>
            <a:pPr>
              <a:buNone/>
            </a:pPr>
            <a:r>
              <a:rPr lang="pl-PL" dirty="0" smtClean="0"/>
              <a:t>   - ustanawiają minimalny poziom uprawnień na rzecz pracownika + nie przewidują ich górnej granicy (strony same ustanawiają) </a:t>
            </a:r>
          </a:p>
          <a:p>
            <a:pPr>
              <a:buNone/>
            </a:pPr>
            <a:r>
              <a:rPr lang="pl-PL" b="1" dirty="0" smtClean="0"/>
              <a:t>    np. art. 18 </a:t>
            </a:r>
            <a:r>
              <a:rPr lang="pl-PL" b="1" dirty="0" err="1" smtClean="0"/>
              <a:t>k.p</a:t>
            </a:r>
            <a:r>
              <a:rPr lang="pl-PL" b="1" dirty="0" smtClean="0"/>
              <a:t>.</a:t>
            </a:r>
            <a:endParaRPr lang="pl-PL" dirty="0" smtClean="0"/>
          </a:p>
          <a:p>
            <a:pPr>
              <a:buNone/>
            </a:pPr>
            <a:endParaRPr lang="pl-PL" dirty="0"/>
          </a:p>
        </p:txBody>
      </p:sp>
    </p:spTree>
    <p:extLst>
      <p:ext uri="{BB962C8B-B14F-4D97-AF65-F5344CB8AC3E}">
        <p14:creationId xmlns:p14="http://schemas.microsoft.com/office/powerpoint/2010/main" val="3770971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916832"/>
            <a:ext cx="8229600" cy="3629000"/>
          </a:xfrm>
        </p:spPr>
        <p:txBody>
          <a:bodyPr/>
          <a:lstStyle/>
          <a:p>
            <a:pPr>
              <a:buNone/>
            </a:pPr>
            <a:r>
              <a:rPr lang="pl-PL" b="1" dirty="0" smtClean="0"/>
              <a:t>   zasada automatyzmu- </a:t>
            </a:r>
            <a:r>
              <a:rPr lang="pl-PL" dirty="0" smtClean="0"/>
              <a:t>postanowienia, które są mniej korzystne dla pracownika niż te, które wynikają z przepisów prawa pracy są nieważne i </a:t>
            </a:r>
            <a:r>
              <a:rPr lang="pl-PL" b="1" dirty="0" smtClean="0"/>
              <a:t>automatycznie zastępują je bardziej korzystne</a:t>
            </a:r>
            <a:endParaRPr lang="pl-PL" b="1" dirty="0"/>
          </a:p>
        </p:txBody>
      </p:sp>
    </p:spTree>
    <p:extLst>
      <p:ext uri="{BB962C8B-B14F-4D97-AF65-F5344CB8AC3E}">
        <p14:creationId xmlns:p14="http://schemas.microsoft.com/office/powerpoint/2010/main" val="2069623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628800"/>
            <a:ext cx="7467600" cy="4873752"/>
          </a:xfrm>
        </p:spPr>
        <p:txBody>
          <a:bodyPr/>
          <a:lstStyle/>
          <a:p>
            <a:pPr>
              <a:buNone/>
            </a:pPr>
            <a:r>
              <a:rPr lang="pl-PL" dirty="0" smtClean="0"/>
              <a:t>   Poza tym występują również:</a:t>
            </a:r>
          </a:p>
          <a:p>
            <a:pPr>
              <a:buNone/>
            </a:pPr>
            <a:endParaRPr lang="pl-PL" dirty="0" smtClean="0"/>
          </a:p>
          <a:p>
            <a:pPr>
              <a:buNone/>
            </a:pPr>
            <a:r>
              <a:rPr lang="pl-PL" dirty="0" smtClean="0"/>
              <a:t>   </a:t>
            </a:r>
            <a:r>
              <a:rPr lang="pl-PL" b="1" dirty="0" smtClean="0"/>
              <a:t>- normy ściśle bezwzględnie obowiązujące </a:t>
            </a:r>
          </a:p>
          <a:p>
            <a:pPr>
              <a:buNone/>
            </a:pPr>
            <a:endParaRPr lang="pl-PL" dirty="0" smtClean="0"/>
          </a:p>
          <a:p>
            <a:pPr>
              <a:buNone/>
            </a:pPr>
            <a:r>
              <a:rPr lang="pl-PL" b="1" dirty="0" smtClean="0"/>
              <a:t>   - normy dyspozytywne</a:t>
            </a:r>
            <a:endParaRPr lang="pl-PL" b="1" dirty="0"/>
          </a:p>
        </p:txBody>
      </p:sp>
    </p:spTree>
    <p:extLst>
      <p:ext uri="{BB962C8B-B14F-4D97-AF65-F5344CB8AC3E}">
        <p14:creationId xmlns:p14="http://schemas.microsoft.com/office/powerpoint/2010/main" val="2012955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fontScale="92500" lnSpcReduction="10000"/>
          </a:bodyPr>
          <a:lstStyle/>
          <a:p>
            <a:pPr>
              <a:buNone/>
            </a:pPr>
            <a:r>
              <a:rPr lang="pl-PL" dirty="0" smtClean="0"/>
              <a:t>-  normy ściśle bezwzględnie obowiązujące </a:t>
            </a:r>
          </a:p>
          <a:p>
            <a:pPr>
              <a:buNone/>
            </a:pPr>
            <a:r>
              <a:rPr lang="pl-PL" dirty="0" smtClean="0"/>
              <a:t>   (np. przepisy dot. obowiązków pracowniczych, art. 178 </a:t>
            </a:r>
            <a:r>
              <a:rPr lang="pl-PL" dirty="0" err="1" smtClean="0"/>
              <a:t>k.p</a:t>
            </a:r>
            <a:r>
              <a:rPr lang="pl-PL" dirty="0" smtClean="0"/>
              <a:t>., zgodnie z którym pracownicy w ciąży nie wolno zatrudniać w godzinach nadliczbowych ani w porze nocnej)</a:t>
            </a:r>
          </a:p>
          <a:p>
            <a:pPr>
              <a:buNone/>
            </a:pPr>
            <a:endParaRPr lang="pl-PL" dirty="0" smtClean="0"/>
          </a:p>
          <a:p>
            <a:pPr>
              <a:buNone/>
            </a:pPr>
            <a:r>
              <a:rPr lang="pl-PL" dirty="0" smtClean="0"/>
              <a:t>   - normy dyspozytywne (mają zastosowanie tylko wtedy, gdy strony nie zawrą innych postanowień, nieliczne w prawie pracy)</a:t>
            </a:r>
          </a:p>
          <a:p>
            <a:pPr>
              <a:buNone/>
            </a:pPr>
            <a:endParaRPr lang="pl-PL" dirty="0"/>
          </a:p>
        </p:txBody>
      </p:sp>
    </p:spTree>
    <p:extLst>
      <p:ext uri="{BB962C8B-B14F-4D97-AF65-F5344CB8AC3E}">
        <p14:creationId xmlns:p14="http://schemas.microsoft.com/office/powerpoint/2010/main" val="1169185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 y="-171400"/>
            <a:ext cx="10097627"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1547664" y="260648"/>
            <a:ext cx="7467600" cy="4873752"/>
          </a:xfrm>
        </p:spPr>
        <p:txBody>
          <a:bodyPr>
            <a:normAutofit/>
          </a:bodyPr>
          <a:lstStyle/>
          <a:p>
            <a:pPr algn="ctr">
              <a:buNone/>
            </a:pPr>
            <a:r>
              <a:rPr lang="pl-PL" b="1" dirty="0" smtClean="0"/>
              <a:t>ZASADY PRAWA PRACY</a:t>
            </a:r>
          </a:p>
          <a:p>
            <a:pPr algn="r">
              <a:buNone/>
            </a:pPr>
            <a:r>
              <a:rPr lang="pl-PL" dirty="0" smtClean="0"/>
              <a:t>	Zasady </a:t>
            </a:r>
            <a:r>
              <a:rPr lang="pl-PL" dirty="0"/>
              <a:t>prawa pracy to </a:t>
            </a:r>
            <a:r>
              <a:rPr lang="pl-PL" dirty="0" smtClean="0"/>
              <a:t>główne idee </a:t>
            </a:r>
            <a:r>
              <a:rPr lang="pl-PL" dirty="0"/>
              <a:t>o charakterze </a:t>
            </a:r>
            <a:r>
              <a:rPr lang="pl-PL" b="1" dirty="0"/>
              <a:t>normatywnym</a:t>
            </a:r>
            <a:r>
              <a:rPr lang="pl-PL" dirty="0"/>
              <a:t> w postaci norm prawnych. </a:t>
            </a:r>
            <a:endParaRPr lang="pl-PL" dirty="0" smtClean="0"/>
          </a:p>
          <a:p>
            <a:pPr algn="r">
              <a:buNone/>
            </a:pPr>
            <a:r>
              <a:rPr lang="pl-PL" dirty="0"/>
              <a:t>	</a:t>
            </a:r>
            <a:r>
              <a:rPr lang="pl-PL" dirty="0" smtClean="0"/>
              <a:t>Wyróżnia </a:t>
            </a:r>
            <a:r>
              <a:rPr lang="pl-PL" dirty="0"/>
              <a:t>się zasady w znaczeniu: </a:t>
            </a:r>
            <a:endParaRPr lang="pl-PL" dirty="0" smtClean="0"/>
          </a:p>
          <a:p>
            <a:pPr marL="514350" indent="-514350" algn="r">
              <a:buAutoNum type="arabicPeriod"/>
            </a:pPr>
            <a:r>
              <a:rPr lang="pl-PL" dirty="0" smtClean="0"/>
              <a:t>normatywnym </a:t>
            </a:r>
          </a:p>
          <a:p>
            <a:pPr marL="514350" indent="-514350" algn="r">
              <a:buAutoNum type="arabicPeriod"/>
            </a:pPr>
            <a:r>
              <a:rPr lang="pl-PL" dirty="0" smtClean="0"/>
              <a:t>postulatywnym </a:t>
            </a:r>
          </a:p>
          <a:p>
            <a:pPr marL="514350" indent="-514350" algn="r">
              <a:buAutoNum type="arabicPeriod"/>
            </a:pPr>
            <a:r>
              <a:rPr lang="pl-PL" dirty="0" smtClean="0"/>
              <a:t>opisowym </a:t>
            </a:r>
            <a:endParaRPr lang="pl-PL" b="1" dirty="0"/>
          </a:p>
        </p:txBody>
      </p:sp>
    </p:spTree>
    <p:extLst>
      <p:ext uri="{BB962C8B-B14F-4D97-AF65-F5344CB8AC3E}">
        <p14:creationId xmlns:p14="http://schemas.microsoft.com/office/powerpoint/2010/main" val="3648512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ZASADY NORMATYWNE (DYREKTYWNE)</a:t>
            </a:r>
          </a:p>
          <a:p>
            <a:pPr algn="just"/>
            <a:r>
              <a:rPr lang="pl-PL" dirty="0" smtClean="0"/>
              <a:t>ustalają konkretne </a:t>
            </a:r>
            <a:r>
              <a:rPr lang="pl-PL" dirty="0"/>
              <a:t>prawa i </a:t>
            </a:r>
            <a:r>
              <a:rPr lang="pl-PL" dirty="0" smtClean="0"/>
              <a:t>obowiązki</a:t>
            </a:r>
          </a:p>
          <a:p>
            <a:pPr algn="just"/>
            <a:r>
              <a:rPr lang="pl-PL" dirty="0"/>
              <a:t>m</a:t>
            </a:r>
            <a:r>
              <a:rPr lang="pl-PL" dirty="0" smtClean="0"/>
              <a:t>ogą </a:t>
            </a:r>
            <a:r>
              <a:rPr lang="pl-PL" dirty="0"/>
              <a:t>być </a:t>
            </a:r>
            <a:r>
              <a:rPr lang="pl-PL" dirty="0" smtClean="0"/>
              <a:t>stosowane bezpośrednio</a:t>
            </a:r>
          </a:p>
          <a:p>
            <a:pPr algn="just"/>
            <a:r>
              <a:rPr lang="pl-PL" dirty="0"/>
              <a:t>n</a:t>
            </a:r>
            <a:r>
              <a:rPr lang="pl-PL" dirty="0" smtClean="0"/>
              <a:t>ajczęściej formułowane w KRP, kodeksie</a:t>
            </a:r>
          </a:p>
          <a:p>
            <a:pPr algn="just"/>
            <a:r>
              <a:rPr lang="pl-PL" dirty="0"/>
              <a:t>w</a:t>
            </a:r>
            <a:r>
              <a:rPr lang="pl-PL" dirty="0" smtClean="0"/>
              <a:t>yrażone w 1 lub kilku przepisach</a:t>
            </a:r>
          </a:p>
          <a:p>
            <a:pPr marL="0" indent="0" algn="just">
              <a:buNone/>
            </a:pPr>
            <a:r>
              <a:rPr lang="pl-PL" dirty="0" smtClean="0"/>
              <a:t>(np. zasada wolności pracy, wolności zrzeszania związków zawodowych)</a:t>
            </a:r>
          </a:p>
          <a:p>
            <a:pPr algn="just">
              <a:buNone/>
            </a:pPr>
            <a:endParaRPr lang="pl-PL" dirty="0"/>
          </a:p>
        </p:txBody>
      </p:sp>
    </p:spTree>
    <p:extLst>
      <p:ext uri="{BB962C8B-B14F-4D97-AF65-F5344CB8AC3E}">
        <p14:creationId xmlns:p14="http://schemas.microsoft.com/office/powerpoint/2010/main" val="2790431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ZASADY POSTULATYWNE</a:t>
            </a:r>
          </a:p>
          <a:p>
            <a:pPr algn="just"/>
            <a:r>
              <a:rPr lang="pl-PL" dirty="0" smtClean="0">
                <a:solidFill>
                  <a:srgbClr val="000000"/>
                </a:solidFill>
                <a:latin typeface="ff7"/>
              </a:rPr>
              <a:t>wyrażają </a:t>
            </a:r>
            <a:r>
              <a:rPr lang="pl-PL" dirty="0">
                <a:solidFill>
                  <a:srgbClr val="000000"/>
                </a:solidFill>
                <a:latin typeface="ff7"/>
              </a:rPr>
              <a:t>jedynie pewne idee kierunkowe, cele </a:t>
            </a:r>
            <a:r>
              <a:rPr lang="pl-PL" dirty="0" smtClean="0">
                <a:solidFill>
                  <a:srgbClr val="000000"/>
                </a:solidFill>
                <a:latin typeface="ff7"/>
              </a:rPr>
              <a:t>legislacyjne</a:t>
            </a:r>
          </a:p>
          <a:p>
            <a:pPr algn="just"/>
            <a:r>
              <a:rPr lang="pl-PL" dirty="0" smtClean="0">
                <a:solidFill>
                  <a:srgbClr val="000000"/>
                </a:solidFill>
                <a:latin typeface="ff7"/>
              </a:rPr>
              <a:t>nie </a:t>
            </a:r>
            <a:r>
              <a:rPr lang="pl-PL" dirty="0">
                <a:solidFill>
                  <a:srgbClr val="000000"/>
                </a:solidFill>
                <a:latin typeface="ff7"/>
              </a:rPr>
              <a:t>są </a:t>
            </a:r>
            <a:r>
              <a:rPr lang="pl-PL" dirty="0" smtClean="0">
                <a:solidFill>
                  <a:srgbClr val="000000"/>
                </a:solidFill>
                <a:latin typeface="ff7"/>
              </a:rPr>
              <a:t>źródłem </a:t>
            </a:r>
            <a:r>
              <a:rPr lang="pl-PL" dirty="0">
                <a:solidFill>
                  <a:srgbClr val="000000"/>
                </a:solidFill>
                <a:latin typeface="ff7"/>
              </a:rPr>
              <a:t>praw podmiotowych i nie mogą być źródłem </a:t>
            </a:r>
            <a:r>
              <a:rPr lang="pl-PL" dirty="0" smtClean="0">
                <a:solidFill>
                  <a:srgbClr val="000000"/>
                </a:solidFill>
                <a:latin typeface="ff7"/>
              </a:rPr>
              <a:t>roszczeń</a:t>
            </a:r>
          </a:p>
          <a:p>
            <a:pPr marL="0" indent="0" algn="just">
              <a:buNone/>
            </a:pPr>
            <a:r>
              <a:rPr lang="pl-PL" dirty="0" smtClean="0">
                <a:solidFill>
                  <a:srgbClr val="000000"/>
                </a:solidFill>
                <a:latin typeface="ff7"/>
              </a:rPr>
              <a:t>(zasada skracania czasu pracy, powszechności ubezpieczenia)</a:t>
            </a:r>
            <a:endParaRPr lang="pl-PL" dirty="0"/>
          </a:p>
        </p:txBody>
      </p:sp>
    </p:spTree>
    <p:extLst>
      <p:ext uri="{BB962C8B-B14F-4D97-AF65-F5344CB8AC3E}">
        <p14:creationId xmlns:p14="http://schemas.microsoft.com/office/powerpoint/2010/main" val="2008793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a:bodyPr>
          <a:lstStyle/>
          <a:p>
            <a:pPr algn="ctr">
              <a:buNone/>
            </a:pPr>
            <a:r>
              <a:rPr lang="pl-PL" b="1" dirty="0" smtClean="0"/>
              <a:t>ZASADY OPISOWE</a:t>
            </a:r>
          </a:p>
          <a:p>
            <a:r>
              <a:rPr lang="pl-PL" dirty="0"/>
              <a:t>w</a:t>
            </a:r>
            <a:r>
              <a:rPr lang="pl-PL" dirty="0" smtClean="0"/>
              <a:t>ypracowane przez doktrynę, orzecznictwo</a:t>
            </a:r>
          </a:p>
          <a:p>
            <a:r>
              <a:rPr lang="pl-PL" dirty="0" smtClean="0"/>
              <a:t>są </a:t>
            </a:r>
            <a:r>
              <a:rPr lang="pl-PL" dirty="0"/>
              <a:t>oparte najczęściej na </a:t>
            </a:r>
            <a:r>
              <a:rPr lang="pl-PL" dirty="0" smtClean="0"/>
              <a:t>wielu regulacjach, </a:t>
            </a:r>
            <a:r>
              <a:rPr lang="pl-PL" dirty="0"/>
              <a:t>z których wyprowadza się wnioski co do cech charakterystycznych </a:t>
            </a:r>
            <a:r>
              <a:rPr lang="pl-PL" dirty="0" smtClean="0"/>
              <a:t>instytucji</a:t>
            </a:r>
          </a:p>
          <a:p>
            <a:pPr marL="0" indent="0" algn="just">
              <a:buNone/>
            </a:pPr>
            <a:r>
              <a:rPr lang="pl-PL" dirty="0" smtClean="0"/>
              <a:t>(np</a:t>
            </a:r>
            <a:r>
              <a:rPr lang="pl-PL" dirty="0"/>
              <a:t>. zasada </a:t>
            </a:r>
            <a:r>
              <a:rPr lang="pl-PL" dirty="0" smtClean="0"/>
              <a:t>ochrony trwałości stosunku pracy, ryzyka pracodawcy)</a:t>
            </a:r>
            <a:endParaRPr lang="pl-PL" dirty="0"/>
          </a:p>
          <a:p>
            <a:pPr algn="just">
              <a:buNone/>
            </a:pPr>
            <a:endParaRPr lang="pl-PL" dirty="0"/>
          </a:p>
        </p:txBody>
      </p:sp>
    </p:spTree>
    <p:extLst>
      <p:ext uri="{BB962C8B-B14F-4D97-AF65-F5344CB8AC3E}">
        <p14:creationId xmlns:p14="http://schemas.microsoft.com/office/powerpoint/2010/main" val="2702330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340768"/>
            <a:ext cx="7467600" cy="4873752"/>
          </a:xfrm>
        </p:spPr>
        <p:txBody>
          <a:bodyPr>
            <a:normAutofit fontScale="55000" lnSpcReduction="20000"/>
          </a:bodyPr>
          <a:lstStyle/>
          <a:p>
            <a:pPr algn="ctr">
              <a:buNone/>
            </a:pPr>
            <a:r>
              <a:rPr lang="pl-PL" b="1" dirty="0" smtClean="0"/>
              <a:t>ZASADY USUWANIA KOLIZJI MIĘDZY POSZCZEGÓLNYMI ŹRÓDŁAMI PRAWA</a:t>
            </a:r>
          </a:p>
          <a:p>
            <a:pPr marL="0" indent="0">
              <a:buNone/>
            </a:pPr>
            <a:endParaRPr lang="pl-PL" b="1" dirty="0" smtClean="0">
              <a:solidFill>
                <a:srgbClr val="333333"/>
              </a:solidFill>
              <a:latin typeface="Open Sans"/>
            </a:endParaRPr>
          </a:p>
          <a:p>
            <a:pPr marL="0" indent="0">
              <a:buNone/>
            </a:pPr>
            <a:r>
              <a:rPr lang="pl-PL" b="1" dirty="0" smtClean="0">
                <a:solidFill>
                  <a:srgbClr val="333333"/>
                </a:solidFill>
                <a:latin typeface="Open Sans"/>
              </a:rPr>
              <a:t>Art</a:t>
            </a:r>
            <a:r>
              <a:rPr lang="pl-PL" b="1" dirty="0">
                <a:solidFill>
                  <a:srgbClr val="333333"/>
                </a:solidFill>
                <a:latin typeface="Open Sans"/>
              </a:rPr>
              <a:t>.  9.  [Źródła prawa pracy]§  1. </a:t>
            </a:r>
            <a:r>
              <a:rPr lang="pl-PL" dirty="0">
                <a:solidFill>
                  <a:srgbClr val="333333"/>
                </a:solidFill>
                <a:latin typeface="Open Sans"/>
              </a:rPr>
              <a:t>Ilekroć w Kodeksie pracy jest mowa o prawie pracy, rozumie się przez to przepisy Kodeksu pracy oraz przepisy innych ustaw i aktów wykonawczych, określające prawa i obowiązki pracowników i pracodawców, a także postanowienia układów zbiorowych pracy i innych opartych na ustawie porozumień zbiorowych, regulaminów i statutów określających prawa i obowiązki stron stosunku pracy.</a:t>
            </a:r>
          </a:p>
          <a:p>
            <a:pPr marL="0" indent="0">
              <a:buNone/>
            </a:pPr>
            <a:r>
              <a:rPr lang="pl-PL" b="1" dirty="0" smtClean="0">
                <a:solidFill>
                  <a:srgbClr val="333333"/>
                </a:solidFill>
                <a:latin typeface="Open Sans"/>
              </a:rPr>
              <a:t>§</a:t>
            </a:r>
            <a:r>
              <a:rPr lang="pl-PL" b="1" dirty="0">
                <a:solidFill>
                  <a:srgbClr val="333333"/>
                </a:solidFill>
                <a:latin typeface="Open Sans"/>
              </a:rPr>
              <a:t>  2. </a:t>
            </a:r>
            <a:r>
              <a:rPr lang="pl-PL" dirty="0">
                <a:solidFill>
                  <a:srgbClr val="333333"/>
                </a:solidFill>
                <a:latin typeface="Open Sans"/>
              </a:rPr>
              <a:t>Postanowienia układów zbiorowych pracy i porozumień zbiorowych oraz regulaminów i statutów </a:t>
            </a:r>
            <a:r>
              <a:rPr lang="pl-PL" b="1" dirty="0">
                <a:solidFill>
                  <a:srgbClr val="333333"/>
                </a:solidFill>
                <a:latin typeface="Open Sans"/>
              </a:rPr>
              <a:t>nie mogą być mniej korzystne dla pracowników niż przepisy Kodeksu pracy oraz innych ustaw i aktów wykonawczych.</a:t>
            </a:r>
          </a:p>
          <a:p>
            <a:pPr marL="0" indent="0">
              <a:buNone/>
            </a:pPr>
            <a:r>
              <a:rPr lang="pl-PL" b="1" dirty="0">
                <a:solidFill>
                  <a:srgbClr val="333333"/>
                </a:solidFill>
                <a:latin typeface="Open Sans"/>
              </a:rPr>
              <a:t>§  3. </a:t>
            </a:r>
            <a:r>
              <a:rPr lang="pl-PL" dirty="0">
                <a:solidFill>
                  <a:srgbClr val="333333"/>
                </a:solidFill>
                <a:latin typeface="Open Sans"/>
              </a:rPr>
              <a:t>Postanowienia regulaminów i statutów nie mogą być mniej korzystne dla pracowników niż postanowienia układów zbiorowych pracy i porozumień zbiorowych.</a:t>
            </a:r>
          </a:p>
          <a:p>
            <a:pPr marL="0" indent="0">
              <a:buNone/>
            </a:pPr>
            <a:r>
              <a:rPr lang="pl-PL" b="1" dirty="0">
                <a:solidFill>
                  <a:srgbClr val="333333"/>
                </a:solidFill>
                <a:latin typeface="Open Sans"/>
              </a:rPr>
              <a:t>  4. </a:t>
            </a:r>
            <a:r>
              <a:rPr lang="pl-PL" dirty="0">
                <a:solidFill>
                  <a:srgbClr val="333333"/>
                </a:solidFill>
                <a:latin typeface="Open Sans"/>
              </a:rPr>
              <a:t>Postanowienia układów zbiorowych pracy i innych opartych na ustawie porozumień zbiorowych, regulaminów oraz statutów określających prawa i obowiązki stron stosunku pracy, naruszające zasadę równego traktowania w zatrudnieniu, nie obowiązują.</a:t>
            </a:r>
          </a:p>
          <a:p>
            <a:pPr algn="just">
              <a:buNone/>
            </a:pPr>
            <a:endParaRPr lang="pl-PL" dirty="0"/>
          </a:p>
        </p:txBody>
      </p:sp>
    </p:spTree>
    <p:extLst>
      <p:ext uri="{BB962C8B-B14F-4D97-AF65-F5344CB8AC3E}">
        <p14:creationId xmlns:p14="http://schemas.microsoft.com/office/powerpoint/2010/main" val="2485524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ile of book on whit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90343"/>
            <a:ext cx="7559347" cy="503641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683568" y="1988840"/>
            <a:ext cx="5308104" cy="2304256"/>
          </a:xfrm>
        </p:spPr>
        <p:txBody>
          <a:bodyPr>
            <a:noAutofit/>
          </a:bodyPr>
          <a:lstStyle/>
          <a:p>
            <a:r>
              <a:rPr lang="pl-PL" sz="3200" b="1" dirty="0" smtClean="0"/>
              <a:t>NAWIĄZANIE UMOWNEGO STOSUNKU PRACY</a:t>
            </a:r>
            <a:r>
              <a:rPr lang="pl-PL" sz="2400" dirty="0" smtClean="0"/>
              <a:t/>
            </a:r>
            <a:br>
              <a:rPr lang="pl-PL" sz="2400" dirty="0" smtClean="0"/>
            </a:br>
            <a:r>
              <a:rPr lang="pl-PL" sz="2400" dirty="0" smtClean="0"/>
              <a:t/>
            </a:r>
            <a:br>
              <a:rPr lang="pl-PL" sz="2400" dirty="0" smtClean="0"/>
            </a:br>
            <a:r>
              <a:rPr lang="pl-PL" sz="2400" dirty="0" smtClean="0"/>
              <a:t/>
            </a:r>
            <a:br>
              <a:rPr lang="pl-PL" sz="2400" dirty="0" smtClean="0"/>
            </a:br>
            <a:endParaRPr lang="pl-PL" sz="2400" dirty="0"/>
          </a:p>
        </p:txBody>
      </p:sp>
      <p:sp>
        <p:nvSpPr>
          <p:cNvPr id="3" name="Podtytuł 2"/>
          <p:cNvSpPr>
            <a:spLocks noGrp="1"/>
          </p:cNvSpPr>
          <p:nvPr>
            <p:ph type="subTitle" idx="1"/>
          </p:nvPr>
        </p:nvSpPr>
        <p:spPr>
          <a:xfrm>
            <a:off x="1043608" y="5157192"/>
            <a:ext cx="5248672" cy="1104528"/>
          </a:xfrm>
        </p:spPr>
        <p:txBody>
          <a:bodyPr/>
          <a:lstStyle/>
          <a:p>
            <a:r>
              <a:rPr lang="pl-PL" dirty="0"/>
              <a:t>d</a:t>
            </a:r>
            <a:r>
              <a:rPr lang="pl-PL" dirty="0" smtClean="0"/>
              <a:t>r Małgorzata Grześków</a:t>
            </a:r>
            <a:endParaRPr lang="pl-PL" dirty="0"/>
          </a:p>
        </p:txBody>
      </p:sp>
    </p:spTree>
    <p:extLst>
      <p:ext uri="{BB962C8B-B14F-4D97-AF65-F5344CB8AC3E}">
        <p14:creationId xmlns:p14="http://schemas.microsoft.com/office/powerpoint/2010/main" val="63567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196752"/>
            <a:ext cx="8748464" cy="5184576"/>
          </a:xfrm>
        </p:spPr>
        <p:txBody>
          <a:bodyPr>
            <a:normAutofit fontScale="85000" lnSpcReduction="20000"/>
          </a:bodyPr>
          <a:lstStyle/>
          <a:p>
            <a:r>
              <a:rPr lang="pl-PL" dirty="0" smtClean="0"/>
              <a:t>a) społeczne stosunki pracy związane z pełnieniem </a:t>
            </a:r>
            <a:r>
              <a:rPr lang="pl-PL" b="1" dirty="0" smtClean="0"/>
              <a:t>pracy dobrowolnie podporządkowanej </a:t>
            </a:r>
            <a:r>
              <a:rPr lang="pl-PL" dirty="0" smtClean="0"/>
              <a:t>(zarówno stosunki indywidualne, jak i zbiorowe) = GŁÓWNY PRZEDMIOT P. PRACY</a:t>
            </a:r>
          </a:p>
          <a:p>
            <a:r>
              <a:rPr lang="pl-PL" dirty="0" smtClean="0"/>
              <a:t>b) stosunki poprzedzające nawiązanie stosunku pracy (np. pośrednictwo pracy jako stosunek pomiędzy osobą poszukującą pracę a organami zatrudnienia, stosunki poradnictwa zawodowego)</a:t>
            </a:r>
          </a:p>
          <a:p>
            <a:r>
              <a:rPr lang="pl-PL" dirty="0" smtClean="0"/>
              <a:t>c) nadzór nad warunkami pracy</a:t>
            </a:r>
          </a:p>
          <a:p>
            <a:r>
              <a:rPr lang="pl-PL" dirty="0" smtClean="0"/>
              <a:t>d) stosunki związane z rozstrzyganiem sporów ze stosunku pracy</a:t>
            </a:r>
          </a:p>
          <a:p>
            <a:r>
              <a:rPr lang="pl-PL" i="1" dirty="0" smtClean="0"/>
              <a:t>e) stosunki ubezpieczenia społecznego (ze względu na rozwój tej materii coraz częściej uważa się je jednak za odrębną gałąź)</a:t>
            </a:r>
            <a:endParaRPr lang="pl-PL" dirty="0" smtClean="0"/>
          </a:p>
          <a:p>
            <a:pPr>
              <a:buNone/>
            </a:pPr>
            <a:endParaRPr lang="pl-PL" dirty="0"/>
          </a:p>
        </p:txBody>
      </p:sp>
    </p:spTree>
    <p:extLst>
      <p:ext uri="{BB962C8B-B14F-4D97-AF65-F5344CB8AC3E}">
        <p14:creationId xmlns:p14="http://schemas.microsoft.com/office/powerpoint/2010/main" val="1971196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908720"/>
            <a:ext cx="8229600" cy="1143000"/>
          </a:xfrm>
        </p:spPr>
        <p:txBody>
          <a:bodyPr/>
          <a:lstStyle/>
          <a:p>
            <a:r>
              <a:rPr lang="pl-PL" dirty="0" smtClean="0"/>
              <a:t>  POJĘCIE STOSUNKU PRACY</a:t>
            </a:r>
            <a:endParaRPr lang="pl-PL" dirty="0"/>
          </a:p>
        </p:txBody>
      </p:sp>
      <p:sp>
        <p:nvSpPr>
          <p:cNvPr id="3" name="Symbol zastępczy zawartości 2"/>
          <p:cNvSpPr>
            <a:spLocks noGrp="1"/>
          </p:cNvSpPr>
          <p:nvPr>
            <p:ph idx="1"/>
          </p:nvPr>
        </p:nvSpPr>
        <p:spPr>
          <a:xfrm>
            <a:off x="755576" y="1844824"/>
            <a:ext cx="8229600" cy="4525963"/>
          </a:xfrm>
        </p:spPr>
        <p:txBody>
          <a:bodyPr>
            <a:normAutofit fontScale="92500" lnSpcReduction="10000"/>
          </a:bodyPr>
          <a:lstStyle/>
          <a:p>
            <a:pPr algn="just">
              <a:buNone/>
            </a:pPr>
            <a:r>
              <a:rPr lang="pl-PL" dirty="0" smtClean="0"/>
              <a:t>   Wśród stosunków prawnych składających się na przedmiot prawa pracy, centralne miejsce zajmuje </a:t>
            </a:r>
            <a:r>
              <a:rPr lang="pl-PL" b="1" dirty="0" smtClean="0"/>
              <a:t>stosunek pracy</a:t>
            </a:r>
            <a:r>
              <a:rPr lang="pl-PL" dirty="0" smtClean="0"/>
              <a:t> </a:t>
            </a:r>
          </a:p>
          <a:p>
            <a:pPr algn="just">
              <a:buNone/>
            </a:pPr>
            <a:r>
              <a:rPr lang="pl-PL" dirty="0" smtClean="0"/>
              <a:t>   (rozdział III Kodeksu pracy)</a:t>
            </a:r>
          </a:p>
          <a:p>
            <a:pPr algn="just">
              <a:buNone/>
            </a:pPr>
            <a:endParaRPr lang="pl-PL" dirty="0" smtClean="0"/>
          </a:p>
          <a:p>
            <a:pPr algn="just">
              <a:buNone/>
            </a:pPr>
            <a:r>
              <a:rPr lang="pl-PL" dirty="0" smtClean="0"/>
              <a:t>   Stosunek pracy - stosunkiem prawnym, którego podmiotami są pracownik (art. 2 </a:t>
            </a:r>
            <a:r>
              <a:rPr lang="pl-PL" dirty="0" err="1" smtClean="0"/>
              <a:t>k.p</a:t>
            </a:r>
            <a:r>
              <a:rPr lang="pl-PL" dirty="0" smtClean="0"/>
              <a:t>.) i pracodawca (art. 3 </a:t>
            </a:r>
            <a:r>
              <a:rPr lang="pl-PL" dirty="0" err="1" smtClean="0"/>
              <a:t>k.p</a:t>
            </a:r>
            <a:r>
              <a:rPr lang="pl-PL" dirty="0" smtClean="0"/>
              <a:t>.), na treść takie stosunku składają się zobowiązania stron tego stosunku, ich wzajemne prawa i obowiązki.</a:t>
            </a:r>
            <a:endParaRPr lang="pl-PL"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1268760"/>
            <a:ext cx="7467600" cy="1143000"/>
          </a:xfrm>
        </p:spPr>
        <p:txBody>
          <a:bodyPr>
            <a:normAutofit fontScale="90000"/>
          </a:bodyPr>
          <a:lstStyle/>
          <a:p>
            <a:pPr algn="ctr"/>
            <a:r>
              <a:rPr lang="pl-PL" b="1" dirty="0" smtClean="0"/>
              <a:t>CECHY ODRÓŻNIAJĄCE STOSUNEK PRACY OD UMÓW CYWILNOPRAWNYCH</a:t>
            </a:r>
            <a:endParaRPr lang="pl-PL" dirty="0"/>
          </a:p>
        </p:txBody>
      </p:sp>
      <p:sp>
        <p:nvSpPr>
          <p:cNvPr id="3" name="Symbol zastępczy zawartości 2"/>
          <p:cNvSpPr>
            <a:spLocks noGrp="1"/>
          </p:cNvSpPr>
          <p:nvPr>
            <p:ph idx="1"/>
          </p:nvPr>
        </p:nvSpPr>
        <p:spPr>
          <a:xfrm>
            <a:off x="1187624" y="2636912"/>
            <a:ext cx="7467600" cy="4613104"/>
          </a:xfrm>
        </p:spPr>
        <p:txBody>
          <a:bodyPr>
            <a:normAutofit fontScale="92500" lnSpcReduction="10000"/>
          </a:bodyPr>
          <a:lstStyle/>
          <a:p>
            <a:pPr>
              <a:buNone/>
            </a:pPr>
            <a:r>
              <a:rPr lang="pl-PL" b="1" dirty="0" smtClean="0"/>
              <a:t>   Art. 22. § 1.</a:t>
            </a:r>
            <a:r>
              <a:rPr lang="pl-PL" dirty="0" smtClean="0"/>
              <a:t>  Przez nawiązanie stosunku pracy pracownik zobowiązuje się do wykonywania pracy określonego rodzaju na rzecz pracodawcy i pod jego kierownictwem oraz w miejscu i czasie wyznaczonym przez pracodawcę, a pracodawca - do zatrudniania pracownika za wynagrodzeniem.</a:t>
            </a:r>
          </a:p>
          <a:p>
            <a:pPr>
              <a:buNone/>
            </a:pPr>
            <a:r>
              <a:rPr lang="pl-PL" sz="1800" dirty="0" smtClean="0"/>
              <a:t>   </a:t>
            </a:r>
          </a:p>
          <a:p>
            <a:pPr>
              <a:buNone/>
            </a:pPr>
            <a:endParaRPr lang="pl-PL" sz="1800" dirty="0" smtClean="0"/>
          </a:p>
          <a:p>
            <a:pPr>
              <a:buNone/>
            </a:pPr>
            <a:r>
              <a:rPr lang="pl-PL" sz="1800" dirty="0" smtClean="0"/>
              <a:t>    (definicja zakresowo pełna – gdy dany stosunek prawny posiada elementy wskazane w </a:t>
            </a:r>
            <a:r>
              <a:rPr lang="pl-PL" sz="1800" dirty="0" err="1" smtClean="0"/>
              <a:t>w</a:t>
            </a:r>
            <a:r>
              <a:rPr lang="pl-PL" sz="1800" dirty="0" smtClean="0"/>
              <a:t>/</a:t>
            </a:r>
            <a:r>
              <a:rPr lang="pl-PL" sz="1800" dirty="0" err="1" smtClean="0"/>
              <a:t>w</a:t>
            </a:r>
            <a:r>
              <a:rPr lang="pl-PL" sz="1800" dirty="0" smtClean="0"/>
              <a:t> definicji, to jest to wystarczające, a zarazem konieczne do uznania danego stosunku za stosunek pracy)</a:t>
            </a:r>
          </a:p>
          <a:p>
            <a:pPr>
              <a:buNone/>
            </a:pPr>
            <a:endParaRPr lang="pl-PL"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focused man working on a sticker-covered laptop in a coffee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0"/>
            <a:ext cx="102664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3"/>
          <p:cNvSpPr>
            <a:spLocks noGrp="1"/>
          </p:cNvSpPr>
          <p:nvPr>
            <p:ph idx="1"/>
          </p:nvPr>
        </p:nvSpPr>
        <p:spPr>
          <a:xfrm>
            <a:off x="1331640" y="1844824"/>
            <a:ext cx="8229600" cy="4525963"/>
          </a:xfrm>
        </p:spPr>
        <p:txBody>
          <a:bodyPr/>
          <a:lstStyle/>
          <a:p>
            <a:pPr marL="0" indent="0">
              <a:buNone/>
            </a:pPr>
            <a:r>
              <a:rPr lang="pl-PL" dirty="0" smtClean="0"/>
              <a:t>zadanie</a:t>
            </a:r>
            <a:endParaRPr lang="pl-PL" dirty="0"/>
          </a:p>
        </p:txBody>
      </p:sp>
    </p:spTree>
    <p:extLst>
      <p:ext uri="{BB962C8B-B14F-4D97-AF65-F5344CB8AC3E}">
        <p14:creationId xmlns:p14="http://schemas.microsoft.com/office/powerpoint/2010/main" val="3594718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1268760"/>
            <a:ext cx="7467600" cy="1143000"/>
          </a:xfrm>
        </p:spPr>
        <p:txBody>
          <a:bodyPr>
            <a:normAutofit fontScale="90000"/>
          </a:bodyPr>
          <a:lstStyle/>
          <a:p>
            <a:r>
              <a:rPr lang="pl-PL" dirty="0" smtClean="0"/>
              <a:t>Na podstawie w/</a:t>
            </a:r>
            <a:r>
              <a:rPr lang="pl-PL" dirty="0" err="1" smtClean="0"/>
              <a:t>w</a:t>
            </a:r>
            <a:r>
              <a:rPr lang="pl-PL" dirty="0" smtClean="0"/>
              <a:t> </a:t>
            </a:r>
            <a:r>
              <a:rPr lang="pl-PL" dirty="0" err="1" smtClean="0"/>
              <a:t>def</a:t>
            </a:r>
            <a:r>
              <a:rPr lang="pl-PL" dirty="0" smtClean="0"/>
              <a:t>. Należy wskazać na następujące cechy:</a:t>
            </a:r>
            <a:br>
              <a:rPr lang="pl-PL" dirty="0" smtClean="0"/>
            </a:br>
            <a:endParaRPr lang="pl-PL" dirty="0"/>
          </a:p>
        </p:txBody>
      </p:sp>
      <p:sp>
        <p:nvSpPr>
          <p:cNvPr id="3" name="Symbol zastępczy zawartości 2"/>
          <p:cNvSpPr>
            <a:spLocks noGrp="1"/>
          </p:cNvSpPr>
          <p:nvPr>
            <p:ph idx="1"/>
          </p:nvPr>
        </p:nvSpPr>
        <p:spPr>
          <a:xfrm>
            <a:off x="1043608" y="2363602"/>
            <a:ext cx="8229600" cy="4525963"/>
          </a:xfrm>
        </p:spPr>
        <p:txBody>
          <a:bodyPr>
            <a:normAutofit fontScale="85000" lnSpcReduction="20000"/>
          </a:bodyPr>
          <a:lstStyle/>
          <a:p>
            <a:pPr lvl="0"/>
            <a:r>
              <a:rPr lang="pl-PL" dirty="0" smtClean="0"/>
              <a:t>char. </a:t>
            </a:r>
            <a:r>
              <a:rPr lang="pl-PL" b="1" dirty="0" smtClean="0"/>
              <a:t>ciągły</a:t>
            </a:r>
            <a:r>
              <a:rPr lang="pl-PL" dirty="0" smtClean="0"/>
              <a:t> („wykonywanie”) – pozwala odróżnić od umowy o dzieło</a:t>
            </a:r>
          </a:p>
          <a:p>
            <a:pPr lvl="0"/>
            <a:r>
              <a:rPr lang="pl-PL" b="1" dirty="0" smtClean="0"/>
              <a:t>na rzecz</a:t>
            </a:r>
            <a:r>
              <a:rPr lang="pl-PL" dirty="0" smtClean="0"/>
              <a:t> pracodawcy – pozwala odróżnić od prowadzenia działalności gospodarczej (tzw. „</a:t>
            </a:r>
            <a:r>
              <a:rPr lang="pl-PL" dirty="0" err="1" smtClean="0"/>
              <a:t>samozatrudnienia</a:t>
            </a:r>
            <a:r>
              <a:rPr lang="pl-PL" dirty="0" smtClean="0"/>
              <a:t>”)</a:t>
            </a:r>
          </a:p>
          <a:p>
            <a:pPr lvl="0"/>
            <a:r>
              <a:rPr lang="pl-PL" b="1" dirty="0" smtClean="0"/>
              <a:t>pod kierownictwem</a:t>
            </a:r>
            <a:r>
              <a:rPr lang="pl-PL" dirty="0" smtClean="0"/>
              <a:t> pracodawcy – dot. podporządkowania pracownika, zwłaszcza obowiązek wykonywania wiążących poleceń, czyli wyznaczania </a:t>
            </a:r>
            <a:r>
              <a:rPr lang="pl-PL" dirty="0" err="1" smtClean="0"/>
              <a:t>powinnego</a:t>
            </a:r>
            <a:r>
              <a:rPr lang="pl-PL" dirty="0" smtClean="0"/>
              <a:t> zachowania (art. 100 </a:t>
            </a:r>
            <a:r>
              <a:rPr lang="pl-PL" dirty="0" err="1" smtClean="0"/>
              <a:t>k.p</a:t>
            </a:r>
            <a:r>
              <a:rPr lang="pl-PL" dirty="0" smtClean="0"/>
              <a:t>.), odróżnia od umowy zlecenia</a:t>
            </a:r>
          </a:p>
          <a:p>
            <a:pPr lvl="0"/>
            <a:r>
              <a:rPr lang="pl-PL" b="1" dirty="0" smtClean="0"/>
              <a:t>za wynagrodzeniem – </a:t>
            </a:r>
            <a:r>
              <a:rPr lang="pl-PL" dirty="0" smtClean="0"/>
              <a:t>ta cecha odróżnia od wolontariatu</a:t>
            </a:r>
          </a:p>
          <a:p>
            <a:pPr>
              <a:buNone/>
            </a:pPr>
            <a:endParaRPr lang="pl-PL"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484784"/>
            <a:ext cx="7467600" cy="1143000"/>
          </a:xfrm>
        </p:spPr>
        <p:txBody>
          <a:bodyPr>
            <a:normAutofit fontScale="90000"/>
          </a:bodyPr>
          <a:lstStyle/>
          <a:p>
            <a:r>
              <a:rPr lang="pl-PL" dirty="0" smtClean="0"/>
              <a:t>Poza cechy, które ułatwiają odróżnienie stosunku pracy od innych stosunków:</a:t>
            </a:r>
            <a:br>
              <a:rPr lang="pl-PL" dirty="0" smtClean="0"/>
            </a:br>
            <a:endParaRPr lang="pl-PL" dirty="0"/>
          </a:p>
        </p:txBody>
      </p:sp>
      <p:sp>
        <p:nvSpPr>
          <p:cNvPr id="3" name="Symbol zastępczy zawartości 2"/>
          <p:cNvSpPr>
            <a:spLocks noGrp="1"/>
          </p:cNvSpPr>
          <p:nvPr>
            <p:ph idx="1"/>
          </p:nvPr>
        </p:nvSpPr>
        <p:spPr>
          <a:xfrm>
            <a:off x="755576" y="2636912"/>
            <a:ext cx="8229600" cy="4525963"/>
          </a:xfrm>
        </p:spPr>
        <p:txBody>
          <a:bodyPr>
            <a:normAutofit lnSpcReduction="10000"/>
          </a:bodyPr>
          <a:lstStyle/>
          <a:p>
            <a:pPr lvl="0"/>
            <a:r>
              <a:rPr lang="pl-PL" dirty="0" smtClean="0"/>
              <a:t>praca wykonywana </a:t>
            </a:r>
            <a:r>
              <a:rPr lang="pl-PL" b="1" dirty="0" smtClean="0"/>
              <a:t>osobiście – </a:t>
            </a:r>
            <a:r>
              <a:rPr lang="pl-PL" dirty="0" smtClean="0"/>
              <a:t>stosunek pracy ma ściśle osobisty charakter</a:t>
            </a:r>
          </a:p>
          <a:p>
            <a:pPr lvl="0"/>
            <a:r>
              <a:rPr lang="pl-PL" dirty="0" smtClean="0"/>
              <a:t>praca na </a:t>
            </a:r>
            <a:r>
              <a:rPr lang="pl-PL" b="1" dirty="0" smtClean="0"/>
              <a:t>ryzyko pracodawcy</a:t>
            </a:r>
            <a:r>
              <a:rPr lang="pl-PL" dirty="0" smtClean="0"/>
              <a:t> – pracodawca ponosi ryzyko produkcyjne (np. ryzyko niezawinionych przez pracownika zakłóceń w funkcjonowaniu przedsiębiorstwa), socjalne (np. obowiązek wypłaty wynagrodzenia także w czasie urlopu wypoczynkowego), gospodarcze (wynik gospodarczy )</a:t>
            </a:r>
          </a:p>
          <a:p>
            <a:pPr>
              <a:buNone/>
            </a:pPr>
            <a:endParaRPr lang="pl-PL"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331640" y="1124744"/>
            <a:ext cx="7416824" cy="3200876"/>
          </a:xfrm>
          <a:prstGeom prst="rect">
            <a:avLst/>
          </a:prstGeom>
          <a:noFill/>
        </p:spPr>
        <p:txBody>
          <a:bodyPr wrap="square" rtlCol="0">
            <a:spAutoFit/>
          </a:bodyPr>
          <a:lstStyle/>
          <a:p>
            <a:r>
              <a:rPr lang="pl-PL" sz="2800" b="1" dirty="0" smtClean="0">
                <a:latin typeface="+mj-lt"/>
              </a:rPr>
              <a:t>SZCZEGÓLNE STOSUNKI PRACY</a:t>
            </a:r>
          </a:p>
          <a:p>
            <a:endParaRPr lang="pl-PL" sz="2800" dirty="0">
              <a:latin typeface="+mj-lt"/>
            </a:endParaRPr>
          </a:p>
          <a:p>
            <a:pPr marL="285750" indent="-285750">
              <a:buFont typeface="Arial" pitchFamily="34" charset="0"/>
              <a:buChar char="•"/>
            </a:pPr>
            <a:r>
              <a:rPr lang="pl-PL" sz="1600" dirty="0">
                <a:latin typeface="+mj-lt"/>
              </a:rPr>
              <a:t>b</a:t>
            </a:r>
            <a:r>
              <a:rPr lang="pl-PL" sz="1600" dirty="0" smtClean="0">
                <a:latin typeface="+mj-lt"/>
              </a:rPr>
              <a:t>rak definicji ustawowej</a:t>
            </a:r>
          </a:p>
          <a:p>
            <a:endParaRPr lang="pl-PL" sz="1600" dirty="0" smtClean="0">
              <a:latin typeface="+mj-lt"/>
            </a:endParaRPr>
          </a:p>
          <a:p>
            <a:pPr marL="285750" indent="-285750">
              <a:buFont typeface="Arial" pitchFamily="34" charset="0"/>
              <a:buChar char="•"/>
            </a:pPr>
            <a:r>
              <a:rPr lang="pl-PL" sz="1600" dirty="0">
                <a:latin typeface="+mj-lt"/>
              </a:rPr>
              <a:t>p</a:t>
            </a:r>
            <a:r>
              <a:rPr lang="pl-PL" sz="1600" dirty="0" smtClean="0">
                <a:latin typeface="+mj-lt"/>
              </a:rPr>
              <a:t>ojęcie stosowane ze względu na przepisy szczególne regulujące te stosunki (np. pragmatyki służbowe, pragmatyki pracownicze)</a:t>
            </a:r>
          </a:p>
          <a:p>
            <a:pPr marL="285750" indent="-285750">
              <a:buFont typeface="Arial" pitchFamily="34" charset="0"/>
              <a:buChar char="•"/>
            </a:pPr>
            <a:endParaRPr lang="pl-PL" sz="1600" dirty="0">
              <a:latin typeface="+mj-lt"/>
            </a:endParaRPr>
          </a:p>
          <a:p>
            <a:pPr marL="285750" indent="-285750">
              <a:buFont typeface="Arial" pitchFamily="34" charset="0"/>
              <a:buChar char="•"/>
            </a:pPr>
            <a:r>
              <a:rPr lang="pl-PL" sz="1600" dirty="0">
                <a:latin typeface="+mj-lt"/>
              </a:rPr>
              <a:t>p</a:t>
            </a:r>
            <a:r>
              <a:rPr lang="pl-PL" sz="1600" dirty="0" smtClean="0">
                <a:latin typeface="+mj-lt"/>
              </a:rPr>
              <a:t>ierwszeństwo regulacji szczególnych wobec przepisów </a:t>
            </a:r>
            <a:r>
              <a:rPr lang="pl-PL" sz="1600" dirty="0" err="1" smtClean="0">
                <a:latin typeface="+mj-lt"/>
              </a:rPr>
              <a:t>k.p</a:t>
            </a:r>
            <a:r>
              <a:rPr lang="pl-PL" sz="1600" dirty="0" smtClean="0">
                <a:latin typeface="+mj-lt"/>
              </a:rPr>
              <a:t>. (art. 5 </a:t>
            </a:r>
            <a:r>
              <a:rPr lang="pl-PL" sz="1600" dirty="0" err="1" smtClean="0">
                <a:latin typeface="+mj-lt"/>
              </a:rPr>
              <a:t>k.p</a:t>
            </a:r>
            <a:r>
              <a:rPr lang="pl-PL" sz="1600" dirty="0" smtClean="0">
                <a:latin typeface="+mj-lt"/>
              </a:rPr>
              <a:t>.)</a:t>
            </a:r>
          </a:p>
          <a:p>
            <a:pPr marL="285750" indent="-285750">
              <a:buFont typeface="Arial" pitchFamily="34" charset="0"/>
              <a:buChar char="•"/>
            </a:pPr>
            <a:endParaRPr lang="pl-PL" sz="1600" dirty="0">
              <a:latin typeface="+mj-lt"/>
            </a:endParaRPr>
          </a:p>
          <a:p>
            <a:pPr marL="285750" indent="-285750">
              <a:buFont typeface="Arial" pitchFamily="34" charset="0"/>
              <a:buChar char="•"/>
            </a:pPr>
            <a:endParaRPr lang="pl-PL" sz="1600" dirty="0" smtClean="0">
              <a:latin typeface="+mj-lt"/>
            </a:endParaRPr>
          </a:p>
          <a:p>
            <a:pPr marL="285750" indent="-285750">
              <a:buFont typeface="Arial" pitchFamily="34" charset="0"/>
              <a:buChar char="•"/>
            </a:pPr>
            <a:endParaRPr lang="pl-PL" dirty="0"/>
          </a:p>
        </p:txBody>
      </p:sp>
    </p:spTree>
    <p:extLst>
      <p:ext uri="{BB962C8B-B14F-4D97-AF65-F5344CB8AC3E}">
        <p14:creationId xmlns:p14="http://schemas.microsoft.com/office/powerpoint/2010/main" val="2020693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331640" y="1124744"/>
            <a:ext cx="7416824" cy="2708434"/>
          </a:xfrm>
          <a:prstGeom prst="rect">
            <a:avLst/>
          </a:prstGeom>
          <a:noFill/>
        </p:spPr>
        <p:txBody>
          <a:bodyPr wrap="square" rtlCol="0">
            <a:spAutoFit/>
          </a:bodyPr>
          <a:lstStyle/>
          <a:p>
            <a:r>
              <a:rPr lang="pl-PL" sz="2800" b="1" dirty="0" smtClean="0">
                <a:latin typeface="+mj-lt"/>
              </a:rPr>
              <a:t>NIETYPOWE (ATYPOWE) STOSUNKI PRACY</a:t>
            </a:r>
          </a:p>
          <a:p>
            <a:endParaRPr lang="pl-PL" sz="2800" dirty="0">
              <a:latin typeface="+mj-lt"/>
            </a:endParaRPr>
          </a:p>
          <a:p>
            <a:r>
              <a:rPr lang="pl-PL" sz="1600" dirty="0" smtClean="0">
                <a:latin typeface="+mj-lt"/>
              </a:rPr>
              <a:t>WSZELKIE INNE STOSUNKI PRACY NIŻ STOSUNEK PRACY NA CZAS NIEOKREŚLONY OBEJMUJACY 1 RODZAJ PRACY W PEŁNYM WYMIARZE CZASU PRACY</a:t>
            </a:r>
          </a:p>
          <a:p>
            <a:endParaRPr lang="pl-PL" sz="1600" dirty="0">
              <a:latin typeface="+mj-lt"/>
            </a:endParaRPr>
          </a:p>
          <a:p>
            <a:endParaRPr lang="pl-PL" sz="1600" dirty="0" smtClean="0">
              <a:latin typeface="+mj-lt"/>
            </a:endParaRPr>
          </a:p>
          <a:p>
            <a:r>
              <a:rPr lang="pl-PL" sz="1600" dirty="0" smtClean="0">
                <a:latin typeface="+mj-lt"/>
              </a:rPr>
              <a:t>np. telepraca, </a:t>
            </a:r>
            <a:r>
              <a:rPr lang="pl-PL" sz="1600" smtClean="0">
                <a:latin typeface="+mj-lt"/>
              </a:rPr>
              <a:t>praca tymczasowa…</a:t>
            </a:r>
            <a:endParaRPr lang="pl-PL" sz="1600" dirty="0">
              <a:latin typeface="+mj-lt"/>
            </a:endParaRPr>
          </a:p>
          <a:p>
            <a:pPr marL="285750" indent="-285750">
              <a:buFont typeface="Arial" pitchFamily="34" charset="0"/>
              <a:buChar char="•"/>
            </a:pPr>
            <a:endParaRPr lang="pl-PL" sz="1600" dirty="0" smtClean="0">
              <a:latin typeface="+mj-lt"/>
            </a:endParaRPr>
          </a:p>
          <a:p>
            <a:pPr marL="285750" indent="-285750">
              <a:buFont typeface="Arial" pitchFamily="34" charset="0"/>
              <a:buChar char="•"/>
            </a:pPr>
            <a:endParaRPr lang="pl-PL" dirty="0"/>
          </a:p>
        </p:txBody>
      </p:sp>
    </p:spTree>
    <p:extLst>
      <p:ext uri="{BB962C8B-B14F-4D97-AF65-F5344CB8AC3E}">
        <p14:creationId xmlns:p14="http://schemas.microsoft.com/office/powerpoint/2010/main" val="20848704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0141" y="1772816"/>
            <a:ext cx="8229600" cy="1143000"/>
          </a:xfrm>
        </p:spPr>
        <p:txBody>
          <a:bodyPr>
            <a:normAutofit fontScale="90000"/>
          </a:bodyPr>
          <a:lstStyle/>
          <a:p>
            <a:r>
              <a:rPr lang="pl-PL" dirty="0" smtClean="0"/>
              <a:t>ZASADA WOLNOŚCI NAWIĄZANIA STOSUNKU PRACY</a:t>
            </a:r>
            <a:endParaRPr lang="pl-PL" dirty="0"/>
          </a:p>
        </p:txBody>
      </p:sp>
      <p:sp>
        <p:nvSpPr>
          <p:cNvPr id="3" name="Symbol zastępczy zawartości 2"/>
          <p:cNvSpPr>
            <a:spLocks noGrp="1"/>
          </p:cNvSpPr>
          <p:nvPr>
            <p:ph idx="1"/>
          </p:nvPr>
        </p:nvSpPr>
        <p:spPr>
          <a:xfrm>
            <a:off x="914400" y="3645024"/>
            <a:ext cx="8229600" cy="2620887"/>
          </a:xfrm>
        </p:spPr>
        <p:txBody>
          <a:bodyPr/>
          <a:lstStyle/>
          <a:p>
            <a:pPr>
              <a:buNone/>
            </a:pPr>
            <a:r>
              <a:rPr lang="pl-PL" b="1" dirty="0" smtClean="0"/>
              <a:t>    Art. 11.</a:t>
            </a:r>
            <a:r>
              <a:rPr lang="pl-PL" dirty="0" smtClean="0"/>
              <a:t>  Nawiązanie stosunku pracy oraz ustalenie warunków pracy i płacy, bez względu na podstawę prawną tego stosunku, wymaga </a:t>
            </a:r>
            <a:r>
              <a:rPr lang="pl-PL" b="1" dirty="0" smtClean="0"/>
              <a:t>zgodnego oświadczenia woli </a:t>
            </a:r>
            <a:r>
              <a:rPr lang="pl-PL" dirty="0" smtClean="0"/>
              <a:t>pracodawcy i pracownika.</a:t>
            </a:r>
            <a:endParaRPr lang="pl-PL"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3645024"/>
            <a:ext cx="8229600" cy="2620887"/>
          </a:xfrm>
        </p:spPr>
        <p:txBody>
          <a:bodyPr/>
          <a:lstStyle/>
          <a:p>
            <a:pPr>
              <a:buNone/>
            </a:pPr>
            <a:r>
              <a:rPr lang="pl-PL" b="1" dirty="0" smtClean="0"/>
              <a:t>    </a:t>
            </a:r>
            <a:endParaRPr lang="pl-PL" dirty="0"/>
          </a:p>
        </p:txBody>
      </p:sp>
      <p:sp>
        <p:nvSpPr>
          <p:cNvPr id="2" name="pole tekstowe 1"/>
          <p:cNvSpPr txBox="1"/>
          <p:nvPr/>
        </p:nvSpPr>
        <p:spPr>
          <a:xfrm>
            <a:off x="1115616" y="1196752"/>
            <a:ext cx="7776864" cy="5632311"/>
          </a:xfrm>
          <a:prstGeom prst="rect">
            <a:avLst/>
          </a:prstGeom>
          <a:noFill/>
        </p:spPr>
        <p:txBody>
          <a:bodyPr wrap="square" rtlCol="0">
            <a:spAutoFit/>
          </a:bodyPr>
          <a:lstStyle/>
          <a:p>
            <a:r>
              <a:rPr lang="pl-PL" b="1" dirty="0">
                <a:solidFill>
                  <a:srgbClr val="333333"/>
                </a:solidFill>
                <a:latin typeface="Open Sans"/>
              </a:rPr>
              <a:t>Art.  22.  [Stosunek pracy</a:t>
            </a:r>
            <a:r>
              <a:rPr lang="pl-PL" b="1" dirty="0" smtClean="0">
                <a:solidFill>
                  <a:srgbClr val="333333"/>
                </a:solidFill>
                <a:latin typeface="Open Sans"/>
              </a:rPr>
              <a:t>]</a:t>
            </a:r>
          </a:p>
          <a:p>
            <a:r>
              <a:rPr lang="pl-PL" b="1" dirty="0" smtClean="0">
                <a:solidFill>
                  <a:srgbClr val="333333"/>
                </a:solidFill>
                <a:latin typeface="Open Sans"/>
              </a:rPr>
              <a:t>§</a:t>
            </a:r>
            <a:r>
              <a:rPr lang="pl-PL" b="1" dirty="0">
                <a:solidFill>
                  <a:srgbClr val="333333"/>
                </a:solidFill>
                <a:latin typeface="Open Sans"/>
              </a:rPr>
              <a:t>  1. </a:t>
            </a:r>
            <a:r>
              <a:rPr lang="pl-PL" dirty="0">
                <a:solidFill>
                  <a:srgbClr val="333333"/>
                </a:solidFill>
                <a:latin typeface="Open Sans"/>
              </a:rPr>
              <a:t>Przez nawiązanie stosunku pracy pracownik zobowiązuje się do wykonywania pracy określonego rodzaju na rzecz pracodawcy i pod jego kierownictwem oraz w miejscu i czasie wyznaczonym przez pracodawcę, a pracodawca - do zatrudniania pracownika za wynagrodzeniem.</a:t>
            </a:r>
          </a:p>
          <a:p>
            <a:r>
              <a:rPr lang="pl-PL" b="1" dirty="0">
                <a:solidFill>
                  <a:srgbClr val="333333"/>
                </a:solidFill>
                <a:latin typeface="Open Sans"/>
              </a:rPr>
              <a:t>§  1</a:t>
            </a:r>
            <a:r>
              <a:rPr lang="pl-PL" b="1" baseline="30000" dirty="0">
                <a:solidFill>
                  <a:srgbClr val="333333"/>
                </a:solidFill>
                <a:latin typeface="Open Sans"/>
              </a:rPr>
              <a:t>1</a:t>
            </a:r>
            <a:r>
              <a:rPr lang="pl-PL" b="1" dirty="0">
                <a:solidFill>
                  <a:srgbClr val="333333"/>
                </a:solidFill>
                <a:latin typeface="Open Sans"/>
              </a:rPr>
              <a:t>. </a:t>
            </a:r>
            <a:r>
              <a:rPr lang="pl-PL" dirty="0">
                <a:solidFill>
                  <a:srgbClr val="333333"/>
                </a:solidFill>
                <a:latin typeface="Open Sans"/>
              </a:rPr>
              <a:t>Zatrudnienie w warunkach określonych w § 1 jest zatrudnieniem na podstawie stosunku pracy, bez względu na nazwę zawartej przez strony umowy.</a:t>
            </a:r>
          </a:p>
          <a:p>
            <a:r>
              <a:rPr lang="pl-PL" b="1" dirty="0">
                <a:solidFill>
                  <a:srgbClr val="333333"/>
                </a:solidFill>
                <a:latin typeface="Open Sans"/>
              </a:rPr>
              <a:t>§  1</a:t>
            </a:r>
            <a:r>
              <a:rPr lang="pl-PL" b="1" baseline="30000" dirty="0">
                <a:solidFill>
                  <a:srgbClr val="333333"/>
                </a:solidFill>
                <a:latin typeface="Open Sans"/>
              </a:rPr>
              <a:t>2</a:t>
            </a:r>
            <a:r>
              <a:rPr lang="pl-PL" b="1" dirty="0">
                <a:solidFill>
                  <a:srgbClr val="333333"/>
                </a:solidFill>
                <a:latin typeface="Open Sans"/>
              </a:rPr>
              <a:t>. Nie jest dopuszczalne zastąpienie umowy o pracę umową cywilnoprawną przy zachowaniu warunków wykonywania pracy, określonych w § 1.</a:t>
            </a:r>
          </a:p>
          <a:p>
            <a:r>
              <a:rPr lang="pl-PL" b="1" dirty="0">
                <a:solidFill>
                  <a:srgbClr val="333333"/>
                </a:solidFill>
                <a:latin typeface="Open Sans"/>
              </a:rPr>
              <a:t>§  2. </a:t>
            </a:r>
            <a:r>
              <a:rPr lang="pl-PL" dirty="0">
                <a:solidFill>
                  <a:srgbClr val="333333"/>
                </a:solidFill>
                <a:latin typeface="Open Sans"/>
              </a:rPr>
              <a:t>Pracownikiem może być osoba, która ukończyła 18 lat. Na warunkach określonych w dziale dziewiątym pracownikiem może być również osoba, która nie ukończyła 18 lat.</a:t>
            </a:r>
          </a:p>
          <a:p>
            <a:r>
              <a:rPr lang="pl-PL" b="1" dirty="0">
                <a:solidFill>
                  <a:srgbClr val="333333"/>
                </a:solidFill>
                <a:latin typeface="Open Sans"/>
              </a:rPr>
              <a:t>§  3. </a:t>
            </a:r>
            <a:r>
              <a:rPr lang="pl-PL" dirty="0">
                <a:solidFill>
                  <a:srgbClr val="333333"/>
                </a:solidFill>
                <a:latin typeface="Open Sans"/>
              </a:rPr>
              <a:t>Osoba ograniczona w zdolności do czynności prawnych może bez zgody przedstawiciela ustawowego nawiązać stosunek pracy oraz dokonywać czynności prawnych, które dotyczą tego stosunku. Jednakże gdy stosunek pracy sprzeciwia się dobru tej osoby, przedstawiciel ustawowy za zezwoleniem sądu opiekuńczego może stosunek pracy rozwiązać.</a:t>
            </a:r>
          </a:p>
        </p:txBody>
      </p:sp>
    </p:spTree>
    <p:extLst>
      <p:ext uri="{BB962C8B-B14F-4D97-AF65-F5344CB8AC3E}">
        <p14:creationId xmlns:p14="http://schemas.microsoft.com/office/powerpoint/2010/main" val="2788311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ages.unsplash.com/photo-1507099985932-87a4520ed1d5?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89" y="0"/>
            <a:ext cx="10281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1403648" y="1124744"/>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dirty="0" smtClean="0">
                <a:ln>
                  <a:noFill/>
                </a:ln>
                <a:solidFill>
                  <a:schemeClr val="tx1"/>
                </a:solidFill>
                <a:effectLst/>
                <a:uLnTx/>
                <a:uFillTx/>
                <a:latin typeface="Century Schoolbook"/>
                <a:ea typeface="+mj-ea"/>
                <a:cs typeface="+mj-cs"/>
              </a:rPr>
              <a:t>UMOWA O PRACĘ - RODZAJE</a:t>
            </a:r>
            <a:endParaRPr kumimoji="0" lang="pl-PL" sz="3000" b="1" i="0" u="none" strike="noStrike" kern="1200" cap="small" spc="0" normalizeH="0" baseline="0" noProof="0" dirty="0">
              <a:ln>
                <a:noFill/>
              </a:ln>
              <a:solidFill>
                <a:schemeClr val="tx1"/>
              </a:solidFill>
              <a:effectLst/>
              <a:uLnTx/>
              <a:uFillTx/>
              <a:latin typeface="Century Schoolbook"/>
              <a:ea typeface="+mj-ea"/>
              <a:cs typeface="+mj-cs"/>
            </a:endParaRPr>
          </a:p>
        </p:txBody>
      </p:sp>
    </p:spTree>
    <p:extLst>
      <p:ext uri="{BB962C8B-B14F-4D97-AF65-F5344CB8AC3E}">
        <p14:creationId xmlns:p14="http://schemas.microsoft.com/office/powerpoint/2010/main" val="32645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p:cNvSpPr/>
          <p:nvPr/>
        </p:nvSpPr>
        <p:spPr>
          <a:xfrm>
            <a:off x="4499992" y="3068960"/>
            <a:ext cx="4176464" cy="3168352"/>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6" name="Prostokąt zaokrąglony 5"/>
          <p:cNvSpPr/>
          <p:nvPr/>
        </p:nvSpPr>
        <p:spPr>
          <a:xfrm>
            <a:off x="539552" y="3068960"/>
            <a:ext cx="3888432" cy="3168352"/>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solidFill>
                <a:prstClr val="white"/>
              </a:solidFill>
            </a:endParaRPr>
          </a:p>
        </p:txBody>
      </p:sp>
      <p:sp>
        <p:nvSpPr>
          <p:cNvPr id="2" name="Tytuł 1"/>
          <p:cNvSpPr>
            <a:spLocks noGrp="1"/>
          </p:cNvSpPr>
          <p:nvPr>
            <p:ph type="title"/>
          </p:nvPr>
        </p:nvSpPr>
        <p:spPr>
          <a:xfrm>
            <a:off x="611560" y="849604"/>
            <a:ext cx="8229600" cy="1143000"/>
          </a:xfrm>
        </p:spPr>
        <p:txBody>
          <a:bodyPr>
            <a:noAutofit/>
          </a:bodyPr>
          <a:lstStyle/>
          <a:p>
            <a:r>
              <a:rPr lang="pl-PL" sz="3200" dirty="0" smtClean="0"/>
              <a:t>INDYWIDUALNE A ZBIOROWE PRAWO PRACY</a:t>
            </a:r>
            <a:endParaRPr lang="pl-PL" sz="3200" dirty="0"/>
          </a:p>
        </p:txBody>
      </p:sp>
      <p:sp>
        <p:nvSpPr>
          <p:cNvPr id="3" name="Symbol zastępczy zawartości 2"/>
          <p:cNvSpPr>
            <a:spLocks noGrp="1"/>
          </p:cNvSpPr>
          <p:nvPr>
            <p:ph idx="1"/>
          </p:nvPr>
        </p:nvSpPr>
        <p:spPr>
          <a:xfrm>
            <a:off x="683568" y="1772816"/>
            <a:ext cx="8291264" cy="4873752"/>
          </a:xfrm>
        </p:spPr>
        <p:txBody>
          <a:bodyPr>
            <a:normAutofit fontScale="85000" lnSpcReduction="20000"/>
          </a:bodyPr>
          <a:lstStyle/>
          <a:p>
            <a:r>
              <a:rPr lang="pl-PL" dirty="0" smtClean="0"/>
              <a:t>dwa działy tej samej dziedziny prawa</a:t>
            </a:r>
          </a:p>
          <a:p>
            <a:pPr>
              <a:buNone/>
            </a:pPr>
            <a:endParaRPr lang="pl-PL" b="1" dirty="0" smtClean="0"/>
          </a:p>
          <a:p>
            <a:pPr>
              <a:buNone/>
            </a:pPr>
            <a:endParaRPr lang="pl-PL" b="1" dirty="0" smtClean="0"/>
          </a:p>
          <a:p>
            <a:pPr>
              <a:buNone/>
            </a:pPr>
            <a:endParaRPr lang="pl-PL" b="1" dirty="0" smtClean="0"/>
          </a:p>
          <a:p>
            <a:pPr>
              <a:buNone/>
            </a:pPr>
            <a:r>
              <a:rPr lang="pl-PL" b="1" dirty="0" smtClean="0"/>
              <a:t>         indywidualne                        zbiorowe</a:t>
            </a:r>
          </a:p>
          <a:p>
            <a:pPr>
              <a:buNone/>
            </a:pPr>
            <a:r>
              <a:rPr lang="pl-PL" b="1" dirty="0" smtClean="0"/>
              <a:t>   </a:t>
            </a:r>
            <a:r>
              <a:rPr lang="pl-PL" dirty="0" smtClean="0"/>
              <a:t>stosunki indywidualne               stosunki zbiorowe</a:t>
            </a:r>
          </a:p>
          <a:p>
            <a:pPr>
              <a:buNone/>
            </a:pPr>
            <a:r>
              <a:rPr lang="pl-PL" dirty="0" smtClean="0"/>
              <a:t>   pomiędzy pracownikiem        pomiędzy pracownikami</a:t>
            </a:r>
          </a:p>
          <a:p>
            <a:pPr>
              <a:buNone/>
            </a:pPr>
            <a:r>
              <a:rPr lang="pl-PL" dirty="0" smtClean="0"/>
              <a:t>   a pracodawcą                         jako całość a pracodawcą</a:t>
            </a:r>
          </a:p>
          <a:p>
            <a:pPr>
              <a:buNone/>
            </a:pPr>
            <a:r>
              <a:rPr lang="pl-PL" dirty="0" smtClean="0"/>
              <a:t>   (np. kwota                                  (np. prawo do strajku)</a:t>
            </a:r>
          </a:p>
          <a:p>
            <a:pPr>
              <a:buNone/>
            </a:pPr>
            <a:r>
              <a:rPr lang="pl-PL" dirty="0" smtClean="0"/>
              <a:t>   wynagrodzenia,        </a:t>
            </a:r>
          </a:p>
          <a:p>
            <a:pPr>
              <a:buNone/>
            </a:pPr>
            <a:r>
              <a:rPr lang="pl-PL" dirty="0" smtClean="0"/>
              <a:t>   ilość dni urlopu…)</a:t>
            </a:r>
          </a:p>
        </p:txBody>
      </p:sp>
      <p:cxnSp>
        <p:nvCxnSpPr>
          <p:cNvPr id="5" name="Łącznik prosty ze strzałką 4"/>
          <p:cNvCxnSpPr/>
          <p:nvPr/>
        </p:nvCxnSpPr>
        <p:spPr>
          <a:xfrm flipH="1">
            <a:off x="2915816" y="1988840"/>
            <a:ext cx="122413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4572000" y="1988840"/>
            <a:ext cx="158417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076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p:cNvSpPr txBox="1">
            <a:spLocks/>
          </p:cNvSpPr>
          <p:nvPr/>
        </p:nvSpPr>
        <p:spPr>
          <a:xfrm>
            <a:off x="971600" y="1268760"/>
            <a:ext cx="7467600" cy="487375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umowa na czas nieokreślony –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umowa</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 typowa,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zawiera największe gwarancje dla pracownika, nie wskazuje terminu końcowego</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umowa na czas określony –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zawarta na okres wskazany kalendarzowo/do momentu określonego zdarzenia, które ma nastąpić w przyszłości; co do zasady przepisy nie wskazują na jaki max okres może zostać zawarta, ale zbyt długi okres może zostać uznany za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nadużycie prawa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oraz art. 25</a:t>
            </a:r>
            <a:r>
              <a:rPr kumimoji="0" lang="pl-PL" sz="2400" b="0" i="0" u="none" strike="noStrike" kern="1200" cap="none" spc="0" normalizeH="0" baseline="30000" noProof="0" dirty="0" smtClean="0">
                <a:ln>
                  <a:noFill/>
                </a:ln>
                <a:solidFill>
                  <a:sysClr val="windowText" lastClr="000000"/>
                </a:solidFill>
                <a:effectLst/>
                <a:uLnTx/>
                <a:uFillTx/>
                <a:latin typeface="Century Schoolbook"/>
                <a:ea typeface="+mn-ea"/>
                <a:cs typeface="+mn-cs"/>
              </a:rPr>
              <a:t>1 </a:t>
            </a:r>
            <a:r>
              <a:rPr kumimoji="0" lang="pl-PL" sz="2400" b="0" i="0" u="none" strike="noStrike" kern="1200" cap="none" spc="0" normalizeH="0" baseline="0" noProof="0" dirty="0" err="1" smtClean="0">
                <a:ln>
                  <a:noFill/>
                </a:ln>
                <a:solidFill>
                  <a:sysClr val="windowText" lastClr="000000"/>
                </a:solidFill>
                <a:effectLst/>
                <a:uLnTx/>
                <a:uFillTx/>
                <a:latin typeface="Century Schoolbook"/>
                <a:ea typeface="+mn-ea"/>
                <a:cs typeface="+mn-cs"/>
              </a:rPr>
              <a:t>k.p</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(trzecia umowa zawarta na czas określony, gdy przerwa między poprzednimi nie przekracza 1 miesiąca jest uważana za umowę na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czas nieokreślony</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326454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a:xfrm>
            <a:off x="1187624" y="1634647"/>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umowa na okres próbny –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fakultatywna, może poprzedzać w/w umowy, max na 3 miesiące, może zostać zawarta u tego samego pracodawcy tylko 1 raz</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2039252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pic>
        <p:nvPicPr>
          <p:cNvPr id="13316" name="Picture 4" descr="A glowing red “change” neon on a wall"/>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64000"/>
                    </a14:imgEffect>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1070932" y="0"/>
            <a:ext cx="12181167" cy="6857999"/>
          </a:xfrm>
          <a:prstGeom prst="rect">
            <a:avLst/>
          </a:prstGeom>
          <a:noFill/>
          <a:extLst>
            <a:ext uri="{909E8E84-426E-40DD-AFC4-6F175D3DCCD1}">
              <a14:hiddenFill xmlns:a14="http://schemas.microsoft.com/office/drawing/2010/main">
                <a:solidFill>
                  <a:srgbClr val="FFFFFF"/>
                </a:solidFill>
              </a14:hiddenFill>
            </a:ext>
          </a:extLst>
        </p:spPr>
      </p:pic>
      <p:sp>
        <p:nvSpPr>
          <p:cNvPr id="14343" name="Prostokąt 12"/>
          <p:cNvSpPr>
            <a:spLocks noChangeArrowheads="1"/>
          </p:cNvSpPr>
          <p:nvPr/>
        </p:nvSpPr>
        <p:spPr bwMode="auto">
          <a:xfrm>
            <a:off x="1619672" y="2935398"/>
            <a:ext cx="6768752" cy="954107"/>
          </a:xfrm>
          <a:prstGeom prst="rect">
            <a:avLst/>
          </a:prstGeom>
          <a:noFill/>
          <a:ln w="9525">
            <a:noFill/>
            <a:miter lim="800000"/>
            <a:headEnd/>
            <a:tailEnd/>
          </a:ln>
        </p:spPr>
        <p:txBody>
          <a:bodyPr wrap="square" anchor="ctr">
            <a:spAutoFit/>
          </a:bodyPr>
          <a:lstStyle/>
          <a:p>
            <a:pPr algn="just" fontAlgn="base">
              <a:spcBef>
                <a:spcPct val="0"/>
              </a:spcBef>
              <a:spcAft>
                <a:spcPct val="0"/>
              </a:spcAft>
            </a:pPr>
            <a:r>
              <a:rPr lang="pl-PL" sz="2800" b="1" cap="all" dirty="0" smtClean="0">
                <a:solidFill>
                  <a:srgbClr val="333333"/>
                </a:solidFill>
                <a:latin typeface="Open Sans"/>
              </a:rPr>
              <a:t>NOWELIZACJA KODEKSU PRACY 22.02.2016 </a:t>
            </a:r>
            <a:endParaRPr lang="pl-PL" sz="2800" b="1" cap="all" dirty="0">
              <a:solidFill>
                <a:srgbClr val="333333"/>
              </a:solidFill>
              <a:latin typeface="Open Sans"/>
            </a:endParaRPr>
          </a:p>
        </p:txBody>
      </p:sp>
    </p:spTree>
    <p:extLst>
      <p:ext uri="{BB962C8B-B14F-4D97-AF65-F5344CB8AC3E}">
        <p14:creationId xmlns:p14="http://schemas.microsoft.com/office/powerpoint/2010/main" val="2467620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20489" name="pole tekstowe 9"/>
          <p:cNvSpPr txBox="1">
            <a:spLocks noChangeArrowheads="1"/>
          </p:cNvSpPr>
          <p:nvPr/>
        </p:nvSpPr>
        <p:spPr bwMode="auto">
          <a:xfrm rot="10800000" flipV="1">
            <a:off x="1187624" y="1268760"/>
            <a:ext cx="6486152" cy="3016210"/>
          </a:xfrm>
          <a:prstGeom prst="rect">
            <a:avLst/>
          </a:prstGeom>
          <a:noFill/>
          <a:ln w="9525">
            <a:noFill/>
            <a:miter lim="800000"/>
            <a:headEnd/>
            <a:tailEnd/>
          </a:ln>
        </p:spPr>
        <p:txBody>
          <a:bodyPr wrap="square">
            <a:spAutoFit/>
          </a:bodyPr>
          <a:lstStyle/>
          <a:p>
            <a:pPr fontAlgn="base">
              <a:spcBef>
                <a:spcPct val="0"/>
              </a:spcBef>
              <a:spcAft>
                <a:spcPct val="0"/>
              </a:spcAft>
            </a:pPr>
            <a:r>
              <a:rPr lang="pl-PL" sz="2000" b="1" dirty="0" smtClean="0">
                <a:solidFill>
                  <a:prstClr val="black"/>
                </a:solidFill>
                <a:latin typeface="Arial" charset="0"/>
              </a:rPr>
              <a:t>Dookreślenie specyfiki umowy o pracę na okres próbny</a:t>
            </a:r>
          </a:p>
          <a:p>
            <a:pPr fontAlgn="base">
              <a:spcBef>
                <a:spcPct val="0"/>
              </a:spcBef>
              <a:spcAft>
                <a:spcPct val="0"/>
              </a:spcAft>
            </a:pPr>
            <a:endParaRPr lang="pl-PL" sz="2000" b="1" dirty="0" smtClean="0">
              <a:solidFill>
                <a:prstClr val="black"/>
              </a:solidFill>
              <a:latin typeface="Arial" charset="0"/>
            </a:endParaRPr>
          </a:p>
          <a:p>
            <a:pPr fontAlgn="base">
              <a:spcBef>
                <a:spcPct val="0"/>
              </a:spcBef>
              <a:spcAft>
                <a:spcPct val="0"/>
              </a:spcAft>
            </a:pPr>
            <a:endParaRPr lang="pl-PL" sz="2000" b="1" dirty="0" smtClean="0">
              <a:solidFill>
                <a:prstClr val="black"/>
              </a:solidFill>
              <a:latin typeface="Arial" charset="0"/>
            </a:endParaRPr>
          </a:p>
          <a:p>
            <a:pPr fontAlgn="base">
              <a:spcBef>
                <a:spcPct val="0"/>
              </a:spcBef>
              <a:spcAft>
                <a:spcPct val="0"/>
              </a:spcAft>
            </a:pPr>
            <a:endParaRPr lang="pl-PL" sz="2000" b="1" dirty="0" smtClean="0">
              <a:solidFill>
                <a:prstClr val="black"/>
              </a:solidFill>
              <a:latin typeface="Arial" charset="0"/>
            </a:endParaRPr>
          </a:p>
          <a:p>
            <a:pPr algn="just" fontAlgn="base">
              <a:lnSpc>
                <a:spcPct val="150000"/>
              </a:lnSpc>
              <a:spcBef>
                <a:spcPct val="0"/>
              </a:spcBef>
              <a:spcAft>
                <a:spcPct val="0"/>
              </a:spcAft>
            </a:pPr>
            <a:endParaRPr lang="pl-PL" sz="20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endParaRPr lang="pl-PL" sz="2000" dirty="0" smtClean="0">
              <a:solidFill>
                <a:prstClr val="black"/>
              </a:solidFill>
              <a:latin typeface="Arial" pitchFamily="34" charset="0"/>
              <a:cs typeface="Arial" pitchFamily="34" charset="0"/>
            </a:endParaRPr>
          </a:p>
          <a:p>
            <a:pPr algn="just" fontAlgn="base">
              <a:lnSpc>
                <a:spcPct val="150000"/>
              </a:lnSpc>
              <a:spcBef>
                <a:spcPct val="0"/>
              </a:spcBef>
              <a:spcAft>
                <a:spcPct val="0"/>
              </a:spcAft>
            </a:pPr>
            <a:endParaRPr lang="pl-PL" sz="2000" b="1" dirty="0">
              <a:solidFill>
                <a:prstClr val="black"/>
              </a:solidFill>
              <a:latin typeface="Arial" panose="020B0604020202020204" pitchFamily="34" charset="0"/>
              <a:cs typeface="Arial" panose="020B0604020202020204" pitchFamily="34" charset="0"/>
            </a:endParaRPr>
          </a:p>
        </p:txBody>
      </p:sp>
      <p:sp>
        <p:nvSpPr>
          <p:cNvPr id="8" name="Prostokąt 7"/>
          <p:cNvSpPr/>
          <p:nvPr/>
        </p:nvSpPr>
        <p:spPr>
          <a:xfrm>
            <a:off x="1187624" y="4653136"/>
            <a:ext cx="7416824" cy="1477328"/>
          </a:xfrm>
          <a:prstGeom prst="rect">
            <a:avLst/>
          </a:prstGeom>
        </p:spPr>
        <p:txBody>
          <a:bodyPr wrap="square">
            <a:spAutoFit/>
          </a:bodyPr>
          <a:lstStyle/>
          <a:p>
            <a:pPr fontAlgn="base">
              <a:spcBef>
                <a:spcPct val="0"/>
              </a:spcBef>
              <a:spcAft>
                <a:spcPct val="0"/>
              </a:spcAft>
            </a:pPr>
            <a:r>
              <a:rPr lang="pl-PL" dirty="0" smtClean="0">
                <a:solidFill>
                  <a:prstClr val="black"/>
                </a:solidFill>
                <a:latin typeface="Arial" charset="0"/>
              </a:rPr>
              <a:t>Przewiduje się, że umowa o pracę na okres próbny będzie mogła być zawarta </a:t>
            </a:r>
            <a:r>
              <a:rPr lang="pl-PL" b="1" dirty="0" smtClean="0">
                <a:solidFill>
                  <a:prstClr val="black"/>
                </a:solidFill>
                <a:latin typeface="Arial" charset="0"/>
              </a:rPr>
              <a:t>w celu sprawdzenia kwalifikacji pracownika i możliwości jego zatrudnienia do wykonywania pracy określonego rodzaju.</a:t>
            </a:r>
            <a:r>
              <a:rPr lang="pl-PL" dirty="0" smtClean="0">
                <a:solidFill>
                  <a:prstClr val="black"/>
                </a:solidFill>
                <a:latin typeface="Arial" charset="0"/>
              </a:rPr>
              <a:t> Co do zasady pracodawca będzie mógł </a:t>
            </a:r>
            <a:r>
              <a:rPr lang="pl-PL" b="1" dirty="0" smtClean="0">
                <a:solidFill>
                  <a:prstClr val="black"/>
                </a:solidFill>
                <a:latin typeface="Arial" charset="0"/>
              </a:rPr>
              <a:t>zatrudnić pracownika na okres próbny tylko raz</a:t>
            </a:r>
            <a:r>
              <a:rPr lang="pl-PL" dirty="0" smtClean="0">
                <a:solidFill>
                  <a:prstClr val="black"/>
                </a:solidFill>
                <a:latin typeface="Arial" charset="0"/>
              </a:rPr>
              <a:t>. </a:t>
            </a:r>
            <a:endParaRPr lang="pl-PL" dirty="0">
              <a:solidFill>
                <a:prstClr val="black"/>
              </a:solidFill>
              <a:latin typeface="Arial" charset="0"/>
            </a:endParaRPr>
          </a:p>
        </p:txBody>
      </p:sp>
      <p:sp>
        <p:nvSpPr>
          <p:cNvPr id="9" name="Prostokąt 8"/>
          <p:cNvSpPr/>
          <p:nvPr/>
        </p:nvSpPr>
        <p:spPr>
          <a:xfrm>
            <a:off x="1187624" y="2413338"/>
            <a:ext cx="7776864" cy="1754326"/>
          </a:xfrm>
          <a:prstGeom prst="rect">
            <a:avLst/>
          </a:prstGeom>
        </p:spPr>
        <p:txBody>
          <a:bodyPr wrap="square">
            <a:spAutoFit/>
          </a:bodyPr>
          <a:lstStyle/>
          <a:p>
            <a:pPr fontAlgn="base">
              <a:spcBef>
                <a:spcPct val="0"/>
              </a:spcBef>
              <a:spcAft>
                <a:spcPct val="0"/>
              </a:spcAft>
            </a:pPr>
            <a:r>
              <a:rPr lang="pl-PL" dirty="0" smtClean="0">
                <a:solidFill>
                  <a:prstClr val="black"/>
                </a:solidFill>
                <a:latin typeface="Arial" charset="0"/>
              </a:rPr>
              <a:t>Wyraźne określenie w przepisach Kodeksu pracy celu zatrudnienia pracownika na podstawie umowy o pracę na okres próbny (zmiana art. 25 § 2 oraz dodanie § 3 w tym artykule). </a:t>
            </a:r>
          </a:p>
          <a:p>
            <a:pPr fontAlgn="base">
              <a:spcBef>
                <a:spcPct val="0"/>
              </a:spcBef>
              <a:spcAft>
                <a:spcPct val="0"/>
              </a:spcAft>
            </a:pPr>
            <a:endParaRPr lang="pl-PL" dirty="0" smtClean="0">
              <a:solidFill>
                <a:prstClr val="black"/>
              </a:solidFill>
              <a:latin typeface="Arial" charset="0"/>
            </a:endParaRPr>
          </a:p>
          <a:p>
            <a:pPr fontAlgn="base">
              <a:spcBef>
                <a:spcPct val="0"/>
              </a:spcBef>
              <a:spcAft>
                <a:spcPct val="0"/>
              </a:spcAft>
            </a:pPr>
            <a:r>
              <a:rPr lang="pl-PL" dirty="0" smtClean="0">
                <a:solidFill>
                  <a:prstClr val="black"/>
                </a:solidFill>
                <a:latin typeface="Arial" charset="0"/>
              </a:rPr>
              <a:t>W poprzednim stanie prawnym o celu tego rodzaju umowy można wnioskować tylko z jej </a:t>
            </a:r>
            <a:r>
              <a:rPr lang="pl-PL" u="sng" dirty="0" smtClean="0">
                <a:solidFill>
                  <a:prstClr val="black"/>
                </a:solidFill>
                <a:latin typeface="Arial" charset="0"/>
              </a:rPr>
              <a:t>nazwy</a:t>
            </a:r>
            <a:r>
              <a:rPr lang="pl-PL" dirty="0" smtClean="0">
                <a:solidFill>
                  <a:prstClr val="black"/>
                </a:solidFill>
                <a:latin typeface="Arial" charset="0"/>
              </a:rPr>
              <a:t>.</a:t>
            </a:r>
            <a:endParaRPr lang="pl-PL" dirty="0">
              <a:solidFill>
                <a:prstClr val="black"/>
              </a:solidFill>
              <a:latin typeface="Arial" charset="0"/>
            </a:endParaRPr>
          </a:p>
        </p:txBody>
      </p:sp>
    </p:spTree>
    <p:extLst>
      <p:ext uri="{BB962C8B-B14F-4D97-AF65-F5344CB8AC3E}">
        <p14:creationId xmlns:p14="http://schemas.microsoft.com/office/powerpoint/2010/main" val="31067798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8" name="pole tekstowe 7"/>
          <p:cNvSpPr txBox="1"/>
          <p:nvPr/>
        </p:nvSpPr>
        <p:spPr>
          <a:xfrm>
            <a:off x="1298104" y="1653818"/>
            <a:ext cx="7056784" cy="3477875"/>
          </a:xfrm>
          <a:prstGeom prst="rect">
            <a:avLst/>
          </a:prstGeom>
          <a:noFill/>
        </p:spPr>
        <p:txBody>
          <a:bodyPr wrap="square" rtlCol="0">
            <a:spAutoFit/>
          </a:bodyPr>
          <a:lstStyle/>
          <a:p>
            <a:pPr algn="just" fontAlgn="base">
              <a:spcBef>
                <a:spcPct val="0"/>
              </a:spcBef>
              <a:spcAft>
                <a:spcPct val="0"/>
              </a:spcAft>
            </a:pPr>
            <a:r>
              <a:rPr lang="pl-PL" sz="2000" dirty="0" smtClean="0">
                <a:solidFill>
                  <a:prstClr val="black"/>
                </a:solidFill>
                <a:latin typeface="Arial" charset="0"/>
              </a:rPr>
              <a:t>Jednakże jest uzasadnione, by w pewnych przypadkach tego rodzaju umowa mogła być ponownie zawarta z pracownikiem. Ponowne zawarcie takiej umowy z tym samym pracownikiem jest zatem możliwe jeżeli pracownik ma być zatrudniony do wykonywania </a:t>
            </a:r>
            <a:r>
              <a:rPr lang="pl-PL" sz="2000" b="1" dirty="0" smtClean="0">
                <a:solidFill>
                  <a:prstClr val="black"/>
                </a:solidFill>
                <a:latin typeface="Arial" charset="0"/>
              </a:rPr>
              <a:t>innego rodzaju pracy.</a:t>
            </a:r>
          </a:p>
          <a:p>
            <a:pPr algn="just" fontAlgn="base">
              <a:spcBef>
                <a:spcPct val="0"/>
              </a:spcBef>
              <a:spcAft>
                <a:spcPct val="0"/>
              </a:spcAft>
            </a:pPr>
            <a:endParaRPr lang="pl-PL" sz="2000" b="1" dirty="0" smtClean="0">
              <a:solidFill>
                <a:prstClr val="black"/>
              </a:solidFill>
              <a:latin typeface="Arial" charset="0"/>
            </a:endParaRPr>
          </a:p>
          <a:p>
            <a:pPr algn="just" fontAlgn="base">
              <a:spcBef>
                <a:spcPct val="0"/>
              </a:spcBef>
              <a:spcAft>
                <a:spcPct val="0"/>
              </a:spcAft>
            </a:pPr>
            <a:r>
              <a:rPr lang="pl-PL" sz="2000" dirty="0" smtClean="0">
                <a:solidFill>
                  <a:prstClr val="black"/>
                </a:solidFill>
                <a:latin typeface="Arial" charset="0"/>
              </a:rPr>
              <a:t>Skoro bowiem celem tej umowy jest sprawdzenie kwalifikacji pracownika i możliwości jego zatrudnienia do wykonywania pracy określonego rodzaju, to zasadne jest ponowne wypróbowanie pracownika, jeżeli ubiega się on o zatrudnienie do innej pracy.</a:t>
            </a:r>
            <a:endParaRPr lang="pl-PL" sz="2000" dirty="0">
              <a:solidFill>
                <a:prstClr val="black"/>
              </a:solidFill>
              <a:latin typeface="Arial" charset="0"/>
            </a:endParaRPr>
          </a:p>
        </p:txBody>
      </p:sp>
    </p:spTree>
    <p:extLst>
      <p:ext uri="{BB962C8B-B14F-4D97-AF65-F5344CB8AC3E}">
        <p14:creationId xmlns:p14="http://schemas.microsoft.com/office/powerpoint/2010/main" val="867985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20489" name="pole tekstowe 9"/>
          <p:cNvSpPr txBox="1">
            <a:spLocks noChangeArrowheads="1"/>
          </p:cNvSpPr>
          <p:nvPr/>
        </p:nvSpPr>
        <p:spPr bwMode="auto">
          <a:xfrm rot="10800000" flipV="1">
            <a:off x="1403648" y="1261418"/>
            <a:ext cx="7134225" cy="830997"/>
          </a:xfrm>
          <a:prstGeom prst="rect">
            <a:avLst/>
          </a:prstGeom>
          <a:noFill/>
          <a:ln w="9525">
            <a:noFill/>
            <a:miter lim="800000"/>
            <a:headEnd/>
            <a:tailEnd/>
          </a:ln>
        </p:spPr>
        <p:txBody>
          <a:bodyPr wrap="square">
            <a:spAutoFit/>
          </a:bodyPr>
          <a:lstStyle/>
          <a:p>
            <a:pPr fontAlgn="base">
              <a:spcBef>
                <a:spcPct val="0"/>
              </a:spcBef>
              <a:spcAft>
                <a:spcPct val="0"/>
              </a:spcAft>
            </a:pPr>
            <a:r>
              <a:rPr lang="pl-PL" sz="2400" b="1" dirty="0" smtClean="0">
                <a:solidFill>
                  <a:prstClr val="black"/>
                </a:solidFill>
                <a:latin typeface="Arial" charset="0"/>
              </a:rPr>
              <a:t>Zmiana zasad zatrudniania pracowników na podstawie umów o pracę na czas określony</a:t>
            </a:r>
            <a:endParaRPr lang="pl-PL" sz="2400" b="1" dirty="0">
              <a:solidFill>
                <a:prstClr val="black"/>
              </a:solidFill>
              <a:latin typeface="Arial" charset="0"/>
            </a:endParaRPr>
          </a:p>
        </p:txBody>
      </p:sp>
      <p:sp>
        <p:nvSpPr>
          <p:cNvPr id="8" name="pole tekstowe 7"/>
          <p:cNvSpPr txBox="1"/>
          <p:nvPr/>
        </p:nvSpPr>
        <p:spPr>
          <a:xfrm>
            <a:off x="1475656" y="2492896"/>
            <a:ext cx="7056784" cy="2246769"/>
          </a:xfrm>
          <a:prstGeom prst="rect">
            <a:avLst/>
          </a:prstGeom>
          <a:noFill/>
        </p:spPr>
        <p:txBody>
          <a:bodyPr wrap="square" rtlCol="0">
            <a:spAutoFit/>
          </a:bodyPr>
          <a:lstStyle/>
          <a:p>
            <a:pPr algn="just" fontAlgn="base">
              <a:spcBef>
                <a:spcPct val="0"/>
              </a:spcBef>
              <a:spcAft>
                <a:spcPct val="0"/>
              </a:spcAft>
            </a:pPr>
            <a:r>
              <a:rPr lang="pl-PL" sz="2000" dirty="0" smtClean="0">
                <a:solidFill>
                  <a:prstClr val="black"/>
                </a:solidFill>
                <a:latin typeface="Arial" charset="0"/>
              </a:rPr>
              <a:t>Zmiana art. </a:t>
            </a:r>
            <a:r>
              <a:rPr lang="pl-PL" sz="2000" b="1" dirty="0" smtClean="0">
                <a:solidFill>
                  <a:prstClr val="black"/>
                </a:solidFill>
                <a:latin typeface="Arial" charset="0"/>
              </a:rPr>
              <a:t>25</a:t>
            </a:r>
            <a:r>
              <a:rPr lang="pl-PL" sz="2000" b="1" baseline="30000" dirty="0" smtClean="0">
                <a:solidFill>
                  <a:prstClr val="black"/>
                </a:solidFill>
                <a:latin typeface="Arial" charset="0"/>
              </a:rPr>
              <a:t>1</a:t>
            </a:r>
            <a:r>
              <a:rPr lang="pl-PL" sz="2000" dirty="0" smtClean="0">
                <a:solidFill>
                  <a:prstClr val="black"/>
                </a:solidFill>
                <a:latin typeface="Arial" charset="0"/>
              </a:rPr>
              <a:t> Kodeksu pracy jest wprowadzana w celu skuteczniejszego mechanizmu przeciwdziałania nadużywaniu zawierania terminowych umów o pracę. </a:t>
            </a:r>
          </a:p>
          <a:p>
            <a:pPr algn="just" fontAlgn="base">
              <a:spcBef>
                <a:spcPct val="0"/>
              </a:spcBef>
              <a:spcAft>
                <a:spcPct val="0"/>
              </a:spcAft>
            </a:pPr>
            <a:endParaRPr lang="pl-PL" sz="2000" dirty="0" smtClean="0">
              <a:solidFill>
                <a:prstClr val="black"/>
              </a:solidFill>
              <a:latin typeface="Arial" charset="0"/>
            </a:endParaRPr>
          </a:p>
          <a:p>
            <a:pPr algn="just" fontAlgn="base">
              <a:spcBef>
                <a:spcPct val="0"/>
              </a:spcBef>
              <a:spcAft>
                <a:spcPct val="0"/>
              </a:spcAft>
            </a:pPr>
            <a:endParaRPr lang="pl-PL" sz="2000" dirty="0" smtClean="0">
              <a:solidFill>
                <a:prstClr val="black"/>
              </a:solidFill>
              <a:latin typeface="Arial" charset="0"/>
            </a:endParaRPr>
          </a:p>
          <a:p>
            <a:pPr algn="just" fontAlgn="base">
              <a:spcBef>
                <a:spcPct val="0"/>
              </a:spcBef>
              <a:spcAft>
                <a:spcPct val="0"/>
              </a:spcAft>
            </a:pPr>
            <a:endParaRPr lang="pl-PL" sz="2000" dirty="0" smtClean="0">
              <a:solidFill>
                <a:prstClr val="black"/>
              </a:solidFill>
              <a:latin typeface="Arial" charset="0"/>
            </a:endParaRPr>
          </a:p>
          <a:p>
            <a:pPr algn="just" fontAlgn="base">
              <a:spcBef>
                <a:spcPct val="0"/>
              </a:spcBef>
              <a:spcAft>
                <a:spcPct val="0"/>
              </a:spcAft>
            </a:pPr>
            <a:endParaRPr lang="pl-PL" sz="2000" dirty="0">
              <a:solidFill>
                <a:prstClr val="black"/>
              </a:solidFill>
              <a:latin typeface="Arial" charset="0"/>
            </a:endParaRPr>
          </a:p>
        </p:txBody>
      </p:sp>
      <p:sp>
        <p:nvSpPr>
          <p:cNvPr id="9" name="Prostokąt 8"/>
          <p:cNvSpPr/>
          <p:nvPr/>
        </p:nvSpPr>
        <p:spPr>
          <a:xfrm>
            <a:off x="1331640" y="3645024"/>
            <a:ext cx="7560840" cy="2031325"/>
          </a:xfrm>
          <a:prstGeom prst="rect">
            <a:avLst/>
          </a:prstGeom>
        </p:spPr>
        <p:txBody>
          <a:bodyPr wrap="square">
            <a:spAutoFit/>
          </a:bodyPr>
          <a:lstStyle/>
          <a:p>
            <a:pPr fontAlgn="base">
              <a:spcBef>
                <a:spcPct val="0"/>
              </a:spcBef>
              <a:spcAft>
                <a:spcPct val="0"/>
              </a:spcAft>
            </a:pPr>
            <a:r>
              <a:rPr lang="pl-PL" dirty="0" smtClean="0">
                <a:solidFill>
                  <a:prstClr val="black"/>
                </a:solidFill>
                <a:latin typeface="Arial" charset="0"/>
              </a:rPr>
              <a:t>W nowym art. 25</a:t>
            </a:r>
            <a:r>
              <a:rPr lang="pl-PL" baseline="30000" dirty="0" smtClean="0">
                <a:solidFill>
                  <a:prstClr val="black"/>
                </a:solidFill>
                <a:latin typeface="Arial" charset="0"/>
              </a:rPr>
              <a:t>1</a:t>
            </a:r>
            <a:r>
              <a:rPr lang="pl-PL" dirty="0" smtClean="0">
                <a:solidFill>
                  <a:prstClr val="black"/>
                </a:solidFill>
                <a:latin typeface="Arial" charset="0"/>
              </a:rPr>
              <a:t>przewiduje się:</a:t>
            </a:r>
          </a:p>
          <a:p>
            <a:pPr fontAlgn="base">
              <a:spcBef>
                <a:spcPct val="0"/>
              </a:spcBef>
              <a:spcAft>
                <a:spcPct val="0"/>
              </a:spcAft>
            </a:pPr>
            <a:endParaRPr lang="pl-PL" dirty="0" smtClean="0">
              <a:solidFill>
                <a:prstClr val="black"/>
              </a:solidFill>
              <a:latin typeface="Arial" charset="0"/>
            </a:endParaRPr>
          </a:p>
          <a:p>
            <a:pPr marL="342900" indent="-342900" fontAlgn="base">
              <a:spcBef>
                <a:spcPct val="0"/>
              </a:spcBef>
              <a:spcAft>
                <a:spcPct val="0"/>
              </a:spcAft>
              <a:buFontTx/>
              <a:buAutoNum type="arabicParenR"/>
            </a:pPr>
            <a:r>
              <a:rPr lang="pl-PL" dirty="0" smtClean="0">
                <a:solidFill>
                  <a:prstClr val="black"/>
                </a:solidFill>
                <a:latin typeface="Arial" charset="0"/>
              </a:rPr>
              <a:t>określenie dopuszczalnego </a:t>
            </a:r>
            <a:r>
              <a:rPr lang="pl-PL" b="1" dirty="0" smtClean="0">
                <a:solidFill>
                  <a:prstClr val="black"/>
                </a:solidFill>
                <a:latin typeface="Arial" charset="0"/>
              </a:rPr>
              <a:t>okresu zatrudnienia</a:t>
            </a:r>
            <a:r>
              <a:rPr lang="pl-PL" dirty="0" smtClean="0">
                <a:solidFill>
                  <a:prstClr val="black"/>
                </a:solidFill>
                <a:latin typeface="Arial" charset="0"/>
              </a:rPr>
              <a:t> na podstawie umowy (umów) o pracę na czas określony (max 33 miesiące)</a:t>
            </a:r>
          </a:p>
          <a:p>
            <a:pPr marL="342900" indent="-342900" fontAlgn="base">
              <a:spcBef>
                <a:spcPct val="0"/>
              </a:spcBef>
              <a:spcAft>
                <a:spcPct val="0"/>
              </a:spcAft>
            </a:pPr>
            <a:endParaRPr lang="pl-PL" dirty="0" smtClean="0">
              <a:solidFill>
                <a:prstClr val="black"/>
              </a:solidFill>
              <a:latin typeface="Arial" charset="0"/>
            </a:endParaRPr>
          </a:p>
          <a:p>
            <a:pPr fontAlgn="base">
              <a:spcBef>
                <a:spcPct val="0"/>
              </a:spcBef>
              <a:spcAft>
                <a:spcPct val="0"/>
              </a:spcAft>
            </a:pPr>
            <a:r>
              <a:rPr lang="pl-PL" dirty="0" smtClean="0">
                <a:solidFill>
                  <a:prstClr val="black"/>
                </a:solidFill>
                <a:latin typeface="Arial" charset="0"/>
              </a:rPr>
              <a:t>2) określenie liczby tych umów, które mogą być zawarte w ramach tego limitu (łączna liczba tych umów nie będzie mogła przekraczać </a:t>
            </a:r>
            <a:r>
              <a:rPr lang="pl-PL" b="1" dirty="0" smtClean="0">
                <a:solidFill>
                  <a:prstClr val="black"/>
                </a:solidFill>
                <a:latin typeface="Arial" charset="0"/>
              </a:rPr>
              <a:t>trzech</a:t>
            </a:r>
            <a:r>
              <a:rPr lang="pl-PL" dirty="0" smtClean="0">
                <a:solidFill>
                  <a:prstClr val="black"/>
                </a:solidFill>
                <a:latin typeface="Arial" charset="0"/>
              </a:rPr>
              <a:t>)</a:t>
            </a:r>
            <a:endParaRPr lang="pl-PL" dirty="0">
              <a:solidFill>
                <a:prstClr val="black"/>
              </a:solidFill>
              <a:latin typeface="Arial" charset="0"/>
            </a:endParaRPr>
          </a:p>
        </p:txBody>
      </p:sp>
    </p:spTree>
    <p:extLst>
      <p:ext uri="{BB962C8B-B14F-4D97-AF65-F5344CB8AC3E}">
        <p14:creationId xmlns:p14="http://schemas.microsoft.com/office/powerpoint/2010/main" val="2404230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8" name="pole tekstowe 7"/>
          <p:cNvSpPr txBox="1"/>
          <p:nvPr/>
        </p:nvSpPr>
        <p:spPr>
          <a:xfrm>
            <a:off x="1373188" y="1484784"/>
            <a:ext cx="7056784" cy="2923877"/>
          </a:xfrm>
          <a:prstGeom prst="rect">
            <a:avLst/>
          </a:prstGeom>
          <a:noFill/>
        </p:spPr>
        <p:txBody>
          <a:bodyPr wrap="square" rtlCol="0">
            <a:spAutoFit/>
          </a:bodyPr>
          <a:lstStyle/>
          <a:p>
            <a:pPr fontAlgn="base">
              <a:spcBef>
                <a:spcPct val="0"/>
              </a:spcBef>
              <a:spcAft>
                <a:spcPct val="0"/>
              </a:spcAft>
            </a:pPr>
            <a:r>
              <a:rPr lang="pl-PL" sz="2400" b="1" dirty="0" smtClean="0">
                <a:solidFill>
                  <a:prstClr val="black"/>
                </a:solidFill>
                <a:latin typeface="Arial" charset="0"/>
              </a:rPr>
              <a:t>SKUTKI PRZEKROCZENIA TYCH LIMITÓW</a:t>
            </a:r>
            <a:endParaRPr lang="pl-PL" sz="2400" dirty="0" smtClean="0">
              <a:solidFill>
                <a:prstClr val="black"/>
              </a:solidFill>
              <a:latin typeface="Arial" charset="0"/>
            </a:endParaRPr>
          </a:p>
          <a:p>
            <a:pPr algn="just" fontAlgn="base">
              <a:spcBef>
                <a:spcPct val="0"/>
              </a:spcBef>
              <a:spcAft>
                <a:spcPct val="0"/>
              </a:spcAft>
            </a:pPr>
            <a:endParaRPr lang="pl-PL" sz="2000" dirty="0">
              <a:solidFill>
                <a:prstClr val="black"/>
              </a:solidFill>
              <a:latin typeface="Arial"/>
            </a:endParaRPr>
          </a:p>
          <a:p>
            <a:pPr algn="just" fontAlgn="base">
              <a:spcBef>
                <a:spcPct val="0"/>
              </a:spcBef>
              <a:spcAft>
                <a:spcPct val="0"/>
              </a:spcAft>
            </a:pPr>
            <a:r>
              <a:rPr lang="pl-PL" sz="2000" dirty="0" smtClean="0">
                <a:solidFill>
                  <a:prstClr val="black"/>
                </a:solidFill>
                <a:latin typeface="Arial" charset="0"/>
              </a:rPr>
              <a:t>Jeżeli okres zatrudnienia na podstawie umowy o pracę lub umów o pracę na czas określony przekraczałby 33 miesiące lub liczba takich umów przekroczyłaby trzy, to </a:t>
            </a:r>
            <a:r>
              <a:rPr lang="pl-PL" sz="2000" b="1" dirty="0" smtClean="0">
                <a:solidFill>
                  <a:prstClr val="black"/>
                </a:solidFill>
                <a:latin typeface="Arial" charset="0"/>
              </a:rPr>
              <a:t>od następnego dnia po upływie 33-miesięcznego okresu zatrudnienia lub od dnia zawarcia czwartej umowy pracownik byłby traktowany, jak zatrudniony na podstawie umowy o pracę na czas nieokreślony.</a:t>
            </a:r>
            <a:r>
              <a:rPr lang="pl-PL" sz="2000" dirty="0" smtClean="0">
                <a:solidFill>
                  <a:prstClr val="black"/>
                </a:solidFill>
                <a:latin typeface="Arial" charset="0"/>
              </a:rPr>
              <a:t> </a:t>
            </a:r>
          </a:p>
        </p:txBody>
      </p:sp>
    </p:spTree>
    <p:extLst>
      <p:ext uri="{BB962C8B-B14F-4D97-AF65-F5344CB8AC3E}">
        <p14:creationId xmlns:p14="http://schemas.microsoft.com/office/powerpoint/2010/main" val="40120542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rostokąt 8"/>
          <p:cNvSpPr/>
          <p:nvPr/>
        </p:nvSpPr>
        <p:spPr>
          <a:xfrm>
            <a:off x="1043608" y="1305342"/>
            <a:ext cx="7920880" cy="3139321"/>
          </a:xfrm>
          <a:prstGeom prst="rect">
            <a:avLst/>
          </a:prstGeom>
        </p:spPr>
        <p:txBody>
          <a:bodyPr wrap="square">
            <a:spAutoFit/>
          </a:bodyPr>
          <a:lstStyle/>
          <a:p>
            <a:pPr algn="just" fontAlgn="base">
              <a:spcBef>
                <a:spcPct val="0"/>
              </a:spcBef>
              <a:spcAft>
                <a:spcPct val="0"/>
              </a:spcAft>
            </a:pPr>
            <a:r>
              <a:rPr lang="pl-PL" dirty="0" smtClean="0">
                <a:solidFill>
                  <a:prstClr val="black"/>
                </a:solidFill>
                <a:latin typeface="Arial" charset="0"/>
              </a:rPr>
              <a:t>Powyższe limity ograniczające zatrudnienie na podstawie umowy lub umów o pracę na czas określony nie będą dotyczyły umowy zawartej w celu:</a:t>
            </a:r>
          </a:p>
          <a:p>
            <a:pPr algn="just" fontAlgn="base">
              <a:spcBef>
                <a:spcPct val="0"/>
              </a:spcBef>
              <a:spcAft>
                <a:spcPct val="0"/>
              </a:spcAft>
            </a:pPr>
            <a:endParaRPr lang="pl-PL" dirty="0" smtClean="0">
              <a:solidFill>
                <a:prstClr val="black"/>
              </a:solidFill>
              <a:latin typeface="Arial" charset="0"/>
            </a:endParaRPr>
          </a:p>
          <a:p>
            <a:pPr algn="just" fontAlgn="base">
              <a:spcBef>
                <a:spcPct val="0"/>
              </a:spcBef>
              <a:spcAft>
                <a:spcPct val="0"/>
              </a:spcAft>
            </a:pPr>
            <a:r>
              <a:rPr lang="pl-PL" dirty="0" smtClean="0">
                <a:solidFill>
                  <a:prstClr val="black"/>
                </a:solidFill>
                <a:latin typeface="Arial" charset="0"/>
              </a:rPr>
              <a:t>- zastępstwa pracownika w czasie jego usprawiedliwionej nieobecności w pracy,</a:t>
            </a:r>
          </a:p>
          <a:p>
            <a:pPr algn="just" fontAlgn="base">
              <a:spcBef>
                <a:spcPct val="0"/>
              </a:spcBef>
              <a:spcAft>
                <a:spcPct val="0"/>
              </a:spcAft>
            </a:pPr>
            <a:r>
              <a:rPr lang="pl-PL" dirty="0" smtClean="0">
                <a:solidFill>
                  <a:prstClr val="black"/>
                </a:solidFill>
                <a:latin typeface="Arial" charset="0"/>
              </a:rPr>
              <a:t>- wykonywania pracy o charakterze dorywczym lub sezonowym,</a:t>
            </a:r>
          </a:p>
          <a:p>
            <a:pPr algn="just" fontAlgn="base">
              <a:spcBef>
                <a:spcPct val="0"/>
              </a:spcBef>
              <a:spcAft>
                <a:spcPct val="0"/>
              </a:spcAft>
            </a:pPr>
            <a:r>
              <a:rPr lang="pl-PL" dirty="0" smtClean="0">
                <a:solidFill>
                  <a:prstClr val="black"/>
                </a:solidFill>
                <a:latin typeface="Arial" charset="0"/>
              </a:rPr>
              <a:t>- wykonywania pracy przez okres kadencji,</a:t>
            </a:r>
          </a:p>
          <a:p>
            <a:pPr algn="just" fontAlgn="base">
              <a:spcBef>
                <a:spcPct val="0"/>
              </a:spcBef>
              <a:spcAft>
                <a:spcPct val="0"/>
              </a:spcAft>
            </a:pPr>
            <a:r>
              <a:rPr lang="pl-PL" b="1" dirty="0" smtClean="0">
                <a:solidFill>
                  <a:prstClr val="black"/>
                </a:solidFill>
                <a:latin typeface="Arial" charset="0"/>
              </a:rPr>
              <a:t>a także: (nowe)</a:t>
            </a:r>
            <a:endParaRPr lang="pl-PL" dirty="0" smtClean="0">
              <a:solidFill>
                <a:prstClr val="black"/>
              </a:solidFill>
              <a:latin typeface="Arial" charset="0"/>
            </a:endParaRPr>
          </a:p>
          <a:p>
            <a:pPr algn="just" fontAlgn="base">
              <a:spcBef>
                <a:spcPct val="0"/>
              </a:spcBef>
              <a:spcAft>
                <a:spcPct val="0"/>
              </a:spcAft>
            </a:pPr>
            <a:r>
              <a:rPr lang="pl-PL" dirty="0" smtClean="0">
                <a:solidFill>
                  <a:prstClr val="black"/>
                </a:solidFill>
                <a:latin typeface="Arial" charset="0"/>
              </a:rPr>
              <a:t>- gdy pracodawca wskaże obiektywne przyczyny leżące po jego stronie, które uzasadniają zatrudnienie na czas określony w związku z okresowymi potrzebami pracodawcy.</a:t>
            </a:r>
            <a:endParaRPr lang="pl-PL" dirty="0">
              <a:solidFill>
                <a:prstClr val="black"/>
              </a:solidFill>
              <a:latin typeface="Arial" charset="0"/>
            </a:endParaRPr>
          </a:p>
        </p:txBody>
      </p:sp>
    </p:spTree>
    <p:extLst>
      <p:ext uri="{BB962C8B-B14F-4D97-AF65-F5344CB8AC3E}">
        <p14:creationId xmlns:p14="http://schemas.microsoft.com/office/powerpoint/2010/main" val="346351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187624" y="1268760"/>
            <a:ext cx="7416824" cy="3785652"/>
          </a:xfrm>
          <a:prstGeom prst="rect">
            <a:avLst/>
          </a:prstGeom>
          <a:noFill/>
        </p:spPr>
        <p:txBody>
          <a:bodyPr wrap="square" rtlCol="0">
            <a:spAutoFit/>
          </a:bodyPr>
          <a:lstStyle/>
          <a:p>
            <a:pPr algn="just" fontAlgn="base">
              <a:spcBef>
                <a:spcPct val="0"/>
              </a:spcBef>
              <a:spcAft>
                <a:spcPct val="0"/>
              </a:spcAft>
            </a:pPr>
            <a:r>
              <a:rPr lang="pl-PL" sz="2000" dirty="0" smtClean="0">
                <a:solidFill>
                  <a:prstClr val="black"/>
                </a:solidFill>
                <a:latin typeface="Arial" charset="0"/>
              </a:rPr>
              <a:t>W takich przypadkach konieczne będzie określenie w umowie o pracę tego celu lub okoliczności, tj. zamieszczenie informacji obiektywnie uzasadniających zawarcie takiej umowy (dodawany § 1</a:t>
            </a:r>
            <a:r>
              <a:rPr lang="pl-PL" sz="2000" baseline="30000" dirty="0" smtClean="0">
                <a:solidFill>
                  <a:prstClr val="black"/>
                </a:solidFill>
                <a:latin typeface="Arial" charset="0"/>
              </a:rPr>
              <a:t>1</a:t>
            </a:r>
            <a:r>
              <a:rPr lang="pl-PL" sz="2000" dirty="0" smtClean="0">
                <a:solidFill>
                  <a:prstClr val="black"/>
                </a:solidFill>
                <a:latin typeface="Arial" charset="0"/>
              </a:rPr>
              <a:t> w </a:t>
            </a:r>
            <a:r>
              <a:rPr lang="pl-PL" sz="2000" dirty="0" err="1" smtClean="0">
                <a:solidFill>
                  <a:prstClr val="black"/>
                </a:solidFill>
                <a:latin typeface="Arial" charset="0"/>
              </a:rPr>
              <a:t>ąrt</a:t>
            </a:r>
            <a:r>
              <a:rPr lang="pl-PL" sz="2000" dirty="0" smtClean="0">
                <a:solidFill>
                  <a:prstClr val="black"/>
                </a:solidFill>
                <a:latin typeface="Arial" charset="0"/>
              </a:rPr>
              <a:t>. 29 Kodeksu pracy).</a:t>
            </a:r>
          </a:p>
          <a:p>
            <a:pPr algn="just" fontAlgn="base">
              <a:spcBef>
                <a:spcPct val="0"/>
              </a:spcBef>
              <a:spcAft>
                <a:spcPct val="0"/>
              </a:spcAft>
            </a:pPr>
            <a:endParaRPr lang="pl-PL" sz="2000" dirty="0" smtClean="0">
              <a:solidFill>
                <a:prstClr val="black"/>
              </a:solidFill>
              <a:latin typeface="Arial" charset="0"/>
            </a:endParaRPr>
          </a:p>
          <a:p>
            <a:pPr algn="just" fontAlgn="base">
              <a:spcBef>
                <a:spcPct val="0"/>
              </a:spcBef>
              <a:spcAft>
                <a:spcPct val="0"/>
              </a:spcAft>
            </a:pPr>
            <a:r>
              <a:rPr lang="pl-PL" sz="2000" dirty="0" smtClean="0">
                <a:solidFill>
                  <a:prstClr val="black"/>
                </a:solidFill>
                <a:latin typeface="Arial" charset="0"/>
              </a:rPr>
              <a:t>Ponadto, w przypadku zawarcia umowy o pracę na okres dłuższy niż 33 miesiące z powodu obiektywnych przyczyn leżących po stronie pracodawcy, pracodawca będzie miał obowiązek zawiadomienia właściwego okręgowego inspektora pracy o zawarciu takiej umowy, wskazując jednocześnie przyczynę jej zawarcia, w terminie 5 dni roboczych od dnia jej zawarcia (dodawany § 4 w art. 25</a:t>
            </a:r>
            <a:r>
              <a:rPr lang="pl-PL" sz="2000" baseline="30000" dirty="0" smtClean="0">
                <a:solidFill>
                  <a:prstClr val="black"/>
                </a:solidFill>
                <a:latin typeface="Arial" charset="0"/>
              </a:rPr>
              <a:t>1</a:t>
            </a:r>
            <a:r>
              <a:rPr lang="pl-PL" sz="2000" dirty="0" smtClean="0">
                <a:solidFill>
                  <a:prstClr val="black"/>
                </a:solidFill>
                <a:latin typeface="Arial" charset="0"/>
              </a:rPr>
              <a:t> Kodeksu pracy).</a:t>
            </a:r>
            <a:endParaRPr lang="pl-PL" sz="2000" dirty="0">
              <a:solidFill>
                <a:prstClr val="black"/>
              </a:solidFill>
              <a:latin typeface="Arial" charset="0"/>
            </a:endParaRPr>
          </a:p>
        </p:txBody>
      </p:sp>
    </p:spTree>
    <p:extLst>
      <p:ext uri="{BB962C8B-B14F-4D97-AF65-F5344CB8AC3E}">
        <p14:creationId xmlns:p14="http://schemas.microsoft.com/office/powerpoint/2010/main" val="32917834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043608" y="1196752"/>
            <a:ext cx="7920880" cy="3323987"/>
          </a:xfrm>
          <a:prstGeom prst="rect">
            <a:avLst/>
          </a:prstGeom>
          <a:noFill/>
        </p:spPr>
        <p:txBody>
          <a:bodyPr wrap="square" rtlCol="0">
            <a:spAutoFit/>
          </a:bodyPr>
          <a:lstStyle/>
          <a:p>
            <a:pPr algn="just" fontAlgn="base">
              <a:lnSpc>
                <a:spcPct val="150000"/>
              </a:lnSpc>
              <a:spcBef>
                <a:spcPct val="0"/>
              </a:spcBef>
              <a:spcAft>
                <a:spcPct val="0"/>
              </a:spcAft>
            </a:pPr>
            <a:r>
              <a:rPr lang="pl-PL" sz="2000" b="1" dirty="0" smtClean="0">
                <a:solidFill>
                  <a:prstClr val="black"/>
                </a:solidFill>
                <a:latin typeface="Arial" charset="0"/>
              </a:rPr>
              <a:t>Uzależnienie długości okresu wypowiedzenia umowy o pracę zawartej na czas określony od okresu zatrudnienia u danego pracodawcy.</a:t>
            </a:r>
          </a:p>
          <a:p>
            <a:pPr algn="just" fontAlgn="base">
              <a:lnSpc>
                <a:spcPct val="150000"/>
              </a:lnSpc>
              <a:spcBef>
                <a:spcPct val="0"/>
              </a:spcBef>
              <a:spcAft>
                <a:spcPct val="0"/>
              </a:spcAft>
            </a:pPr>
            <a:endParaRPr lang="pl-PL" sz="2000" b="1" dirty="0" smtClean="0">
              <a:solidFill>
                <a:prstClr val="black"/>
              </a:solidFill>
              <a:latin typeface="Arial" charset="0"/>
            </a:endParaRPr>
          </a:p>
          <a:p>
            <a:pPr algn="just" fontAlgn="base">
              <a:lnSpc>
                <a:spcPct val="150000"/>
              </a:lnSpc>
              <a:spcBef>
                <a:spcPct val="0"/>
              </a:spcBef>
              <a:spcAft>
                <a:spcPct val="0"/>
              </a:spcAft>
            </a:pPr>
            <a:endParaRPr lang="pl-PL" sz="2000" b="1" dirty="0" smtClean="0">
              <a:solidFill>
                <a:prstClr val="black"/>
              </a:solidFill>
              <a:latin typeface="Arial" charset="0"/>
            </a:endParaRPr>
          </a:p>
          <a:p>
            <a:pPr algn="just" fontAlgn="base">
              <a:lnSpc>
                <a:spcPct val="150000"/>
              </a:lnSpc>
              <a:spcBef>
                <a:spcPct val="0"/>
              </a:spcBef>
              <a:spcAft>
                <a:spcPct val="0"/>
              </a:spcAft>
            </a:pPr>
            <a:r>
              <a:rPr lang="pl-PL" sz="2000" dirty="0">
                <a:solidFill>
                  <a:prstClr val="black"/>
                </a:solidFill>
                <a:latin typeface="Arial" charset="0"/>
              </a:rPr>
              <a:t/>
            </a:r>
            <a:br>
              <a:rPr lang="pl-PL" sz="2000" dirty="0">
                <a:solidFill>
                  <a:prstClr val="black"/>
                </a:solidFill>
                <a:latin typeface="Arial" charset="0"/>
              </a:rPr>
            </a:br>
            <a:endParaRPr lang="pl-PL" sz="2000" dirty="0">
              <a:solidFill>
                <a:prstClr val="black"/>
              </a:solidFill>
              <a:latin typeface="Arial"/>
            </a:endParaRPr>
          </a:p>
        </p:txBody>
      </p:sp>
      <p:sp>
        <p:nvSpPr>
          <p:cNvPr id="8" name="Prostokąt 7"/>
          <p:cNvSpPr/>
          <p:nvPr/>
        </p:nvSpPr>
        <p:spPr>
          <a:xfrm>
            <a:off x="1115616" y="2636912"/>
            <a:ext cx="7416824" cy="1754326"/>
          </a:xfrm>
          <a:prstGeom prst="rect">
            <a:avLst/>
          </a:prstGeom>
        </p:spPr>
        <p:txBody>
          <a:bodyPr wrap="square">
            <a:spAutoFit/>
          </a:bodyPr>
          <a:lstStyle/>
          <a:p>
            <a:pPr algn="just" fontAlgn="base">
              <a:spcBef>
                <a:spcPct val="0"/>
              </a:spcBef>
              <a:spcAft>
                <a:spcPct val="0"/>
              </a:spcAft>
            </a:pPr>
            <a:r>
              <a:rPr lang="pl-PL" dirty="0" smtClean="0">
                <a:solidFill>
                  <a:prstClr val="black"/>
                </a:solidFill>
                <a:latin typeface="Arial" charset="0"/>
              </a:rPr>
              <a:t>Zarówno umowa o pracę na czas określony, jak i umowa o pracę na czas nieokreślony </a:t>
            </a:r>
            <a:r>
              <a:rPr lang="pl-PL" b="1" dirty="0" smtClean="0">
                <a:solidFill>
                  <a:prstClr val="black"/>
                </a:solidFill>
                <a:latin typeface="Arial" charset="0"/>
              </a:rPr>
              <a:t>będzie mogła być wypowiedziana przez pracodawcę z zachowaniem ustawowo określonego okresu wypowiedzenia,</a:t>
            </a:r>
            <a:r>
              <a:rPr lang="pl-PL" dirty="0" smtClean="0">
                <a:solidFill>
                  <a:prstClr val="black"/>
                </a:solidFill>
                <a:latin typeface="Arial" charset="0"/>
              </a:rPr>
              <a:t> którego długość w obu przypadkach będzie taka sama i będzie zależała od okresu zatrudnienia u danego pracodawcy (zmiana art. 36 § 1 Kodeksu pracy).</a:t>
            </a:r>
            <a:endParaRPr lang="pl-PL" dirty="0">
              <a:solidFill>
                <a:prstClr val="black"/>
              </a:solidFill>
              <a:latin typeface="Arial" charset="0"/>
            </a:endParaRPr>
          </a:p>
        </p:txBody>
      </p:sp>
      <p:sp>
        <p:nvSpPr>
          <p:cNvPr id="10" name="Prostokąt 9"/>
          <p:cNvSpPr/>
          <p:nvPr/>
        </p:nvSpPr>
        <p:spPr>
          <a:xfrm>
            <a:off x="899592" y="4365104"/>
            <a:ext cx="8028384" cy="2585323"/>
          </a:xfrm>
          <a:prstGeom prst="rect">
            <a:avLst/>
          </a:prstGeom>
        </p:spPr>
        <p:txBody>
          <a:bodyPr wrap="square">
            <a:spAutoFit/>
          </a:bodyPr>
          <a:lstStyle/>
          <a:p>
            <a:pPr fontAlgn="base">
              <a:spcBef>
                <a:spcPct val="0"/>
              </a:spcBef>
              <a:spcAft>
                <a:spcPct val="0"/>
              </a:spcAft>
            </a:pPr>
            <a:r>
              <a:rPr lang="pl-PL" dirty="0" smtClean="0">
                <a:solidFill>
                  <a:prstClr val="black"/>
                </a:solidFill>
                <a:latin typeface="Arial" charset="0"/>
              </a:rPr>
              <a:t>Obowiązują następujące okresy wypowiedzenia umowy o pracę na czas określony i na czas nieokreślony:</a:t>
            </a:r>
          </a:p>
          <a:p>
            <a:pPr fontAlgn="base">
              <a:spcBef>
                <a:spcPct val="0"/>
              </a:spcBef>
              <a:spcAft>
                <a:spcPct val="0"/>
              </a:spcAft>
            </a:pPr>
            <a:endParaRPr lang="pl-PL" dirty="0" smtClean="0">
              <a:solidFill>
                <a:prstClr val="black"/>
              </a:solidFill>
              <a:latin typeface="Arial" charset="0"/>
            </a:endParaRPr>
          </a:p>
          <a:p>
            <a:pPr fontAlgn="base">
              <a:spcBef>
                <a:spcPct val="0"/>
              </a:spcBef>
              <a:spcAft>
                <a:spcPct val="0"/>
              </a:spcAft>
            </a:pPr>
            <a:r>
              <a:rPr lang="pl-PL" dirty="0" smtClean="0">
                <a:solidFill>
                  <a:prstClr val="black"/>
                </a:solidFill>
                <a:latin typeface="Arial" charset="0"/>
              </a:rPr>
              <a:t>a) 2 tygodnie - w przypadku zatrudnienia u danego pracodawcy przez okres krótszy niż 6 miesięcy,</a:t>
            </a:r>
          </a:p>
          <a:p>
            <a:pPr fontAlgn="base">
              <a:spcBef>
                <a:spcPct val="0"/>
              </a:spcBef>
              <a:spcAft>
                <a:spcPct val="0"/>
              </a:spcAft>
            </a:pPr>
            <a:r>
              <a:rPr lang="pl-PL" dirty="0" smtClean="0">
                <a:solidFill>
                  <a:prstClr val="black"/>
                </a:solidFill>
                <a:latin typeface="Arial" charset="0"/>
              </a:rPr>
              <a:t>b) 1 miesiąc - w przypadku zatrudnienia u danego pracodawcy przez okres co najmniej 6 miesięcy,</a:t>
            </a:r>
          </a:p>
          <a:p>
            <a:pPr fontAlgn="base">
              <a:spcBef>
                <a:spcPct val="0"/>
              </a:spcBef>
              <a:spcAft>
                <a:spcPct val="0"/>
              </a:spcAft>
            </a:pPr>
            <a:r>
              <a:rPr lang="pl-PL" dirty="0" smtClean="0">
                <a:solidFill>
                  <a:prstClr val="black"/>
                </a:solidFill>
                <a:latin typeface="Arial" charset="0"/>
              </a:rPr>
              <a:t>c) 3 miesiące - w przypadku zatrudnienia u danego pracodawcy przez okres co najmniej 3 lat.</a:t>
            </a:r>
            <a:endParaRPr lang="pl-PL" dirty="0">
              <a:solidFill>
                <a:prstClr val="black"/>
              </a:solidFill>
              <a:latin typeface="Arial" charset="0"/>
            </a:endParaRPr>
          </a:p>
        </p:txBody>
      </p:sp>
    </p:spTree>
    <p:extLst>
      <p:ext uri="{BB962C8B-B14F-4D97-AF65-F5344CB8AC3E}">
        <p14:creationId xmlns:p14="http://schemas.microsoft.com/office/powerpoint/2010/main" val="2195289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1196752"/>
            <a:ext cx="8748464" cy="5184576"/>
          </a:xfrm>
        </p:spPr>
        <p:txBody>
          <a:bodyPr>
            <a:normAutofit/>
          </a:bodyPr>
          <a:lstStyle/>
          <a:p>
            <a:pPr marL="0" indent="0" algn="ctr">
              <a:buNone/>
            </a:pPr>
            <a:endParaRPr lang="pl-PL" b="1" dirty="0" smtClean="0"/>
          </a:p>
          <a:p>
            <a:pPr marL="0" indent="0" algn="ctr">
              <a:buNone/>
            </a:pPr>
            <a:r>
              <a:rPr lang="pl-PL" b="1" dirty="0" smtClean="0"/>
              <a:t>CECHY PRACOWNICZEGO STOSUNKU PRACY</a:t>
            </a:r>
          </a:p>
          <a:p>
            <a:pPr algn="just"/>
            <a:r>
              <a:rPr lang="pl-PL" sz="2000" dirty="0" smtClean="0"/>
              <a:t>PRACA CZŁOWIEKA</a:t>
            </a:r>
          </a:p>
          <a:p>
            <a:pPr algn="just"/>
            <a:r>
              <a:rPr lang="pl-PL" sz="2000" dirty="0" smtClean="0"/>
              <a:t>CIĄG CZYNNOŚCI (W ROZUMIENIU CZYNNOŚCIOWYM)</a:t>
            </a:r>
          </a:p>
          <a:p>
            <a:pPr algn="just"/>
            <a:r>
              <a:rPr lang="pl-PL" sz="2000" dirty="0" smtClean="0"/>
              <a:t>CHARAKTER ZAROBKOWY</a:t>
            </a:r>
          </a:p>
          <a:p>
            <a:pPr algn="just"/>
            <a:r>
              <a:rPr lang="pl-PL" sz="2000" dirty="0" smtClean="0"/>
              <a:t>OSOBISTOŚĆ</a:t>
            </a:r>
          </a:p>
          <a:p>
            <a:pPr algn="just"/>
            <a:r>
              <a:rPr lang="pl-PL" sz="2000" dirty="0" smtClean="0"/>
              <a:t>PODPORZĄDKOWANIE</a:t>
            </a:r>
          </a:p>
          <a:p>
            <a:pPr algn="just"/>
            <a:r>
              <a:rPr lang="pl-PL" sz="2000" dirty="0" smtClean="0"/>
              <a:t>NA RZECZ I RYZYKO PRACODAWCY</a:t>
            </a:r>
            <a:endParaRPr lang="pl-PL" sz="2000" dirty="0"/>
          </a:p>
        </p:txBody>
      </p:sp>
    </p:spTree>
    <p:extLst>
      <p:ext uri="{BB962C8B-B14F-4D97-AF65-F5344CB8AC3E}">
        <p14:creationId xmlns:p14="http://schemas.microsoft.com/office/powerpoint/2010/main" val="27493888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971600" y="2060848"/>
            <a:ext cx="7920880" cy="1323439"/>
          </a:xfrm>
          <a:prstGeom prst="rect">
            <a:avLst/>
          </a:prstGeom>
          <a:noFill/>
        </p:spPr>
        <p:txBody>
          <a:bodyPr wrap="square" rtlCol="0">
            <a:spAutoFit/>
          </a:bodyPr>
          <a:lstStyle/>
          <a:p>
            <a:pPr algn="just" fontAlgn="base">
              <a:spcBef>
                <a:spcPct val="0"/>
              </a:spcBef>
              <a:spcAft>
                <a:spcPct val="0"/>
              </a:spcAft>
            </a:pPr>
            <a:r>
              <a:rPr lang="pl-PL" sz="2000" dirty="0" smtClean="0">
                <a:solidFill>
                  <a:prstClr val="black"/>
                </a:solidFill>
                <a:latin typeface="Arial" charset="0"/>
              </a:rPr>
              <a:t>Powyższe okresy wypowiedzenia obowiązują także w przypadku wypowiedzenia umowy o pracę zawartej na czas określony w celu zastępstwa pracownika w czasie jego usprawiedliwionej nieobecności w pracy (uchylenie art. 33</a:t>
            </a:r>
            <a:r>
              <a:rPr lang="pl-PL" sz="2000" baseline="30000" dirty="0" smtClean="0">
                <a:solidFill>
                  <a:prstClr val="black"/>
                </a:solidFill>
                <a:latin typeface="Arial" charset="0"/>
              </a:rPr>
              <a:t>1</a:t>
            </a:r>
            <a:r>
              <a:rPr lang="pl-PL" sz="2000" dirty="0" smtClean="0">
                <a:solidFill>
                  <a:prstClr val="black"/>
                </a:solidFill>
                <a:latin typeface="Arial" charset="0"/>
              </a:rPr>
              <a:t> Kodeksu pracy).</a:t>
            </a:r>
            <a:endParaRPr lang="pl-PL" sz="2000" dirty="0">
              <a:solidFill>
                <a:prstClr val="black"/>
              </a:solidFill>
              <a:latin typeface="Arial" charset="0"/>
            </a:endParaRPr>
          </a:p>
        </p:txBody>
      </p:sp>
    </p:spTree>
    <p:extLst>
      <p:ext uri="{BB962C8B-B14F-4D97-AF65-F5344CB8AC3E}">
        <p14:creationId xmlns:p14="http://schemas.microsoft.com/office/powerpoint/2010/main" val="13544237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043608" y="1268760"/>
            <a:ext cx="7920880" cy="707886"/>
          </a:xfrm>
          <a:prstGeom prst="rect">
            <a:avLst/>
          </a:prstGeom>
          <a:noFill/>
        </p:spPr>
        <p:txBody>
          <a:bodyPr wrap="square" rtlCol="0">
            <a:spAutoFit/>
          </a:bodyPr>
          <a:lstStyle/>
          <a:p>
            <a:pPr fontAlgn="base">
              <a:spcBef>
                <a:spcPct val="0"/>
              </a:spcBef>
              <a:spcAft>
                <a:spcPct val="0"/>
              </a:spcAft>
            </a:pPr>
            <a:r>
              <a:rPr lang="pl-PL" sz="2000" b="1" dirty="0" smtClean="0">
                <a:solidFill>
                  <a:prstClr val="black"/>
                </a:solidFill>
                <a:latin typeface="Arial" charset="0"/>
              </a:rPr>
              <a:t>Zwolnienie pracownika z obowiązku świadczenia pracy w okresie wypowiedzenia</a:t>
            </a:r>
            <a:endParaRPr lang="pl-PL" sz="2000" b="1" dirty="0">
              <a:solidFill>
                <a:prstClr val="black"/>
              </a:solidFill>
              <a:latin typeface="Arial" charset="0"/>
            </a:endParaRPr>
          </a:p>
        </p:txBody>
      </p:sp>
      <p:sp>
        <p:nvSpPr>
          <p:cNvPr id="2" name="Prostokąt 1"/>
          <p:cNvSpPr/>
          <p:nvPr/>
        </p:nvSpPr>
        <p:spPr>
          <a:xfrm>
            <a:off x="971600" y="2420888"/>
            <a:ext cx="7979494" cy="3693319"/>
          </a:xfrm>
          <a:prstGeom prst="rect">
            <a:avLst/>
          </a:prstGeom>
        </p:spPr>
        <p:txBody>
          <a:bodyPr wrap="square">
            <a:spAutoFit/>
          </a:bodyPr>
          <a:lstStyle/>
          <a:p>
            <a:pPr fontAlgn="base">
              <a:spcBef>
                <a:spcPct val="0"/>
              </a:spcBef>
              <a:spcAft>
                <a:spcPct val="0"/>
              </a:spcAft>
            </a:pPr>
            <a:r>
              <a:rPr lang="pl-PL" dirty="0" smtClean="0">
                <a:solidFill>
                  <a:prstClr val="black"/>
                </a:solidFill>
                <a:latin typeface="Arial" charset="0"/>
              </a:rPr>
              <a:t>Przyznanie pracodawcy możliwości </a:t>
            </a:r>
            <a:r>
              <a:rPr lang="pl-PL" b="1" dirty="0" smtClean="0">
                <a:solidFill>
                  <a:prstClr val="black"/>
                </a:solidFill>
                <a:latin typeface="Arial" charset="0"/>
              </a:rPr>
              <a:t>jednostronnego zwolnienia pracownika z obowiązku świadczenia pracy w okresie wypowiedzenia umowy o pracę, niezależnie od jej rodzaju </a:t>
            </a:r>
            <a:r>
              <a:rPr lang="pl-PL" dirty="0" smtClean="0">
                <a:solidFill>
                  <a:prstClr val="black"/>
                </a:solidFill>
                <a:latin typeface="Arial" charset="0"/>
              </a:rPr>
              <a:t>(nowy art. </a:t>
            </a:r>
            <a:r>
              <a:rPr lang="pl-PL" b="1" dirty="0" smtClean="0">
                <a:solidFill>
                  <a:prstClr val="black"/>
                </a:solidFill>
                <a:latin typeface="Arial" charset="0"/>
              </a:rPr>
              <a:t>36(2) Kodeksu pracy</a:t>
            </a:r>
            <a:r>
              <a:rPr lang="pl-PL" dirty="0" smtClean="0">
                <a:solidFill>
                  <a:prstClr val="black"/>
                </a:solidFill>
                <a:latin typeface="Arial" charset="0"/>
              </a:rPr>
              <a:t>). </a:t>
            </a:r>
          </a:p>
          <a:p>
            <a:pPr fontAlgn="base">
              <a:spcBef>
                <a:spcPct val="0"/>
              </a:spcBef>
              <a:spcAft>
                <a:spcPct val="0"/>
              </a:spcAft>
            </a:pPr>
            <a:endParaRPr lang="pl-PL" dirty="0" smtClean="0">
              <a:solidFill>
                <a:prstClr val="black"/>
              </a:solidFill>
              <a:latin typeface="Arial" charset="0"/>
            </a:endParaRPr>
          </a:p>
          <a:p>
            <a:pPr fontAlgn="base">
              <a:spcBef>
                <a:spcPct val="0"/>
              </a:spcBef>
              <a:spcAft>
                <a:spcPct val="0"/>
              </a:spcAft>
            </a:pPr>
            <a:r>
              <a:rPr lang="pl-PL" dirty="0" smtClean="0">
                <a:solidFill>
                  <a:prstClr val="black"/>
                </a:solidFill>
                <a:latin typeface="Arial" charset="0"/>
              </a:rPr>
              <a:t>Będzie to więc możliwe zarówno w okresie wypowiedzenia umowy o pracę na czas nieokreślony, jak i umowy o pracę na czas określony oraz umowy o pracę na okres próbny. </a:t>
            </a:r>
          </a:p>
          <a:p>
            <a:pPr fontAlgn="base">
              <a:spcBef>
                <a:spcPct val="0"/>
              </a:spcBef>
              <a:spcAft>
                <a:spcPct val="0"/>
              </a:spcAft>
            </a:pPr>
            <a:endParaRPr lang="pl-PL" dirty="0" smtClean="0">
              <a:solidFill>
                <a:prstClr val="black"/>
              </a:solidFill>
              <a:latin typeface="Arial" charset="0"/>
            </a:endParaRPr>
          </a:p>
          <a:p>
            <a:pPr fontAlgn="base">
              <a:spcBef>
                <a:spcPct val="0"/>
              </a:spcBef>
              <a:spcAft>
                <a:spcPct val="0"/>
              </a:spcAft>
            </a:pPr>
            <a:r>
              <a:rPr lang="pl-PL" dirty="0" smtClean="0">
                <a:solidFill>
                  <a:prstClr val="black"/>
                </a:solidFill>
                <a:latin typeface="Arial" charset="0"/>
              </a:rPr>
              <a:t>Jeżeli pracodawca zwolni pracownika z obowiązku świadczenia pracy w okresie wypowiedzenia, to z mocy przepisów Kodeksu pracy </a:t>
            </a:r>
            <a:r>
              <a:rPr lang="pl-PL" b="1" dirty="0" smtClean="0">
                <a:solidFill>
                  <a:prstClr val="black"/>
                </a:solidFill>
                <a:latin typeface="Arial" charset="0"/>
              </a:rPr>
              <a:t>będzie obowiązany wypłacić pracownikowi wynagrodzenie jakie by otrzymał, gdyby pracował.</a:t>
            </a:r>
            <a:endParaRPr lang="pl-PL" dirty="0">
              <a:solidFill>
                <a:prstClr val="black"/>
              </a:solidFill>
              <a:latin typeface="Arial" charset="0"/>
            </a:endParaRPr>
          </a:p>
        </p:txBody>
      </p:sp>
    </p:spTree>
    <p:extLst>
      <p:ext uri="{BB962C8B-B14F-4D97-AF65-F5344CB8AC3E}">
        <p14:creationId xmlns:p14="http://schemas.microsoft.com/office/powerpoint/2010/main" val="13921046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043608" y="1268760"/>
            <a:ext cx="7920880" cy="4708981"/>
          </a:xfrm>
          <a:prstGeom prst="rect">
            <a:avLst/>
          </a:prstGeom>
          <a:noFill/>
        </p:spPr>
        <p:txBody>
          <a:bodyPr wrap="square" rtlCol="0">
            <a:spAutoFit/>
          </a:bodyPr>
          <a:lstStyle/>
          <a:p>
            <a:r>
              <a:rPr lang="pl-PL" sz="2000" b="1" dirty="0">
                <a:solidFill>
                  <a:srgbClr val="333333"/>
                </a:solidFill>
                <a:latin typeface="Open Sans"/>
              </a:rPr>
              <a:t>Art.  25.  [Rodzaje umów</a:t>
            </a:r>
            <a:r>
              <a:rPr lang="pl-PL" sz="2000" b="1" dirty="0" smtClean="0">
                <a:solidFill>
                  <a:srgbClr val="333333"/>
                </a:solidFill>
                <a:latin typeface="Open Sans"/>
              </a:rPr>
              <a:t>]</a:t>
            </a:r>
          </a:p>
          <a:p>
            <a:endParaRPr lang="pl-PL" sz="2000" b="1" dirty="0">
              <a:solidFill>
                <a:srgbClr val="333333"/>
              </a:solidFill>
              <a:latin typeface="Open Sans"/>
            </a:endParaRPr>
          </a:p>
          <a:p>
            <a:r>
              <a:rPr lang="pl-PL" sz="2000" b="1" dirty="0" smtClean="0">
                <a:solidFill>
                  <a:srgbClr val="333333"/>
                </a:solidFill>
                <a:latin typeface="Open Sans"/>
              </a:rPr>
              <a:t>§</a:t>
            </a:r>
            <a:r>
              <a:rPr lang="pl-PL" sz="2000" b="1" dirty="0">
                <a:solidFill>
                  <a:srgbClr val="333333"/>
                </a:solidFill>
                <a:latin typeface="Open Sans"/>
              </a:rPr>
              <a:t>  1. </a:t>
            </a:r>
            <a:r>
              <a:rPr lang="pl-PL" sz="2000" dirty="0">
                <a:solidFill>
                  <a:srgbClr val="333333"/>
                </a:solidFill>
                <a:latin typeface="Open Sans"/>
              </a:rPr>
              <a:t>Umowę o pracę zawiera się na okres próbny, na czas nieokreślony albo na czas określony.</a:t>
            </a:r>
          </a:p>
          <a:p>
            <a:r>
              <a:rPr lang="pl-PL" sz="2000" b="1" dirty="0">
                <a:solidFill>
                  <a:srgbClr val="333333"/>
                </a:solidFill>
                <a:latin typeface="Open Sans"/>
              </a:rPr>
              <a:t>§  2. </a:t>
            </a:r>
            <a:r>
              <a:rPr lang="pl-PL" sz="2000" dirty="0">
                <a:solidFill>
                  <a:srgbClr val="333333"/>
                </a:solidFill>
                <a:latin typeface="Open Sans"/>
              </a:rPr>
              <a:t>Umowę o pracę na okres próbny, nieprzekraczający 3 miesięcy, zawiera się w celu sprawdzenia kwalifikacji pracownika i możliwości jego zatrudnienia w celu wykonywania określonego rodzaju pracy.</a:t>
            </a:r>
          </a:p>
          <a:p>
            <a:r>
              <a:rPr lang="pl-PL" sz="2000" b="1" dirty="0">
                <a:solidFill>
                  <a:srgbClr val="333333"/>
                </a:solidFill>
                <a:latin typeface="Open Sans"/>
              </a:rPr>
              <a:t>§  3. </a:t>
            </a:r>
            <a:r>
              <a:rPr lang="pl-PL" sz="2000" dirty="0">
                <a:solidFill>
                  <a:srgbClr val="333333"/>
                </a:solidFill>
                <a:latin typeface="Open Sans"/>
              </a:rPr>
              <a:t>Ponowne zawarcie umowy o pracę na okres próbny z tym samym pracownikiem jest możliwe:1)jeżeli pracownik ma być zatrudniony w celu wykonywania innego rodzaju pracy;</a:t>
            </a:r>
          </a:p>
          <a:p>
            <a:r>
              <a:rPr lang="pl-PL" sz="2000" dirty="0">
                <a:solidFill>
                  <a:srgbClr val="333333"/>
                </a:solidFill>
                <a:latin typeface="Open Sans"/>
              </a:rPr>
              <a:t>2)po upływie co najmniej 3 lat od dnia rozwiązania lub wygaśnięcia poprzedniej umowy o pracę, jeżeli pracownik ma być zatrudniony w celu wykonywania tego samego rodzaju pracy; w tym przypadku dopuszczalne jest jednokrotne ponowne zawarcie umowy na okres próbny.</a:t>
            </a:r>
            <a:endParaRPr lang="pl-PL" sz="2000" b="0" i="0" dirty="0">
              <a:solidFill>
                <a:srgbClr val="333333"/>
              </a:solidFill>
              <a:effectLst/>
              <a:latin typeface="Open Sans"/>
            </a:endParaRPr>
          </a:p>
        </p:txBody>
      </p:sp>
    </p:spTree>
    <p:extLst>
      <p:ext uri="{BB962C8B-B14F-4D97-AF65-F5344CB8AC3E}">
        <p14:creationId xmlns:p14="http://schemas.microsoft.com/office/powerpoint/2010/main" val="3745817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043608" y="1268760"/>
            <a:ext cx="7920880" cy="5632311"/>
          </a:xfrm>
          <a:prstGeom prst="rect">
            <a:avLst/>
          </a:prstGeom>
          <a:noFill/>
        </p:spPr>
        <p:txBody>
          <a:bodyPr wrap="square" rtlCol="0">
            <a:spAutoFit/>
          </a:bodyPr>
          <a:lstStyle/>
          <a:p>
            <a:r>
              <a:rPr lang="pl-PL" sz="2000" b="1" dirty="0">
                <a:solidFill>
                  <a:srgbClr val="333333"/>
                </a:solidFill>
                <a:latin typeface="Open Sans"/>
              </a:rPr>
              <a:t>Art.  25</a:t>
            </a:r>
            <a:r>
              <a:rPr lang="pl-PL" sz="2000" b="1" baseline="30000" dirty="0">
                <a:solidFill>
                  <a:srgbClr val="333333"/>
                </a:solidFill>
                <a:latin typeface="Open Sans"/>
              </a:rPr>
              <a:t>1</a:t>
            </a:r>
            <a:r>
              <a:rPr lang="pl-PL" sz="2000" b="1" dirty="0">
                <a:solidFill>
                  <a:srgbClr val="333333"/>
                </a:solidFill>
                <a:latin typeface="Open Sans"/>
              </a:rPr>
              <a:t>.  [Ograniczenia w zawieraniu umów na czas określony</a:t>
            </a:r>
            <a:r>
              <a:rPr lang="pl-PL" sz="2000" b="1" dirty="0" smtClean="0">
                <a:solidFill>
                  <a:srgbClr val="333333"/>
                </a:solidFill>
                <a:latin typeface="Open Sans"/>
              </a:rPr>
              <a:t>]</a:t>
            </a:r>
          </a:p>
          <a:p>
            <a:r>
              <a:rPr lang="pl-PL" sz="2000" b="1" dirty="0" smtClean="0">
                <a:solidFill>
                  <a:srgbClr val="333333"/>
                </a:solidFill>
                <a:latin typeface="Open Sans"/>
              </a:rPr>
              <a:t>§</a:t>
            </a:r>
            <a:r>
              <a:rPr lang="pl-PL" sz="2000" b="1" dirty="0">
                <a:solidFill>
                  <a:srgbClr val="333333"/>
                </a:solidFill>
                <a:latin typeface="Open Sans"/>
              </a:rPr>
              <a:t>  1. </a:t>
            </a:r>
            <a:r>
              <a:rPr lang="pl-PL" sz="2000" dirty="0">
                <a:solidFill>
                  <a:srgbClr val="333333"/>
                </a:solidFill>
                <a:latin typeface="Open Sans"/>
              </a:rPr>
              <a:t>Okres zatrudnienia na podstawie umowy o pracę na czas określony, a także łączny okres zatrudnienia na podstawie umów o pracę na czas określony zawieranych między tymi samymi stronami stosunku pracy, </a:t>
            </a:r>
            <a:r>
              <a:rPr lang="pl-PL" sz="2000" b="1" dirty="0">
                <a:solidFill>
                  <a:srgbClr val="333333"/>
                </a:solidFill>
                <a:latin typeface="Open Sans"/>
              </a:rPr>
              <a:t>nie może przekraczać 33 miesięcy</a:t>
            </a:r>
            <a:r>
              <a:rPr lang="pl-PL" sz="2000" dirty="0">
                <a:solidFill>
                  <a:srgbClr val="333333"/>
                </a:solidFill>
                <a:latin typeface="Open Sans"/>
              </a:rPr>
              <a:t>, a łączna liczba tych umów </a:t>
            </a:r>
            <a:r>
              <a:rPr lang="pl-PL" sz="2000" b="1" dirty="0">
                <a:solidFill>
                  <a:srgbClr val="333333"/>
                </a:solidFill>
                <a:latin typeface="Open Sans"/>
              </a:rPr>
              <a:t>nie może przekraczać trzech</a:t>
            </a:r>
            <a:r>
              <a:rPr lang="pl-PL" sz="2000" dirty="0">
                <a:solidFill>
                  <a:srgbClr val="333333"/>
                </a:solidFill>
                <a:latin typeface="Open Sans"/>
              </a:rPr>
              <a:t>.</a:t>
            </a:r>
          </a:p>
          <a:p>
            <a:r>
              <a:rPr lang="pl-PL" sz="2000" b="1" dirty="0">
                <a:solidFill>
                  <a:srgbClr val="333333"/>
                </a:solidFill>
                <a:latin typeface="Open Sans"/>
              </a:rPr>
              <a:t>§  2. </a:t>
            </a:r>
            <a:r>
              <a:rPr lang="pl-PL" sz="2000" dirty="0">
                <a:solidFill>
                  <a:srgbClr val="333333"/>
                </a:solidFill>
                <a:latin typeface="Open Sans"/>
              </a:rPr>
              <a:t>Uzgodnienie między stronami w trakcie trwania umowy o pracę na czas określony dłuższego okresu wykonywania pracy na podstawie tej umowy uważa się za zawarcie, od dnia następującego po dniu, w którym miało nastąpić jej rozwiązanie, nowej umowy o pracę na czas określony w rozumieniu § 1.</a:t>
            </a:r>
          </a:p>
          <a:p>
            <a:r>
              <a:rPr lang="pl-PL" sz="2000" b="1" dirty="0">
                <a:solidFill>
                  <a:srgbClr val="333333"/>
                </a:solidFill>
                <a:latin typeface="Open Sans"/>
              </a:rPr>
              <a:t>§  3. </a:t>
            </a:r>
            <a:r>
              <a:rPr lang="pl-PL" sz="2000" dirty="0">
                <a:solidFill>
                  <a:srgbClr val="333333"/>
                </a:solidFill>
                <a:latin typeface="Open Sans"/>
              </a:rPr>
              <a:t>Jeżeli okres zatrudnienia na podstawie umowy o pracę na czas określony jest dłuższy niż okres, o którym mowa w § 1, lub jeżeli liczba zawartych umów jest większa niż liczba umów określona w tym przepisie, uważa się, że pracownik, odpowiednio od dnia następującego po upływie okresu, o którym mowa w § 1, lub od dnia zawarcia czwartej umowy o pracę na czas określony, jest zatrudniony na podstawie umowy o pracę na czas nieokreślony.</a:t>
            </a:r>
            <a:endParaRPr lang="pl-PL" sz="2000" b="0" i="0" dirty="0">
              <a:solidFill>
                <a:srgbClr val="333333"/>
              </a:solidFill>
              <a:effectLst/>
              <a:latin typeface="Open Sans"/>
            </a:endParaRPr>
          </a:p>
        </p:txBody>
      </p:sp>
    </p:spTree>
    <p:extLst>
      <p:ext uri="{BB962C8B-B14F-4D97-AF65-F5344CB8AC3E}">
        <p14:creationId xmlns:p14="http://schemas.microsoft.com/office/powerpoint/2010/main" val="3694839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7"/>
          <p:cNvSpPr>
            <a:spLocks noGrp="1"/>
          </p:cNvSpPr>
          <p:nvPr>
            <p:ph type="title" idx="4294967295"/>
          </p:nvPr>
        </p:nvSpPr>
        <p:spPr/>
        <p:txBody>
          <a:bodyPr/>
          <a:lstStyle/>
          <a:p>
            <a:pPr eaLnBrk="1" hangingPunct="1"/>
            <a:endParaRPr lang="pl-PL" smtClean="0"/>
          </a:p>
        </p:txBody>
      </p:sp>
      <p:sp>
        <p:nvSpPr>
          <p:cNvPr id="20483" name="Symbol zastępczy zawartości 8"/>
          <p:cNvSpPr>
            <a:spLocks noGrp="1"/>
          </p:cNvSpPr>
          <p:nvPr>
            <p:ph idx="4294967295"/>
          </p:nvPr>
        </p:nvSpPr>
        <p:spPr/>
        <p:txBody>
          <a:bodyPr/>
          <a:lstStyle/>
          <a:p>
            <a:pPr eaLnBrk="1" hangingPunct="1"/>
            <a:endParaRPr lang="pl-PL" smtClean="0"/>
          </a:p>
        </p:txBody>
      </p:sp>
      <p:pic>
        <p:nvPicPr>
          <p:cNvPr id="20484" name="Obraz 3"/>
          <p:cNvPicPr>
            <a:picLocks noChangeAspect="1"/>
          </p:cNvPicPr>
          <p:nvPr/>
        </p:nvPicPr>
        <p:blipFill>
          <a:blip r:embed="rId2" cstate="print"/>
          <a:srcRect/>
          <a:stretch>
            <a:fillRect/>
          </a:stretch>
        </p:blipFill>
        <p:spPr bwMode="auto">
          <a:xfrm>
            <a:off x="0" y="100013"/>
            <a:ext cx="9144000" cy="6858000"/>
          </a:xfrm>
          <a:prstGeom prst="rect">
            <a:avLst/>
          </a:prstGeom>
          <a:noFill/>
          <a:ln w="9525">
            <a:noFill/>
            <a:miter lim="800000"/>
            <a:headEnd/>
            <a:tailEnd/>
          </a:ln>
        </p:spPr>
      </p:pic>
      <p:sp>
        <p:nvSpPr>
          <p:cNvPr id="20485"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20487"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9" name="pole tekstowe 8"/>
          <p:cNvSpPr txBox="1"/>
          <p:nvPr/>
        </p:nvSpPr>
        <p:spPr>
          <a:xfrm>
            <a:off x="1043608" y="1268760"/>
            <a:ext cx="7920880" cy="3477875"/>
          </a:xfrm>
          <a:prstGeom prst="rect">
            <a:avLst/>
          </a:prstGeom>
          <a:noFill/>
        </p:spPr>
        <p:txBody>
          <a:bodyPr wrap="square" rtlCol="0">
            <a:spAutoFit/>
          </a:bodyPr>
          <a:lstStyle/>
          <a:p>
            <a:r>
              <a:rPr lang="pl-PL" sz="2000" b="1" dirty="0">
                <a:solidFill>
                  <a:srgbClr val="333333"/>
                </a:solidFill>
                <a:latin typeface="Open Sans"/>
              </a:rPr>
              <a:t>§  4. </a:t>
            </a:r>
            <a:r>
              <a:rPr lang="pl-PL" sz="2000" dirty="0">
                <a:solidFill>
                  <a:srgbClr val="333333"/>
                </a:solidFill>
                <a:latin typeface="Open Sans"/>
              </a:rPr>
              <a:t>Przepisu § 1 nie stosuje się do umów o pracę zawartych na czas określony:1)w celu zastępstwa pracownika w czasie jego usprawiedliwionej nieobecności w pracy,</a:t>
            </a:r>
          </a:p>
          <a:p>
            <a:r>
              <a:rPr lang="pl-PL" sz="2000" dirty="0">
                <a:solidFill>
                  <a:srgbClr val="333333"/>
                </a:solidFill>
                <a:latin typeface="Open Sans"/>
              </a:rPr>
              <a:t>2)w celu wykonywania pracy o charakterze dorywczym lub sezonowym,</a:t>
            </a:r>
          </a:p>
          <a:p>
            <a:r>
              <a:rPr lang="pl-PL" sz="2000" dirty="0">
                <a:solidFill>
                  <a:srgbClr val="333333"/>
                </a:solidFill>
                <a:latin typeface="Open Sans"/>
              </a:rPr>
              <a:t>3)w celu wykonywania pracy przez okres kadencji,</a:t>
            </a:r>
          </a:p>
          <a:p>
            <a:r>
              <a:rPr lang="pl-PL" sz="2000" dirty="0">
                <a:solidFill>
                  <a:srgbClr val="333333"/>
                </a:solidFill>
                <a:latin typeface="Open Sans"/>
              </a:rPr>
              <a:t>4)w przypadku gdy pracodawca wskaże obiektywne przyczyny leżące po jego stronie</a:t>
            </a:r>
          </a:p>
          <a:p>
            <a:pPr algn="just"/>
            <a:r>
              <a:rPr lang="pl-PL" sz="2000">
                <a:solidFill>
                  <a:srgbClr val="333333"/>
                </a:solidFill>
                <a:latin typeface="Open Sans"/>
              </a:rPr>
              <a:t>- jeżeli ich zawarcie w danym przypadku służy zaspokojeniu rzeczywistego okresowego zapotrzebowania i jest niezbędne w tym zakresie w świetle wszystkich okoliczności zawarcia umowy.</a:t>
            </a:r>
            <a:endParaRPr lang="pl-PL" sz="2000" b="0" i="0">
              <a:solidFill>
                <a:srgbClr val="333333"/>
              </a:solidFill>
              <a:effectLst/>
              <a:latin typeface="Open Sans"/>
            </a:endParaRPr>
          </a:p>
        </p:txBody>
      </p:sp>
    </p:spTree>
    <p:extLst>
      <p:ext uri="{BB962C8B-B14F-4D97-AF65-F5344CB8AC3E}">
        <p14:creationId xmlns:p14="http://schemas.microsoft.com/office/powerpoint/2010/main" val="1029921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ages.unsplash.com/photo-1506344618862-917a6fbde2b5?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41" y="0"/>
            <a:ext cx="10281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txBox="1">
            <a:spLocks/>
          </p:cNvSpPr>
          <p:nvPr/>
        </p:nvSpPr>
        <p:spPr>
          <a:xfrm>
            <a:off x="3851920" y="1268760"/>
            <a:ext cx="2069396" cy="926976"/>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dirty="0" smtClean="0">
                <a:ln>
                  <a:noFill/>
                </a:ln>
                <a:solidFill>
                  <a:srgbClr val="575F6D"/>
                </a:solidFill>
                <a:effectLst/>
                <a:uLnTx/>
                <a:uFillTx/>
                <a:latin typeface="Century Schoolbook"/>
                <a:ea typeface="+mj-ea"/>
                <a:cs typeface="+mj-cs"/>
              </a:rPr>
              <a:t>FORMA</a:t>
            </a: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b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8611789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p:cNvSpPr>
          <p:nvPr/>
        </p:nvSpPr>
        <p:spPr>
          <a:xfrm>
            <a:off x="899592" y="1609595"/>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zgodnie z k.p. powinna być zawarta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na piśmie</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brak tej formy nie powoduje jednak nieważności umowy, ale rodzi po stronie pracodawcy obowiązek najpóźniej w dniu rozpoczęcia pracy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potwierdzenia rodzaju i warunków pracy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(dodatkowo można wskazać, że brak potwierdzenia na piśmie umowy o pracę stanowi wykroczenie pracodawcy)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8611789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 journal open to a blank page on a table with three pens and an era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556365" cy="722055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txBox="1">
            <a:spLocks/>
          </p:cNvSpPr>
          <p:nvPr/>
        </p:nvSpPr>
        <p:spPr>
          <a:xfrm>
            <a:off x="1331640" y="980728"/>
            <a:ext cx="3816424" cy="998984"/>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dirty="0" smtClean="0">
                <a:ln>
                  <a:noFill/>
                </a:ln>
                <a:solidFill>
                  <a:srgbClr val="575F6D"/>
                </a:solidFill>
                <a:effectLst/>
                <a:uLnTx/>
                <a:uFillTx/>
                <a:latin typeface="Century Schoolbook"/>
                <a:ea typeface="+mj-ea"/>
                <a:cs typeface="+mj-cs"/>
              </a:rPr>
              <a:t>TREŚĆ</a:t>
            </a: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b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8611789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pPr fontAlgn="base">
              <a:spcBef>
                <a:spcPct val="0"/>
              </a:spcBef>
              <a:spcAft>
                <a:spcPct val="0"/>
              </a:spcAft>
            </a:pPr>
            <a:r>
              <a:rPr lang="pl-PL" sz="3000">
                <a:solidFill>
                  <a:prstClr val="white"/>
                </a:solidFill>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endParaRPr lang="pl-PL" altLang="pl-PL" b="1">
              <a:solidFill>
                <a:prstClr val="black"/>
              </a:solidFill>
            </a:endParaRPr>
          </a:p>
          <a:p>
            <a:pPr algn="ctr" fontAlgn="base">
              <a:lnSpc>
                <a:spcPct val="80000"/>
              </a:lnSpc>
              <a:spcBef>
                <a:spcPct val="0"/>
              </a:spcBef>
              <a:spcAft>
                <a:spcPct val="0"/>
              </a:spcAft>
            </a:pPr>
            <a:endParaRPr lang="pl-PL" altLang="pl-PL" b="1">
              <a:solidFill>
                <a:prstClr val="black"/>
              </a:solidFill>
            </a:endParaRPr>
          </a:p>
        </p:txBody>
      </p:sp>
      <p:sp>
        <p:nvSpPr>
          <p:cNvPr id="3" name="Prostokąt 2"/>
          <p:cNvSpPr/>
          <p:nvPr/>
        </p:nvSpPr>
        <p:spPr>
          <a:xfrm>
            <a:off x="1078386" y="1340768"/>
            <a:ext cx="8065614" cy="4801314"/>
          </a:xfrm>
          <a:prstGeom prst="rect">
            <a:avLst/>
          </a:prstGeom>
        </p:spPr>
        <p:txBody>
          <a:bodyPr wrap="square">
            <a:spAutoFit/>
          </a:bodyPr>
          <a:lstStyle/>
          <a:p>
            <a:r>
              <a:rPr lang="pl-PL" b="1" dirty="0">
                <a:solidFill>
                  <a:srgbClr val="333333"/>
                </a:solidFill>
                <a:latin typeface="Open Sans"/>
              </a:rPr>
              <a:t/>
            </a:r>
            <a:br>
              <a:rPr lang="pl-PL" b="1" dirty="0">
                <a:solidFill>
                  <a:srgbClr val="333333"/>
                </a:solidFill>
                <a:latin typeface="Open Sans"/>
              </a:rPr>
            </a:br>
            <a:r>
              <a:rPr lang="pl-PL" b="1" dirty="0">
                <a:solidFill>
                  <a:srgbClr val="333333"/>
                </a:solidFill>
                <a:latin typeface="Open Sans"/>
              </a:rPr>
              <a:t>Art.  29.  [Elementy i forma umowy o pracę</a:t>
            </a:r>
            <a:r>
              <a:rPr lang="pl-PL" b="1" dirty="0" smtClean="0">
                <a:solidFill>
                  <a:srgbClr val="333333"/>
                </a:solidFill>
                <a:latin typeface="Open Sans"/>
              </a:rPr>
              <a:t>]</a:t>
            </a:r>
          </a:p>
          <a:p>
            <a:endParaRPr lang="pl-PL" b="1" dirty="0">
              <a:solidFill>
                <a:srgbClr val="333333"/>
              </a:solidFill>
              <a:latin typeface="Open Sans"/>
            </a:endParaRPr>
          </a:p>
          <a:p>
            <a:r>
              <a:rPr lang="pl-PL" b="1" dirty="0" smtClean="0">
                <a:solidFill>
                  <a:srgbClr val="333333"/>
                </a:solidFill>
                <a:latin typeface="Open Sans"/>
              </a:rPr>
              <a:t>§</a:t>
            </a:r>
            <a:r>
              <a:rPr lang="pl-PL" b="1" dirty="0">
                <a:solidFill>
                  <a:srgbClr val="333333"/>
                </a:solidFill>
                <a:latin typeface="Open Sans"/>
              </a:rPr>
              <a:t>  1. </a:t>
            </a:r>
            <a:r>
              <a:rPr lang="pl-PL" dirty="0">
                <a:solidFill>
                  <a:srgbClr val="333333"/>
                </a:solidFill>
                <a:latin typeface="Open Sans"/>
              </a:rPr>
              <a:t>Umowa o pracę określa strony umowy, rodzaj umowy, datę jej zawarcia oraz warunki pracy i płacy, w szczególności</a:t>
            </a:r>
            <a:r>
              <a:rPr lang="pl-PL" dirty="0" smtClean="0">
                <a:solidFill>
                  <a:srgbClr val="333333"/>
                </a:solidFill>
                <a:latin typeface="Open Sans"/>
              </a:rPr>
              <a:t>:</a:t>
            </a:r>
          </a:p>
          <a:p>
            <a:r>
              <a:rPr lang="pl-PL" dirty="0" smtClean="0">
                <a:solidFill>
                  <a:srgbClr val="333333"/>
                </a:solidFill>
                <a:latin typeface="Open Sans"/>
              </a:rPr>
              <a:t>1)rodzaj </a:t>
            </a:r>
            <a:r>
              <a:rPr lang="pl-PL" dirty="0">
                <a:solidFill>
                  <a:srgbClr val="333333"/>
                </a:solidFill>
                <a:latin typeface="Open Sans"/>
              </a:rPr>
              <a:t>pracy;</a:t>
            </a:r>
          </a:p>
          <a:p>
            <a:r>
              <a:rPr lang="pl-PL" dirty="0">
                <a:solidFill>
                  <a:srgbClr val="333333"/>
                </a:solidFill>
                <a:latin typeface="Open Sans"/>
              </a:rPr>
              <a:t>2)miejsce wykonywania pracy;</a:t>
            </a:r>
          </a:p>
          <a:p>
            <a:r>
              <a:rPr lang="pl-PL" dirty="0">
                <a:solidFill>
                  <a:srgbClr val="333333"/>
                </a:solidFill>
                <a:latin typeface="Open Sans"/>
              </a:rPr>
              <a:t>3)wynagrodzenie za pracę odpowiadające rodzajowi pracy, ze wskazaniem składników wynagrodzenia;</a:t>
            </a:r>
          </a:p>
          <a:p>
            <a:r>
              <a:rPr lang="pl-PL" dirty="0">
                <a:solidFill>
                  <a:srgbClr val="333333"/>
                </a:solidFill>
                <a:latin typeface="Open Sans"/>
              </a:rPr>
              <a:t>4)wymiar czasu pracy;</a:t>
            </a:r>
          </a:p>
          <a:p>
            <a:r>
              <a:rPr lang="pl-PL" dirty="0">
                <a:solidFill>
                  <a:srgbClr val="333333"/>
                </a:solidFill>
                <a:latin typeface="Open Sans"/>
              </a:rPr>
              <a:t>5)termin rozpoczęcia pracy</a:t>
            </a:r>
            <a:r>
              <a:rPr lang="pl-PL" dirty="0" smtClean="0">
                <a:solidFill>
                  <a:srgbClr val="333333"/>
                </a:solidFill>
                <a:latin typeface="Open Sans"/>
              </a:rPr>
              <a:t>.</a:t>
            </a:r>
          </a:p>
          <a:p>
            <a:endParaRPr lang="pl-PL" dirty="0">
              <a:solidFill>
                <a:srgbClr val="333333"/>
              </a:solidFill>
              <a:latin typeface="Open Sans"/>
            </a:endParaRPr>
          </a:p>
          <a:p>
            <a:r>
              <a:rPr lang="pl-PL" b="1" dirty="0">
                <a:solidFill>
                  <a:srgbClr val="333333"/>
                </a:solidFill>
                <a:latin typeface="Open Sans"/>
              </a:rPr>
              <a:t>§  1</a:t>
            </a:r>
            <a:r>
              <a:rPr lang="pl-PL" b="1" baseline="30000" dirty="0">
                <a:solidFill>
                  <a:srgbClr val="333333"/>
                </a:solidFill>
                <a:latin typeface="Open Sans"/>
              </a:rPr>
              <a:t>1</a:t>
            </a:r>
            <a:r>
              <a:rPr lang="pl-PL" b="1" dirty="0">
                <a:solidFill>
                  <a:srgbClr val="333333"/>
                </a:solidFill>
                <a:latin typeface="Open Sans"/>
              </a:rPr>
              <a:t>. </a:t>
            </a:r>
            <a:r>
              <a:rPr lang="pl-PL" dirty="0">
                <a:solidFill>
                  <a:srgbClr val="333333"/>
                </a:solidFill>
                <a:latin typeface="Open Sans"/>
              </a:rPr>
              <a:t>W przypadku zawarcia umowy o pracę na czas określony w celu, o którym mowa w art. 25</a:t>
            </a:r>
            <a:r>
              <a:rPr lang="pl-PL" baseline="30000" dirty="0">
                <a:solidFill>
                  <a:srgbClr val="333333"/>
                </a:solidFill>
                <a:latin typeface="Open Sans"/>
              </a:rPr>
              <a:t>1</a:t>
            </a:r>
            <a:r>
              <a:rPr lang="pl-PL" dirty="0">
                <a:solidFill>
                  <a:srgbClr val="333333"/>
                </a:solidFill>
                <a:latin typeface="Open Sans"/>
              </a:rPr>
              <a:t> § 4 pkt 1-3, lub w przypadku, o którym mowa w art. 25</a:t>
            </a:r>
            <a:r>
              <a:rPr lang="pl-PL" baseline="30000" dirty="0">
                <a:solidFill>
                  <a:srgbClr val="333333"/>
                </a:solidFill>
                <a:latin typeface="Open Sans"/>
              </a:rPr>
              <a:t>1</a:t>
            </a:r>
            <a:r>
              <a:rPr lang="pl-PL" dirty="0">
                <a:solidFill>
                  <a:srgbClr val="333333"/>
                </a:solidFill>
                <a:latin typeface="Open Sans"/>
              </a:rPr>
              <a:t> § 4 pkt 4, w umowie określa się ten cel lub okoliczności tego przypadku, przez zamieszczenie informacji o obiektywnych przyczynach uzasadniających zawarcie takiej umowy.</a:t>
            </a:r>
            <a:endParaRPr lang="pl-PL" b="0" i="0" dirty="0">
              <a:solidFill>
                <a:srgbClr val="333333"/>
              </a:solidFill>
              <a:effectLst/>
              <a:latin typeface="Open Sans"/>
            </a:endParaRPr>
          </a:p>
        </p:txBody>
      </p:sp>
    </p:spTree>
    <p:extLst>
      <p:ext uri="{BB962C8B-B14F-4D97-AF65-F5344CB8AC3E}">
        <p14:creationId xmlns:p14="http://schemas.microsoft.com/office/powerpoint/2010/main" val="40457939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p:cNvSpPr>
          <p:nvPr/>
        </p:nvSpPr>
        <p:spPr>
          <a:xfrm>
            <a:off x="1043608"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rgbClr val="FE8637"/>
              </a:buClr>
              <a:defRPr/>
            </a:pPr>
            <a:r>
              <a:rPr lang="pl-PL" b="1" dirty="0" smtClean="0">
                <a:solidFill>
                  <a:sysClr val="windowText" lastClr="000000"/>
                </a:solidFill>
                <a:latin typeface="Century Schoolbook"/>
              </a:rPr>
              <a:t>elementy przedmiotowo istotne </a:t>
            </a:r>
            <a:r>
              <a:rPr lang="pl-PL" dirty="0" smtClean="0">
                <a:solidFill>
                  <a:sysClr val="windowText" lastClr="000000"/>
                </a:solidFill>
                <a:latin typeface="Century Schoolbook"/>
              </a:rPr>
              <a:t>– bez nich umowa jest niezawarta  (tylko </a:t>
            </a:r>
            <a:r>
              <a:rPr lang="pl-PL" b="1" dirty="0" smtClean="0">
                <a:solidFill>
                  <a:sysClr val="windowText" lastClr="000000"/>
                </a:solidFill>
                <a:latin typeface="Century Schoolbook"/>
              </a:rPr>
              <a:t>rodzaj pracy, </a:t>
            </a:r>
            <a:r>
              <a:rPr lang="pl-PL" b="1" u="sng" dirty="0" smtClean="0">
                <a:solidFill>
                  <a:sysClr val="windowText" lastClr="000000"/>
                </a:solidFill>
                <a:latin typeface="Century Schoolbook"/>
              </a:rPr>
              <a:t>nie rodzaj umowy</a:t>
            </a:r>
            <a:r>
              <a:rPr lang="pl-PL" dirty="0" smtClean="0">
                <a:solidFill>
                  <a:sysClr val="windowText" lastClr="000000"/>
                </a:solidFill>
                <a:latin typeface="Century Schoolbook"/>
              </a:rPr>
              <a:t>)</a:t>
            </a:r>
          </a:p>
          <a:p>
            <a:pPr>
              <a:buClr>
                <a:srgbClr val="FE8637"/>
              </a:buClr>
              <a:defRPr/>
            </a:pPr>
            <a:r>
              <a:rPr lang="pl-PL" b="1" dirty="0" smtClean="0">
                <a:solidFill>
                  <a:sysClr val="windowText" lastClr="000000"/>
                </a:solidFill>
                <a:latin typeface="Century Schoolbook"/>
              </a:rPr>
              <a:t>obligatoryjne – </a:t>
            </a:r>
            <a:r>
              <a:rPr lang="pl-PL" dirty="0" smtClean="0">
                <a:solidFill>
                  <a:sysClr val="windowText" lastClr="000000"/>
                </a:solidFill>
                <a:latin typeface="Century Schoolbook"/>
              </a:rPr>
              <a:t>rodzaj, miejsce wykonywania,</a:t>
            </a:r>
            <a:r>
              <a:rPr lang="pl-PL" b="1" dirty="0" smtClean="0">
                <a:solidFill>
                  <a:sysClr val="windowText" lastClr="000000"/>
                </a:solidFill>
                <a:latin typeface="Century Schoolbook"/>
              </a:rPr>
              <a:t> </a:t>
            </a:r>
            <a:r>
              <a:rPr lang="pl-PL" dirty="0" smtClean="0">
                <a:solidFill>
                  <a:sysClr val="windowText" lastClr="000000"/>
                </a:solidFill>
                <a:latin typeface="Century Schoolbook"/>
              </a:rPr>
              <a:t>wymiar czasu pracy, termin rozpoczęcia, wynagrodzenie</a:t>
            </a:r>
          </a:p>
          <a:p>
            <a:pPr>
              <a:buClr>
                <a:srgbClr val="FE8637"/>
              </a:buClr>
              <a:defRPr/>
            </a:pPr>
            <a:r>
              <a:rPr lang="pl-PL" b="1" dirty="0" smtClean="0">
                <a:solidFill>
                  <a:sysClr val="windowText" lastClr="000000"/>
                </a:solidFill>
                <a:latin typeface="Century Schoolbook"/>
              </a:rPr>
              <a:t>klauzule autonomiczne</a:t>
            </a:r>
            <a:endParaRPr lang="pl-PL" dirty="0">
              <a:solidFill>
                <a:sysClr val="windowText" lastClr="000000"/>
              </a:solidFill>
              <a:latin typeface="Century Schoolbook"/>
            </a:endParaRPr>
          </a:p>
        </p:txBody>
      </p:sp>
    </p:spTree>
    <p:extLst>
      <p:ext uri="{BB962C8B-B14F-4D97-AF65-F5344CB8AC3E}">
        <p14:creationId xmlns:p14="http://schemas.microsoft.com/office/powerpoint/2010/main" val="284333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1196752"/>
            <a:ext cx="8748464" cy="5184576"/>
          </a:xfrm>
        </p:spPr>
        <p:txBody>
          <a:bodyPr>
            <a:normAutofit/>
          </a:bodyPr>
          <a:lstStyle/>
          <a:p>
            <a:pPr marL="0" indent="0" algn="ctr">
              <a:buNone/>
            </a:pPr>
            <a:endParaRPr lang="pl-PL" b="1" dirty="0" smtClean="0"/>
          </a:p>
          <a:p>
            <a:pPr marL="0" indent="0" algn="ctr">
              <a:buNone/>
            </a:pPr>
            <a:r>
              <a:rPr lang="pl-PL" b="1" dirty="0" smtClean="0"/>
              <a:t>INNE FORMY ZATRUDNIENIA</a:t>
            </a:r>
          </a:p>
          <a:p>
            <a:pPr algn="just"/>
            <a:r>
              <a:rPr lang="pl-PL" sz="2000" dirty="0" smtClean="0"/>
              <a:t>TYPU ADMINISTRACYJNEGO</a:t>
            </a:r>
          </a:p>
          <a:p>
            <a:pPr algn="just"/>
            <a:r>
              <a:rPr lang="pl-PL" sz="2000" dirty="0" smtClean="0"/>
              <a:t>TYPU CYWILNEGO</a:t>
            </a:r>
          </a:p>
          <a:p>
            <a:pPr algn="just"/>
            <a:r>
              <a:rPr lang="pl-PL" sz="2000" dirty="0" smtClean="0"/>
              <a:t>TYPU PENALNEGO</a:t>
            </a:r>
          </a:p>
          <a:p>
            <a:pPr algn="just"/>
            <a:r>
              <a:rPr lang="pl-PL" sz="2000" dirty="0" smtClean="0"/>
              <a:t>TYPU USTROJOWEGO</a:t>
            </a:r>
            <a:endParaRPr lang="pl-PL" sz="2000" dirty="0"/>
          </a:p>
        </p:txBody>
      </p:sp>
    </p:spTree>
    <p:extLst>
      <p:ext uri="{BB962C8B-B14F-4D97-AF65-F5344CB8AC3E}">
        <p14:creationId xmlns:p14="http://schemas.microsoft.com/office/powerpoint/2010/main" val="12477927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schemeClr val="bg1"/>
                </a:solidFill>
                <a:latin typeface="Calibri" pitchFamily="34" charset="0"/>
              </a:rPr>
              <a:t>Wydział Prawa, Administracji i Ekonomii</a:t>
            </a:r>
          </a:p>
        </p:txBody>
      </p:sp>
      <p:pic>
        <p:nvPicPr>
          <p:cNvPr id="10" name="Picture 2" descr="A black-and-white shot of a woman putting a finger over her lips in a gesture of silence"/>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23000"/>
                    </a14:imgEffect>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777108" y="980728"/>
            <a:ext cx="8958210" cy="5877272"/>
          </a:xfrm>
          <a:prstGeom prst="rect">
            <a:avLst/>
          </a:prstGeom>
          <a:noFill/>
          <a:extLst>
            <a:ext uri="{909E8E84-426E-40DD-AFC4-6F175D3DCCD1}">
              <a14:hiddenFill xmlns:a14="http://schemas.microsoft.com/office/drawing/2010/main">
                <a:solidFill>
                  <a:srgbClr val="FFFFFF"/>
                </a:solidFill>
              </a14:hiddenFill>
            </a:ext>
          </a:extLst>
        </p:spPr>
      </p:pic>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latin typeface="Calibri" pitchFamily="34" charset="0"/>
            </a:endParaRPr>
          </a:p>
          <a:p>
            <a:pPr algn="ctr">
              <a:lnSpc>
                <a:spcPct val="80000"/>
              </a:lnSpc>
            </a:pPr>
            <a:endParaRPr lang="pl-PL" altLang="pl-PL" b="1">
              <a:latin typeface="Calibri" pitchFamily="34" charset="0"/>
            </a:endParaRPr>
          </a:p>
        </p:txBody>
      </p:sp>
      <p:sp>
        <p:nvSpPr>
          <p:cNvPr id="9" name="Prostokąt 12"/>
          <p:cNvSpPr>
            <a:spLocks noChangeArrowheads="1"/>
          </p:cNvSpPr>
          <p:nvPr/>
        </p:nvSpPr>
        <p:spPr bwMode="auto">
          <a:xfrm>
            <a:off x="1403648" y="1273695"/>
            <a:ext cx="6624736" cy="954107"/>
          </a:xfrm>
          <a:prstGeom prst="rect">
            <a:avLst/>
          </a:prstGeom>
          <a:noFill/>
          <a:ln w="9525">
            <a:noFill/>
            <a:miter lim="800000"/>
            <a:headEnd/>
            <a:tailEnd/>
          </a:ln>
        </p:spPr>
        <p:txBody>
          <a:bodyPr wrap="square" anchor="ctr">
            <a:spAutoFit/>
          </a:bodyPr>
          <a:lstStyle/>
          <a:p>
            <a:pPr algn="just"/>
            <a:r>
              <a:rPr lang="pl-PL" sz="2800" b="1" cap="all" dirty="0" smtClean="0">
                <a:solidFill>
                  <a:srgbClr val="333333"/>
                </a:solidFill>
                <a:latin typeface="+mj-lt"/>
              </a:rPr>
              <a:t>Ochrona </a:t>
            </a:r>
          </a:p>
          <a:p>
            <a:pPr algn="just"/>
            <a:r>
              <a:rPr lang="pl-PL" sz="2800" b="1" cap="all" dirty="0" smtClean="0">
                <a:solidFill>
                  <a:srgbClr val="333333"/>
                </a:solidFill>
                <a:latin typeface="+mj-lt"/>
              </a:rPr>
              <a:t>pracowniczych danych osobowych</a:t>
            </a:r>
            <a:endParaRPr lang="pl-PL" sz="2800" b="1" cap="all" dirty="0">
              <a:solidFill>
                <a:srgbClr val="333333"/>
              </a:solidFill>
              <a:latin typeface="+mj-lt"/>
            </a:endParaRPr>
          </a:p>
        </p:txBody>
      </p:sp>
    </p:spTree>
    <p:extLst>
      <p:ext uri="{BB962C8B-B14F-4D97-AF65-F5344CB8AC3E}">
        <p14:creationId xmlns:p14="http://schemas.microsoft.com/office/powerpoint/2010/main" val="13574738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971600" y="2181348"/>
            <a:ext cx="8172400" cy="2462213"/>
          </a:xfrm>
          <a:prstGeom prst="rect">
            <a:avLst/>
          </a:prstGeom>
          <a:noFill/>
          <a:ln w="9525">
            <a:noFill/>
            <a:miter lim="800000"/>
            <a:headEnd/>
            <a:tailEnd/>
          </a:ln>
        </p:spPr>
        <p:txBody>
          <a:bodyPr wrap="square" anchor="ctr">
            <a:spAutoFit/>
          </a:bodyPr>
          <a:lstStyle/>
          <a:p>
            <a:pPr algn="just"/>
            <a:r>
              <a:rPr lang="pl-PL" sz="2000" b="1" cap="all" dirty="0" smtClean="0">
                <a:solidFill>
                  <a:srgbClr val="333333"/>
                </a:solidFill>
                <a:latin typeface="+mj-lt"/>
              </a:rPr>
              <a:t>ART. 22 (1) </a:t>
            </a:r>
          </a:p>
          <a:p>
            <a:pPr algn="just"/>
            <a:endParaRPr lang="pl-PL" sz="2000" b="1" cap="all" dirty="0">
              <a:solidFill>
                <a:srgbClr val="333333"/>
              </a:solidFill>
              <a:latin typeface="+mj-lt"/>
            </a:endParaRPr>
          </a:p>
          <a:p>
            <a:pPr marL="285750" indent="-285750" algn="just">
              <a:buFont typeface="Arial" panose="020B0604020202020204" pitchFamily="34" charset="0"/>
              <a:buChar char="•"/>
            </a:pPr>
            <a:r>
              <a:rPr lang="pl-PL" sz="2000" b="1" cap="all" dirty="0">
                <a:solidFill>
                  <a:srgbClr val="333333"/>
                </a:solidFill>
                <a:latin typeface="+mj-lt"/>
              </a:rPr>
              <a:t>§ </a:t>
            </a:r>
            <a:r>
              <a:rPr lang="pl-PL" sz="2000" b="1" cap="all" dirty="0" smtClean="0">
                <a:solidFill>
                  <a:srgbClr val="333333"/>
                </a:solidFill>
                <a:latin typeface="+mj-lt"/>
              </a:rPr>
              <a:t>1 DANE OSOBOWE KANDYDATA DO PRACY</a:t>
            </a:r>
          </a:p>
          <a:p>
            <a:pPr marL="285750" indent="-285750" algn="just">
              <a:buFont typeface="Arial" panose="020B0604020202020204" pitchFamily="34" charset="0"/>
              <a:buChar char="•"/>
            </a:pPr>
            <a:endParaRPr lang="pl-PL" sz="2000" b="1" cap="all" dirty="0">
              <a:solidFill>
                <a:srgbClr val="333333"/>
              </a:solidFill>
              <a:latin typeface="+mj-lt"/>
            </a:endParaRPr>
          </a:p>
          <a:p>
            <a:pPr marL="285750" lvl="0" indent="-285750" algn="just">
              <a:buFont typeface="Arial" panose="020B0604020202020204" pitchFamily="34" charset="0"/>
              <a:buChar char="•"/>
            </a:pPr>
            <a:r>
              <a:rPr lang="pl-PL" sz="2000" b="1" cap="all" dirty="0">
                <a:solidFill>
                  <a:srgbClr val="333333"/>
                </a:solidFill>
                <a:latin typeface="+mj-lt"/>
              </a:rPr>
              <a:t>§ </a:t>
            </a:r>
            <a:r>
              <a:rPr lang="pl-PL" sz="2000" b="1" cap="all" dirty="0" smtClean="0">
                <a:solidFill>
                  <a:srgbClr val="333333"/>
                </a:solidFill>
                <a:latin typeface="+mj-lt"/>
              </a:rPr>
              <a:t>2 </a:t>
            </a:r>
            <a:r>
              <a:rPr lang="pl-PL" sz="2000" b="1" cap="all" dirty="0">
                <a:solidFill>
                  <a:srgbClr val="333333"/>
                </a:solidFill>
                <a:latin typeface="+mj-lt"/>
              </a:rPr>
              <a:t>DANE OSOBOWE </a:t>
            </a:r>
            <a:r>
              <a:rPr lang="pl-PL" sz="2000" b="1" cap="all" dirty="0" smtClean="0">
                <a:solidFill>
                  <a:srgbClr val="333333"/>
                </a:solidFill>
                <a:latin typeface="+mj-lt"/>
              </a:rPr>
              <a:t>PRACOWNIKA</a:t>
            </a:r>
            <a:endParaRPr lang="pl-PL" sz="2000" b="1" cap="all" dirty="0">
              <a:solidFill>
                <a:srgbClr val="333333"/>
              </a:solidFill>
              <a:latin typeface="+mj-lt"/>
            </a:endParaRPr>
          </a:p>
          <a:p>
            <a:pPr marL="285750" indent="-285750" algn="just">
              <a:buFont typeface="Arial" panose="020B0604020202020204" pitchFamily="34" charset="0"/>
              <a:buChar char="•"/>
            </a:pPr>
            <a:endParaRPr lang="pl-PL" b="1" cap="all" dirty="0" smtClean="0">
              <a:solidFill>
                <a:srgbClr val="333333"/>
              </a:solidFill>
              <a:latin typeface="Open Sans"/>
            </a:endParaRPr>
          </a:p>
          <a:p>
            <a:pPr marL="285750" indent="-285750" algn="just">
              <a:buFont typeface="Arial" panose="020B0604020202020204" pitchFamily="34" charset="0"/>
              <a:buChar char="•"/>
            </a:pPr>
            <a:endParaRPr lang="pl-PL" b="1" cap="all" dirty="0">
              <a:solidFill>
                <a:srgbClr val="333333"/>
              </a:solidFill>
              <a:latin typeface="Open Sans"/>
            </a:endParaRPr>
          </a:p>
          <a:p>
            <a:pPr marL="285750" indent="-285750" algn="just">
              <a:buFont typeface="Arial" panose="020B0604020202020204" pitchFamily="34" charset="0"/>
              <a:buChar char="•"/>
            </a:pPr>
            <a:endParaRPr lang="pl-PL" b="1" cap="all" dirty="0">
              <a:solidFill>
                <a:srgbClr val="333333"/>
              </a:solidFill>
              <a:latin typeface="Open Sans"/>
            </a:endParaRPr>
          </a:p>
        </p:txBody>
      </p:sp>
    </p:spTree>
    <p:extLst>
      <p:ext uri="{BB962C8B-B14F-4D97-AF65-F5344CB8AC3E}">
        <p14:creationId xmlns:p14="http://schemas.microsoft.com/office/powerpoint/2010/main" val="23565603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971600" y="2719954"/>
            <a:ext cx="8172400" cy="1384995"/>
          </a:xfrm>
          <a:prstGeom prst="rect">
            <a:avLst/>
          </a:prstGeom>
          <a:noFill/>
          <a:ln w="9525">
            <a:noFill/>
            <a:miter lim="800000"/>
            <a:headEnd/>
            <a:tailEnd/>
          </a:ln>
        </p:spPr>
        <p:txBody>
          <a:bodyPr wrap="square" anchor="ctr">
            <a:spAutoFit/>
          </a:bodyPr>
          <a:lstStyle/>
          <a:p>
            <a:pPr algn="just"/>
            <a:r>
              <a:rPr lang="pl-PL" sz="2800" dirty="0">
                <a:latin typeface="+mj-lt"/>
              </a:rPr>
              <a:t>§ 1. Pracodawca ma prawo żądać od osoby ubiegającej się o zatrudnienie podania danych osobowych obejmujących:</a:t>
            </a:r>
            <a:endParaRPr lang="pl-PL" b="1" cap="all" dirty="0">
              <a:latin typeface="+mj-lt"/>
            </a:endParaRPr>
          </a:p>
        </p:txBody>
      </p:sp>
    </p:spTree>
    <p:extLst>
      <p:ext uri="{BB962C8B-B14F-4D97-AF65-F5344CB8AC3E}">
        <p14:creationId xmlns:p14="http://schemas.microsoft.com/office/powerpoint/2010/main" val="16396389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971600" y="2073623"/>
            <a:ext cx="8172400" cy="2677656"/>
          </a:xfrm>
          <a:prstGeom prst="rect">
            <a:avLst/>
          </a:prstGeom>
          <a:noFill/>
          <a:ln w="9525">
            <a:noFill/>
            <a:miter lim="800000"/>
            <a:headEnd/>
            <a:tailEnd/>
          </a:ln>
        </p:spPr>
        <p:txBody>
          <a:bodyPr wrap="square" anchor="ctr">
            <a:spAutoFit/>
          </a:bodyPr>
          <a:lstStyle/>
          <a:p>
            <a:pPr algn="just"/>
            <a:r>
              <a:rPr lang="pl-PL" sz="2800" dirty="0">
                <a:solidFill>
                  <a:prstClr val="black"/>
                </a:solidFill>
                <a:latin typeface="+mj-lt"/>
              </a:rPr>
              <a:t>1) imię (imiona) i nazwisko;</a:t>
            </a:r>
          </a:p>
          <a:p>
            <a:pPr algn="just"/>
            <a:r>
              <a:rPr lang="pl-PL" sz="2800" dirty="0">
                <a:solidFill>
                  <a:prstClr val="black"/>
                </a:solidFill>
                <a:latin typeface="+mj-lt"/>
              </a:rPr>
              <a:t>2) imiona rodziców;</a:t>
            </a:r>
          </a:p>
          <a:p>
            <a:pPr algn="just"/>
            <a:r>
              <a:rPr lang="pl-PL" sz="2800" dirty="0">
                <a:solidFill>
                  <a:prstClr val="black"/>
                </a:solidFill>
                <a:latin typeface="+mj-lt"/>
              </a:rPr>
              <a:t>3) datę urodzenia;</a:t>
            </a:r>
          </a:p>
          <a:p>
            <a:pPr algn="just"/>
            <a:r>
              <a:rPr lang="pl-PL" sz="2800" dirty="0" smtClean="0">
                <a:solidFill>
                  <a:prstClr val="black"/>
                </a:solidFill>
                <a:latin typeface="+mj-lt"/>
              </a:rPr>
              <a:t>4)miejsce zamieszkania (adres do korespondencji</a:t>
            </a:r>
            <a:r>
              <a:rPr lang="pl-PL" sz="2800" dirty="0">
                <a:solidFill>
                  <a:prstClr val="black"/>
                </a:solidFill>
                <a:latin typeface="+mj-lt"/>
              </a:rPr>
              <a:t>);</a:t>
            </a:r>
          </a:p>
          <a:p>
            <a:pPr algn="just"/>
            <a:r>
              <a:rPr lang="pl-PL" sz="2800" dirty="0">
                <a:solidFill>
                  <a:prstClr val="black"/>
                </a:solidFill>
                <a:latin typeface="+mj-lt"/>
              </a:rPr>
              <a:t>5) wykształcenie;</a:t>
            </a:r>
          </a:p>
          <a:p>
            <a:pPr algn="just"/>
            <a:r>
              <a:rPr lang="pl-PL" sz="2800" dirty="0">
                <a:solidFill>
                  <a:prstClr val="black"/>
                </a:solidFill>
                <a:latin typeface="+mj-lt"/>
              </a:rPr>
              <a:t>6) przebieg dotychczasowego zatrudnienia. </a:t>
            </a:r>
            <a:endParaRPr lang="pl-PL" cap="all" dirty="0">
              <a:solidFill>
                <a:srgbClr val="333333"/>
              </a:solidFill>
              <a:latin typeface="+mj-lt"/>
            </a:endParaRPr>
          </a:p>
        </p:txBody>
      </p:sp>
    </p:spTree>
    <p:extLst>
      <p:ext uri="{BB962C8B-B14F-4D97-AF65-F5344CB8AC3E}">
        <p14:creationId xmlns:p14="http://schemas.microsoft.com/office/powerpoint/2010/main" val="24640010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1115616" y="2583466"/>
            <a:ext cx="7920434" cy="1384995"/>
          </a:xfrm>
          <a:prstGeom prst="rect">
            <a:avLst/>
          </a:prstGeom>
          <a:noFill/>
          <a:ln w="9525">
            <a:noFill/>
            <a:miter lim="800000"/>
            <a:headEnd/>
            <a:tailEnd/>
          </a:ln>
        </p:spPr>
        <p:txBody>
          <a:bodyPr wrap="square" anchor="ctr">
            <a:spAutoFit/>
          </a:bodyPr>
          <a:lstStyle/>
          <a:p>
            <a:pPr algn="just"/>
            <a:r>
              <a:rPr lang="pl-PL" sz="2800" dirty="0">
                <a:latin typeface="Georgia"/>
              </a:rPr>
              <a:t>§ 2. Pracodawca ma prawo żądać od pracownika podania, niezależnie od danych osobowych, o których mowa w § 1, także:</a:t>
            </a:r>
            <a:endParaRPr lang="pl-PL" b="1" cap="all" dirty="0">
              <a:latin typeface="Open Sans"/>
            </a:endParaRPr>
          </a:p>
        </p:txBody>
      </p:sp>
    </p:spTree>
    <p:extLst>
      <p:ext uri="{BB962C8B-B14F-4D97-AF65-F5344CB8AC3E}">
        <p14:creationId xmlns:p14="http://schemas.microsoft.com/office/powerpoint/2010/main" val="22239875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1043608" y="1842501"/>
            <a:ext cx="8100392" cy="3970318"/>
          </a:xfrm>
          <a:prstGeom prst="rect">
            <a:avLst/>
          </a:prstGeom>
          <a:noFill/>
          <a:ln w="9525">
            <a:noFill/>
            <a:miter lim="800000"/>
            <a:headEnd/>
            <a:tailEnd/>
          </a:ln>
        </p:spPr>
        <p:txBody>
          <a:bodyPr wrap="square" anchor="ctr">
            <a:spAutoFit/>
          </a:bodyPr>
          <a:lstStyle/>
          <a:p>
            <a:pPr algn="just"/>
            <a:r>
              <a:rPr lang="pl-PL" sz="2800" dirty="0">
                <a:latin typeface="+mj-lt"/>
              </a:rPr>
              <a:t>1) innych danych osobowych pracownika, a także imion i nazwisk oraz dat urodzenia dzieci pracownika, jeżeli podanie takich danych jest konieczne ze względu na korzystanie przez pracownika ze szczególnych uprawnień przewidzianych w prawie pracy;</a:t>
            </a:r>
            <a:br>
              <a:rPr lang="pl-PL" sz="2800" dirty="0">
                <a:latin typeface="+mj-lt"/>
              </a:rPr>
            </a:br>
            <a:r>
              <a:rPr lang="pl-PL" sz="2800" dirty="0">
                <a:latin typeface="+mj-lt"/>
              </a:rPr>
              <a:t>2) numeru PESEL pracownika nadanego przez Rządowe Centrum Informatyczne Powszechnego Elektronicznego Systemu Ewidencji Ludności (RCI PESEL). </a:t>
            </a:r>
            <a:endParaRPr lang="pl-PL" b="1" cap="all" dirty="0">
              <a:latin typeface="+mj-lt"/>
            </a:endParaRPr>
          </a:p>
        </p:txBody>
      </p:sp>
    </p:spTree>
    <p:extLst>
      <p:ext uri="{BB962C8B-B14F-4D97-AF65-F5344CB8AC3E}">
        <p14:creationId xmlns:p14="http://schemas.microsoft.com/office/powerpoint/2010/main" val="32045709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1763713" y="3423776"/>
            <a:ext cx="6264696" cy="523220"/>
          </a:xfrm>
          <a:prstGeom prst="rect">
            <a:avLst/>
          </a:prstGeom>
          <a:noFill/>
          <a:ln w="9525">
            <a:noFill/>
            <a:miter lim="800000"/>
            <a:headEnd/>
            <a:tailEnd/>
          </a:ln>
        </p:spPr>
        <p:txBody>
          <a:bodyPr wrap="square" anchor="ctr">
            <a:spAutoFit/>
          </a:bodyPr>
          <a:lstStyle/>
          <a:p>
            <a:pPr marL="457200" indent="-457200" algn="just">
              <a:buFont typeface="Arial" panose="020B0604020202020204" pitchFamily="34" charset="0"/>
              <a:buChar char="•"/>
            </a:pPr>
            <a:r>
              <a:rPr lang="pl-PL" sz="2800" dirty="0" smtClean="0"/>
              <a:t>DANE O KARALNOŚĆI</a:t>
            </a:r>
            <a:endParaRPr lang="pl-PL" b="1" cap="all" dirty="0">
              <a:solidFill>
                <a:srgbClr val="333333"/>
              </a:solidFill>
              <a:latin typeface="Open Sans"/>
            </a:endParaRPr>
          </a:p>
        </p:txBody>
      </p:sp>
    </p:spTree>
    <p:extLst>
      <p:ext uri="{BB962C8B-B14F-4D97-AF65-F5344CB8AC3E}">
        <p14:creationId xmlns:p14="http://schemas.microsoft.com/office/powerpoint/2010/main" val="40939557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dirty="0"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2" name="Prostokąt 1"/>
          <p:cNvSpPr/>
          <p:nvPr/>
        </p:nvSpPr>
        <p:spPr>
          <a:xfrm>
            <a:off x="1078386" y="1484784"/>
            <a:ext cx="7769844" cy="4493538"/>
          </a:xfrm>
          <a:prstGeom prst="rect">
            <a:avLst/>
          </a:prstGeom>
        </p:spPr>
        <p:txBody>
          <a:bodyPr wrap="square">
            <a:spAutoFit/>
          </a:bodyPr>
          <a:lstStyle/>
          <a:p>
            <a:pPr marL="365760" lvl="0" indent="-256032" fontAlgn="auto">
              <a:spcBef>
                <a:spcPts val="400"/>
              </a:spcBef>
              <a:spcAft>
                <a:spcPts val="0"/>
              </a:spcAft>
              <a:buClr>
                <a:srgbClr val="2DA2BF"/>
              </a:buClr>
              <a:buSzPct val="68000"/>
              <a:defRPr/>
            </a:pPr>
            <a:r>
              <a:rPr lang="pl-PL" sz="2300" dirty="0" smtClean="0">
                <a:solidFill>
                  <a:prstClr val="black"/>
                </a:solidFill>
                <a:latin typeface="Lucida Sans Unicode"/>
              </a:rPr>
              <a:t>   </a:t>
            </a:r>
            <a:r>
              <a:rPr lang="pl-PL" sz="2300" dirty="0" smtClean="0">
                <a:solidFill>
                  <a:prstClr val="black"/>
                </a:solidFill>
                <a:latin typeface="+mj-lt"/>
              </a:rPr>
              <a:t>Ustawa </a:t>
            </a:r>
            <a:r>
              <a:rPr lang="pl-PL" sz="2300" dirty="0">
                <a:solidFill>
                  <a:prstClr val="black"/>
                </a:solidFill>
                <a:latin typeface="+mj-lt"/>
              </a:rPr>
              <a:t>z dnia 24 maja 2000 r</a:t>
            </a:r>
            <a:r>
              <a:rPr lang="pl-PL" sz="2300" i="1" dirty="0">
                <a:solidFill>
                  <a:prstClr val="black"/>
                </a:solidFill>
                <a:latin typeface="+mj-lt"/>
              </a:rPr>
              <a:t>. </a:t>
            </a:r>
            <a:r>
              <a:rPr lang="pl-PL" sz="2300" b="1" dirty="0">
                <a:solidFill>
                  <a:prstClr val="black"/>
                </a:solidFill>
                <a:latin typeface="+mj-lt"/>
              </a:rPr>
              <a:t>o Krajowym Rejestrze Karnym</a:t>
            </a:r>
            <a:endParaRPr lang="pl-PL" sz="2300" dirty="0">
              <a:solidFill>
                <a:prstClr val="black"/>
              </a:solidFill>
              <a:latin typeface="+mj-lt"/>
            </a:endParaRPr>
          </a:p>
          <a:p>
            <a:pPr marL="365760" lvl="0" indent="-256032" fontAlgn="auto">
              <a:spcBef>
                <a:spcPts val="400"/>
              </a:spcBef>
              <a:spcAft>
                <a:spcPts val="0"/>
              </a:spcAft>
              <a:buClr>
                <a:srgbClr val="2DA2BF"/>
              </a:buClr>
              <a:buSzPct val="68000"/>
              <a:defRPr/>
            </a:pPr>
            <a:r>
              <a:rPr lang="pl-PL" sz="2300" dirty="0">
                <a:solidFill>
                  <a:prstClr val="black"/>
                </a:solidFill>
                <a:latin typeface="+mj-lt"/>
              </a:rPr>
              <a:t> </a:t>
            </a:r>
          </a:p>
          <a:p>
            <a:pPr marL="365760" lvl="0" indent="-256032" fontAlgn="auto">
              <a:spcBef>
                <a:spcPts val="400"/>
              </a:spcBef>
              <a:spcAft>
                <a:spcPts val="0"/>
              </a:spcAft>
              <a:buClr>
                <a:srgbClr val="2DA2BF"/>
              </a:buClr>
              <a:buSzPct val="68000"/>
              <a:defRPr/>
            </a:pPr>
            <a:r>
              <a:rPr lang="pl-PL" sz="2300" b="1" dirty="0">
                <a:solidFill>
                  <a:prstClr val="black"/>
                </a:solidFill>
                <a:latin typeface="+mj-lt"/>
              </a:rPr>
              <a:t>	Art. 6.</a:t>
            </a:r>
            <a:r>
              <a:rPr lang="pl-PL" sz="2300" dirty="0">
                <a:solidFill>
                  <a:prstClr val="black"/>
                </a:solidFill>
                <a:latin typeface="+mj-lt"/>
              </a:rPr>
              <a:t> 1. Prawo do uzyskania informacji o osobach, których dane osobowe zgromadzone zostały w Rejestrze, przysługuje (…)</a:t>
            </a:r>
          </a:p>
          <a:p>
            <a:pPr marL="365760" lvl="0" indent="-256032" fontAlgn="auto">
              <a:spcBef>
                <a:spcPts val="400"/>
              </a:spcBef>
              <a:spcAft>
                <a:spcPts val="0"/>
              </a:spcAft>
              <a:buClr>
                <a:srgbClr val="2DA2BF"/>
              </a:buClr>
              <a:buSzPct val="68000"/>
              <a:defRPr/>
            </a:pPr>
            <a:r>
              <a:rPr lang="pl-PL" sz="2300" dirty="0">
                <a:solidFill>
                  <a:prstClr val="black"/>
                </a:solidFill>
                <a:latin typeface="+mj-lt"/>
              </a:rPr>
              <a:t>  10)  </a:t>
            </a:r>
            <a:r>
              <a:rPr lang="pl-PL" sz="2300" b="1" u="sng" dirty="0">
                <a:solidFill>
                  <a:prstClr val="black"/>
                </a:solidFill>
                <a:latin typeface="+mj-lt"/>
              </a:rPr>
              <a:t>pracodawcom</a:t>
            </a:r>
            <a:r>
              <a:rPr lang="pl-PL" sz="2300" dirty="0">
                <a:solidFill>
                  <a:prstClr val="black"/>
                </a:solidFill>
                <a:latin typeface="+mj-lt"/>
              </a:rPr>
              <a:t>, w zakresie niezbędnym dla zatrudnienia pracownika, co do którego z </a:t>
            </a:r>
            <a:r>
              <a:rPr lang="pl-PL" sz="2300" b="1" u="sng" dirty="0">
                <a:solidFill>
                  <a:prstClr val="black"/>
                </a:solidFill>
                <a:latin typeface="+mj-lt"/>
              </a:rPr>
              <a:t>przepisów ustawy </a:t>
            </a:r>
            <a:r>
              <a:rPr lang="pl-PL" sz="2300" dirty="0">
                <a:solidFill>
                  <a:prstClr val="black"/>
                </a:solidFill>
                <a:latin typeface="+mj-lt"/>
              </a:rPr>
              <a:t>wynika wymóg niekaralności, korzystania z pełni praw publicznych, a także ustalenia uprawnienia do zajmowania określonego stanowiska, wykonywania określonego zawodu lub prowadzenia określonej działalności gospodarczej;</a:t>
            </a:r>
          </a:p>
        </p:txBody>
      </p:sp>
    </p:spTree>
    <p:extLst>
      <p:ext uri="{BB962C8B-B14F-4D97-AF65-F5344CB8AC3E}">
        <p14:creationId xmlns:p14="http://schemas.microsoft.com/office/powerpoint/2010/main" val="33710663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dirty="0"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2" name="Prostokąt 1"/>
          <p:cNvSpPr/>
          <p:nvPr/>
        </p:nvSpPr>
        <p:spPr>
          <a:xfrm>
            <a:off x="1079674" y="1916832"/>
            <a:ext cx="7956376" cy="1246495"/>
          </a:xfrm>
          <a:prstGeom prst="rect">
            <a:avLst/>
          </a:prstGeom>
        </p:spPr>
        <p:txBody>
          <a:bodyPr wrap="square">
            <a:spAutoFit/>
          </a:bodyPr>
          <a:lstStyle/>
          <a:p>
            <a:pPr marL="365760" lvl="0" indent="-256032" fontAlgn="auto">
              <a:spcBef>
                <a:spcPts val="400"/>
              </a:spcBef>
              <a:spcAft>
                <a:spcPts val="0"/>
              </a:spcAft>
              <a:buClr>
                <a:srgbClr val="2DA2BF"/>
              </a:buClr>
              <a:buSzPct val="68000"/>
              <a:defRPr/>
            </a:pPr>
            <a:r>
              <a:rPr lang="pl-PL" sz="2500" b="1" dirty="0" smtClean="0">
                <a:solidFill>
                  <a:prstClr val="black"/>
                </a:solidFill>
                <a:latin typeface="Lucida Sans Unicode"/>
              </a:rPr>
              <a:t>	</a:t>
            </a:r>
            <a:r>
              <a:rPr lang="pl-PL" sz="2500" b="1" dirty="0" smtClean="0">
                <a:solidFill>
                  <a:prstClr val="black"/>
                </a:solidFill>
                <a:latin typeface="+mj-lt"/>
              </a:rPr>
              <a:t>Co obejmuje zakaz </a:t>
            </a:r>
            <a:r>
              <a:rPr lang="pl-PL" sz="2500" b="1" dirty="0">
                <a:solidFill>
                  <a:prstClr val="black"/>
                </a:solidFill>
                <a:latin typeface="+mj-lt"/>
              </a:rPr>
              <a:t>żądania</a:t>
            </a:r>
            <a:r>
              <a:rPr lang="pl-PL" sz="2500" dirty="0">
                <a:solidFill>
                  <a:prstClr val="black"/>
                </a:solidFill>
                <a:latin typeface="+mj-lt"/>
              </a:rPr>
              <a:t> wszelkich innych danych o kandydacie do pracy niż wymienione w art. 22[1] § 1 </a:t>
            </a:r>
            <a:r>
              <a:rPr lang="pl-PL" sz="2500" dirty="0" err="1">
                <a:solidFill>
                  <a:prstClr val="black"/>
                </a:solidFill>
                <a:latin typeface="+mj-lt"/>
              </a:rPr>
              <a:t>k.p</a:t>
            </a:r>
            <a:r>
              <a:rPr lang="pl-PL" sz="2500" dirty="0" smtClean="0">
                <a:solidFill>
                  <a:prstClr val="black"/>
                </a:solidFill>
                <a:latin typeface="+mj-lt"/>
              </a:rPr>
              <a:t>]?</a:t>
            </a:r>
            <a:endParaRPr lang="pl-PL" sz="2500" dirty="0">
              <a:solidFill>
                <a:prstClr val="black"/>
              </a:solidFill>
              <a:latin typeface="+mj-lt"/>
            </a:endParaRPr>
          </a:p>
        </p:txBody>
      </p:sp>
    </p:spTree>
    <p:extLst>
      <p:ext uri="{BB962C8B-B14F-4D97-AF65-F5344CB8AC3E}">
        <p14:creationId xmlns:p14="http://schemas.microsoft.com/office/powerpoint/2010/main" val="2055335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TotalTime>
  <Words>3292</Words>
  <Application>Microsoft Office PowerPoint</Application>
  <PresentationFormat>Pokaz na ekranie (4:3)</PresentationFormat>
  <Paragraphs>496</Paragraphs>
  <Slides>98</Slides>
  <Notes>1</Notes>
  <HiddenSlides>0</HiddenSlides>
  <MMClips>0</MMClips>
  <ScaleCrop>false</ScaleCrop>
  <HeadingPairs>
    <vt:vector size="4" baseType="variant">
      <vt:variant>
        <vt:lpstr>Motyw</vt:lpstr>
      </vt:variant>
      <vt:variant>
        <vt:i4>12</vt:i4>
      </vt:variant>
      <vt:variant>
        <vt:lpstr>Tytuły slajdów</vt:lpstr>
      </vt:variant>
      <vt:variant>
        <vt:i4>98</vt:i4>
      </vt:variant>
    </vt:vector>
  </HeadingPairs>
  <TitlesOfParts>
    <vt:vector size="110" baseType="lpstr">
      <vt:lpstr>Motyw pakietu Office</vt:lpstr>
      <vt:lpstr>1_Motyw pakietu Office</vt:lpstr>
      <vt:lpstr>2_Motyw pakietu Office</vt:lpstr>
      <vt:lpstr>3_Motyw pakietu Office</vt:lpstr>
      <vt:lpstr>4_Motyw pakietu Office</vt:lpstr>
      <vt:lpstr>5_Motyw pakietu Office</vt:lpstr>
      <vt:lpstr>6_Motyw pakietu Office</vt:lpstr>
      <vt:lpstr>7_Motyw pakietu Office</vt:lpstr>
      <vt:lpstr>8_Motyw pakietu Office</vt:lpstr>
      <vt:lpstr>9_Motyw pakietu Office</vt:lpstr>
      <vt:lpstr>10_Motyw pakietu Office</vt:lpstr>
      <vt:lpstr>14_Motyw pakietu Office</vt:lpstr>
      <vt:lpstr>POJĘCIE PRZEDMIOT FUNKCJE   </vt:lpstr>
      <vt:lpstr>Pojęcie prawa pracy</vt:lpstr>
      <vt:lpstr>   Rys historyczny - okres pozaborowy (istotne różnice) - pierwsze regulacje (dot. czasu pracy) -Konstytucja 1921 r. (praca pod szczególną ochroną) - okres międzywojenny (brak wyodrębnienia, regulacje w Kodeksie zobowiązań z 1933 r.) - wyodrębnienie dziedziny (uchylenie Kodeksu zobowiązań, wprowadzenie Kodeksu cywilnego z 1964 r.) - odrębna gałąź prawa 1974 r.- uchwalenie Kodeksu pracy </vt:lpstr>
      <vt:lpstr>Prezentacja programu PowerPoint</vt:lpstr>
      <vt:lpstr>PRZEDMIOT PRAWA PRACY </vt:lpstr>
      <vt:lpstr>Prezentacja programu PowerPoint</vt:lpstr>
      <vt:lpstr>INDYWIDUALNE A ZBIOROWE PRAWO PRACY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ŹRÓDŁA PRAWA PRACY   </vt:lpstr>
      <vt:lpstr>ŹRÓDŁA PRAWA PRACY</vt:lpstr>
      <vt:lpstr>ŹRÓDŁA PRAWA PRACY</vt:lpstr>
      <vt:lpstr>ŹRÓDŁA</vt:lpstr>
      <vt:lpstr>ŹRÓDŁA PRAWA</vt:lpstr>
      <vt:lpstr>ŹRÓDŁA PRAWA</vt:lpstr>
      <vt:lpstr>Prezentacja programu PowerPoint</vt:lpstr>
      <vt:lpstr>Prezentacja programu PowerPoint</vt:lpstr>
      <vt:lpstr>Prezentacja programu PowerPoint</vt:lpstr>
      <vt:lpstr>Prezentacja programu PowerPoint</vt:lpstr>
      <vt:lpstr>Prezentacja programu PowerPoint</vt:lpstr>
      <vt:lpstr>Autonomiczne prawo pracy – pojęcie. </vt:lpstr>
      <vt:lpstr>UKŁADY ZBIOROWE PRACY</vt:lpstr>
      <vt:lpstr>ZAKRES PODMIOTOWY UZP</vt:lpstr>
      <vt:lpstr>ZAKRES PRZEDMIOTOWY UZP</vt:lpstr>
      <vt:lpstr>TRYB ZAWIERANIA UZP</vt:lpstr>
      <vt:lpstr>REJESTRACJA UZP</vt:lpstr>
      <vt:lpstr>WEJŚCIE W ŻYCIE UZP</vt:lpstr>
      <vt:lpstr>ZMIANA UZP </vt:lpstr>
      <vt:lpstr>INNE OPARTE NA USTAWIE POROZUMIENIA ZBIOROWE</vt:lpstr>
      <vt:lpstr>Prezentacja programu PowerPoint</vt:lpstr>
      <vt:lpstr>Prezentacja programu PowerPoint</vt:lpstr>
      <vt:lpstr>Prezentacja programu PowerPoint</vt:lpstr>
      <vt:lpstr>REGULAMINY</vt:lpstr>
      <vt:lpstr>POROZUMIENIA SOCJALNE</vt:lpstr>
      <vt:lpstr>Prezentacja programu PowerPoint</vt:lpstr>
      <vt:lpstr>Prezentacja programu PowerPoint</vt:lpstr>
      <vt:lpstr>CHARAKTER NORM USTAWOWEGO PRAWA PRACY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NAWIĄZANIE UMOWNEGO STOSUNKU PRACY   </vt:lpstr>
      <vt:lpstr>  POJĘCIE STOSUNKU PRACY</vt:lpstr>
      <vt:lpstr>CECHY ODRÓŻNIAJĄCE STOSUNEK PRACY OD UMÓW CYWILNOPRAWNYCH</vt:lpstr>
      <vt:lpstr>Prezentacja programu PowerPoint</vt:lpstr>
      <vt:lpstr>Na podstawie w/w def. Należy wskazać na następujące cechy: </vt:lpstr>
      <vt:lpstr>Poza cechy, które ułatwiają odróżnienie stosunku pracy od innych stosunków: </vt:lpstr>
      <vt:lpstr>Prezentacja programu PowerPoint</vt:lpstr>
      <vt:lpstr>Prezentacja programu PowerPoint</vt:lpstr>
      <vt:lpstr>ZASADA WOLNOŚCI NAWIĄZANIA STOSUNKU PRACY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          </vt:lpstr>
      <vt:lpstr>          </vt:lpstr>
      <vt:lpstr>          </vt:lpstr>
      <vt:lpstr>          </vt:lpstr>
      <vt:lpstr>          </vt:lpstr>
      <vt:lpstr>          </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PRACY</dc:title>
  <dc:creator>user</dc:creator>
  <cp:lastModifiedBy>Małgorzata</cp:lastModifiedBy>
  <cp:revision>112</cp:revision>
  <dcterms:created xsi:type="dcterms:W3CDTF">2014-10-08T17:50:05Z</dcterms:created>
  <dcterms:modified xsi:type="dcterms:W3CDTF">2019-09-18T09:53:54Z</dcterms:modified>
</cp:coreProperties>
</file>