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07" r:id="rId2"/>
    <p:sldId id="377" r:id="rId3"/>
    <p:sldId id="378" r:id="rId4"/>
    <p:sldId id="379" r:id="rId5"/>
    <p:sldId id="380" r:id="rId6"/>
    <p:sldId id="381" r:id="rId7"/>
    <p:sldId id="420" r:id="rId8"/>
    <p:sldId id="403" r:id="rId9"/>
    <p:sldId id="404" r:id="rId10"/>
    <p:sldId id="405" r:id="rId11"/>
    <p:sldId id="406" r:id="rId12"/>
    <p:sldId id="407" r:id="rId13"/>
    <p:sldId id="408" r:id="rId14"/>
    <p:sldId id="382" r:id="rId15"/>
    <p:sldId id="383" r:id="rId16"/>
    <p:sldId id="374" r:id="rId17"/>
    <p:sldId id="344" r:id="rId18"/>
    <p:sldId id="411" r:id="rId19"/>
    <p:sldId id="412" r:id="rId20"/>
    <p:sldId id="375" r:id="rId21"/>
    <p:sldId id="414" r:id="rId22"/>
    <p:sldId id="415" r:id="rId23"/>
    <p:sldId id="418" r:id="rId24"/>
    <p:sldId id="416" r:id="rId25"/>
    <p:sldId id="417" r:id="rId26"/>
    <p:sldId id="376" r:id="rId27"/>
    <p:sldId id="413" r:id="rId28"/>
    <p:sldId id="421" r:id="rId29"/>
    <p:sldId id="422" r:id="rId30"/>
    <p:sldId id="423" r:id="rId31"/>
    <p:sldId id="424" r:id="rId32"/>
    <p:sldId id="425" r:id="rId33"/>
    <p:sldId id="426" r:id="rId34"/>
    <p:sldId id="430" r:id="rId35"/>
    <p:sldId id="431" r:id="rId36"/>
    <p:sldId id="432" r:id="rId37"/>
    <p:sldId id="410" r:id="rId38"/>
    <p:sldId id="332" r:id="rId39"/>
    <p:sldId id="409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396" r:id="rId53"/>
    <p:sldId id="397" r:id="rId54"/>
    <p:sldId id="419" r:id="rId55"/>
    <p:sldId id="398" r:id="rId56"/>
    <p:sldId id="399" r:id="rId57"/>
    <p:sldId id="400" r:id="rId58"/>
    <p:sldId id="401" r:id="rId5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2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608F8-7D98-41C9-90EA-0A8194F6D0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69ED30-6145-4A96-9093-CC3D6613B503}">
      <dgm:prSet phldrT="[Tekst]"/>
      <dgm:spPr>
        <a:xfrm>
          <a:off x="0" y="0"/>
          <a:ext cx="7467600" cy="80565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ogólne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B8A4B52A-B8DE-4184-BA40-DA5869F853A6}" type="parTrans" cxnId="{D1AF59FC-3113-478C-A0F6-23C8B3326418}">
      <dgm:prSet/>
      <dgm:spPr/>
      <dgm:t>
        <a:bodyPr/>
        <a:lstStyle/>
        <a:p>
          <a:endParaRPr lang="pl-PL"/>
        </a:p>
      </dgm:t>
    </dgm:pt>
    <dgm:pt modelId="{4F0BF960-D1D9-467F-8F71-25F964CFC6A6}" type="sibTrans" cxnId="{D1AF59FC-3113-478C-A0F6-23C8B3326418}">
      <dgm:prSet/>
      <dgm:spPr/>
      <dgm:t>
        <a:bodyPr/>
        <a:lstStyle/>
        <a:p>
          <a:endParaRPr lang="pl-PL"/>
        </a:p>
      </dgm:t>
    </dgm:pt>
    <dgm:pt modelId="{997FDA89-41DA-40FA-AF56-B99E0173451F}">
      <dgm:prSet phldrT="[Tekst]"/>
      <dgm:spPr>
        <a:xfrm>
          <a:off x="442380" y="630918"/>
          <a:ext cx="1914095" cy="77128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budżetowe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3E1AB970-A248-4002-A1C4-D5555F9E3B1B}" type="parTrans" cxnId="{69B46621-7312-48D1-928C-9A5B9967EED2}">
      <dgm:prSet/>
      <dgm:spPr/>
      <dgm:t>
        <a:bodyPr/>
        <a:lstStyle/>
        <a:p>
          <a:endParaRPr lang="pl-PL"/>
        </a:p>
      </dgm:t>
    </dgm:pt>
    <dgm:pt modelId="{06923CCC-BB4B-4CC8-A883-6EAB1E47FC75}" type="sibTrans" cxnId="{69B46621-7312-48D1-928C-9A5B9967EED2}">
      <dgm:prSet/>
      <dgm:spPr/>
      <dgm:t>
        <a:bodyPr/>
        <a:lstStyle/>
        <a:p>
          <a:endParaRPr lang="pl-PL"/>
        </a:p>
      </dgm:t>
    </dgm:pt>
    <dgm:pt modelId="{F796EC81-385F-40D9-894A-C92CB6639A60}">
      <dgm:prSet phldrT="[Tekst]"/>
      <dgm:spPr>
        <a:xfrm>
          <a:off x="0" y="2306598"/>
          <a:ext cx="7467600" cy="125039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bezwzględne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58B31F4F-06C4-4BD1-9765-0CFAB7A77C20}" type="parTrans" cxnId="{EEDDCA52-D571-4CE0-8FC4-FCDDE5C66BA3}">
      <dgm:prSet/>
      <dgm:spPr/>
      <dgm:t>
        <a:bodyPr/>
        <a:lstStyle/>
        <a:p>
          <a:endParaRPr lang="pl-PL"/>
        </a:p>
      </dgm:t>
    </dgm:pt>
    <dgm:pt modelId="{402979AB-95A9-48DE-A490-34810CF4C123}" type="sibTrans" cxnId="{EEDDCA52-D571-4CE0-8FC4-FCDDE5C66BA3}">
      <dgm:prSet/>
      <dgm:spPr/>
      <dgm:t>
        <a:bodyPr/>
        <a:lstStyle/>
        <a:p>
          <a:endParaRPr lang="pl-PL"/>
        </a:p>
      </dgm:t>
    </dgm:pt>
    <dgm:pt modelId="{9DA24693-2EAA-4581-BA0B-12C2E3492526}">
      <dgm:prSet phldrT="[Tekst]"/>
      <dgm:spPr>
        <a:xfrm>
          <a:off x="4690847" y="676670"/>
          <a:ext cx="1914095" cy="77128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err="1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niebudżetowe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B2F0DF27-84B5-4E51-B561-E0F3DDB1C6EB}" type="parTrans" cxnId="{DA82E33E-218B-490E-8EB3-E22CE2A71F16}">
      <dgm:prSet/>
      <dgm:spPr/>
      <dgm:t>
        <a:bodyPr/>
        <a:lstStyle/>
        <a:p>
          <a:endParaRPr lang="pl-PL"/>
        </a:p>
      </dgm:t>
    </dgm:pt>
    <dgm:pt modelId="{FD207564-7ECE-447A-97AA-92FA5B73DBD6}" type="sibTrans" cxnId="{DA82E33E-218B-490E-8EB3-E22CE2A71F16}">
      <dgm:prSet/>
      <dgm:spPr/>
      <dgm:t>
        <a:bodyPr/>
        <a:lstStyle/>
        <a:p>
          <a:endParaRPr lang="pl-PL"/>
        </a:p>
      </dgm:t>
    </dgm:pt>
    <dgm:pt modelId="{B39B7EC1-9BD7-492F-845A-B6B43D68EA50}" type="pres">
      <dgm:prSet presAssocID="{106608F8-7D98-41C9-90EA-0A8194F6D0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152F11-E011-431A-8C31-915112D07C55}" type="pres">
      <dgm:prSet presAssocID="{D569ED30-6145-4A96-9093-CC3D6613B503}" presName="parentText" presStyleLbl="node1" presStyleIdx="0" presStyleCnt="4" custScaleY="52484" custLinFactY="-48557" custLinFactNeighborX="11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277BF2-7410-4E73-981A-333F91E21FE0}" type="pres">
      <dgm:prSet presAssocID="{4F0BF960-D1D9-467F-8F71-25F964CFC6A6}" presName="spacer" presStyleCnt="0"/>
      <dgm:spPr/>
    </dgm:pt>
    <dgm:pt modelId="{A484BF8E-EDEC-46D9-8652-C39FFA88390C}" type="pres">
      <dgm:prSet presAssocID="{997FDA89-41DA-40FA-AF56-B99E0173451F}" presName="parentText" presStyleLbl="node1" presStyleIdx="1" presStyleCnt="4" custScaleX="25632" custScaleY="50245" custLinFactY="-34902" custLinFactNeighborX="-312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4DF9D9-8248-4359-A2AB-395C30A004CE}" type="pres">
      <dgm:prSet presAssocID="{06923CCC-BB4B-4CC8-A883-6EAB1E47FC75}" presName="spacer" presStyleCnt="0"/>
      <dgm:spPr/>
    </dgm:pt>
    <dgm:pt modelId="{DE44B125-BE4E-4E3D-9402-E1FBC50AC7AE}" type="pres">
      <dgm:prSet presAssocID="{F796EC81-385F-40D9-894A-C92CB6639A60}" presName="parentText" presStyleLbl="node1" presStyleIdx="2" presStyleCnt="4" custScaleY="814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637F84-348E-4FCB-B90F-0642ED2AE3DC}" type="pres">
      <dgm:prSet presAssocID="{402979AB-95A9-48DE-A490-34810CF4C123}" presName="spacer" presStyleCnt="0"/>
      <dgm:spPr/>
    </dgm:pt>
    <dgm:pt modelId="{7B908A1A-2ECD-4649-A5C7-2D4195CCFA48}" type="pres">
      <dgm:prSet presAssocID="{9DA24693-2EAA-4581-BA0B-12C2E3492526}" presName="parentText" presStyleLbl="node1" presStyleIdx="3" presStyleCnt="4" custScaleX="25632" custScaleY="50245" custLinFactY="-175631" custLinFactNeighborX="256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B46621-7312-48D1-928C-9A5B9967EED2}" srcId="{106608F8-7D98-41C9-90EA-0A8194F6D0A3}" destId="{997FDA89-41DA-40FA-AF56-B99E0173451F}" srcOrd="1" destOrd="0" parTransId="{3E1AB970-A248-4002-A1C4-D5555F9E3B1B}" sibTransId="{06923CCC-BB4B-4CC8-A883-6EAB1E47FC75}"/>
    <dgm:cxn modelId="{B2EE44EA-855C-48CA-8A76-A156B6EC3C7E}" type="presOf" srcId="{9DA24693-2EAA-4581-BA0B-12C2E3492526}" destId="{7B908A1A-2ECD-4649-A5C7-2D4195CCFA48}" srcOrd="0" destOrd="0" presId="urn:microsoft.com/office/officeart/2005/8/layout/vList2"/>
    <dgm:cxn modelId="{D1AF59FC-3113-478C-A0F6-23C8B3326418}" srcId="{106608F8-7D98-41C9-90EA-0A8194F6D0A3}" destId="{D569ED30-6145-4A96-9093-CC3D6613B503}" srcOrd="0" destOrd="0" parTransId="{B8A4B52A-B8DE-4184-BA40-DA5869F853A6}" sibTransId="{4F0BF960-D1D9-467F-8F71-25F964CFC6A6}"/>
    <dgm:cxn modelId="{DA82E33E-218B-490E-8EB3-E22CE2A71F16}" srcId="{106608F8-7D98-41C9-90EA-0A8194F6D0A3}" destId="{9DA24693-2EAA-4581-BA0B-12C2E3492526}" srcOrd="3" destOrd="0" parTransId="{B2F0DF27-84B5-4E51-B561-E0F3DDB1C6EB}" sibTransId="{FD207564-7ECE-447A-97AA-92FA5B73DBD6}"/>
    <dgm:cxn modelId="{89D96E1B-16A8-49C0-86B4-F80F96D36B91}" type="presOf" srcId="{D569ED30-6145-4A96-9093-CC3D6613B503}" destId="{F4152F11-E011-431A-8C31-915112D07C55}" srcOrd="0" destOrd="0" presId="urn:microsoft.com/office/officeart/2005/8/layout/vList2"/>
    <dgm:cxn modelId="{CB1B85B6-F4F0-4E5E-8DD2-8D99C6FE4FB7}" type="presOf" srcId="{F796EC81-385F-40D9-894A-C92CB6639A60}" destId="{DE44B125-BE4E-4E3D-9402-E1FBC50AC7AE}" srcOrd="0" destOrd="0" presId="urn:microsoft.com/office/officeart/2005/8/layout/vList2"/>
    <dgm:cxn modelId="{EEDDCA52-D571-4CE0-8FC4-FCDDE5C66BA3}" srcId="{106608F8-7D98-41C9-90EA-0A8194F6D0A3}" destId="{F796EC81-385F-40D9-894A-C92CB6639A60}" srcOrd="2" destOrd="0" parTransId="{58B31F4F-06C4-4BD1-9765-0CFAB7A77C20}" sibTransId="{402979AB-95A9-48DE-A490-34810CF4C123}"/>
    <dgm:cxn modelId="{33F12D84-931F-4B6E-A7EC-7AEEF8D45F75}" type="presOf" srcId="{106608F8-7D98-41C9-90EA-0A8194F6D0A3}" destId="{B39B7EC1-9BD7-492F-845A-B6B43D68EA50}" srcOrd="0" destOrd="0" presId="urn:microsoft.com/office/officeart/2005/8/layout/vList2"/>
    <dgm:cxn modelId="{106DEDDD-FA26-4D2D-ADCE-17A76B43DFBF}" type="presOf" srcId="{997FDA89-41DA-40FA-AF56-B99E0173451F}" destId="{A484BF8E-EDEC-46D9-8652-C39FFA88390C}" srcOrd="0" destOrd="0" presId="urn:microsoft.com/office/officeart/2005/8/layout/vList2"/>
    <dgm:cxn modelId="{F96D94F6-7870-42E6-A8D4-9BA64C719747}" type="presParOf" srcId="{B39B7EC1-9BD7-492F-845A-B6B43D68EA50}" destId="{F4152F11-E011-431A-8C31-915112D07C55}" srcOrd="0" destOrd="0" presId="urn:microsoft.com/office/officeart/2005/8/layout/vList2"/>
    <dgm:cxn modelId="{759FF7D6-C202-4247-9D83-557FA888E64C}" type="presParOf" srcId="{B39B7EC1-9BD7-492F-845A-B6B43D68EA50}" destId="{C0277BF2-7410-4E73-981A-333F91E21FE0}" srcOrd="1" destOrd="0" presId="urn:microsoft.com/office/officeart/2005/8/layout/vList2"/>
    <dgm:cxn modelId="{0357ACF8-391A-435A-8816-C2A91D03E8C5}" type="presParOf" srcId="{B39B7EC1-9BD7-492F-845A-B6B43D68EA50}" destId="{A484BF8E-EDEC-46D9-8652-C39FFA88390C}" srcOrd="2" destOrd="0" presId="urn:microsoft.com/office/officeart/2005/8/layout/vList2"/>
    <dgm:cxn modelId="{0CBC1A1A-3C79-48E0-B190-A5799A8201AB}" type="presParOf" srcId="{B39B7EC1-9BD7-492F-845A-B6B43D68EA50}" destId="{CA4DF9D9-8248-4359-A2AB-395C30A004CE}" srcOrd="3" destOrd="0" presId="urn:microsoft.com/office/officeart/2005/8/layout/vList2"/>
    <dgm:cxn modelId="{4D05B7C4-BCB1-4F35-AF5F-95127CC30748}" type="presParOf" srcId="{B39B7EC1-9BD7-492F-845A-B6B43D68EA50}" destId="{DE44B125-BE4E-4E3D-9402-E1FBC50AC7AE}" srcOrd="4" destOrd="0" presId="urn:microsoft.com/office/officeart/2005/8/layout/vList2"/>
    <dgm:cxn modelId="{198CF595-428F-48D1-A324-7DBF74965A4B}" type="presParOf" srcId="{B39B7EC1-9BD7-492F-845A-B6B43D68EA50}" destId="{49637F84-348E-4FCB-B90F-0642ED2AE3DC}" srcOrd="5" destOrd="0" presId="urn:microsoft.com/office/officeart/2005/8/layout/vList2"/>
    <dgm:cxn modelId="{1F04CDC8-D259-4561-81F0-C4D9239C73CF}" type="presParOf" srcId="{B39B7EC1-9BD7-492F-845A-B6B43D68EA50}" destId="{7B908A1A-2ECD-4649-A5C7-2D4195CCFA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11.03.2018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ex.amu.edu.pl.015e98fn0162.han.amu.edu.pl/lex/index.rpc#hiperlinkText.rpc?hiperlink=type=tresc:nro=Powszechny.1515737&amp;full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PODSTAWY PRAWA ZABEZPIECZENIA SPOŁECZNEGO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ZAOPATRZENIOWA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latin typeface="Century Schoolbook"/>
              </a:rPr>
              <a:t>s</a:t>
            </a:r>
            <a:r>
              <a:rPr lang="pl-PL" sz="2400" dirty="0" smtClean="0">
                <a:latin typeface="Century Schoolbook"/>
              </a:rPr>
              <a:t>ystem zaopatrzenia obejmuje na ogół </a:t>
            </a:r>
            <a:r>
              <a:rPr lang="pl-PL" sz="2400" b="1" dirty="0" smtClean="0">
                <a:latin typeface="Century Schoolbook"/>
              </a:rPr>
              <a:t>całą ludność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rodki na finansowanie świadczeń pochodzą ze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środków publicznych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ystem jest administrowany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urzędy publiczne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OPIEKUŃCZA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ajstarsza z metod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o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bejmuje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 całą ludność</a:t>
            </a:r>
            <a:endParaRPr lang="pl-PL" sz="2400" dirty="0" smtClean="0">
              <a:solidFill>
                <a:prstClr val="black"/>
              </a:solidFill>
              <a:latin typeface="Century Schoolbook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p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otrzeba określona jest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kryterium dochodowe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wiadczenia pochodzą ze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środków publicznych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ajczęściej świadczenia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nie mają charakteru roszczeniowego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ystem jest administrowany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organy publiczne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Art. 67 Konstytucji RP 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Ochrona udzielana obywatelom polskim realizowana jest przede wszystkim metodą  </a:t>
            </a:r>
            <a:r>
              <a:rPr lang="pl-PL" b="1" dirty="0" smtClean="0">
                <a:solidFill>
                  <a:prstClr val="black"/>
                </a:solidFill>
              </a:rPr>
              <a:t>UBEZPIECZENIOWĄ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Metoda zaopatrzeniowa występuje w odniesieniu do służb mundurowych, sędziów…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Metoda opiekuńcza dotyczy pomocy społecznej.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Przyczyny niezdolności do pracy lub niemożliwości znalezienia </a:t>
            </a:r>
            <a:r>
              <a:rPr lang="pl-PL" sz="2800" b="1" dirty="0" smtClean="0"/>
              <a:t>pracy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1484784"/>
            <a:ext cx="62646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/>
              <a:t>podeszły wiek uniemożliwiający dalszą wydajną pracę;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stan </a:t>
            </a:r>
            <a:r>
              <a:rPr lang="pl-PL" sz="2800" dirty="0"/>
              <a:t>zdrowia </a:t>
            </a:r>
            <a:r>
              <a:rPr lang="pl-PL" sz="2800" dirty="0" smtClean="0"/>
              <a:t>trwale uniemożliwiający </a:t>
            </a:r>
            <a:r>
              <a:rPr lang="pl-PL" sz="2800" dirty="0"/>
              <a:t>lub ograniczający możliwość pracy;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choroba </a:t>
            </a:r>
            <a:r>
              <a:rPr lang="pl-PL" sz="2800" dirty="0"/>
              <a:t>czasowo uniemożliwiająca pracę;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bezrobocie </a:t>
            </a:r>
            <a:r>
              <a:rPr lang="pl-PL" sz="2800" dirty="0"/>
              <a:t>(czasowa utrata pracy</a:t>
            </a:r>
            <a:r>
              <a:rPr lang="pl-PL" sz="2800" dirty="0" smtClean="0"/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trudna </a:t>
            </a:r>
            <a:r>
              <a:rPr lang="pl-PL" sz="2800" dirty="0"/>
              <a:t>sytuacja rodzinna;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inne </a:t>
            </a:r>
            <a:r>
              <a:rPr lang="pl-PL" sz="2800" dirty="0"/>
              <a:t>zdarzenia losowe.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886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Ryzyka ubezpieczeniowe</a:t>
            </a:r>
            <a:endParaRPr lang="pl-PL" sz="24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182" y="1853149"/>
            <a:ext cx="77698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czasowa niezdolność do pracy ( zasiłek chorobowy, świadczenie rehabilitacyjne)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zmniejszona sprawność do pracy ( zasiłek wyrównawczy 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trwała niezdolność do pracy ( renta z tego tytułu)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utrata żywiciela (renta rodzinna)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zakończenie działalności zarobkowej w związku z wiekiem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(emerytura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niemożność wykonywania pracy w związku z rodzicielstwem (zasiłek opiekuńczy, macierzyński)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niezdolność do samodzielnej egzystencji ( dodatek pielęgnacyjny )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Rodzaje ubezpieczeń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ubezpieczenia emerytalne</a:t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ubezpieczenia rentowe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ryzyka są niezależne od konkretnego tytułu do ubezpieczenia; wystarczy jeden tytuł do ochrony danego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ryzyka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ubezpieczenia chorobowe 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chroni aktualny zarobek z danego tytułu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ubezpieczenia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4) ubezpieczenia wypadkowe 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   </a:t>
            </a: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gdy istnieje zagrożenie wypadku przy pracy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21719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cap="small" dirty="0" smtClean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2 ZASADY PODLEGANIA UBEZPIECZENIOM SPOŁECZNYM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2420888"/>
            <a:ext cx="79563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PRZYMUS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POWSZECHNOŚĆ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8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21719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cap="small" dirty="0" smtClean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KRĄG OSÓB OBJĘTYCH UBEZPIECZENIEM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2420888"/>
            <a:ext cx="795637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art. 6, 11 i 12 ustawy systemowej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Ustawa nie wymaga posiadania obywatelstwa polskiego, ale aby na obszarze RP były osobami wymienionymi w art. 6 ust. 1-2a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1600" dirty="0">
              <a:solidFill>
                <a:prstClr val="black"/>
              </a:solidFill>
              <a:latin typeface="+mj-lt"/>
            </a:endParaRP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	Wyłączeni z obowiązku ubezpieczenia są obywatele państw obcych bez stałego pobytu w RP oraz zatrudnieni w placówkach określonych w ustawie (niezależnie od charakteru ich pobytu)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15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ZABEZPIECZENIE SPOŁECZNE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- POJĘCIE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6.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Obowiązkowo ubezpieczeniom emerytalnemu i rentowym podlegają, z zastrzeżeniem art. 8 i 9, osoby fizyczne, które na obszarze Rzeczypospolitej Polskiej są: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pracownikami, z wyłączeniem prokuratorów;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osobami wykonującymi pracę nakładczą;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członkami rolniczych spółdzielni produkcyjnych i spółdzielni kółek rolniczych, zwanymi dalej "członkami spółdzielni";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4)   osobami wykonującymi pracę na podstawie umowy agencyjnej lub umowy zlecenia albo innej umowy o świadczenie usług, do której zgodnie z </a:t>
            </a:r>
            <a:r>
              <a:rPr lang="pl-PL" dirty="0">
                <a:latin typeface="Verdana"/>
                <a:hlinkClick r:id="rId3"/>
              </a:rPr>
              <a:t>Kodeksem cywilnym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stosuje się przepisy dotyczące zlecenia, zwanymi dalej "zleceniobiorcami", oraz osobami z nimi współpracującymi, z zastrzeżeniem ust. 4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r>
              <a:rPr lang="pl-PL" b="0" i="0" dirty="0" smtClean="0">
                <a:solidFill>
                  <a:srgbClr val="000000"/>
                </a:solidFill>
                <a:effectLst/>
                <a:latin typeface="Verdana"/>
              </a:rPr>
              <a:t>………….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 smtClean="0">
                <a:solidFill>
                  <a:srgbClr val="000000"/>
                </a:solidFill>
                <a:latin typeface="Lato Bold"/>
              </a:rPr>
              <a:t>Osoby, które nie podlegają 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obowiązkowo ubezpieczeniom emerytalnemu </a:t>
            </a:r>
            <a:r>
              <a:rPr lang="pl-PL" dirty="0" smtClean="0">
                <a:solidFill>
                  <a:srgbClr val="000000"/>
                </a:solidFill>
                <a:latin typeface="Lato Bold"/>
              </a:rPr>
              <a:t>i rentowym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, </a:t>
            </a:r>
            <a:r>
              <a:rPr lang="pl-PL" dirty="0" smtClean="0">
                <a:solidFill>
                  <a:srgbClr val="000000"/>
                </a:solidFill>
                <a:latin typeface="Lato Bold"/>
              </a:rPr>
              <a:t>mogą 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dobrowolnie opłacać składki na te ubezpieczenia.</a:t>
            </a:r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algn="just"/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+mj-lt"/>
              </a:rPr>
              <a:t>STOSUNEK PRACY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w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szyscy pracownicy z wyłączeniem prokuratorów i sędziów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p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owstanie stosunku pracy powoduje jednoczesne powstanie stosunku ubezpieczenia społecznego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d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ecyduje treść a nie nazwa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m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imo zawarcia umowy o pracę ubezpieczeniu jako pracownik nie podlega małżonek pracodawcy oraz członkowie rodziny wymienieni w art. 8 ust. 11 </a:t>
            </a:r>
            <a:r>
              <a:rPr lang="pl-PL" sz="2400" dirty="0" err="1" smtClean="0">
                <a:solidFill>
                  <a:srgbClr val="000000"/>
                </a:solidFill>
                <a:latin typeface="+mj-lt"/>
              </a:rPr>
              <a:t>u.s.u.s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r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ozszerzona definicja pracownika art. 8 ust. 2 a </a:t>
            </a:r>
            <a:r>
              <a:rPr lang="pl-PL" sz="2400" dirty="0" err="1" smtClean="0">
                <a:solidFill>
                  <a:srgbClr val="000000"/>
                </a:solidFill>
                <a:latin typeface="+mj-lt"/>
              </a:rPr>
              <a:t>u.s.u.s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000000"/>
                </a:solidFill>
                <a:latin typeface="+mj-lt"/>
              </a:rPr>
              <a:t>TYTUŁ BEZWZGLĘDNY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4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UMOWA AGENCYJNA I UMOWA ZLECENIA</a:t>
            </a:r>
          </a:p>
          <a:p>
            <a:pPr algn="ctr"/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/>
              </a:rPr>
              <a:t>z</a:t>
            </a: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wolnienie z obowiązku ubezpieczenia emerytalnego i rentowego w niektórych przypadkach zbiegu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/>
              </a:rPr>
              <a:t>zwolnienie z obowiązku ubezpieczenia emerytalnego i rentowego </a:t>
            </a: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umów zlecenia studentów i uczniów szkół ponadpodstawowych</a:t>
            </a:r>
          </a:p>
          <a:p>
            <a:pPr lvl="0"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Art. 8 ust. 2 a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UMOWA ZLECENIA ZE STUDENTEM</a:t>
            </a:r>
          </a:p>
          <a:p>
            <a:pPr algn="just"/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pl-PL" sz="2000" dirty="0"/>
              <a:t>Uczniowie szkół ponadpodstawowych oraz studenci do ukończenia 26 lat, wykonujący pracę na podstawie umowy zlecenia, nie podlegają ubezpieczeniom społecznym z tego tytułu. Osoby te do ukończenia 26 roku życia </a:t>
            </a:r>
            <a:r>
              <a:rPr lang="pl-PL" sz="2000" b="1" dirty="0"/>
              <a:t>nie są obejmowane ubezpieczeniami z tytułu </a:t>
            </a:r>
            <a:r>
              <a:rPr lang="pl-PL" sz="2000" b="1"/>
              <a:t>umowy </a:t>
            </a:r>
            <a:r>
              <a:rPr lang="pl-PL" sz="2000" b="1" smtClean="0"/>
              <a:t>zlecenia</a:t>
            </a:r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53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PROWADZENIE DZIAŁALNOŚCI GOSPODARCZEJ</a:t>
            </a: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pl-PL" sz="2400" b="1" dirty="0">
                <a:solidFill>
                  <a:srgbClr val="000000"/>
                </a:solidFill>
                <a:latin typeface="Calibri"/>
              </a:rPr>
              <a:t>a</a:t>
            </a:r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rt. 8 ust. 1 pkt 6: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Za osobę prowadzącą pozarolniczą działalność uważa się: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1) osobę prowadzącą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pozarolniczą działalność gospodarczą 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na podstawie przepisów o działalności gospodarczej lub innych przepisów szczególnych;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2)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twórcę i artystę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3) osobę prowadzącą działalność w zakresie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wolnego zawodu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: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a) w rozumieniu przepisów o zryczałtowanym podatku dochodowym od niektórych przychodów osiąganych przez osoby fizyczne,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b) z której przychody są przychodami z działalności gospodarczej w rozumieniu przepisów o podatku dochodowym od osób fizycznych;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4)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wspólnika jednoosobowej spółki 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z ograniczoną odpowiedzialnością oraz wspólników spółki jawnej, komandytowej lub partnerskiej;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5) osobę prowadzącą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publiczną lub niepubliczną szkołę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, inną formę wychowania przedszkolnego, placówkę lub ich zespół, na podstawie przepisów ustawy z dnia 14 grudnia 2016 r. – Prawo oświatowe (Dz. U. z 2017 r. poz. 59 i 949).</a:t>
            </a: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dirty="0" smtClean="0">
              <a:solidFill>
                <a:srgbClr val="000000"/>
              </a:solidFill>
              <a:latin typeface="Calibri"/>
            </a:endParaRPr>
          </a:p>
          <a:p>
            <a:pPr algn="ctr"/>
            <a:endParaRPr lang="pl-PL" sz="20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WSPÓŁPRACA PRZY WYKONYWANIU UMOWY AGENCYJNEJ, ZLECENI, POZAROLNICZEJ DZIAŁALNOŚCI</a:t>
            </a:r>
          </a:p>
          <a:p>
            <a:pPr algn="ctr"/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Calibri"/>
              </a:rPr>
              <a:t>p</a:t>
            </a: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rzy współpracy członków rodziny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małżonek, dzieci własne, dzieci drugiego małżonka, dzieci przysposobione, rodzice, macocha, ojczym, osoby przysposabiające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2 warunki </a:t>
            </a: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uznania za osobę współpracującą: 1) pozostawanie w małżeństwie lub wspólnym gospodarstwie domowym, 2) współpraca w działalności, przy umowie zlecenia, umowie agencyjnej</a:t>
            </a: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dirty="0" smtClean="0">
              <a:solidFill>
                <a:srgbClr val="000000"/>
              </a:solidFill>
              <a:latin typeface="Calibri"/>
            </a:endParaRPr>
          </a:p>
          <a:p>
            <a:pPr algn="ctr"/>
            <a:endParaRPr lang="pl-PL" sz="20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9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chorobowemu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wymienione w art. 6 ust. 1 pkt 1, 3 i 12.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Dobrowolnie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chorobowemu podlegają na swój wniosek osoby objęte obowiązkowo ubezpieczeniami emerytalnym i rentowymi, wymienione w art. 6 ust. 1 pkt 2, 4, 5, 8 i 10.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14016" y="321297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0" i="0" dirty="0" smtClean="0">
                <a:solidFill>
                  <a:srgbClr val="000000"/>
                </a:solidFill>
                <a:effectLst/>
                <a:latin typeface="Verdana"/>
              </a:rPr>
              <a:t>Ubezpieczeniu chorobowemu można:</a:t>
            </a:r>
          </a:p>
          <a:p>
            <a:pPr algn="just"/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Verdana"/>
              </a:rPr>
              <a:t>p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odlegać </a:t>
            </a:r>
            <a:r>
              <a:rPr lang="pl-PL" b="1" dirty="0" smtClean="0">
                <a:solidFill>
                  <a:srgbClr val="000000"/>
                </a:solidFill>
                <a:latin typeface="Verdana"/>
              </a:rPr>
              <a:t>obowiązkowo 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(np. pracownicy)</a:t>
            </a:r>
          </a:p>
          <a:p>
            <a:pPr algn="just"/>
            <a:endParaRPr lang="pl-PL" dirty="0" smtClean="0">
              <a:solidFill>
                <a:srgbClr val="000000"/>
              </a:solidFill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b="1" dirty="0">
                <a:solidFill>
                  <a:srgbClr val="000000"/>
                </a:solidFill>
                <a:latin typeface="Verdana"/>
              </a:rPr>
              <a:t>d</a:t>
            </a:r>
            <a:r>
              <a:rPr lang="pl-PL" b="1" i="0" dirty="0" smtClean="0">
                <a:solidFill>
                  <a:srgbClr val="000000"/>
                </a:solidFill>
                <a:effectLst/>
                <a:latin typeface="Verdana"/>
              </a:rPr>
              <a:t>obrowolnie </a:t>
            </a:r>
            <a:endParaRPr lang="pl-PL" b="1" dirty="0">
              <a:solidFill>
                <a:srgbClr val="000000"/>
              </a:solidFill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Verdana"/>
              </a:rPr>
              <a:t>b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yć </a:t>
            </a:r>
            <a:r>
              <a:rPr lang="pl-PL" b="1" dirty="0" smtClean="0">
                <a:solidFill>
                  <a:srgbClr val="000000"/>
                </a:solidFill>
                <a:latin typeface="Verdana"/>
              </a:rPr>
              <a:t>wyłączonym 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z tego ubezpieczenia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25683" y="213285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wypadkowemu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podlegające ubezpieczeniom emerytalnemu i rentowym.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Nie podlegają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wypadkowemu bezrobotni pobierający zasiłek dla bezrobotnych lub świadczenie integracyjne, posłowie do Parlamentu Europejskiego, o których mowa w art. 1 ust. 1 ustawy z dnia 30 lipca 2004 r. o uposażeniu posłów do Parlamentu Europejskiego wybranych w Rzeczypospolitej Polskiej, oraz osoby, o których mowa w art. 6 ust. 1 pkt 2, 11, 19-22, art. 6a i art. 7.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2a. (uchylony).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3. (uchylony).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162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SKŁADKA NA UBEZPIECZENIE SPOŁECZNE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950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642738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800" b="1" dirty="0">
                <a:solidFill>
                  <a:srgbClr val="333333"/>
                </a:solidFill>
                <a:latin typeface="Open Sans"/>
              </a:rPr>
              <a:t>Art.  18.  [Podstawa wymiaru </a:t>
            </a:r>
            <a:r>
              <a:rPr lang="pl-PL" sz="2800" b="1" dirty="0" smtClean="0">
                <a:solidFill>
                  <a:srgbClr val="333333"/>
                </a:solidFill>
                <a:latin typeface="Open Sans"/>
              </a:rPr>
              <a:t>składek]</a:t>
            </a:r>
          </a:p>
          <a:p>
            <a:r>
              <a:rPr lang="pl-PL" sz="2800" dirty="0" smtClean="0">
                <a:solidFill>
                  <a:srgbClr val="333333"/>
                </a:solidFill>
                <a:latin typeface="Open Sans"/>
              </a:rPr>
              <a:t>1.Podstawę </a:t>
            </a:r>
            <a:r>
              <a:rPr lang="pl-PL" sz="2800" dirty="0">
                <a:solidFill>
                  <a:srgbClr val="333333"/>
                </a:solidFill>
                <a:latin typeface="Open Sans"/>
              </a:rPr>
              <a:t>wymiaru składek na ubezpieczenia emerytalne i rentowe ubezpieczonych wymienionych w art. 6 ust. 1-3, stanowi </a:t>
            </a:r>
            <a:r>
              <a:rPr lang="pl-PL" sz="2800" b="1" dirty="0">
                <a:solidFill>
                  <a:srgbClr val="333333"/>
                </a:solidFill>
                <a:latin typeface="Open Sans"/>
              </a:rPr>
              <a:t>przychód</a:t>
            </a:r>
            <a:r>
              <a:rPr lang="pl-PL" sz="2800" dirty="0">
                <a:solidFill>
                  <a:srgbClr val="333333"/>
                </a:solidFill>
                <a:latin typeface="Open Sans"/>
              </a:rPr>
              <a:t>, o którym mowa w art. 4 pkt 9 i 10, z zastrzeżeniem ust. 1a i 2, ust. 4 pkt 5 i ust. 12.</a:t>
            </a:r>
          </a:p>
          <a:p>
            <a:r>
              <a:rPr lang="pl-PL" sz="2800" dirty="0">
                <a:solidFill>
                  <a:prstClr val="black"/>
                </a:solidFill>
              </a:rPr>
              <a:t/>
            </a:r>
            <a:br>
              <a:rPr lang="pl-PL" sz="2800" dirty="0">
                <a:solidFill>
                  <a:prstClr val="black"/>
                </a:solidFill>
              </a:rPr>
            </a:b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058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Zabezpieczenie społeczne </a:t>
            </a:r>
            <a:endParaRPr lang="pl-PL" sz="2800" b="1" dirty="0" smtClean="0"/>
          </a:p>
          <a:p>
            <a:pPr algn="just"/>
            <a:r>
              <a:rPr lang="pl-PL" sz="2800" dirty="0" smtClean="0"/>
              <a:t>to </a:t>
            </a:r>
            <a:r>
              <a:rPr lang="pl-PL" sz="2800" dirty="0"/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/>
          </a:p>
          <a:p>
            <a:pPr algn="just"/>
            <a:r>
              <a:rPr lang="pl-PL" dirty="0" smtClean="0"/>
              <a:t>(</a:t>
            </a:r>
            <a:r>
              <a:rPr lang="pl-PL" dirty="0"/>
              <a:t>G. </a:t>
            </a:r>
            <a:r>
              <a:rPr lang="pl-PL" dirty="0" err="1"/>
              <a:t>Szpor</a:t>
            </a:r>
            <a:r>
              <a:rPr lang="pl-PL" dirty="0"/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221" y="1772816"/>
            <a:ext cx="81003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przychód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- </a:t>
            </a:r>
            <a:r>
              <a:rPr lang="pl-PL" sz="2000" u="sng" dirty="0">
                <a:solidFill>
                  <a:srgbClr val="333333"/>
                </a:solidFill>
                <a:latin typeface="Open Sans"/>
              </a:rPr>
              <a:t>przychody w rozumieniu </a:t>
            </a:r>
            <a:r>
              <a:rPr lang="pl-PL" sz="2000" u="sng" dirty="0">
                <a:solidFill>
                  <a:prstClr val="black"/>
                </a:solidFill>
                <a:latin typeface="Open Sans"/>
              </a:rPr>
              <a:t>przepisów </a:t>
            </a:r>
            <a:r>
              <a:rPr lang="pl-PL" sz="2000" u="sng" dirty="0">
                <a:solidFill>
                  <a:srgbClr val="333333"/>
                </a:solidFill>
                <a:latin typeface="Open Sans"/>
              </a:rPr>
              <a:t>o podatku dochodowym od osób fizycznych z tytułu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: zatrudnienia w ramach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stosunku pracy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, pracy nakładczej, służby, wykonywania mandatu posła lub senatora, wykonywania pracy w czasie odbywania kary pozbawienia wolności lub tymczasowego aresztowania, pobierania zasiłku dla bezrobotnych, świadczenia integracyjnego i stypendium wypłacanych bezrobotnym oraz stypendium sportowego, a także z tytułu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prowadzenia pozarolniczej działalności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oraz umowy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agencyjnej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lub umowy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zlecenia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, jak również z tytułu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współpracy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przy tej działalności lub współpracy przy wykonywaniu umowy oraz przychody z działalności wykonywanej osobiście przez osoby należące do składu rad nadzorczych, niezależnie od sposobu ich 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powoływania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319574"/>
            <a:ext cx="8172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OSOBY PROWADZĄCE DZIAŁALNOŚĆ GOSPODARCZĄ</a:t>
            </a:r>
          </a:p>
          <a:p>
            <a:pPr algn="just"/>
            <a:endParaRPr lang="pl-PL" sz="2800" b="1" cap="all" dirty="0">
              <a:solidFill>
                <a:prstClr val="black"/>
              </a:solidFill>
              <a:latin typeface="Open Sans"/>
            </a:endParaRPr>
          </a:p>
          <a:p>
            <a:pPr algn="just"/>
            <a:r>
              <a:rPr lang="pl-PL" sz="2800" cap="all" dirty="0" smtClean="0">
                <a:solidFill>
                  <a:prstClr val="black"/>
                </a:solidFill>
                <a:latin typeface="Open Sans"/>
              </a:rPr>
              <a:t>Art. 18 ust. 4 pkt 8</a:t>
            </a:r>
          </a:p>
          <a:p>
            <a:pPr algn="just"/>
            <a:endParaRPr lang="pl-PL" sz="2800" b="1" cap="all" dirty="0">
              <a:solidFill>
                <a:prstClr val="black"/>
              </a:solidFill>
              <a:latin typeface="Open Sans"/>
            </a:endParaRPr>
          </a:p>
          <a:p>
            <a:pPr algn="just"/>
            <a:r>
              <a:rPr lang="pl-PL" dirty="0" smtClean="0">
                <a:solidFill>
                  <a:srgbClr val="333333"/>
                </a:solidFill>
                <a:latin typeface="Open Sans"/>
              </a:rPr>
              <a:t>Podstawę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wymiaru składek na ubezpieczenia emerytalne i rentowe ubezpieczonych, o których mowa w art. 6 ust. 1 pkt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5,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stanowi zadeklarowana kwota, nie niższa jednak niż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60% prognozowanego przeciętnego wynagrodzenia miesięcznego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 przyjętego do ustalenia kwoty ograniczenia rocznej podstawy wymiaru składek, ogłoszonego w trybie art. 19 ust. 10 na dany rok kalendarzowy. Składka w nowej wysokości obowiązuje od dnia 1 stycznia do dnia 31 grudnia danego roku.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476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15616" y="2136339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Roboto"/>
              </a:rPr>
              <a:t>Na początku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czerwca 2017 r.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rząd przyjął założenia ustawy budżetowej na 2018 rok.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Kwota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prognozowanego przeciętnego wynagrodzenia brutto została określona na kwotę </a:t>
            </a:r>
            <a:r>
              <a:rPr lang="pl-PL" b="1" dirty="0" smtClean="0">
                <a:solidFill>
                  <a:srgbClr val="222222"/>
                </a:solidFill>
                <a:latin typeface="Roboto"/>
              </a:rPr>
              <a:t>4.443 </a:t>
            </a:r>
            <a:r>
              <a:rPr lang="pl-PL" b="1" dirty="0">
                <a:solidFill>
                  <a:srgbClr val="222222"/>
                </a:solidFill>
                <a:latin typeface="Roboto"/>
              </a:rPr>
              <a:t>zł. </a:t>
            </a:r>
            <a:endParaRPr lang="pl-PL" b="1" dirty="0" smtClean="0">
              <a:solidFill>
                <a:srgbClr val="222222"/>
              </a:solidFill>
              <a:latin typeface="Roboto"/>
            </a:endParaRPr>
          </a:p>
          <a:p>
            <a:endParaRPr lang="pl-PL" dirty="0">
              <a:solidFill>
                <a:srgbClr val="222222"/>
              </a:solidFill>
              <a:latin typeface="Roboto"/>
            </a:endParaRPr>
          </a:p>
          <a:p>
            <a:endParaRPr lang="pl-PL" dirty="0" smtClean="0">
              <a:solidFill>
                <a:srgbClr val="222222"/>
              </a:solidFill>
              <a:latin typeface="Roboto"/>
            </a:endParaRPr>
          </a:p>
          <a:p>
            <a:endParaRPr lang="pl-PL" dirty="0">
              <a:solidFill>
                <a:srgbClr val="222222"/>
              </a:solidFill>
              <a:latin typeface="Roboto"/>
            </a:endParaRPr>
          </a:p>
          <a:p>
            <a:r>
              <a:rPr lang="pl-PL" dirty="0" smtClean="0">
                <a:solidFill>
                  <a:srgbClr val="222222"/>
                </a:solidFill>
                <a:latin typeface="Roboto"/>
              </a:rPr>
              <a:t>W 2017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roku wysokość tego wynagrodzenia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była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określona na kwotę 4 263 zł. To wzrost o 180 zł.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2" y="185934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>
                <a:solidFill>
                  <a:prstClr val="black"/>
                </a:solidFill>
                <a:latin typeface="Calibri"/>
              </a:rPr>
              <a:t>Art. 22.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1. Stopy procentowe składek wynoszą: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1)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19,52%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emerytalne, z zastrzeżeniem ust. 3 i 4;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2)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8,00%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ubezpieczenia rentowe;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3)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2,45%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chorobowe;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4) od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0,40%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do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8,12%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wypadkowe.</a:t>
            </a:r>
            <a:endParaRPr lang="pl-PL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5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910462"/>
            <a:ext cx="7776864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SKŁADKI DLA OSÓB PROWADZĄCYCH DZIAŁALNOŚĆ GOSPODARCZĄ 2018</a:t>
            </a:r>
          </a:p>
          <a:p>
            <a:pPr algn="just"/>
            <a:endParaRPr lang="pl-PL" sz="2800" b="1" dirty="0" smtClean="0">
              <a:solidFill>
                <a:prstClr val="black"/>
              </a:solidFill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 emerytalna – 520,36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rentowa – 213,26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chorobowa – 65,31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wypadkowa – 47,98 zł</a:t>
            </a:r>
          </a:p>
          <a:p>
            <a:pPr algn="just"/>
            <a:endParaRPr lang="pl-PL" sz="2800" dirty="0" smtClean="0">
              <a:solidFill>
                <a:srgbClr val="222222"/>
              </a:solidFill>
              <a:latin typeface="Roboto"/>
            </a:endParaRPr>
          </a:p>
          <a:p>
            <a:pPr algn="just"/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+składka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na Fundusz Pracy – 65,31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+składka na ubezpieczenie zdrowotne- </a:t>
            </a: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319,94 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W sumie daje to kwotę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ok. 1.200 zł.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endParaRPr lang="pl-PL" sz="2800" b="1" cap="al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234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44352" y="2514963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PREFERENCYJNE SKŁADKI ZUS DLA OSÓB ROZPOCZYNAJACYCH DZIAŁALNOŚĆ OSPODARCZĄ</a:t>
            </a:r>
          </a:p>
          <a:p>
            <a:pPr algn="just"/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cap="all" dirty="0">
                <a:solidFill>
                  <a:srgbClr val="333333"/>
                </a:solidFill>
                <a:latin typeface="Open Sans"/>
              </a:rPr>
              <a:t>Obowiązują przez okres 24 pełnych </a:t>
            </a: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miesięcy</a:t>
            </a:r>
          </a:p>
          <a:p>
            <a:pPr algn="just"/>
            <a:endParaRPr lang="pl-PL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cap="all" dirty="0">
                <a:solidFill>
                  <a:srgbClr val="333333"/>
                </a:solidFill>
                <a:latin typeface="Open Sans"/>
              </a:rPr>
              <a:t>Podstawę wymiaru preferencyjnych składek ZUS stanowi </a:t>
            </a:r>
            <a:r>
              <a:rPr lang="pl-PL" b="1" cap="all" dirty="0">
                <a:solidFill>
                  <a:srgbClr val="333333"/>
                </a:solidFill>
                <a:latin typeface="Open Sans"/>
              </a:rPr>
              <a:t>30% minimalnego wynagrodzenia za </a:t>
            </a:r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pracę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24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182" y="1052736"/>
            <a:ext cx="77698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SKŁADKI DLA OSÓB PROWADZĄCYCH DZIAŁALNOŚĆ </a:t>
            </a:r>
            <a:r>
              <a:rPr lang="pl-PL" sz="2800" b="1" dirty="0" smtClean="0">
                <a:solidFill>
                  <a:prstClr val="black"/>
                </a:solidFill>
              </a:rPr>
              <a:t>GOSPODARCZĄ I STOSUJĘ PREFERENCYJNE SKŁADKI ZUS (2018)</a:t>
            </a:r>
            <a:endParaRPr lang="pl-PL" sz="2800" b="1" dirty="0">
              <a:solidFill>
                <a:prstClr val="black"/>
              </a:solidFill>
            </a:endParaRPr>
          </a:p>
          <a:p>
            <a:pPr algn="just"/>
            <a:endParaRPr lang="pl-PL" sz="2800" b="1" dirty="0">
              <a:solidFill>
                <a:prstClr val="black"/>
              </a:solidFill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 emerytalna – 122,98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rentowa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50,40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chorobowa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15,44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wypadkowa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11,34 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+składka na Fundusz Pracy 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0 (jeżeli opłaca minimalne składki preferencyjne)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+składka na ubezpieczenie zdrowotne- </a:t>
            </a: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319,94 zł</a:t>
            </a: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W sumie daje to kwotę ok. </a:t>
            </a:r>
            <a:r>
              <a:rPr lang="pl-PL" sz="2800" u="sng" dirty="0" smtClean="0">
                <a:solidFill>
                  <a:srgbClr val="222222"/>
                </a:solidFill>
                <a:latin typeface="Roboto"/>
              </a:rPr>
              <a:t>520,10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 zł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1167343"/>
            <a:ext cx="6624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UBEZPIECZENIE SPOŁECZNE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 UBEZPIECZENIE GOSPODARCZE</a:t>
            </a:r>
            <a:endParaRPr lang="pl-PL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31639" y="2040915"/>
            <a:ext cx="74170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</a:t>
            </a:r>
            <a:r>
              <a:rPr lang="pl-PL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nny przedmiot ubezpieczenia gospodarczego (mienie, zdrowie, życie)</a:t>
            </a:r>
            <a:endParaRPr lang="pl-PL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</a:t>
            </a:r>
            <a:r>
              <a:rPr lang="pl-PL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rzymus ubezpieczenia społecznego inny niż obowiązek ubezpieczenia gospodarczego (przymus oznacza objęcie ubezpieczeniem z mocy prawa)</a:t>
            </a:r>
          </a:p>
        </p:txBody>
      </p:sp>
    </p:spTree>
    <p:extLst>
      <p:ext uri="{BB962C8B-B14F-4D97-AF65-F5344CB8AC3E}">
        <p14:creationId xmlns:p14="http://schemas.microsoft.com/office/powerpoint/2010/main" val="35665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1167343"/>
            <a:ext cx="662498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latin typeface="Times New Roman"/>
                <a:ea typeface="Calibri"/>
                <a:cs typeface="Times New Roman"/>
              </a:rPr>
              <a:t>UBEZPIECZENIE SPOŁECZNE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latin typeface="Times New Roman"/>
                <a:ea typeface="Calibri"/>
                <a:cs typeface="Times New Roman"/>
              </a:rPr>
              <a:t>A UBEZPIECZENIE ZDROWOTNE</a:t>
            </a:r>
            <a:endParaRPr lang="pl-PL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31639" y="2040915"/>
            <a:ext cx="7417073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bezpieczenie zdrowotne jest </a:t>
            </a:r>
            <a:r>
              <a:rPr lang="pl-PL" b="1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rodzajem ubezpieczenia społecznego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w</a:t>
            </a:r>
            <a:r>
              <a:rPr lang="pl-PL" sz="16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ydzielone ze względu na </a:t>
            </a:r>
            <a:r>
              <a:rPr lang="pl-PL" sz="1600" b="1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przedmiot ochrony (zdrowie i życie) = a nie skutki w postaci niezdolności do pracy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u</a:t>
            </a:r>
            <a:r>
              <a:rPr lang="pl-PL" sz="16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stawa o świadczeniach opieki zdrowotnej finansowanej ze środków publicznych oraz ustawa o działalności leczniczej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k</a:t>
            </a:r>
            <a:r>
              <a:rPr lang="pl-PL" sz="16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atalog osób objętych obowiązkowym ubezpieczeniem społecznym obejmuje: 1)osoby podlegające obowiązkowo ubezpieczeniu emerytalnemu i rentowemu oraz emerytalno-rentowemu (rolnicy), 2) osoby objęte systemem zaopatrzenia społecznego 3) członkowie rodziny ubezpieczonego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19994" y="1196752"/>
            <a:ext cx="60883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Rozdział I. Ubezpieczenia społeczne- część </a:t>
            </a: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ogólna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Kazusy: 1,3,4,5,6,7,8</a:t>
            </a:r>
            <a:endParaRPr lang="pl-PL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5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to </a:t>
            </a:r>
            <a:r>
              <a:rPr lang="pl-PL" sz="2800" dirty="0">
                <a:solidFill>
                  <a:prstClr val="black"/>
                </a:solidFill>
              </a:rPr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(</a:t>
            </a:r>
            <a:r>
              <a:rPr lang="pl-PL" dirty="0">
                <a:solidFill>
                  <a:prstClr val="black"/>
                </a:solidFill>
              </a:rPr>
              <a:t>G. </a:t>
            </a:r>
            <a:r>
              <a:rPr lang="pl-PL" dirty="0" err="1">
                <a:solidFill>
                  <a:prstClr val="black"/>
                </a:solidFill>
              </a:rPr>
              <a:t>Szpor</a:t>
            </a:r>
            <a:r>
              <a:rPr lang="pl-PL" dirty="0">
                <a:solidFill>
                  <a:prstClr val="black"/>
                </a:solidFill>
              </a:rPr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952973" y="2374528"/>
            <a:ext cx="6606480" cy="160094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</a:t>
            </a:r>
            <a:endParaRPr kumimoji="0" lang="pl-PL" sz="3000" b="1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57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44613" y="1916832"/>
            <a:ext cx="7467600" cy="24768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Zbieg obowiązku ubezpieczenia ma zastosowanie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wyłącznie do ubezpieczenia emerytalnego i rentowego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!!!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8461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Podział tytułów ubezpieczeń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graphicFrame>
        <p:nvGraphicFramePr>
          <p:cNvPr id="8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806934"/>
              </p:ext>
            </p:extLst>
          </p:nvPr>
        </p:nvGraphicFramePr>
        <p:xfrm>
          <a:off x="1115616" y="229552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57200" y="55959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Tytuły bezwzględne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168989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Tytułami bezwzględnymi są: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stosunek pracy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członkostwo w rolniczych spółdzielniach produkcyjnych i w spółdzielczych kółkach rolniczych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stosunek służby celnej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świadczeń szkoleniowych i socjalnych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obieranie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zasi</a:t>
            </a:r>
            <a:r>
              <a:rPr kumimoji="0" lang="pl-PL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łku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macierzyńskiego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Pozostałe tytuły są tytułami ogólnymi.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04168" y="768661"/>
            <a:ext cx="7467600" cy="9409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Tytuły ogólne budżetowe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43608" y="1709627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wykonywanie odpłatnie pracy na podstawie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skierowania do pracy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czasie odbywania kary pozbawienia wolności lub tymczasowego aresztowania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zasiłku dla bezrobotnych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świadczenia integracyjnego lub stypendium w okresie odbywania szkolenia, stażu lub przygotowania zawodowego dorosłych w drodze skierowania przez Powiatowy Urząd Pracy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posługa duchowna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czynna służba żołnierzy niezawodowych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służba zastępcza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urlop wychowawczy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rezygnacja z pracy z tytułu opieki nad ciężko chorym członkiem rodziny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świadczenia pielęgnacyjnego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980728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4 reguły zbiegu obowiązku ubezpieczenia emerytalnego i rentowego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1971548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Jeżeli zbiegają się tytuły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bezwzględne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– obowiązek ubezpieczenia dotyczy każdego z nich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razie zbiegu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tytułu bezwzględnego z tytułem ogólnym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– obowiązkiem ubezpieczenia objęty jest tytuł bezwzględny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razie zbiegu tytułów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ogólnych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– obowiązuje zasada pierwszeństwa w czasie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jeśli jeden ze zbiegających się tytułów ogólnych jest tytuł powodujący obowiązek opłacenia składki przez budżet państwa – obowiązek ubezpieczenia dotyczy drugiego tytułu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971600" y="1340768"/>
            <a:ext cx="7467600" cy="72494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wyjątki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87624" y="2119462"/>
            <a:ext cx="7467600" cy="527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1.reguła zbiegu tytułu bezwzględnego z ogólnym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ma zastosowania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 zbiegu umowy o pracę z wykonywaniem umowy zlecenia lub umowy agencyjnej w sytuacji uznawania wykonawcy tej umowy za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pracownika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(W takim przypadku osoby te podlegają obowiązkowi ubezpieczenia także z tytułów ogólnych).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836613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DEFINICJA PRACOWNIKA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38200" y="2017713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8. ustawy systemowej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/>
            </a:r>
            <a:b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2a. Za pracownika, w rozumieniu ustawy, uważa się także osobę wykonującą pracę na podstawie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umowy agencyjnej, umowy zlecenia lub innej umowy o świadczenie usług, do której zgodnie z Kodeksem cywilnym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stosuje się przepisy dotyczące zlecenia, albo umowy o dzieło, jeżeli umowę taką zawarła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 pracodawcą, z którym pozostaje w stosunku pracy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lub jeżeli w ramach takiej umowy wykonuje pracę na rzecz pracodawcy, z którym pozostaje w stosunku pracy.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38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2. reguła zwolnienia tytułu ogólnego w zbiegu z tytułem bezwzględnym nie obowiązuje także w odniesieniu do ubezpieczonych, których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podstawą wymiaru składki z tytułu bezwzględnego jest niższa od kwoty minimalnego wynagrodzenia za pracę.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(W takim przypadku osoby te podlegają obowiązkowi ubezpieczenia także z tytułów ogólnych).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8159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podstawa wymiaru składki z tytułu bezwzględnego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38200" y="1844824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przypadku pracowników podstawę wymiaru składek na ubezpieczenia społeczne stanowią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przychody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w rozumieniu przepisów o podatku dochodowym od osób fizycznych z tytułu zatrudnienia w ramach stosunku pracy (</a:t>
            </a:r>
            <a:r>
              <a:rPr kumimoji="0" lang="pl-PL" sz="2400" b="0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18 ust.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1u.s.u.s.).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 przychody ze stosunku pracy w rozumieniu przepisów podatkowych uważa się wszelkiego rodzaju wypłaty pieniężne oraz wartość pieniężną świadczeń w naturze bądź ich ekwiwalenty, bez względu na źródło finansowania tych wypłat i świadczeń, a w szczególności: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wynagrodzenia zasadnicze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wynagrodzenia za godziny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nadliczbowe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różnego rodzaju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dodatki, nagrody, ekwiwalenty za niewykorzystany urlop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i wszelkie inne kwoty niezależnie od tego, czy ich wysokość została z góry ustalona, a ponadto świadczenia pieniężne ponoszone za pracownika, jak również wartość innych nieodpłatnych świadczeń lub świadczeń częściowo odpłatnych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935398"/>
            <a:ext cx="81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- CEL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38200" y="1124744"/>
            <a:ext cx="7467600" cy="5637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WYJĄTEK OD REGUŁY PIERWSZEŃSTWA W CZASIE – ZBIEGI TYTUŁÓW OGÓLNYCH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dotyczy zbiegu umowy zlecenia albo umowy o pracę nakładczą z prowadzeniem pozarolniczej działalności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w sytuacji gdy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wymiar składki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 tytułu pierwszej w czasie umowy zlecenia albo umowy o pracę nakładczą jest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niższy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od najmniejszej podstawy z tytułu późniejszej działalności pozarolniczej, obowiązek ubezpieczenia dotyczy tej działalności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81113" y="1196752"/>
            <a:ext cx="7467600" cy="12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Podstawę wymiaru składek na ubezpieczenia społeczne dla przedsiębiorców stanowi zadeklarowana kwota, nie niższa jednak niż:</a:t>
            </a:r>
            <a:endParaRPr kumimoji="0" lang="pl-PL" sz="24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2420888"/>
            <a:ext cx="7467600" cy="4109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1. 60% prognozowanego przeciętnego wynagrodzenia miesięcznego przyjętego do ustalenia kwoty ograniczenia rocznej podstawy wymiaru składek emerytalno-rentowych, ogłoszonego na dany rok kalendarzowy (składka w nowej wysokości obowiązuje od 1 stycznia do 31 grudnia danego roku; w 2014 r. najniższa podstawa wymiaru tych składek wynosi 2.247,60 zł, tj. 60% z kwoty 3.746 zł) lub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1412776"/>
            <a:ext cx="7467600" cy="29523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2. 30% kwoty minimalnego wynagrodzenia - w przypadku gdy przedsiębiorca ma prawo do ulgi przewidzianej dla osób rozpoczynających działalność gospodarczą (w 2014 r. minimalna podstawa wymiaru tych składek wynosi 504 zł, tj. 30% z kwoty 1.680 zł).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71600" y="1772816"/>
            <a:ext cx="7467600" cy="2764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Tytuł, który został zwolniony z obowiązku ubezpieczenia z powodu zbiegu z innym tytułem może zostać objęty ubezpieczeniem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wniosek ubezpieczonego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71600" y="1772816"/>
            <a:ext cx="7467600" cy="2764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Century Schoolbook"/>
              </a:rPr>
              <a:t>       </a:t>
            </a: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1412776"/>
            <a:ext cx="75610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W sytuacji gdy osoba prowadzi pozarolniczą działalność gospodarczą, a następnie </a:t>
            </a:r>
            <a:r>
              <a:rPr lang="pl-PL" sz="2400" b="1" dirty="0"/>
              <a:t>w ramach tej działalności zawiera umowę zlecenia</a:t>
            </a:r>
            <a:r>
              <a:rPr lang="pl-PL" sz="2400" dirty="0"/>
              <a:t>, której przedmiot jest taki sam jak przedmiot prowadzonej działalności, wówczas podlega ubezpieczeniom społecznym </a:t>
            </a:r>
            <a:r>
              <a:rPr lang="pl-PL" sz="2400" b="1" dirty="0"/>
              <a:t>tylko z tytułu prowadzonej działalności gospodarczej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3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286000" y="2998113"/>
            <a:ext cx="55263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750"/>
              </a:spcAft>
            </a:pPr>
            <a:r>
              <a:rPr lang="pl-PL" kern="1800" spc="-75" dirty="0">
                <a:solidFill>
                  <a:srgbClr val="333333"/>
                </a:solidFill>
                <a:latin typeface="Georgia"/>
                <a:ea typeface="Times New Roman"/>
                <a:cs typeface="Times New Roman"/>
              </a:rPr>
              <a:t>Nowe zasady ubezpieczenia zleceniobiorców od 2016 r.</a:t>
            </a:r>
            <a:endParaRPr lang="pl-PL" sz="9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2574920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3375" algn="just">
              <a:lnSpc>
                <a:spcPct val="150000"/>
              </a:lnSpc>
              <a:spcAft>
                <a:spcPts val="1500"/>
              </a:spcAft>
            </a:pPr>
            <a:r>
              <a:rPr lang="pl-PL" sz="2400" dirty="0">
                <a:solidFill>
                  <a:srgbClr val="333333"/>
                </a:solidFill>
                <a:latin typeface="+mj-lt"/>
                <a:ea typeface="Times New Roman"/>
                <a:cs typeface="Times New Roman"/>
              </a:rPr>
              <a:t>Jeżeli łączna podstawa wymiaru składek z racji wykonywania umów zleceń lub innych tytułów będzie niższa od kwoty minimalnego wynagrodzenia, zleceniobiorca będzie obowiązkowo ubezpieczony emerytalnie i rentowo ze wszystkich tych tytułów.</a:t>
            </a:r>
            <a:endParaRPr lang="pl-PL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914274"/>
            <a:ext cx="7467600" cy="1143000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 </a:t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 powszechnego z obowiązkiem ubezpieczenia rolniczego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15616" y="2009648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Zasada: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obowiązek ubezpieczenia rolniczego jest wyłączony, jeżeli zbiega się z obowiązkiem innego ubezpieczenia społecznego.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(pierwszeństwo ma tytuł nierolniczy).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Wyjątek: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dotyczy zbiegu ubezpieczenia rolniczego z obowiązkiem ubezpieczenia z tytułu prowadzenia pozarolniczej działalności gospodarczej na podstawie przepisów ustawy o swobodzie działalności gospodarczej.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Rolnik prowadzący jednocześnie taką działalność gospodarczą podlega nadal ubezpieczeniu rolniczemu jeżeli w ciągu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14 dni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od dnia rozpoczęcia działalności gospodarczej złoży w KRSU oświadczenie o kontynuowaniu tego ubezpieczenia.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4" y="1043891"/>
            <a:ext cx="7417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 społecznego i podlegania zaopatrzeniu społecznemu</a:t>
            </a:r>
            <a:r>
              <a:rPr kumimoji="0" lang="pl-PL" sz="3000" b="0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2520156"/>
            <a:ext cx="7467600" cy="3981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 NIEZALEŻNE SYSTEMY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W razie spełnienia jednocześnie warunków podlegania obu systemom obowiązkowi ubezpieczenia społecznego podlega się na zasadach ogólnych.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Np. funkcjonariusz Policji, żołnierz zawodowy, sędzia, który zawarł umowę o pracę albo jest członkiem rolniczej spółdzielni produkcyjnej albo odbierają zasiłek macierzyński.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</a:t>
            </a:r>
            <a:r>
              <a:rPr lang="pl-PL" sz="2800" b="1" dirty="0" smtClean="0">
                <a:solidFill>
                  <a:prstClr val="black"/>
                </a:solidFill>
              </a:rPr>
              <a:t>apewnienie </a:t>
            </a:r>
            <a:r>
              <a:rPr lang="pl-PL" sz="2800" b="1" dirty="0">
                <a:solidFill>
                  <a:prstClr val="black"/>
                </a:solidFill>
              </a:rPr>
              <a:t>obywatelom </a:t>
            </a:r>
            <a:r>
              <a:rPr lang="pl-PL" sz="2800" b="1" dirty="0" smtClean="0">
                <a:solidFill>
                  <a:prstClr val="black"/>
                </a:solidFill>
              </a:rPr>
              <a:t>poczucia bezpieczeństwa socjalnego.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331640" y="1052736"/>
            <a:ext cx="749808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l-PL" sz="4400" dirty="0" smtClean="0">
                <a:solidFill>
                  <a:prstClr val="black"/>
                </a:solidFill>
                <a:latin typeface="Calibri"/>
              </a:rPr>
              <a:t>Zdarzenie ubezpieczeniowe:</a:t>
            </a:r>
            <a:endParaRPr lang="pl-PL" sz="4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1916832"/>
            <a:ext cx="7498080" cy="42595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-zdarzenie losowe, którego wystąpienie rodzi obowiązek spełnienia świadczenia po uprzednim nawiązaniu stosunku ubezpieczenia.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   cechy: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-niezależność od woli,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-niepewność,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-niekorzystność</a:t>
            </a:r>
            <a:endParaRPr lang="pl-PL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5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233825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 smtClean="0">
                <a:solidFill>
                  <a:srgbClr val="575F6D"/>
                </a:solidFill>
                <a:latin typeface="Century Schoolbook"/>
              </a:rPr>
              <a:t>METODY REALIZACJI ZABEZPIECZENIA SPOŁECZNEGO</a:t>
            </a:r>
            <a:endParaRPr lang="pl-PL" sz="24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UBEZPIECZENIOWA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ZAOPATRZENIOWA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OPIEKUŃCZA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UBEZPIECZENIOWA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latin typeface="Century Schoolbook"/>
              </a:rPr>
              <a:t>t</a:t>
            </a:r>
            <a:r>
              <a:rPr lang="pl-PL" sz="2400" dirty="0" smtClean="0">
                <a:latin typeface="Century Schoolbook"/>
              </a:rPr>
              <a:t>worzenie </a:t>
            </a:r>
            <a:r>
              <a:rPr lang="pl-PL" sz="2400" b="1" dirty="0" smtClean="0">
                <a:latin typeface="Century Schoolbook"/>
              </a:rPr>
              <a:t>wspólnot </a:t>
            </a:r>
            <a:r>
              <a:rPr lang="pl-PL" sz="2400" dirty="0" smtClean="0">
                <a:latin typeface="Century Schoolbook"/>
              </a:rPr>
              <a:t>narażonych na podobne ryzyka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f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undusz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na świadczenia gromadzony jest ze składek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wiadczenia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z funduszu s zróżnicowane (w zależności od udziału w funduszu)  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wiadczenia stanowią prawo podmiotowe gwarantowane ustawą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2340</Words>
  <Application>Microsoft Office PowerPoint</Application>
  <PresentationFormat>Pokaz na ekranie (4:3)</PresentationFormat>
  <Paragraphs>345</Paragraphs>
  <Slides>58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59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238</cp:revision>
  <dcterms:created xsi:type="dcterms:W3CDTF">2014-01-18T14:20:26Z</dcterms:created>
  <dcterms:modified xsi:type="dcterms:W3CDTF">2018-03-11T16:54:44Z</dcterms:modified>
</cp:coreProperties>
</file>