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34"/>
  </p:notesMasterIdLst>
  <p:sldIdLst>
    <p:sldId id="256" r:id="rId2"/>
    <p:sldId id="281" r:id="rId3"/>
    <p:sldId id="283" r:id="rId4"/>
    <p:sldId id="282" r:id="rId5"/>
    <p:sldId id="273" r:id="rId6"/>
    <p:sldId id="274" r:id="rId7"/>
    <p:sldId id="264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5" r:id="rId24"/>
    <p:sldId id="276" r:id="rId25"/>
    <p:sldId id="277" r:id="rId26"/>
    <p:sldId id="278" r:id="rId27"/>
    <p:sldId id="279" r:id="rId28"/>
    <p:sldId id="284" r:id="rId29"/>
    <p:sldId id="294" r:id="rId30"/>
    <p:sldId id="285" r:id="rId31"/>
    <p:sldId id="292" r:id="rId32"/>
    <p:sldId id="293" r:id="rId3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929" autoAdjust="0"/>
    <p:restoredTop sz="89911" autoAdjust="0"/>
  </p:normalViewPr>
  <p:slideViewPr>
    <p:cSldViewPr snapToGrid="0">
      <p:cViewPr varScale="1">
        <p:scale>
          <a:sx n="60" d="100"/>
          <a:sy n="60" d="100"/>
        </p:scale>
        <p:origin x="4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8E565-8F89-4FC2-8A65-598292651CB4}" type="datetimeFigureOut">
              <a:rPr lang="pl-PL" smtClean="0"/>
              <a:t>17.03.2017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E5C7C-522B-47E1-B4AF-C5E659F19B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9879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E5C7C-522B-47E1-B4AF-C5E659F19BD8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8774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E5C7C-522B-47E1-B4AF-C5E659F19BD8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7599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E5C7C-522B-47E1-B4AF-C5E659F19BD8}" type="slidenum">
              <a:rPr lang="pl-PL" smtClean="0"/>
              <a:t>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2892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7661-E1D7-46AF-B107-A49AF821FF56}" type="datetimeFigureOut">
              <a:rPr lang="pl-PL" smtClean="0"/>
              <a:t>17.03.2017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6DAA2-53D4-4061-AE53-47490196BA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7075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7661-E1D7-46AF-B107-A49AF821FF56}" type="datetimeFigureOut">
              <a:rPr lang="pl-PL" smtClean="0"/>
              <a:t>17.03.2017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6DAA2-53D4-4061-AE53-47490196BA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1145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7661-E1D7-46AF-B107-A49AF821FF56}" type="datetimeFigureOut">
              <a:rPr lang="pl-PL" smtClean="0"/>
              <a:t>17.03.2017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6DAA2-53D4-4061-AE53-47490196BA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0768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7661-E1D7-46AF-B107-A49AF821FF56}" type="datetimeFigureOut">
              <a:rPr lang="pl-PL" smtClean="0"/>
              <a:t>17.03.2017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6DAA2-53D4-4061-AE53-47490196BA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9105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7661-E1D7-46AF-B107-A49AF821FF56}" type="datetimeFigureOut">
              <a:rPr lang="pl-PL" smtClean="0"/>
              <a:t>17.03.2017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6DAA2-53D4-4061-AE53-47490196BA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0461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7661-E1D7-46AF-B107-A49AF821FF56}" type="datetimeFigureOut">
              <a:rPr lang="pl-PL" smtClean="0"/>
              <a:t>17.03.2017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6DAA2-53D4-4061-AE53-47490196BA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989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7661-E1D7-46AF-B107-A49AF821FF56}" type="datetimeFigureOut">
              <a:rPr lang="pl-PL" smtClean="0"/>
              <a:t>17.03.2017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6DAA2-53D4-4061-AE53-47490196BA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497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7661-E1D7-46AF-B107-A49AF821FF56}" type="datetimeFigureOut">
              <a:rPr lang="pl-PL" smtClean="0"/>
              <a:t>17.03.2017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6DAA2-53D4-4061-AE53-47490196BA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8171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7661-E1D7-46AF-B107-A49AF821FF56}" type="datetimeFigureOut">
              <a:rPr lang="pl-PL" smtClean="0"/>
              <a:t>17.03.2017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6DAA2-53D4-4061-AE53-47490196BA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4056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7661-E1D7-46AF-B107-A49AF821FF56}" type="datetimeFigureOut">
              <a:rPr lang="pl-PL" smtClean="0"/>
              <a:t>17.03.2017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6DAA2-53D4-4061-AE53-47490196BA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9853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7661-E1D7-46AF-B107-A49AF821FF56}" type="datetimeFigureOut">
              <a:rPr lang="pl-PL" smtClean="0"/>
              <a:t>17.03.2017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6DAA2-53D4-4061-AE53-47490196BA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3646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67661-E1D7-46AF-B107-A49AF821FF56}" type="datetimeFigureOut">
              <a:rPr lang="pl-PL" smtClean="0"/>
              <a:t>17.03.2017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6DAA2-53D4-4061-AE53-47490196BA9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1610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#_ednref1"/><Relationship Id="rId2" Type="http://schemas.openxmlformats.org/officeDocument/2006/relationships/hyperlink" Target="#_edn1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#_edn1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ip.legalis.pl/document-view.seam?documentId=mfrxilryguztgmjxgi2c44dboaxdcmrrgaytqojz" TargetMode="External"/><Relationship Id="rId2" Type="http://schemas.openxmlformats.org/officeDocument/2006/relationships/hyperlink" Target="http://sip.legalis.pl/document-view.seam?documentId=mfrxilrrgi2tgnrqgyyt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ip.legalis.pl/document-view.seam?documentId=mfrxilrrhe2tiobqgqzdsltqmfyc4mjyhaydmojsgy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ip.legalis.pl/document-view.seam?documentId=mfrxilrsgq4tgmjoobqxalrsgu4tgn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ip.legalis.pl/document-view.seam?documentId=mfrxilrsg42tombsgi3tqltqmfyc4mrwgyztimrsge" TargetMode="External"/><Relationship Id="rId4" Type="http://schemas.openxmlformats.org/officeDocument/2006/relationships/hyperlink" Target="http://sip.legalis.pl/document-view.seam?documentId=mfrxilrsgq4tgmjoobqxalrygiytsmq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566595"/>
          </a:xfrm>
        </p:spPr>
        <p:txBody>
          <a:bodyPr>
            <a:normAutofit/>
          </a:bodyPr>
          <a:lstStyle/>
          <a:p>
            <a:r>
              <a:rPr lang="pl-PL" sz="7200" b="1" dirty="0" smtClean="0"/>
              <a:t>Ochrona konsumenta przez informację</a:t>
            </a:r>
            <a:endParaRPr lang="pl-PL" sz="72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5879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O czym musi poinformować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przedsiębiorca</a:t>
            </a:r>
            <a:r>
              <a:rPr lang="pl-PL" b="1" dirty="0"/>
              <a:t>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680528"/>
            <a:ext cx="10515600" cy="5032375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pl-PL" dirty="0"/>
              <a:t>łączna cena lub wynagrodzenie za świadczenie wraz z podatkami, a także opłaty za transport, dostarczenie, usługi pocztowe oraz inne koszty, a gdy nie można ustalić wysokości tych opłat - o obowiązku ich uiszczenia; w razie zawarcia umowy na czas nieoznaczony lub umowy obejmującej prenumeratę przedsiębiorca ma obowiązek podania łącznej ceny lub wynagrodzenia obejmującego wszystkie płatności za okres rozliczeniowy, a gdy umowa przewiduje stałą stawkę - także łącznych miesięcznych płatności;</a:t>
            </a:r>
          </a:p>
          <a:p>
            <a:pPr lvl="0" algn="just"/>
            <a:r>
              <a:rPr lang="pl-PL" dirty="0"/>
              <a:t>koszty korzystania ze środka porozumiewania się na odległość w celu zawarcia umowy, w przypadku gdy są wyższe niż stosowane zwykle za korzystanie z tego środka porozumiewania się;</a:t>
            </a:r>
          </a:p>
          <a:p>
            <a:pPr lvl="0" algn="just"/>
            <a:r>
              <a:rPr lang="pl-PL" dirty="0"/>
              <a:t>sposób i termin zapłaty;</a:t>
            </a:r>
          </a:p>
          <a:p>
            <a:pPr lvl="0" algn="just"/>
            <a:r>
              <a:rPr lang="pl-PL" dirty="0"/>
              <a:t>sposób i termin spełnienia świadczenia przez przedsiębiorcę oraz stosowana przez niego procedura reklamacyjna;</a:t>
            </a:r>
          </a:p>
          <a:p>
            <a:pPr lvl="0" algn="just"/>
            <a:r>
              <a:rPr lang="pl-PL" dirty="0"/>
              <a:t>sposób i termin wykonania prawa odstąpienia od umowy, a także wzór formularza odstąpienia od umowy, zawartym w załączniku do ustawy o prawach konsumenta;</a:t>
            </a:r>
          </a:p>
          <a:p>
            <a:pPr lvl="0" algn="just"/>
            <a:r>
              <a:rPr lang="pl-PL" dirty="0"/>
              <a:t>koszty zwrotu rzeczy w przypadku odstąpienia od umowy, które ponosi konsument; w odniesieniu do umów zawieranych na odległość - koszty zwrotu rzeczy, jeżeli ze względu na swój charakter rzeczy te nie mogą zostać w zwykłym trybie odesłane pocztą;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7185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O czym musi poinformować </a:t>
            </a:r>
            <a:br>
              <a:rPr lang="pl-PL" b="1" dirty="0"/>
            </a:br>
            <a:r>
              <a:rPr lang="pl-PL" b="1" dirty="0"/>
              <a:t>przedsiębiorca?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47895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pl-PL" dirty="0"/>
              <a:t>obowiązek zwrotu uzasadnionych kosztów związanych z odstąpienie od umowy przy rozpoczęciu świadczenia usługi;</a:t>
            </a:r>
          </a:p>
          <a:p>
            <a:pPr lvl="0" algn="just"/>
            <a:r>
              <a:rPr lang="pl-PL" dirty="0"/>
              <a:t>przypadki, w których konsument jest pozbawiony prawa odstąpienia od umowy;</a:t>
            </a:r>
          </a:p>
          <a:p>
            <a:pPr lvl="0" algn="just"/>
            <a:r>
              <a:rPr lang="pl-PL" dirty="0"/>
              <a:t>obowiązek dostarczenia przez przedsiębiorcę rzeczy bez wad;</a:t>
            </a:r>
          </a:p>
          <a:p>
            <a:pPr lvl="0" algn="just"/>
            <a:r>
              <a:rPr lang="pl-PL" dirty="0"/>
              <a:t>istnieniu i treści gwarancji (dobrowolne oświadczenie przedsiębiorcy) i usług posprzedażnych oraz sposobie ich realizacji;</a:t>
            </a:r>
          </a:p>
          <a:p>
            <a:pPr lvl="0" algn="just"/>
            <a:r>
              <a:rPr lang="pl-PL" dirty="0"/>
              <a:t>kodeks dobrych praktyki i sposób zapoznania się z nim;</a:t>
            </a:r>
          </a:p>
          <a:p>
            <a:pPr lvl="0" algn="just"/>
            <a:r>
              <a:rPr lang="pl-PL" dirty="0"/>
              <a:t>czas trwania umowy lub sposób i przesłanki wypowiedzenia umowy - jeżeli umowa jest zawarta na czas nieoznaczony lub jeżeli ma ulegać automatycznemu przedłużeniu;</a:t>
            </a:r>
          </a:p>
          <a:p>
            <a:pPr lvl="0" algn="just"/>
            <a:r>
              <a:rPr lang="pl-PL" dirty="0"/>
              <a:t>minimalnym czasie trwania zobowiązań konsumenta wynikających z umowy;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398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O czym musi poinformować </a:t>
            </a:r>
            <a:br>
              <a:rPr lang="pl-PL" b="1" dirty="0"/>
            </a:br>
            <a:r>
              <a:rPr lang="pl-PL" b="1" dirty="0"/>
              <a:t>przedsiębiorca?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wysokość i sposób złożenia kaucji lub udzielenia innych gwarancji finansowych, które konsument jest zobowiązany spełnić na żądanie przedsiębiorcy;</a:t>
            </a:r>
          </a:p>
          <a:p>
            <a:pPr lvl="0"/>
            <a:r>
              <a:rPr lang="pl-PL" dirty="0"/>
              <a:t>funkcjonalność treści cyfrowych oraz techniczne środki ich ochrony;</a:t>
            </a:r>
          </a:p>
          <a:p>
            <a:pPr lvl="0"/>
            <a:r>
              <a:rPr lang="pl-PL" dirty="0"/>
              <a:t>mających znaczenie interoperacyjnościach treści cyfrowych ze sprzętem komputerowym i oprogramowaniem, o których przedsiębiorca wie lub powinien wiedzieć;</a:t>
            </a:r>
          </a:p>
          <a:p>
            <a:pPr lvl="0"/>
            <a:r>
              <a:rPr lang="pl-PL" dirty="0"/>
              <a:t>możliwość skorzystania z pozasądowych sposobów rozpatrywania reklamacji i dochodzenia roszczeń oraz zasadach dostępu do tych procedur.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6625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5400" b="1" dirty="0" smtClean="0"/>
              <a:t>Obowiązki przedsiębiorcy</a:t>
            </a:r>
            <a:endParaRPr lang="pl-PL" sz="5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Zakres tych informacji ma charakter minimalny i przedsiębiorca może poszerzać ilość danych przekazywanych konsumentowi. </a:t>
            </a:r>
            <a:endParaRPr lang="pl-PL" dirty="0" smtClean="0"/>
          </a:p>
          <a:p>
            <a:pPr algn="just"/>
            <a:r>
              <a:rPr lang="pl-PL" dirty="0" smtClean="0"/>
              <a:t>Informacje </a:t>
            </a:r>
            <a:r>
              <a:rPr lang="pl-PL" dirty="0"/>
              <a:t>te stanowią integralną część umowy zawieranej na odległość i mogą być zmieniane tylko za wyraźnym porozumieniem </a:t>
            </a:r>
            <a:r>
              <a:rPr lang="pl-PL" dirty="0" smtClean="0"/>
              <a:t>stron, oznacza </a:t>
            </a:r>
            <a:r>
              <a:rPr lang="pl-PL" dirty="0"/>
              <a:t>to, że przedsiębiorca będzie musiał uzyskać zgodę konsumenta na zmianę każdej przedstawionej wyżej </a:t>
            </a:r>
            <a:r>
              <a:rPr lang="pl-PL" dirty="0" smtClean="0"/>
              <a:t>informacji.</a:t>
            </a:r>
          </a:p>
          <a:p>
            <a:pPr algn="just"/>
            <a:r>
              <a:rPr lang="pl-PL" dirty="0" smtClean="0"/>
              <a:t>Przedsiębiorca </a:t>
            </a:r>
            <a:r>
              <a:rPr lang="pl-PL" dirty="0"/>
              <a:t>zobowiązany jest utrwalić te informację i przekazać je konsumentowi na papierze lub, jeżeli konsument wyrazi na to zgodę, na innym trwałym nośniku </a:t>
            </a:r>
          </a:p>
        </p:txBody>
      </p:sp>
    </p:spTree>
    <p:extLst>
      <p:ext uri="{BB962C8B-B14F-4D97-AF65-F5344CB8AC3E}">
        <p14:creationId xmlns:p14="http://schemas.microsoft.com/office/powerpoint/2010/main" val="147256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Ograniczenie katalogu informacji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92133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Ustawodawca przewidział możliwość ograniczenia katalogu obowiązków informacyjnych jakie przedsiębiorca musi przekazać konsumentowi, w przypadku </a:t>
            </a:r>
            <a:r>
              <a:rPr lang="pl-PL" b="1" dirty="0"/>
              <a:t>istotnych ograniczeń technicznych</a:t>
            </a:r>
            <a:r>
              <a:rPr lang="pl-PL" dirty="0"/>
              <a:t>, związanych z rodzajem użytego do porozumiewania się na odległość sprzętu, np. smartfon, tablet, itp. Przedsiębiorca musi poinformować wówczas o:</a:t>
            </a:r>
          </a:p>
          <a:p>
            <a:pPr lvl="1"/>
            <a:r>
              <a:rPr lang="pl-PL" dirty="0"/>
              <a:t>głównych cech świadczenia przedsiębiorcy,</a:t>
            </a:r>
          </a:p>
          <a:p>
            <a:pPr lvl="1"/>
            <a:r>
              <a:rPr lang="pl-PL" dirty="0"/>
              <a:t>oznaczeniu przedsiębiorcy, </a:t>
            </a:r>
          </a:p>
          <a:p>
            <a:pPr lvl="1"/>
            <a:r>
              <a:rPr lang="pl-PL" dirty="0"/>
              <a:t>łącznej cenie lub wynagrodzeniu, </a:t>
            </a:r>
          </a:p>
          <a:p>
            <a:pPr lvl="1"/>
            <a:r>
              <a:rPr lang="pl-PL" dirty="0"/>
              <a:t>prawie odstąpienia od umowy, </a:t>
            </a:r>
          </a:p>
          <a:p>
            <a:pPr lvl="1"/>
            <a:r>
              <a:rPr lang="pl-PL" dirty="0"/>
              <a:t>czasie trwania umowy, a jeżeli umowa została zawarta na czas nieoznaczony – sposobie i przesłankach jej wypowiedzenia.</a:t>
            </a:r>
          </a:p>
          <a:p>
            <a:r>
              <a:rPr lang="pl-PL" dirty="0"/>
              <a:t>Ograniczenia te </a:t>
            </a:r>
            <a:r>
              <a:rPr lang="pl-PL" b="1" dirty="0"/>
              <a:t>nie zwalniają</a:t>
            </a:r>
            <a:r>
              <a:rPr lang="pl-PL" dirty="0"/>
              <a:t> profesjonalisty z konieczności udostepnienia konsumentowi </a:t>
            </a:r>
            <a:r>
              <a:rPr lang="pl-PL" dirty="0" err="1" smtClean="0"/>
              <a:t>pozostałychinformacji</a:t>
            </a:r>
            <a:r>
              <a:rPr lang="pl-PL" dirty="0"/>
              <a:t>, które muszą zostać przekazane w sposób odpowiadający rodzajowi użytego środka porozumiewania się na odległość, np. poprzez odesłanie do strony internetowej.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6694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Co oznacza nieprawidłowe wypełnienie obowiązków informacyjnych?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562225"/>
            <a:ext cx="10515600" cy="3614738"/>
          </a:xfrm>
        </p:spPr>
        <p:txBody>
          <a:bodyPr/>
          <a:lstStyle/>
          <a:p>
            <a:pPr marL="0" indent="0" algn="just">
              <a:buNone/>
            </a:pPr>
            <a:r>
              <a:rPr lang="pl-PL" sz="3200" dirty="0" smtClean="0"/>
              <a:t>Przez </a:t>
            </a:r>
            <a:r>
              <a:rPr lang="pl-PL" sz="3200" dirty="0"/>
              <a:t>nieprawidłowe wypełnienie obowiązków informacyjnych rozumie się zarówno podanie konsumentowi informacji fałszywych jak i zaniechanie przez przedsiębiorcę podania kontrahentowi informacji wymaganych przez ustawę o prawach konsumenta (katalog obowiązków określony w art. 8, 12 i 39).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917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SANKCJE ZA NARUSZENIE OBOWIĄZKÓW INFORORMACYJNYCH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194300"/>
          </a:xfrm>
        </p:spPr>
        <p:txBody>
          <a:bodyPr/>
          <a:lstStyle/>
          <a:p>
            <a:pPr marL="0" indent="0">
              <a:buNone/>
            </a:pPr>
            <a:r>
              <a:rPr lang="pl-PL" sz="3200" b="1" dirty="0"/>
              <a:t>Rodzaje sankcji</a:t>
            </a:r>
            <a:endParaRPr lang="pl-PL" sz="3200" dirty="0"/>
          </a:p>
          <a:p>
            <a:pPr lvl="0"/>
            <a:r>
              <a:rPr lang="pl-PL" sz="3200" dirty="0"/>
              <a:t>o charakterze </a:t>
            </a:r>
            <a:r>
              <a:rPr lang="pl-PL" sz="3200" b="1" dirty="0"/>
              <a:t>cywilnoprawnym</a:t>
            </a:r>
            <a:r>
              <a:rPr lang="pl-PL" sz="3200" dirty="0"/>
              <a:t>, wynikające:</a:t>
            </a:r>
          </a:p>
          <a:p>
            <a:pPr lvl="1"/>
            <a:r>
              <a:rPr lang="pl-PL" sz="2800" dirty="0"/>
              <a:t>z ustawy o prawach konsumenta</a:t>
            </a:r>
          </a:p>
          <a:p>
            <a:pPr lvl="1"/>
            <a:r>
              <a:rPr lang="pl-PL" sz="2800" dirty="0"/>
              <a:t>z kodeksu cywilnego</a:t>
            </a:r>
          </a:p>
          <a:p>
            <a:pPr lvl="1"/>
            <a:r>
              <a:rPr lang="pl-PL" sz="2800" dirty="0"/>
              <a:t>ustawy o przeciwdziałaniu nieuczciwym praktykom rynkowym;</a:t>
            </a:r>
          </a:p>
          <a:p>
            <a:pPr lvl="0"/>
            <a:r>
              <a:rPr lang="pl-PL" sz="3200" dirty="0"/>
              <a:t>sankcje </a:t>
            </a:r>
            <a:r>
              <a:rPr lang="pl-PL" sz="3200" b="1" dirty="0"/>
              <a:t>administracyjnoprawne</a:t>
            </a:r>
            <a:r>
              <a:rPr lang="pl-PL" sz="3200" dirty="0"/>
              <a:t> określone w ustawie o ochronie konkurencji i konsumentów;</a:t>
            </a:r>
          </a:p>
          <a:p>
            <a:pPr lvl="0"/>
            <a:r>
              <a:rPr lang="pl-PL" sz="3200" dirty="0"/>
              <a:t>sankcje z ustawy </a:t>
            </a:r>
            <a:r>
              <a:rPr lang="pl-PL" sz="3200" b="1" dirty="0"/>
              <a:t>kodeks wykroczeń</a:t>
            </a:r>
            <a:endParaRPr lang="pl-PL" sz="32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4969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Sankcje z ustawy o prawach konsumenta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pl-PL" dirty="0"/>
              <a:t>sankcją </a:t>
            </a:r>
            <a:r>
              <a:rPr lang="pl-PL" b="1" dirty="0"/>
              <a:t>darmowego świadczenia</a:t>
            </a:r>
            <a:r>
              <a:rPr lang="pl-PL" dirty="0"/>
              <a:t> - art. 23 ustawy stanowi, że konsument nie ponosi opłat dodatkowych  i innych kosztów, albo kosztów zwrotu rzeczy jeżeli przedsiębiorca go o nich nie poinformuje;</a:t>
            </a:r>
          </a:p>
          <a:p>
            <a:pPr lvl="0" algn="just"/>
            <a:r>
              <a:rPr lang="pl-PL" dirty="0"/>
              <a:t>nieważnością poszczególnych postanowień umowy – zgodnie z art. 7 ustawy: postanowienia umów mniej korzystne dla konsumenta niż postanowienia ustawy są nieważne, a w ich miejsce stosuje się przepisy ustawy</a:t>
            </a:r>
          </a:p>
          <a:p>
            <a:pPr lvl="0" algn="just"/>
            <a:r>
              <a:rPr lang="pl-PL" dirty="0"/>
              <a:t>informacje, o których mowa w art. 12 ust. 1, stanowią integralną część umowy zawieranej na odległość albo poza lokalem przedsiębiorstwa i mogą być zmienione jedynie za wyraźnym porozumieniem stron, brak stosownych danych będzie sprawiał, że </a:t>
            </a:r>
            <a:r>
              <a:rPr lang="pl-PL" b="1" dirty="0"/>
              <a:t>nie będą one stanowiły składnika umowy</a:t>
            </a:r>
            <a:r>
              <a:rPr lang="pl-PL" dirty="0"/>
              <a:t> i nie będą one wiązać konsumenta</a:t>
            </a:r>
            <a:r>
              <a:rPr lang="pl-PL" dirty="0" smtClean="0"/>
              <a:t>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6117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Sankcje z ustawy o prawach konsumenta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8459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pl-PL" b="1" dirty="0"/>
              <a:t>wydłużeniem prawa odstąpienia</a:t>
            </a:r>
            <a:r>
              <a:rPr lang="pl-PL" dirty="0"/>
              <a:t> od umowy – w przypadku braku informacji o prawie odstąpienia, ulega ono wydłużeniu do 12 miesięcy, od upływu  terminu bazowego (14 dni);</a:t>
            </a:r>
          </a:p>
          <a:p>
            <a:pPr lvl="0" algn="just"/>
            <a:r>
              <a:rPr lang="pl-PL" dirty="0"/>
              <a:t>brak informacji o prawie odstąpienia będzie także skutkował tym, że to przedsiębiorca będzie ponosił </a:t>
            </a:r>
            <a:r>
              <a:rPr lang="pl-PL" b="1" dirty="0"/>
              <a:t>koszty zmniejszenie wartości rzeczy</a:t>
            </a:r>
            <a:r>
              <a:rPr lang="pl-PL" dirty="0"/>
              <a:t> związane z korzystaniem z niej przez konsumenta, mimo że reguł ogólna nakazuje kontrahentowi przedsiębiorcy ponosić te koszty;</a:t>
            </a:r>
          </a:p>
          <a:p>
            <a:pPr lvl="0" algn="just"/>
            <a:r>
              <a:rPr lang="pl-PL" dirty="0"/>
              <a:t>art. 36 stanowi, że </a:t>
            </a:r>
            <a:r>
              <a:rPr lang="pl-PL" b="1" dirty="0"/>
              <a:t>konsument nie ponosi kosztów świadczenia usług</a:t>
            </a:r>
            <a:r>
              <a:rPr lang="pl-PL" dirty="0"/>
              <a:t>, dostarczania wody, gazu lub energii elektrycznej w przypadku, gdy nie są one oferowane w ograniczonej objętości lub w ustalonej ilości, lub energii cieplnej, za czas do odstąpienia od umowy, jeżeli przedsiębiorca nie poinformował konsumenta o prawie odstąpienia od umowy i skutkach jego wykonania;</a:t>
            </a:r>
          </a:p>
          <a:p>
            <a:pPr lvl="0" algn="just"/>
            <a:r>
              <a:rPr lang="pl-PL" dirty="0"/>
              <a:t>naruszenie obowiązków informacyjnych wiąże się też z </a:t>
            </a:r>
            <a:r>
              <a:rPr lang="pl-PL" b="1" dirty="0"/>
              <a:t>bezterminowym prawem odstąpienia </a:t>
            </a:r>
            <a:r>
              <a:rPr lang="pl-PL" dirty="0"/>
              <a:t>w przypadku niedopełnienia obowiązków informacyjnych przy umowach o usługi finansowe świadczone na odległość (art. 41)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339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Sankcje wynikające z k.c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146675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Na gruncie kodeksu cywilnego będzie możliwe także dochodzenie przez konsumenta </a:t>
            </a:r>
            <a:r>
              <a:rPr lang="pl-PL" b="1" dirty="0"/>
              <a:t>odszkodowania</a:t>
            </a:r>
            <a:r>
              <a:rPr lang="pl-PL" dirty="0"/>
              <a:t> na zasadach ogólnych. Będzie to możliwe tylko w przypadku gdy nastąpił jakiś uszczerbek w majątku konsumenta, w wyniku zaniechania podania określonych informacji bądź podania informacji błędnej. </a:t>
            </a:r>
            <a:endParaRPr lang="pl-PL" dirty="0" smtClean="0"/>
          </a:p>
          <a:p>
            <a:pPr algn="just"/>
            <a:r>
              <a:rPr lang="pl-PL" dirty="0" smtClean="0"/>
              <a:t>Ponadto </a:t>
            </a:r>
            <a:r>
              <a:rPr lang="pl-PL" dirty="0"/>
              <a:t>konsument będzie mógł także wzruszyć umowę powołując się na tzw. </a:t>
            </a:r>
            <a:r>
              <a:rPr lang="pl-PL" b="1" dirty="0"/>
              <a:t>wady oświadczenia woli w postaci błędu lub podstępu</a:t>
            </a:r>
            <a:r>
              <a:rPr lang="pl-PL" dirty="0"/>
              <a:t>. Błąd w tym przypadku będzie polegał na wywołaniu przez podmiot profesjonalny u konsumenta mylnego wyobrażenia, np. co do istotnych cech świadczenia. W razie zaistnienie błędu lub podstępu można stwierdzić nieważność umowy.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6629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4800" b="1" dirty="0" smtClean="0"/>
              <a:t>Przyczyny ochrony konsumenta przez informację</a:t>
            </a:r>
            <a:endParaRPr lang="pl-PL" sz="4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1627" y="2158408"/>
            <a:ext cx="11334307" cy="408234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l-PL" sz="3400" dirty="0" smtClean="0"/>
              <a:t>rosnąca masowość obrotu, </a:t>
            </a:r>
          </a:p>
          <a:p>
            <a:pPr algn="just"/>
            <a:r>
              <a:rPr lang="pl-PL" sz="3400" dirty="0" smtClean="0"/>
              <a:t>stosowaniem nowych technik marketingowych wywierających wpływ na decyzje konsumentów i utrudniających im rzetelną ocenę coraz większej ilości ofert na rynku </a:t>
            </a:r>
          </a:p>
          <a:p>
            <a:pPr algn="just"/>
            <a:r>
              <a:rPr lang="pl-PL" sz="3400" dirty="0" smtClean="0"/>
              <a:t>nasilenie się zjawisk nieuczciwej, wprowadzającej w błąd reklamy, </a:t>
            </a:r>
          </a:p>
          <a:p>
            <a:pPr algn="just"/>
            <a:r>
              <a:rPr lang="pl-PL" sz="3400" dirty="0" smtClean="0"/>
              <a:t>niejasne formułowanie ofert, </a:t>
            </a:r>
          </a:p>
          <a:p>
            <a:pPr algn="just"/>
            <a:r>
              <a:rPr lang="pl-PL" sz="3400" dirty="0" smtClean="0"/>
              <a:t>kamuflowania niekorzystnych dla konsumentów postanowień wzorców umownych</a:t>
            </a:r>
          </a:p>
          <a:p>
            <a:pPr algn="just"/>
            <a:r>
              <a:rPr lang="pl-PL" sz="3400" dirty="0" smtClean="0"/>
              <a:t>intensywny rozwój rynku usług finansowych i większe zróżnicowanie tych usług, </a:t>
            </a:r>
            <a:endParaRPr lang="pl-PL" sz="3400" dirty="0"/>
          </a:p>
          <a:p>
            <a:pPr algn="just"/>
            <a:r>
              <a:rPr lang="pl-PL" sz="3400" dirty="0" smtClean="0"/>
              <a:t>większa złożoność umów zawieranych z konsumentami</a:t>
            </a:r>
          </a:p>
          <a:p>
            <a:pPr marL="0" indent="0" algn="just">
              <a:buNone/>
            </a:pPr>
            <a:endParaRPr lang="pl-PL" i="1" dirty="0" smtClean="0"/>
          </a:p>
          <a:p>
            <a:pPr marL="0" indent="0" algn="just">
              <a:buNone/>
            </a:pPr>
            <a:r>
              <a:rPr lang="pl-PL" i="1" dirty="0" smtClean="0"/>
              <a:t>„Techniki </a:t>
            </a:r>
            <a:r>
              <a:rPr lang="pl-PL" i="1" dirty="0"/>
              <a:t>okłamywania rozwijają się szybciej, niż techniki weryfikacji </a:t>
            </a:r>
            <a:r>
              <a:rPr lang="pl-PL" i="1" dirty="0" smtClean="0"/>
              <a:t>kłamstw…” E. Łętowska, Prawo Umów Konsumenckich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156846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Sankcje z ustawy o przeciwdziałaniu nieuczciwym praktykom rynkowym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dirty="0"/>
              <a:t>N</a:t>
            </a:r>
            <a:r>
              <a:rPr lang="pl-PL" dirty="0" smtClean="0"/>
              <a:t>a </a:t>
            </a:r>
            <a:r>
              <a:rPr lang="pl-PL" dirty="0"/>
              <a:t>podstawie ustawy o przeciwdziałaniu nieuczciwym praktykom rynkowym niewłaściwe wykonanie obowiązków informacyjnych przez przedsiębiorcę może być potraktowane jako praktyka wprowadzająca w błąd. Art. 12 tej ustawy zawiera katalog żądań cywilnoprawnych z jakimi może wystąpić konsument w przypadku naruszenia jego prawa do informacji, są to żądanie o:</a:t>
            </a:r>
          </a:p>
          <a:p>
            <a:pPr lvl="0" algn="just"/>
            <a:r>
              <a:rPr lang="pl-PL" dirty="0"/>
              <a:t>zaniechanie stosowania praktyki wprowadzającej w błąd, </a:t>
            </a:r>
          </a:p>
          <a:p>
            <a:pPr lvl="0" algn="just"/>
            <a:r>
              <a:rPr lang="pl-PL" dirty="0"/>
              <a:t>usunięcia jej skutków, </a:t>
            </a:r>
          </a:p>
          <a:p>
            <a:pPr lvl="0" algn="just"/>
            <a:r>
              <a:rPr lang="pl-PL" dirty="0"/>
              <a:t>złożenia jednokrotnego lub wielokrotnego oświadczenia odpowiedniej treści i w odpowiedniej formie, </a:t>
            </a:r>
          </a:p>
          <a:p>
            <a:pPr lvl="0" algn="just"/>
            <a:r>
              <a:rPr lang="pl-PL" dirty="0"/>
              <a:t>naprawienie wyrządzonej szkody na zasadach ogólnych, w szczególności żądanie unieważnienia umowy z obowiązkiem wzajemnego zwrotu świadczeń oraz zwrotu przez przedsiębiorcę kosztów związanych z nabyciem produktu, </a:t>
            </a:r>
          </a:p>
          <a:p>
            <a:pPr lvl="0" algn="just"/>
            <a:r>
              <a:rPr lang="pl-PL" dirty="0"/>
              <a:t>zasądzenie odpowiedniej sumy pieniężnej na określony cel społeczny związany ze wspieraniem kultury polskiej, ochroną dziedzictwa narodowego lub ochroną konsumentów.</a:t>
            </a:r>
          </a:p>
        </p:txBody>
      </p:sp>
    </p:spTree>
    <p:extLst>
      <p:ext uri="{BB962C8B-B14F-4D97-AF65-F5344CB8AC3E}">
        <p14:creationId xmlns:p14="http://schemas.microsoft.com/office/powerpoint/2010/main" val="368401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800" b="1" dirty="0" smtClean="0"/>
              <a:t>Sankcja o charakterze administracyjnym</a:t>
            </a:r>
            <a:endParaRPr lang="pl-PL" sz="4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pl-PL" dirty="0"/>
              <a:t>Naruszanie obowiązku udzielania konsumentom wymaganych prawem informacji na gruncie ustawy o ochronie konkurencji i konsumentów może być potraktowane jako praktyka naruszająca zbiorowe interesy konsumentów. </a:t>
            </a:r>
            <a:endParaRPr lang="pl-PL" dirty="0" smtClean="0"/>
          </a:p>
          <a:p>
            <a:pPr lvl="0" algn="just"/>
            <a:r>
              <a:rPr lang="pl-PL" dirty="0" smtClean="0"/>
              <a:t>W </a:t>
            </a:r>
            <a:r>
              <a:rPr lang="pl-PL" dirty="0"/>
              <a:t>sytuacji gdy przedsiębiorca np. nie podaje na stronie internetowej wymaganych informacji o produkcie Prezes Urzędu Ochrony Konkurencji i Konsumentów może wydać odpowiednią decyzję administracyjną  o uznaniu praktyki za naruszającą zbiorowe interesy konsumentów i nakazać jej zaniechania. </a:t>
            </a:r>
            <a:endParaRPr lang="pl-PL" dirty="0" smtClean="0"/>
          </a:p>
          <a:p>
            <a:pPr lvl="0" algn="just"/>
            <a:r>
              <a:rPr lang="pl-PL" dirty="0" smtClean="0"/>
              <a:t>W </a:t>
            </a:r>
            <a:r>
              <a:rPr lang="pl-PL" dirty="0"/>
              <a:t>decyzji Prezes Urzędu może określić środki usunięcia trwających skutków naruszenia zbiorowych interesów konsumentów. Jeżeli przedsiębiorca nie zastosuje się do nakazów, Prezesa UOKiK może nałożyć na niego karę pieniężną w wysokości do 10 % przychodu osiągniętego w roku rozliczeniowym poprzedzającym rok nałożenia kary.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4452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5400" b="1" dirty="0" smtClean="0"/>
              <a:t>Sankcja prawnokarna</a:t>
            </a:r>
            <a:endParaRPr lang="pl-PL" sz="5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0925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pl-PL" dirty="0"/>
              <a:t>W myśl art. 139b ustawy kodeks </a:t>
            </a:r>
            <a:r>
              <a:rPr lang="pl-PL" dirty="0" smtClean="0"/>
              <a:t>wykroczeń</a:t>
            </a:r>
            <a:r>
              <a:rPr lang="pl-PL" i="1" dirty="0" smtClean="0"/>
              <a:t>: </a:t>
            </a:r>
            <a:r>
              <a:rPr lang="pl-PL" i="1" dirty="0"/>
              <a:t>przedsiębiorca, który przy zawieraniu umowy z konsumentem nie spełnia wymagań dotyczących udzielenia informacji lub wydania dokumentu przewidzianych ustawą o prawach konsumenta podlega karze grzywny. </a:t>
            </a:r>
            <a:endParaRPr lang="pl-PL" i="1" dirty="0" smtClean="0"/>
          </a:p>
          <a:p>
            <a:pPr lvl="0" algn="just"/>
            <a:r>
              <a:rPr lang="pl-PL" dirty="0" smtClean="0"/>
              <a:t>Zgodnie  </a:t>
            </a:r>
            <a:r>
              <a:rPr lang="pl-PL" dirty="0"/>
              <a:t>z przepisami ogólnymi kodeksu wykroczeń </a:t>
            </a:r>
            <a:r>
              <a:rPr lang="pl-PL" b="1" dirty="0"/>
              <a:t>grzywna może być wymierzona w zakresie od 20 do 5.000 zł.</a:t>
            </a:r>
            <a:r>
              <a:rPr lang="pl-PL" dirty="0"/>
              <a:t> Znamiona tego wykroczenia zostaną spełnione jeżeli przedsiębiorca w ogóle nie wypełnia obowiązków informacyjnych, bądź udzielone informacje są niepełne lub niezgodne z prawdą, bądź w sytuacji gdy nie wydaje on konsumentowi dokumentu przewidzianego przez </a:t>
            </a:r>
            <a:r>
              <a:rPr lang="pl-PL" dirty="0" err="1"/>
              <a:t>u.p.k</a:t>
            </a:r>
            <a:r>
              <a:rPr lang="pl-PL" dirty="0"/>
              <a:t>. (np. dokument potwierdzający zawarcie umowy). </a:t>
            </a:r>
            <a:endParaRPr lang="pl-PL" dirty="0" smtClean="0"/>
          </a:p>
          <a:p>
            <a:pPr lvl="0" algn="just"/>
            <a:r>
              <a:rPr lang="pl-PL" dirty="0" smtClean="0"/>
              <a:t>Wymiar </a:t>
            </a:r>
            <a:r>
              <a:rPr lang="pl-PL" dirty="0"/>
              <a:t>grzywny będzie ustalał sąd. Aby do postępowania sądowego doszło odpowiedni podmiot musi wystąpić z wnioskiem o ukaranie. Oskarżycielem publicznym w sprawach o wykroczenia co do zasady jest Policja, pokrzywdzony konsument może działać jako strona w charakterze oskarżyciela posiłkowego.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5076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Zapewnienia podawane w reklamach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Art. 556</a:t>
            </a:r>
            <a:r>
              <a:rPr lang="pl-PL" baseline="30000" dirty="0" smtClean="0"/>
              <a:t>1 </a:t>
            </a:r>
            <a:r>
              <a:rPr lang="pl-PL" dirty="0"/>
              <a:t>§ 2 </a:t>
            </a:r>
            <a:r>
              <a:rPr lang="pl-PL" dirty="0" smtClean="0"/>
              <a:t>rozszerza odpowiedzialność </a:t>
            </a:r>
            <a:r>
              <a:rPr lang="pl-PL" dirty="0"/>
              <a:t>sprzedawcy za zapewnienia o właściwościach rzeczy udzielone </a:t>
            </a:r>
            <a:r>
              <a:rPr lang="pl-PL" dirty="0" smtClean="0"/>
              <a:t>kupującemu. </a:t>
            </a:r>
          </a:p>
          <a:p>
            <a:pPr algn="just"/>
            <a:r>
              <a:rPr lang="pl-PL" dirty="0" smtClean="0"/>
              <a:t>Jeśli </a:t>
            </a:r>
            <a:r>
              <a:rPr lang="pl-PL" dirty="0"/>
              <a:t>stroną umowy jest konsument, sprzedawca ponosi odpowiedzialność za brak właściwości rzeczy, o których istnieniu konsument dowiedział się z zapewnienia złożonego publicznie przez producenta i osoby traktowanej jak producent (producent i jego przedstawiciel, osoba wprowadzająca rzecz do obrotu w zakresie swojej działalności gospodarczej, oraz osoba, która podaje się za producenta przez umieszczenie swojej nazwy, znaku towarowego lub innego oznaczenia odróżniającego</a:t>
            </a:r>
            <a:r>
              <a:rPr lang="pl-PL" dirty="0" smtClean="0"/>
              <a:t>).</a:t>
            </a:r>
          </a:p>
          <a:p>
            <a:pPr algn="just"/>
            <a:r>
              <a:rPr lang="pl-PL" dirty="0"/>
              <a:t>P</a:t>
            </a:r>
            <a:r>
              <a:rPr lang="pl-PL" dirty="0" smtClean="0"/>
              <a:t>rzy </a:t>
            </a:r>
            <a:r>
              <a:rPr lang="pl-PL" dirty="0"/>
              <a:t>ocenie zgodności towaru konsumpcyjnego z umową uwzględniać również </a:t>
            </a:r>
            <a:r>
              <a:rPr lang="pl-PL" dirty="0" smtClean="0"/>
              <a:t>należy wszelkie </a:t>
            </a:r>
            <a:r>
              <a:rPr lang="pl-PL" dirty="0"/>
              <a:t>oświadczenia publiczne na temat ich szczególnych właściwości wygłoszone przez sprzedawcę, producenta i ich przedstawicieli, w tym w </a:t>
            </a:r>
            <a:r>
              <a:rPr lang="pl-PL" b="1" dirty="0"/>
              <a:t>reklamie</a:t>
            </a:r>
            <a:r>
              <a:rPr lang="pl-PL" dirty="0"/>
              <a:t> lub na etykiecie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7166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Zapewnienia podawane w reklamie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Ustawodawca nakazuje, aby zapewnienia publiczne producenta i osób z nim zrównanych były równoznaczne z zapewnieniami sprzedawcy, który zawarł umowę z konsumentem: „Jeżeli kupującym jest konsument, na równi z zapewnieniami sprzedawcy traktuje się publiczne zapewnienia</a:t>
            </a:r>
            <a:r>
              <a:rPr lang="pl-PL" dirty="0" smtClean="0"/>
              <a:t>”.</a:t>
            </a:r>
          </a:p>
          <a:p>
            <a:pPr algn="just"/>
            <a:r>
              <a:rPr lang="pl-PL" dirty="0" smtClean="0"/>
              <a:t>Konsument</a:t>
            </a:r>
            <a:r>
              <a:rPr lang="pl-PL" dirty="0"/>
              <a:t>, który kierując się tymi zapewnieniami i informacjami dostępnymi publicznie, podejmie decyzję o wyborze określonego towaru, nie powinien znaleźć się w sytuacji, w której sprzedawca zbyt łatwo unika odpowiedzialności za jakość rzeczy przez wykazanie, że informacja nie pochodzi od niego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0646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Zapewnienia podawane w reklamach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/>
              <a:t>Zapewnienie o właściwościach rzeczy niezależnie od sposobu ich złożenia, jeśli dokonuje go sprzedawca należy traktować, jako oświadczenie woli, które tworzy treść umowy zawartej z konsumentem. Przed zawarciem umowy będzie ono stanowiło albo element oferty, albo propozycji zawarcia umowy na wskazanych </a:t>
            </a:r>
            <a:r>
              <a:rPr lang="pl-PL" dirty="0" smtClean="0"/>
              <a:t>warunkach.</a:t>
            </a:r>
            <a:endParaRPr lang="pl-PL" dirty="0"/>
          </a:p>
          <a:p>
            <a:pPr algn="just"/>
            <a:r>
              <a:rPr lang="pl-PL" dirty="0"/>
              <a:t>Jeśli więc producent lub inna osoba wymieniona w przepisie złoży publiczne zapewnienie, że rzecz ma określone właściwości, sprzedawca poniesie konsekwencje w postaci możliwości skorzystania przez konsumenta z uprawnień wynikających z rękojmi, gdyż taka rzecz nie będzie zgodna z umową.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413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4456"/>
          </a:xfrm>
        </p:spPr>
        <p:txBody>
          <a:bodyPr/>
          <a:lstStyle/>
          <a:p>
            <a:pPr algn="ctr"/>
            <a:r>
              <a:rPr lang="pl-PL" b="1" dirty="0"/>
              <a:t>Zapewnienia podawane w reklamach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9097" y="1169582"/>
            <a:ext cx="11217349" cy="5007381"/>
          </a:xfrm>
        </p:spPr>
        <p:txBody>
          <a:bodyPr>
            <a:noAutofit/>
          </a:bodyPr>
          <a:lstStyle/>
          <a:p>
            <a:pPr algn="just"/>
            <a:r>
              <a:rPr lang="pl-PL" sz="2100" dirty="0"/>
              <a:t>Zapewnienia powinny dotyczyć właściwości, których posiadanie przez rzecz daje się zweryfikować, nawet jeśli w praktyce będzie to trudne. </a:t>
            </a:r>
            <a:endParaRPr lang="pl-PL" sz="2100" dirty="0" smtClean="0"/>
          </a:p>
          <a:p>
            <a:pPr algn="just"/>
            <a:r>
              <a:rPr lang="pl-PL" sz="2100" dirty="0" smtClean="0"/>
              <a:t>Właściwości</a:t>
            </a:r>
            <a:r>
              <a:rPr lang="pl-PL" sz="2100" dirty="0"/>
              <a:t>, będące przedmiotem zapewnień powinny być konkretne np. związane z trwałością, użytecznością, składem, sposobem wytworzenia, energochłonnością, zastosowaniami i wyróżniać dany produkt na tle innych alternatywnych wyrobów i towarów (np. żarówka o większej liczbie godzin świecenia, mniejszym poborze prądu przy danej </a:t>
            </a:r>
            <a:r>
              <a:rPr lang="pl-PL" sz="2100" dirty="0" smtClean="0"/>
              <a:t>jasności</a:t>
            </a:r>
            <a:r>
              <a:rPr lang="pl-PL" sz="2100" baseline="30000" dirty="0" smtClean="0">
                <a:hlinkClick r:id="rId2" action="ppaction://hlinkfile"/>
              </a:rPr>
              <a:t> </a:t>
            </a:r>
            <a:r>
              <a:rPr lang="pl-PL" sz="2100" dirty="0"/>
              <a:t>). </a:t>
            </a:r>
            <a:endParaRPr lang="pl-PL" sz="2100" dirty="0" smtClean="0"/>
          </a:p>
          <a:p>
            <a:pPr algn="just"/>
            <a:r>
              <a:rPr lang="pl-PL" sz="2100" dirty="0" smtClean="0"/>
              <a:t>Reklama </a:t>
            </a:r>
            <a:r>
              <a:rPr lang="pl-PL" sz="2100" dirty="0"/>
              <a:t>może wprowadzać konsumenta w błąd przez pominięcie pewnych istotnych informacji o rzeczy (tzw. reklama </a:t>
            </a:r>
            <a:r>
              <a:rPr lang="pl-PL" sz="2100" dirty="0" smtClean="0"/>
              <a:t>niepełna). </a:t>
            </a:r>
            <a:r>
              <a:rPr lang="pl-PL" sz="2100" dirty="0"/>
              <a:t>Do zapewnień o właściwościach rzeczy należy również zaliczyć cele, do jakich rzecz może być użyta. </a:t>
            </a:r>
            <a:endParaRPr lang="pl-PL" sz="2100" dirty="0" smtClean="0"/>
          </a:p>
          <a:p>
            <a:pPr algn="just"/>
            <a:r>
              <a:rPr lang="pl-PL" sz="2100" dirty="0" smtClean="0"/>
              <a:t>W </a:t>
            </a:r>
            <a:r>
              <a:rPr lang="pl-PL" sz="2100" dirty="0"/>
              <a:t>doktrynie podkreśla się, że treść publicznych zapewnień powinna wskazywać właściwości rzeczy, które będą odbiegać na korzyść od właściwości typowych (standardowych) wyrobów danego rodzaj, w tym także nadawać się do większej liczby lub celów nietypowych w stosunku do przeciętnego towaru danego </a:t>
            </a:r>
            <a:r>
              <a:rPr lang="pl-PL" sz="2100" dirty="0" smtClean="0"/>
              <a:t>rodzaju.</a:t>
            </a:r>
            <a:endParaRPr lang="pl-PL" sz="2100" dirty="0"/>
          </a:p>
          <a:p>
            <a:pPr algn="just"/>
            <a:r>
              <a:rPr lang="pl-PL" sz="2100" dirty="0">
                <a:hlinkClick r:id="rId3" action="ppaction://hlinkfile"/>
              </a:rPr>
              <a:t> </a:t>
            </a:r>
            <a:r>
              <a:rPr lang="pl-PL" sz="2100" dirty="0"/>
              <a:t>Zważywszy na charakter przekazu reklamowego, w którym zwykle w odniesieniu do towaru pojawia się przesada, sugestie nierealistyczne, sprzeczne z porządkiem natury związki </a:t>
            </a:r>
            <a:r>
              <a:rPr lang="pl-PL" sz="2100" dirty="0" smtClean="0"/>
              <a:t>przyczynowe, </a:t>
            </a:r>
            <a:r>
              <a:rPr lang="pl-PL" sz="2100" dirty="0"/>
              <a:t>należy z zakresu odpowiedzialności sprzedawcy wyłączyć te elementy, które wzbudzają oczekiwania sprzeczne z potoczną wiedzą i doświadczeniem, np. panie lewitujące nad kanapą po wypiciu kawy marki x. </a:t>
            </a:r>
            <a:r>
              <a:rPr lang="pl-PL" sz="2100" dirty="0">
                <a:hlinkClick r:id="rId3" action="ppaction://hlinkfile"/>
              </a:rPr>
              <a:t> </a:t>
            </a:r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251038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Zapewnienia podawane w reklamach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276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/>
              <a:t>Sprzedawca </a:t>
            </a:r>
            <a:r>
              <a:rPr lang="pl-PL" dirty="0"/>
              <a:t>nie będzie mógł się uchylić od odpowiedzialności, powołując się na okoliczności wymienione w art. 557 § 3 KC. Będzie natomiast mógł, na podstawie art. 576</a:t>
            </a:r>
            <a:r>
              <a:rPr lang="pl-PL" baseline="30000" dirty="0"/>
              <a:t>1</a:t>
            </a:r>
            <a:r>
              <a:rPr lang="pl-PL" dirty="0"/>
              <a:t> KC, dochodzić zwrotu kosztów, jakie poniósł w związku z wykonywaniem przez konsumenta uprawnień przysługujących mu z tytułu rękojmi.</a:t>
            </a:r>
          </a:p>
          <a:p>
            <a:pPr algn="just"/>
            <a:r>
              <a:rPr lang="pl-PL" dirty="0"/>
              <a:t>Sprzedawca może uchylić się od odpowiedzialności za publiczne zapewnienia producenta, gdy zachodzą okoliczności wymienione w przepisie art. 557 § 3 KC</a:t>
            </a:r>
            <a:r>
              <a:rPr lang="pl-PL" baseline="30000" dirty="0"/>
              <a:t>47</a:t>
            </a:r>
            <a:r>
              <a:rPr lang="pl-PL" baseline="30000" dirty="0">
                <a:hlinkClick r:id="rId2" action="ppaction://hlinkfile"/>
              </a:rPr>
              <a:t> </a:t>
            </a:r>
            <a:r>
              <a:rPr lang="pl-PL" dirty="0"/>
              <a:t>: </a:t>
            </a:r>
          </a:p>
          <a:p>
            <a:pPr lvl="1" algn="just"/>
            <a:r>
              <a:rPr lang="pl-PL" dirty="0" smtClean="0"/>
              <a:t>nie </a:t>
            </a:r>
            <a:r>
              <a:rPr lang="pl-PL" dirty="0"/>
              <a:t>znał zapewnień publicznych złożonych przez producenta i oceniając rzecz rozsądnie, nie mógł ich znać; </a:t>
            </a:r>
          </a:p>
          <a:p>
            <a:pPr lvl="1" algn="just"/>
            <a:r>
              <a:rPr lang="pl-PL" dirty="0" smtClean="0"/>
              <a:t>zapewnienia </a:t>
            </a:r>
            <a:r>
              <a:rPr lang="pl-PL" dirty="0"/>
              <a:t>te nie miały wpływu na decyzję kupującego o zawarciu umowy sprzedaży; </a:t>
            </a:r>
          </a:p>
          <a:p>
            <a:pPr lvl="1" algn="just"/>
            <a:r>
              <a:rPr lang="pl-PL" dirty="0" smtClean="0"/>
              <a:t>treść </a:t>
            </a:r>
            <a:r>
              <a:rPr lang="pl-PL" dirty="0"/>
              <a:t>zapewnień została sprostowana przed zawarciem umowy sprzedaży.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0435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5400" b="1" dirty="0" smtClean="0"/>
              <a:t>Regulamin e-sklepu</a:t>
            </a:r>
            <a:endParaRPr lang="pl-PL" sz="5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520456"/>
            <a:ext cx="10641419" cy="533754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sz="2400" dirty="0"/>
              <a:t>Z</a:t>
            </a:r>
            <a:r>
              <a:rPr lang="pl-PL" sz="2400" dirty="0" smtClean="0"/>
              <a:t>godnie </a:t>
            </a:r>
            <a:r>
              <a:rPr lang="pl-PL" sz="2400" dirty="0"/>
              <a:t>z art. 8 ust. 1 i 3 ustawy z dnia 18 lipca 2002 r. o świadczeniu usług </a:t>
            </a:r>
            <a:r>
              <a:rPr lang="pl-PL" sz="2400" dirty="0" smtClean="0"/>
              <a:t>drogą elektroniczną</a:t>
            </a:r>
            <a:r>
              <a:rPr lang="pl-PL" sz="2400" dirty="0"/>
              <a:t>, sklep internetowy powinien stosować regulamin świadczenia usług </a:t>
            </a:r>
            <a:r>
              <a:rPr lang="pl-PL" sz="2400" dirty="0" smtClean="0"/>
              <a:t>drogą elektroniczną </a:t>
            </a:r>
            <a:r>
              <a:rPr lang="pl-PL" sz="2400" dirty="0"/>
              <a:t>i określić w nim w </a:t>
            </a:r>
            <a:r>
              <a:rPr lang="pl-PL" sz="2400" dirty="0" smtClean="0"/>
              <a:t>szczególności:</a:t>
            </a:r>
          </a:p>
          <a:p>
            <a:pPr marL="457200" lvl="1" indent="0" algn="just">
              <a:buNone/>
            </a:pPr>
            <a:r>
              <a:rPr lang="pl-PL" dirty="0"/>
              <a:t>1) rodzaje i zakres usług świadczonych drogą elektroniczną;</a:t>
            </a:r>
          </a:p>
          <a:p>
            <a:pPr marL="457200" lvl="1" indent="0" algn="just">
              <a:buNone/>
            </a:pPr>
            <a:r>
              <a:rPr lang="pl-PL" dirty="0"/>
              <a:t>2) warunki świadczenia usług drogą elektroniczną, w tym:</a:t>
            </a:r>
          </a:p>
          <a:p>
            <a:pPr marL="914400" lvl="2" indent="0" algn="just">
              <a:buNone/>
            </a:pPr>
            <a:r>
              <a:rPr lang="pl-PL" sz="2400" dirty="0" smtClean="0"/>
              <a:t>a)wymagania </a:t>
            </a:r>
            <a:r>
              <a:rPr lang="pl-PL" sz="2400" dirty="0"/>
              <a:t>techniczne niezbędne do współpracy z systemem teleinformatycznym, </a:t>
            </a:r>
            <a:r>
              <a:rPr lang="pl-PL" sz="2400" dirty="0" smtClean="0"/>
              <a:t>którym posługuje </a:t>
            </a:r>
            <a:r>
              <a:rPr lang="pl-PL" sz="2400" dirty="0"/>
              <a:t>się usługodawca;</a:t>
            </a:r>
          </a:p>
          <a:p>
            <a:pPr marL="914400" lvl="2" indent="0" algn="just">
              <a:buNone/>
            </a:pPr>
            <a:r>
              <a:rPr lang="pl-PL" sz="2400" dirty="0"/>
              <a:t>b) zakaz dostarczania przez usługobiorcę treści o charakterze bezprawnym</a:t>
            </a:r>
            <a:r>
              <a:rPr lang="pl-PL" sz="2400" dirty="0" smtClean="0"/>
              <a:t>;</a:t>
            </a:r>
          </a:p>
          <a:p>
            <a:pPr marL="457200" lvl="1" indent="0" algn="just">
              <a:buNone/>
            </a:pPr>
            <a:r>
              <a:rPr lang="pl-PL" dirty="0"/>
              <a:t>3) warunki zawierania i rozwiązywania umów o świadczenie usług drogą elektroniczną;</a:t>
            </a:r>
          </a:p>
          <a:p>
            <a:pPr marL="457200" lvl="1" indent="0" algn="just">
              <a:buNone/>
            </a:pPr>
            <a:r>
              <a:rPr lang="pl-PL" dirty="0"/>
              <a:t>4) tryb postępowania reklamacyjnego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sz="2400" dirty="0"/>
              <a:t>Niewywiązanie się z tego obowiązku jest w świetle prawa praktyką naruszającą zbiorowe </a:t>
            </a:r>
            <a:r>
              <a:rPr lang="pl-PL" sz="2400" dirty="0" smtClean="0"/>
              <a:t>interesy konsumentów </a:t>
            </a:r>
            <a:r>
              <a:rPr lang="pl-PL" sz="2400" dirty="0"/>
              <a:t>w rozumieniu art. 24 ust. 2 ustawy z dnia 16 lutego 2007 r. o ochronie </a:t>
            </a:r>
            <a:r>
              <a:rPr lang="pl-PL" sz="2400" dirty="0" smtClean="0"/>
              <a:t>konkurencji </a:t>
            </a:r>
            <a:r>
              <a:rPr lang="pl-PL" sz="2400" dirty="0"/>
              <a:t>konsumentów. </a:t>
            </a:r>
          </a:p>
        </p:txBody>
      </p:sp>
    </p:spTree>
    <p:extLst>
      <p:ext uri="{BB962C8B-B14F-4D97-AF65-F5344CB8AC3E}">
        <p14:creationId xmlns:p14="http://schemas.microsoft.com/office/powerpoint/2010/main" val="306971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Regulamin świadczenia usług drogą elektroniczną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6656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/>
              <a:t>Usługodawca </a:t>
            </a:r>
            <a:r>
              <a:rPr lang="pl-PL" dirty="0"/>
              <a:t>ma obowiązek nieodpłatnie udostępnia usługobiorcy </a:t>
            </a:r>
            <a:r>
              <a:rPr lang="pl-PL" dirty="0" smtClean="0"/>
              <a:t>regulaminu </a:t>
            </a:r>
            <a:r>
              <a:rPr lang="pl-PL" dirty="0"/>
              <a:t>przed zawarciem umowy o świadczenie takich usług, a także - na jego żądanie - w taki sposób, który umożliwia pozyskanie, odtwarzanie i utrwalanie treści regulaminu za pomocą systemu teleinformatycznego, którym posługuje się </a:t>
            </a:r>
            <a:r>
              <a:rPr lang="pl-PL" dirty="0" smtClean="0"/>
              <a:t>usługobiorca (art. 8 ust. 1 pkt 2 </a:t>
            </a:r>
            <a:r>
              <a:rPr lang="pl-PL" dirty="0" err="1" smtClean="0"/>
              <a:t>u.ś.u.d.e</a:t>
            </a:r>
            <a:r>
              <a:rPr lang="pl-PL" dirty="0" smtClean="0"/>
              <a:t>).</a:t>
            </a:r>
          </a:p>
          <a:p>
            <a:pPr algn="just"/>
            <a:r>
              <a:rPr lang="pl-PL" dirty="0" smtClean="0"/>
              <a:t>Art. </a:t>
            </a:r>
            <a:r>
              <a:rPr lang="pl-PL" dirty="0"/>
              <a:t>384 § </a:t>
            </a:r>
            <a:r>
              <a:rPr lang="pl-PL" dirty="0" smtClean="0"/>
              <a:t>4 k.c. : jeżeli jedna </a:t>
            </a:r>
            <a:r>
              <a:rPr lang="pl-PL" dirty="0"/>
              <a:t>ze stron posługuje się wzorcem umowy w postaci elektronicznej, powinna udostępnić go drugiej stronie przed zawarciem umowy w taki sposób, aby mogła ona wzorzec ten przechowywać i odtwarzać w zwykłym toku czynności</a:t>
            </a:r>
            <a:r>
              <a:rPr lang="pl-PL" dirty="0" smtClean="0"/>
              <a:t>.</a:t>
            </a:r>
          </a:p>
          <a:p>
            <a:pPr algn="just"/>
            <a:r>
              <a:rPr lang="pl-PL" dirty="0"/>
              <a:t>Reguła </a:t>
            </a:r>
            <a:r>
              <a:rPr lang="pl-PL" dirty="0" smtClean="0"/>
              <a:t>kolizyjna - </a:t>
            </a:r>
            <a:r>
              <a:rPr lang="it-IT" i="1" dirty="0"/>
              <a:t>Lex posterior generali non derogat legi priori speciali </a:t>
            </a:r>
            <a:r>
              <a:rPr lang="pl-PL" i="1" dirty="0" smtClean="0"/>
              <a:t> </a:t>
            </a:r>
            <a:r>
              <a:rPr lang="pl-PL" dirty="0" smtClean="0"/>
              <a:t>(ustawa </a:t>
            </a:r>
            <a:r>
              <a:rPr lang="pl-PL" dirty="0"/>
              <a:t>ogólna późniejsza nie uchyla ustawy szczególnej </a:t>
            </a:r>
            <a:r>
              <a:rPr lang="pl-PL" dirty="0" smtClean="0"/>
              <a:t>wcześniejszej).</a:t>
            </a:r>
          </a:p>
          <a:p>
            <a:pPr algn="just"/>
            <a:r>
              <a:rPr lang="pl-PL" dirty="0" smtClean="0"/>
              <a:t>Czy  udostępnienie wzorca umownego jest równoznaczne z jego doręczeniem?</a:t>
            </a:r>
          </a:p>
        </p:txBody>
      </p:sp>
    </p:spTree>
    <p:extLst>
      <p:ext uri="{BB962C8B-B14F-4D97-AF65-F5344CB8AC3E}">
        <p14:creationId xmlns:p14="http://schemas.microsoft.com/office/powerpoint/2010/main" val="199411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 smtClean="0"/>
              <a:t>Prawo konsumenta do informacji jako gwarant korzystania z autonomii woli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99730" y="1825624"/>
            <a:ext cx="11302410" cy="485162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zasada </a:t>
            </a:r>
            <a:r>
              <a:rPr lang="pl-PL" dirty="0"/>
              <a:t>autonomii woli jest uznawana za podstawową zasadę </a:t>
            </a:r>
            <a:r>
              <a:rPr lang="pl-PL" dirty="0" err="1"/>
              <a:t>dyrektywalną</a:t>
            </a:r>
            <a:r>
              <a:rPr lang="pl-PL" dirty="0"/>
              <a:t> prawa </a:t>
            </a:r>
            <a:r>
              <a:rPr lang="pl-PL" dirty="0" smtClean="0"/>
              <a:t>prywatnego,</a:t>
            </a:r>
            <a:endParaRPr lang="pl-PL" baseline="30000" dirty="0" smtClean="0"/>
          </a:p>
          <a:p>
            <a:pPr algn="just"/>
            <a:r>
              <a:rPr lang="pl-PL" dirty="0" smtClean="0"/>
              <a:t>źródłem </a:t>
            </a:r>
            <a:r>
              <a:rPr lang="pl-PL" dirty="0"/>
              <a:t>słabości konsumentów jest ich niewiedza, nieznajomość przepisów prawa, nieumiejętność oceny praw i obowiązków wynikających z umowy, niezrozumienie postanowień oferty i brak wiedzy o innych ofertach dostępnych na rynku, </a:t>
            </a:r>
            <a:endParaRPr lang="pl-PL" dirty="0" smtClean="0"/>
          </a:p>
          <a:p>
            <a:pPr algn="just"/>
            <a:r>
              <a:rPr lang="pl-PL" dirty="0" smtClean="0"/>
              <a:t>najbardziej </a:t>
            </a:r>
            <a:r>
              <a:rPr lang="pl-PL" dirty="0"/>
              <a:t>odpowiednim środkiem przywrócenia możliwości rzeczywistego samostanowienia jest ochrona przez </a:t>
            </a:r>
            <a:r>
              <a:rPr lang="pl-PL" dirty="0" smtClean="0"/>
              <a:t>informację,</a:t>
            </a:r>
          </a:p>
          <a:p>
            <a:pPr algn="just"/>
            <a:r>
              <a:rPr lang="pl-PL" dirty="0"/>
              <a:t>z</a:t>
            </a:r>
            <a:r>
              <a:rPr lang="pl-PL" dirty="0" smtClean="0"/>
              <a:t>astosowanie </a:t>
            </a:r>
            <a:r>
              <a:rPr lang="pl-PL" dirty="0"/>
              <a:t>prawnych instrumentów ochrony przez informację nie zastępuje wyborów dokonywanych przez same strony, nie kształtuje władczo treści praw i obowiązków ustalanych przez oświadczenie woli podmiotów danego stosunku </a:t>
            </a:r>
            <a:r>
              <a:rPr lang="pl-PL" dirty="0" smtClean="0"/>
              <a:t>prawnego</a:t>
            </a:r>
          </a:p>
          <a:p>
            <a:pPr algn="just"/>
            <a:r>
              <a:rPr lang="pl-PL" dirty="0" smtClean="0"/>
              <a:t>kompensacja </a:t>
            </a:r>
            <a:r>
              <a:rPr lang="pl-PL" dirty="0"/>
              <a:t>upośledzenia informacyjnego konsumentów następuje przy poszanowaniu fundamentalnej w prawie umów zasady autonomii stron w zakresie kształtowania wzajemnych relacji </a:t>
            </a:r>
            <a:r>
              <a:rPr lang="pl-PL" dirty="0" smtClean="0"/>
              <a:t>prawnych</a:t>
            </a:r>
            <a:endParaRPr lang="pl-PL" baseline="30000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712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Klauzule abuzywne w regulaminach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9349" y="1668869"/>
            <a:ext cx="10997609" cy="54336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Do </a:t>
            </a:r>
            <a:r>
              <a:rPr lang="pl-PL" dirty="0"/>
              <a:t>najczęściej stosowanych przez sklepy internetowe klauzul abuzywnych zalicza się:</a:t>
            </a:r>
          </a:p>
          <a:p>
            <a:pPr lvl="1"/>
            <a:r>
              <a:rPr lang="pl-PL" dirty="0" smtClean="0"/>
              <a:t> </a:t>
            </a:r>
            <a:r>
              <a:rPr lang="pl-PL" dirty="0"/>
              <a:t>ograniczanie odpowiedzialności za prawidłowość informacji o produktach, które są </a:t>
            </a:r>
            <a:r>
              <a:rPr lang="pl-PL" dirty="0" smtClean="0"/>
              <a:t>prezentowane na </a:t>
            </a:r>
            <a:r>
              <a:rPr lang="pl-PL" dirty="0"/>
              <a:t>stronach internetowych sklepów;</a:t>
            </a:r>
          </a:p>
          <a:p>
            <a:pPr lvl="1"/>
            <a:r>
              <a:rPr lang="pl-PL" dirty="0" smtClean="0"/>
              <a:t>ograniczanie </a:t>
            </a:r>
            <a:r>
              <a:rPr lang="pl-PL" dirty="0"/>
              <a:t>lub wyłączanie odpowiedzialności za działania podmiotów dostarczających </a:t>
            </a:r>
            <a:r>
              <a:rPr lang="pl-PL" dirty="0" smtClean="0"/>
              <a:t>zakupiony produkt </a:t>
            </a:r>
            <a:r>
              <a:rPr lang="pl-PL" dirty="0"/>
              <a:t>konsumentom (operatorów pocztowych, firmy kurierskie);</a:t>
            </a:r>
          </a:p>
          <a:p>
            <a:pPr lvl="1"/>
            <a:r>
              <a:rPr lang="pl-PL" dirty="0" smtClean="0"/>
              <a:t>ograniczanie </a:t>
            </a:r>
            <a:r>
              <a:rPr lang="pl-PL" dirty="0"/>
              <a:t>uprawnienia konsumenta do odstąpienia od umowy zawartej na odległość;</a:t>
            </a:r>
          </a:p>
          <a:p>
            <a:pPr lvl="1"/>
            <a:r>
              <a:rPr lang="pl-PL" dirty="0" smtClean="0"/>
              <a:t>ograniczanie </a:t>
            </a:r>
            <a:r>
              <a:rPr lang="pl-PL" dirty="0"/>
              <a:t>odpowiedzialności z </a:t>
            </a:r>
            <a:r>
              <a:rPr lang="pl-PL" dirty="0" smtClean="0"/>
              <a:t>tytułu wadliwości rzeczy sprzedanej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5180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800" b="1" dirty="0" smtClean="0"/>
              <a:t>Regulamin sklepu internetowego</a:t>
            </a:r>
            <a:endParaRPr lang="pl-PL" sz="4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 algn="just">
              <a:buAutoNum type="romanUcPeriod"/>
            </a:pPr>
            <a:r>
              <a:rPr lang="pl-PL" dirty="0" smtClean="0"/>
              <a:t>Definiowanie użytych w regulaminie zwrotów, np. klient </a:t>
            </a:r>
            <a:r>
              <a:rPr lang="pl-PL" dirty="0"/>
              <a:t>– osoba fizyczna, osoba prawna lub jednostka organizacyjna niebędąca osobą prawną, której przepisy szczególne przyznają zdolność prawną, która dokonuje </a:t>
            </a:r>
            <a:r>
              <a:rPr lang="pl-PL" dirty="0" smtClean="0"/>
              <a:t>zamówienia </a:t>
            </a:r>
            <a:r>
              <a:rPr lang="pl-PL" dirty="0"/>
              <a:t>w ramach </a:t>
            </a:r>
            <a:r>
              <a:rPr lang="pl-PL" dirty="0" smtClean="0"/>
              <a:t>Sklepu</a:t>
            </a:r>
          </a:p>
          <a:p>
            <a:pPr marL="571500" indent="-571500" algn="just">
              <a:buAutoNum type="romanUcPeriod"/>
            </a:pPr>
            <a:r>
              <a:rPr lang="pl-PL" dirty="0" smtClean="0"/>
              <a:t>Postanowienia ogólne – niniejszy regulamin określa…, adres sklepu, kto sklep prowadzi (oznaczenie nazwy/firmy, siedziby, nr KRS, itp.), wymagania techniczne korzystania z danego sklepu internetowego, dostęp do regulaminu</a:t>
            </a:r>
          </a:p>
          <a:p>
            <a:pPr marL="571500" indent="-571500" algn="just">
              <a:buAutoNum type="romanUcPeriod"/>
            </a:pPr>
            <a:r>
              <a:rPr lang="pl-PL" dirty="0" smtClean="0"/>
              <a:t>Zasady korzystania ze sklepu – procedura rejestracyjna, zakres wymaganych danych, obowiązki korzystającego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571500" indent="-571500" algn="just">
              <a:buAutoNum type="romanUcPeriod"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3117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Regulamin </a:t>
            </a:r>
            <a:r>
              <a:rPr lang="pl-PL" b="1" dirty="0" smtClean="0"/>
              <a:t>sklepu internetowego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9609" y="1825624"/>
            <a:ext cx="11515061" cy="5340720"/>
          </a:xfrm>
        </p:spPr>
        <p:txBody>
          <a:bodyPr>
            <a:normAutofit/>
          </a:bodyPr>
          <a:lstStyle/>
          <a:p>
            <a:pPr marL="712788" lvl="1" indent="-531813" algn="just">
              <a:buNone/>
              <a:tabLst>
                <a:tab pos="265113" algn="l"/>
              </a:tabLst>
            </a:pPr>
            <a:r>
              <a:rPr lang="pl-PL" dirty="0" smtClean="0"/>
              <a:t>IV. Procedura zawarcia umowy sprzedaży – składanie zamówienia, podsumowanie zamówienia, konieczność akceptacji regulaminu, potwierdzenie zamówienia</a:t>
            </a:r>
          </a:p>
          <a:p>
            <a:pPr marL="712788" lvl="1" indent="-531813" algn="just">
              <a:buNone/>
              <a:tabLst>
                <a:tab pos="893763" algn="l"/>
              </a:tabLst>
            </a:pPr>
            <a:r>
              <a:rPr lang="pl-PL" dirty="0" smtClean="0"/>
              <a:t>V. 	Dostawa – sposoby dostawy i ich koszt, termin realizacji zamówienia, obszar dostawy, wymiana towaru</a:t>
            </a:r>
          </a:p>
          <a:p>
            <a:pPr marL="712788" lvl="1" indent="-531813" algn="just">
              <a:buNone/>
              <a:tabLst>
                <a:tab pos="265113" algn="l"/>
              </a:tabLst>
            </a:pPr>
            <a:r>
              <a:rPr lang="pl-PL" dirty="0" smtClean="0"/>
              <a:t>VI. 	Cena i metody płatności – co składa się na cenę, możliwe formy płatności</a:t>
            </a:r>
          </a:p>
          <a:p>
            <a:pPr marL="712788" lvl="1" indent="-531813" algn="just">
              <a:buNone/>
              <a:tabLst>
                <a:tab pos="265113" algn="l"/>
              </a:tabLst>
            </a:pPr>
            <a:r>
              <a:rPr lang="pl-PL" dirty="0" smtClean="0"/>
              <a:t>VII. Prawo odstąpienia od umowy – informacja, że takie prawo w ogóle przysługuje, termin na odstąpienie, możliwość skorzystania z gotowego formularza, skutki odstąpienia</a:t>
            </a:r>
          </a:p>
          <a:p>
            <a:pPr marL="712788" lvl="1" indent="-531813" algn="just">
              <a:buNone/>
              <a:tabLst>
                <a:tab pos="265113" algn="l"/>
              </a:tabLst>
            </a:pPr>
            <a:r>
              <a:rPr lang="pl-PL" dirty="0" smtClean="0"/>
              <a:t>VIII. Reklamacja towarów – informacja o uprawnieniach wynikających z k.c. odnośnie rękojmi, adres pod którym można dany towar reklamować</a:t>
            </a:r>
          </a:p>
          <a:p>
            <a:pPr marL="712788" lvl="1" indent="-531813" algn="just">
              <a:buNone/>
              <a:tabLst>
                <a:tab pos="265113" algn="l"/>
              </a:tabLst>
            </a:pPr>
            <a:r>
              <a:rPr lang="pl-PL" dirty="0" smtClean="0"/>
              <a:t>IX. Postanowienie końcowe – rozwiązywanie umów terminowych, zmiana umowy, rozstrzyganie sporów</a:t>
            </a:r>
          </a:p>
          <a:p>
            <a:pPr marL="542925" lvl="1" indent="-361950">
              <a:buNone/>
            </a:pPr>
            <a:endParaRPr lang="pl-PL" dirty="0" smtClean="0"/>
          </a:p>
          <a:p>
            <a:pPr marL="542925" lvl="1" indent="-36195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88979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Polityka ochrony konsumenta w UE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Wspólnotowa polityka konsumencka i podejmowane w jej ramach działania legislacyjne oparte są na paradygmacie ochrony konsumenta przez </a:t>
            </a:r>
            <a:r>
              <a:rPr lang="pl-PL" dirty="0" smtClean="0"/>
              <a:t>informację</a:t>
            </a:r>
            <a:r>
              <a:rPr lang="pl-PL" baseline="30000" dirty="0" smtClean="0"/>
              <a:t> </a:t>
            </a:r>
            <a:r>
              <a:rPr lang="pl-PL" dirty="0"/>
              <a:t>. </a:t>
            </a:r>
            <a:endParaRPr lang="pl-PL" dirty="0" smtClean="0"/>
          </a:p>
          <a:p>
            <a:pPr algn="just"/>
            <a:r>
              <a:rPr lang="pl-PL" dirty="0" smtClean="0"/>
              <a:t>Działanie </a:t>
            </a:r>
            <a:r>
              <a:rPr lang="pl-PL" dirty="0"/>
              <a:t>tego paradygmatu rozciąga się zarówno na tworzenie prawa wspólnotowego, jak i na ocenę dopuszczalności ograniczeń podstawowych swobód traktatowych przez państwa członkowskie. </a:t>
            </a:r>
            <a:endParaRPr lang="pl-PL" dirty="0" smtClean="0"/>
          </a:p>
          <a:p>
            <a:pPr algn="just"/>
            <a:r>
              <a:rPr lang="pl-PL" dirty="0" smtClean="0"/>
              <a:t>Wiele </a:t>
            </a:r>
            <a:r>
              <a:rPr lang="pl-PL" dirty="0"/>
              <a:t>dyrektyw konsumenckich harmonizujących krajowe regulacje z zakresu prawa kontraktowego zawiera instrumenty informacyjne. </a:t>
            </a:r>
            <a:endParaRPr lang="pl-PL" dirty="0" smtClean="0"/>
          </a:p>
          <a:p>
            <a:pPr algn="just"/>
            <a:r>
              <a:rPr lang="pl-PL" dirty="0" smtClean="0"/>
              <a:t>Niejednokrotnie </a:t>
            </a:r>
            <a:r>
              <a:rPr lang="pl-PL" dirty="0"/>
              <a:t>przybierają one formę szczegółowych katalogów informacji, które powinny być przekazane konsumentowi na poszczególnych etapach </a:t>
            </a:r>
            <a:r>
              <a:rPr lang="pl-PL" dirty="0" smtClean="0"/>
              <a:t>kontraktowania</a:t>
            </a:r>
            <a:r>
              <a:rPr lang="pl-PL" dirty="0"/>
              <a:t> </a:t>
            </a:r>
            <a:r>
              <a:rPr lang="pl-PL" dirty="0" smtClean="0"/>
              <a:t>– ma to miejsce w przypadku stwierdzenia deficytu informacji po stronie konsumenta na poszczególnych obszarach rynku.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9957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5400" b="1" dirty="0" smtClean="0"/>
              <a:t>Źródła</a:t>
            </a:r>
            <a:endParaRPr lang="pl-PL" sz="5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857614" cy="487288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Najważniejszym aktem prawnym Unii z punktu widzenia interesów konsumentów jest Traktat o funkcjonowaniu Unii Europejskiej (</a:t>
            </a:r>
            <a:r>
              <a:rPr lang="pl-PL" dirty="0" err="1"/>
              <a:t>Dz.Urz</a:t>
            </a:r>
            <a:r>
              <a:rPr lang="pl-PL" dirty="0"/>
              <a:t>. UE C 83 z 2010 r., </a:t>
            </a:r>
            <a:r>
              <a:rPr lang="pl-PL" dirty="0">
                <a:hlinkClick r:id="rId2"/>
              </a:rPr>
              <a:t>s. 47</a:t>
            </a:r>
            <a:r>
              <a:rPr lang="pl-PL" dirty="0"/>
              <a:t>), który w </a:t>
            </a:r>
            <a:r>
              <a:rPr lang="pl-PL" dirty="0">
                <a:hlinkClick r:id="rId3"/>
              </a:rPr>
              <a:t>art. 169 ust. 1</a:t>
            </a:r>
            <a:r>
              <a:rPr lang="pl-PL" dirty="0"/>
              <a:t> stanowi: </a:t>
            </a:r>
            <a:r>
              <a:rPr lang="pl-PL" i="1" dirty="0" smtClean="0"/>
              <a:t>Unia </a:t>
            </a:r>
            <a:r>
              <a:rPr lang="pl-PL" i="1" dirty="0"/>
              <a:t>przyczynia się do ochrony zdrowia, bezpieczeństwa i interesów gospodarczych konsumentów, jak również wspierania ich prawa do informacji, edukacji i organizowania się w celu zachowania ich </a:t>
            </a:r>
            <a:r>
              <a:rPr lang="pl-PL" i="1" dirty="0" smtClean="0"/>
              <a:t>interesów</a:t>
            </a:r>
            <a:r>
              <a:rPr lang="pl-PL" i="1" dirty="0"/>
              <a:t>.</a:t>
            </a:r>
            <a:endParaRPr lang="pl-PL" i="1" dirty="0" smtClean="0"/>
          </a:p>
          <a:p>
            <a:pPr algn="just"/>
            <a:r>
              <a:rPr lang="pl-PL" dirty="0" smtClean="0"/>
              <a:t>Przepis </a:t>
            </a:r>
            <a:r>
              <a:rPr lang="pl-PL" dirty="0"/>
              <a:t>ten dał traktatową podstawę do realizowania unijnej polityki ochrony </a:t>
            </a:r>
            <a:r>
              <a:rPr lang="pl-PL" dirty="0" smtClean="0"/>
              <a:t>konsumentów</a:t>
            </a:r>
          </a:p>
          <a:p>
            <a:pPr algn="just"/>
            <a:r>
              <a:rPr lang="pl-PL" dirty="0"/>
              <a:t>Wykonywanie unijnej polityki w tym obszarze przejawia się przede wszystkim w działaniach legislacyjnych, wśród których na wymienienie zasługuje wydana ostatnio dyrektywa 2011/83/UE. Zgodnie z </a:t>
            </a:r>
            <a:r>
              <a:rPr lang="pl-PL" dirty="0">
                <a:hlinkClick r:id="rId4"/>
              </a:rPr>
              <a:t>art. 4</a:t>
            </a:r>
            <a:r>
              <a:rPr lang="pl-PL" dirty="0"/>
              <a:t> dyrektywy 2011/83/UE o prawach konsumentów, przyjmuje ona </a:t>
            </a:r>
            <a:r>
              <a:rPr lang="pl-PL" u="sng" dirty="0"/>
              <a:t>harmonizację zupełną</a:t>
            </a:r>
            <a:r>
              <a:rPr lang="pl-PL" dirty="0"/>
              <a:t>, co zakazuje wprowadzania do prawa krajowego państw członkowskich przepisów odbiegających od tych, które zostały przyjęte w dyrektywie, z wyjątkiem tych obszarów, co do których wprowadzono opcje regulacyjne.</a:t>
            </a:r>
          </a:p>
        </p:txBody>
      </p:sp>
    </p:spTree>
    <p:extLst>
      <p:ext uri="{BB962C8B-B14F-4D97-AF65-F5344CB8AC3E}">
        <p14:creationId xmlns:p14="http://schemas.microsoft.com/office/powerpoint/2010/main" val="102684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5670" y="-65722"/>
            <a:ext cx="10515600" cy="1325563"/>
          </a:xfrm>
        </p:spPr>
        <p:txBody>
          <a:bodyPr/>
          <a:lstStyle/>
          <a:p>
            <a:pPr algn="ctr"/>
            <a:r>
              <a:rPr lang="pl-PL" b="1" dirty="0"/>
              <a:t>Źródła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3526" y="850605"/>
            <a:ext cx="11323674" cy="5651796"/>
          </a:xfrm>
        </p:spPr>
        <p:txBody>
          <a:bodyPr>
            <a:noAutofit/>
          </a:bodyPr>
          <a:lstStyle/>
          <a:p>
            <a:pPr algn="just"/>
            <a:r>
              <a:rPr lang="pl-PL" sz="2400" dirty="0"/>
              <a:t>W krajowym porządku prawnym regulacją o podstawowym znaczeniu jest </a:t>
            </a:r>
            <a:r>
              <a:rPr lang="pl-PL" sz="2400" dirty="0">
                <a:hlinkClick r:id="rId3"/>
              </a:rPr>
              <a:t>art. 76</a:t>
            </a:r>
            <a:r>
              <a:rPr lang="pl-PL" sz="2400" dirty="0"/>
              <a:t> </a:t>
            </a:r>
            <a:r>
              <a:rPr lang="pl-PL" sz="2400" dirty="0" smtClean="0"/>
              <a:t>Konstytucji </a:t>
            </a:r>
            <a:r>
              <a:rPr lang="pl-PL" sz="2400" dirty="0"/>
              <a:t>RP. Zgodnie z nim, </a:t>
            </a:r>
            <a:r>
              <a:rPr lang="pl-PL" sz="2400" i="1" dirty="0"/>
              <a:t>obowiązkiem władz publicznych jest ochrona konsumentów przed działaniami zagrażającymi ich zdrowiu, prywatności i bezpieczeństwu oraz przed nieuczciwymi praktykami rynkowymi, przy czym zakres ochrony powinna określać ustawa</a:t>
            </a:r>
            <a:r>
              <a:rPr lang="pl-PL" sz="2400" dirty="0"/>
              <a:t>. </a:t>
            </a:r>
            <a:endParaRPr lang="pl-PL" sz="2400" dirty="0" smtClean="0"/>
          </a:p>
          <a:p>
            <a:pPr algn="just"/>
            <a:r>
              <a:rPr lang="pl-PL" sz="2400" dirty="0" smtClean="0"/>
              <a:t>Wskazany </a:t>
            </a:r>
            <a:r>
              <a:rPr lang="pl-PL" sz="2400" dirty="0"/>
              <a:t>przepis ma znaczenie dla tworzenia zasad polityki państwa, w związku z czym nie daje on konsumentom bezpośrednich konstytucyjnych praw </a:t>
            </a:r>
            <a:r>
              <a:rPr lang="pl-PL" sz="2400" dirty="0" smtClean="0"/>
              <a:t>podmiotowych. </a:t>
            </a:r>
          </a:p>
          <a:p>
            <a:pPr algn="just"/>
            <a:r>
              <a:rPr lang="pl-PL" sz="2400" dirty="0" smtClean="0"/>
              <a:t>Zdaniem </a:t>
            </a:r>
            <a:r>
              <a:rPr lang="pl-PL" sz="2400" dirty="0"/>
              <a:t>Rzecznika Praw Obywatelskich, zagadnienie to należy rozpatrywać także w aspekcie </a:t>
            </a:r>
            <a:r>
              <a:rPr lang="pl-PL" sz="2400" dirty="0">
                <a:hlinkClick r:id="rId4"/>
              </a:rPr>
              <a:t>art. 54 ust. 1</a:t>
            </a:r>
            <a:r>
              <a:rPr lang="pl-PL" sz="2400" dirty="0"/>
              <a:t> Konstytucji RP, gwarantującego każdemu wolność pozyskiwania i rozpowszechniania informacji. Uzupełnieniem regulacji konstytucyjnej są odesłania zawarte w </a:t>
            </a:r>
            <a:r>
              <a:rPr lang="pl-PL" sz="2400" dirty="0">
                <a:hlinkClick r:id="rId3"/>
              </a:rPr>
              <a:t>art. 76</a:t>
            </a:r>
            <a:r>
              <a:rPr lang="pl-PL" sz="2400" dirty="0"/>
              <a:t> ustawy zasadniczej dotyczące zakresu ochrony konsumentów, w związku z tym należy mieć na uwadze konstytucyjną wolność pozyskiwania informacji, w tym w szczególności konsumenckie prawo do uzyskania informacji o przedmiocie i warunkach transakcji. </a:t>
            </a:r>
            <a:endParaRPr lang="pl-PL" sz="2400" dirty="0" smtClean="0"/>
          </a:p>
          <a:p>
            <a:pPr algn="just"/>
            <a:r>
              <a:rPr lang="pl-PL" sz="2400" dirty="0" smtClean="0"/>
              <a:t>Prawo </a:t>
            </a:r>
            <a:r>
              <a:rPr lang="pl-PL" sz="2400" dirty="0"/>
              <a:t>do informacji kontrahenta-konsumenta </a:t>
            </a:r>
            <a:r>
              <a:rPr lang="pl-PL" sz="2400" dirty="0" smtClean="0"/>
              <a:t>wynika także z </a:t>
            </a:r>
            <a:r>
              <a:rPr lang="pl-PL" sz="2400" dirty="0"/>
              <a:t>prawa umów i z szerszego obowiązku do informowania i „lojalnego” traktowania kontrahenta, które może zostać wywiedzione z </a:t>
            </a:r>
            <a:r>
              <a:rPr lang="pl-PL" sz="2400" dirty="0">
                <a:hlinkClick r:id="rId5"/>
              </a:rPr>
              <a:t>art. 354</a:t>
            </a:r>
            <a:r>
              <a:rPr lang="pl-PL" sz="2400" dirty="0"/>
              <a:t> </a:t>
            </a:r>
            <a:r>
              <a:rPr lang="pl-PL" sz="2400" dirty="0" smtClean="0"/>
              <a:t>k.c.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43540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Cechy obowiązków informacyjnych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235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dirty="0"/>
              <a:t>1) </a:t>
            </a:r>
            <a:r>
              <a:rPr lang="pl-PL" dirty="0" smtClean="0"/>
              <a:t>Dyrektywa </a:t>
            </a:r>
            <a:r>
              <a:rPr lang="pl-PL" dirty="0"/>
              <a:t>2011/83/UE, a w ślad za nią polska ustawa o prawach konsumentów, nakładają rozbudowane obowiązki informacyjne na przedsiębiorców. </a:t>
            </a:r>
          </a:p>
          <a:p>
            <a:pPr marL="0" indent="0" algn="just">
              <a:buNone/>
            </a:pPr>
            <a:r>
              <a:rPr lang="pl-PL" dirty="0"/>
              <a:t>2) </a:t>
            </a:r>
            <a:r>
              <a:rPr lang="pl-PL" dirty="0" smtClean="0"/>
              <a:t>Obowiązki </a:t>
            </a:r>
            <a:r>
              <a:rPr lang="pl-PL" dirty="0"/>
              <a:t>te stanowią część rozbudowanej regulacji tzw. etapu przedkontraktowego, charakterystycznej dla unijnego prawa konsumenckiego. </a:t>
            </a:r>
          </a:p>
          <a:p>
            <a:pPr marL="0" indent="0" algn="just">
              <a:buNone/>
            </a:pPr>
            <a:r>
              <a:rPr lang="pl-PL" dirty="0"/>
              <a:t>3) </a:t>
            </a:r>
            <a:r>
              <a:rPr lang="pl-PL" dirty="0" smtClean="0"/>
              <a:t>Usystematyzowanie </a:t>
            </a:r>
            <a:r>
              <a:rPr lang="pl-PL" dirty="0"/>
              <a:t>obowiązków informacyjnych stało się niezbędne ze względu na rozbudowanie i rozdrobnienie regulacji etapów przedkontraktowych, w szczególności rozbieżne ujmowanie obowiązków informacyjnych. </a:t>
            </a:r>
          </a:p>
          <a:p>
            <a:pPr marL="0" indent="0" algn="just">
              <a:buNone/>
            </a:pPr>
            <a:r>
              <a:rPr lang="pl-PL" dirty="0"/>
              <a:t>4) </a:t>
            </a:r>
            <a:r>
              <a:rPr lang="pl-PL" dirty="0" smtClean="0"/>
              <a:t>Wprowadzono </a:t>
            </a:r>
            <a:r>
              <a:rPr lang="pl-PL" dirty="0"/>
              <a:t>odrębne katalogi obowiązków informacyjnych, zależnie od tego, czy chodzi o: </a:t>
            </a:r>
          </a:p>
          <a:p>
            <a:pPr marL="457200" lvl="1" indent="0" algn="just">
              <a:buNone/>
            </a:pPr>
            <a:r>
              <a:rPr lang="pl-PL" dirty="0"/>
              <a:t>a) </a:t>
            </a:r>
            <a:r>
              <a:rPr lang="pl-PL" dirty="0" smtClean="0"/>
              <a:t>umowy </a:t>
            </a:r>
            <a:r>
              <a:rPr lang="pl-PL" dirty="0"/>
              <a:t>zawierane na odległość i umowy zawierane poza lokalem przedsiębiorstwa, czyli w tzw. okolicznościach nietypowych oraz </a:t>
            </a:r>
          </a:p>
          <a:p>
            <a:pPr marL="457200" lvl="1" indent="0" algn="just">
              <a:buNone/>
            </a:pPr>
            <a:r>
              <a:rPr lang="pl-PL" dirty="0"/>
              <a:t>b) </a:t>
            </a:r>
            <a:r>
              <a:rPr lang="pl-PL" dirty="0" smtClean="0"/>
              <a:t>inne </a:t>
            </a:r>
            <a:r>
              <a:rPr lang="pl-PL" dirty="0"/>
              <a:t>kategorie umów, tj. zawierane w okolicznościach typowych. </a:t>
            </a: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5</a:t>
            </a:r>
            <a:r>
              <a:rPr lang="pl-PL" dirty="0"/>
              <a:t>) </a:t>
            </a:r>
            <a:r>
              <a:rPr lang="pl-PL" dirty="0" smtClean="0"/>
              <a:t>W </a:t>
            </a:r>
            <a:r>
              <a:rPr lang="pl-PL" dirty="0"/>
              <a:t>świetle nowych przepisów podkreślić należy zwiększone znaczenie obowiązku przekazania konsumentowi określonych informacji w sposób transparentny, czyli jasny i zrozumiały. Istotna jest nie tylko formalna zgodność z przepisami, ale wymóg syntetycznego ujmowania informacji, tak aby zachęcać konsumentów do zapoznania się z nimi. </a:t>
            </a:r>
          </a:p>
          <a:p>
            <a:pPr marL="0" indent="0" algn="just">
              <a:buNone/>
            </a:pPr>
            <a:r>
              <a:rPr lang="pl-PL" dirty="0"/>
              <a:t>6) </a:t>
            </a:r>
            <a:r>
              <a:rPr lang="pl-PL" dirty="0" smtClean="0"/>
              <a:t>Cechą </a:t>
            </a:r>
            <a:r>
              <a:rPr lang="pl-PL" dirty="0"/>
              <a:t>szczególną nowych przepisów jest rozbudowanie regulacji dotyczącej zawierania umów konsumenckich przez Internet.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7929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619760"/>
            <a:ext cx="10515600" cy="1070928"/>
          </a:xfrm>
        </p:spPr>
        <p:txBody>
          <a:bodyPr>
            <a:noAutofit/>
          </a:bodyPr>
          <a:lstStyle/>
          <a:p>
            <a:pPr algn="ctr"/>
            <a:r>
              <a:rPr lang="pl-PL" sz="5400" b="1" dirty="0"/>
              <a:t>Sposób przedstawienia informacji</a:t>
            </a:r>
            <a:r>
              <a:rPr lang="pl-PL" sz="5400" dirty="0"/>
              <a:t/>
            </a:r>
            <a:br>
              <a:rPr lang="pl-PL" sz="5400" dirty="0"/>
            </a:br>
            <a:endParaRPr lang="pl-PL" sz="5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Informacje </a:t>
            </a:r>
            <a:r>
              <a:rPr lang="pl-PL" dirty="0"/>
              <a:t>dostarczane konsumentowi przez przedsiębiorcę muszą być dla niego </a:t>
            </a:r>
            <a:r>
              <a:rPr lang="pl-PL" b="1" dirty="0"/>
              <a:t>jasne i </a:t>
            </a:r>
            <a:r>
              <a:rPr lang="pl-PL" b="1" dirty="0" smtClean="0"/>
              <a:t>zrozumiałe</a:t>
            </a:r>
            <a:r>
              <a:rPr lang="pl-PL" dirty="0" smtClean="0"/>
              <a:t>, tzn. przedstawione </a:t>
            </a:r>
            <a:r>
              <a:rPr lang="pl-PL" dirty="0"/>
              <a:t>w przystępny sposób (np. odpowiednią czcionką, z pogrubieniem najważniejszych </a:t>
            </a:r>
            <a:r>
              <a:rPr lang="pl-PL" dirty="0" smtClean="0"/>
              <a:t>rzeczy), unikać </a:t>
            </a:r>
            <a:r>
              <a:rPr lang="pl-PL" dirty="0"/>
              <a:t>należy zwrotów nieprecyzyjnych, które konsument może interpretować na kilka </a:t>
            </a:r>
            <a:r>
              <a:rPr lang="pl-PL" dirty="0" smtClean="0"/>
              <a:t>sposobów, niedopuszczalne </a:t>
            </a:r>
            <a:r>
              <a:rPr lang="pl-PL" dirty="0"/>
              <a:t>jest też udostępnianie informacji wprowadzających w błąd. </a:t>
            </a:r>
          </a:p>
          <a:p>
            <a:pPr algn="just"/>
            <a:r>
              <a:rPr lang="pl-PL" dirty="0"/>
              <a:t>Konsument powinien otrzymać od przedsiębiorcy stosowne informacje</a:t>
            </a:r>
            <a:r>
              <a:rPr lang="pl-PL" i="1" dirty="0"/>
              <a:t> </a:t>
            </a:r>
            <a:r>
              <a:rPr lang="pl-PL" b="1" i="1" dirty="0"/>
              <a:t>najpóźniej w chwili wyrażenia przez niego woli związania się umową</a:t>
            </a:r>
            <a:r>
              <a:rPr lang="pl-PL" dirty="0"/>
              <a:t>. Powinno to zatem nastąpić, gdy klient w sklepie internetowym po wybraniu określonego towaru naciśnie przycisk </a:t>
            </a:r>
            <a:r>
              <a:rPr lang="pl-PL" i="1" dirty="0"/>
              <a:t>składam zamówienie</a:t>
            </a:r>
            <a:r>
              <a:rPr lang="pl-PL" dirty="0"/>
              <a:t> lub inny równoznaczny.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5211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690880"/>
            <a:ext cx="10515600" cy="999808"/>
          </a:xfrm>
        </p:spPr>
        <p:txBody>
          <a:bodyPr>
            <a:normAutofit fontScale="90000"/>
          </a:bodyPr>
          <a:lstStyle/>
          <a:p>
            <a:pPr algn="ctr"/>
            <a:r>
              <a:rPr lang="pl-PL" sz="5300" b="1" dirty="0"/>
              <a:t>O czym musi poinformować przedsiębiorca?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algn="just"/>
            <a:r>
              <a:rPr lang="pl-PL" dirty="0"/>
              <a:t>główne cechy świadczenia z uwzględnieniem przedmiotu świadczenia oraz sposobu porozumiewania się z konsumentem;</a:t>
            </a:r>
          </a:p>
          <a:p>
            <a:pPr lvl="0" algn="just"/>
            <a:r>
              <a:rPr lang="pl-PL" dirty="0"/>
              <a:t>dane identyfikacyjne, w szczególności firma (najczęściej imię i nazwisko osoby fizycznej, nazwa osoby prawnej), organ który zarejestrował działalność gospodarczą, a także numer, pod którym został zarejestrowany (NIP, KRS);</a:t>
            </a:r>
          </a:p>
          <a:p>
            <a:pPr lvl="0" algn="just"/>
            <a:r>
              <a:rPr lang="pl-PL" dirty="0"/>
              <a:t>adres przedsiębiorstwa (adres rzeczywiście prowadzonej działalności gospodarczej, może być inny niż adres samego przedsiębiorcy, np. adres siedziby spółki jest inny niż lokal, w którym dokonywane są transakcje przez Internet), adres poczty elektronicznej oraz numery telefonu lub faksu jeżeli są dostępne, pod którymi konsument może szybko i efektywnie kontaktować się z przedsiębiorcą;</a:t>
            </a:r>
          </a:p>
          <a:p>
            <a:pPr lvl="0" algn="just"/>
            <a:r>
              <a:rPr lang="pl-PL" dirty="0"/>
              <a:t>adres, pod którym konsument może składać reklamacje, jeżeli jest inny niż adres wskazany powyżej;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7272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Neon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929</TotalTime>
  <Words>3360</Words>
  <Application>Microsoft Office PowerPoint</Application>
  <PresentationFormat>Panoramiczny</PresentationFormat>
  <Paragraphs>175</Paragraphs>
  <Slides>32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 Theme</vt:lpstr>
      <vt:lpstr>Ochrona konsumenta przez informację</vt:lpstr>
      <vt:lpstr>Przyczyny ochrony konsumenta przez informację</vt:lpstr>
      <vt:lpstr>Prawo konsumenta do informacji jako gwarant korzystania z autonomii woli</vt:lpstr>
      <vt:lpstr>Polityka ochrony konsumenta w UE</vt:lpstr>
      <vt:lpstr>Źródła</vt:lpstr>
      <vt:lpstr>Źródła</vt:lpstr>
      <vt:lpstr>Cechy obowiązków informacyjnych</vt:lpstr>
      <vt:lpstr>Sposób przedstawienia informacji </vt:lpstr>
      <vt:lpstr>O czym musi poinformować przedsiębiorca? </vt:lpstr>
      <vt:lpstr>O czym musi poinformować  przedsiębiorca?</vt:lpstr>
      <vt:lpstr>O czym musi poinformować  przedsiębiorca?</vt:lpstr>
      <vt:lpstr>O czym musi poinformować  przedsiębiorca?</vt:lpstr>
      <vt:lpstr>Obowiązki przedsiębiorcy</vt:lpstr>
      <vt:lpstr>Ograniczenie katalogu informacji </vt:lpstr>
      <vt:lpstr>Co oznacza nieprawidłowe wypełnienie obowiązków informacyjnych?</vt:lpstr>
      <vt:lpstr>SANKCJE ZA NARUSZENIE OBOWIĄZKÓW INFORORMACYJNYCH</vt:lpstr>
      <vt:lpstr>Sankcje z ustawy o prawach konsumenta</vt:lpstr>
      <vt:lpstr>Sankcje z ustawy o prawach konsumenta</vt:lpstr>
      <vt:lpstr>Sankcje wynikające z k.c.</vt:lpstr>
      <vt:lpstr>Sankcje z ustawy o przeciwdziałaniu nieuczciwym praktykom rynkowym</vt:lpstr>
      <vt:lpstr>Sankcja o charakterze administracyjnym</vt:lpstr>
      <vt:lpstr>Sankcja prawnokarna</vt:lpstr>
      <vt:lpstr>Zapewnienia podawane w reklamach</vt:lpstr>
      <vt:lpstr>Zapewnienia podawane w reklamie</vt:lpstr>
      <vt:lpstr>Zapewnienia podawane w reklamach</vt:lpstr>
      <vt:lpstr>Zapewnienia podawane w reklamach</vt:lpstr>
      <vt:lpstr>Zapewnienia podawane w reklamach</vt:lpstr>
      <vt:lpstr>Regulamin e-sklepu</vt:lpstr>
      <vt:lpstr>Regulamin świadczenia usług drogą elektroniczną</vt:lpstr>
      <vt:lpstr>Klauzule abuzywne w regulaminach</vt:lpstr>
      <vt:lpstr>Regulamin sklepu internetowego</vt:lpstr>
      <vt:lpstr>Regulamin sklepu internetowego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Ewa Calus</dc:creator>
  <cp:lastModifiedBy>Ewa Całus</cp:lastModifiedBy>
  <cp:revision>38</cp:revision>
  <dcterms:created xsi:type="dcterms:W3CDTF">2016-04-16T05:17:26Z</dcterms:created>
  <dcterms:modified xsi:type="dcterms:W3CDTF">2017-03-17T08:19:16Z</dcterms:modified>
</cp:coreProperties>
</file>