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836F61-80B8-480B-3C57-27263AB8A5D3}" v="28" dt="2021-12-09T21:42:05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na Nowak" userId="S::265446@uwr.edu.pl::c5ae011c-669f-4fe8-b102-d001ce5c0abe" providerId="AD" clId="Web-{A5836F61-80B8-480B-3C57-27263AB8A5D3}"/>
    <pc:docChg chg="delSld modSld addMainMaster delMainMaster">
      <pc:chgData name="Martyna Nowak" userId="S::265446@uwr.edu.pl::c5ae011c-669f-4fe8-b102-d001ce5c0abe" providerId="AD" clId="Web-{A5836F61-80B8-480B-3C57-27263AB8A5D3}" dt="2021-12-09T21:42:05.046" v="27" actId="20577"/>
      <pc:docMkLst>
        <pc:docMk/>
      </pc:docMkLst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56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56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57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57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57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9:45.895" v="14" actId="20577"/>
        <pc:sldMkLst>
          <pc:docMk/>
          <pc:sldMk cId="0" sldId="258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58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9:45.895" v="14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59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59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59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40:08.662" v="17" actId="20577"/>
        <pc:sldMkLst>
          <pc:docMk/>
          <pc:sldMk cId="0" sldId="260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0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40:08.662" v="17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40:41.915" v="22" actId="20577"/>
        <pc:sldMkLst>
          <pc:docMk/>
          <pc:sldMk cId="0" sldId="261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1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40:41.915" v="22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del mod modClrScheme chgLayout">
        <pc:chgData name="Martyna Nowak" userId="S::265446@uwr.edu.pl::c5ae011c-669f-4fe8-b102-d001ce5c0abe" providerId="AD" clId="Web-{A5836F61-80B8-480B-3C57-27263AB8A5D3}" dt="2021-12-09T21:40:45.212" v="23"/>
        <pc:sldMkLst>
          <pc:docMk/>
          <pc:sldMk cId="0" sldId="262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2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2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40:55.072" v="25" actId="20577"/>
        <pc:sldMkLst>
          <pc:docMk/>
          <pc:sldMk cId="0" sldId="263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3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40:55.072" v="25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42:05.046" v="27" actId="20577"/>
        <pc:sldMkLst>
          <pc:docMk/>
          <pc:sldMk cId="0" sldId="264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4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42:05.046" v="27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65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5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5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66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6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6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67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7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7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68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8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8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69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9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69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70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0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0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71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1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1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72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2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2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73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3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3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74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4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4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75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5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5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76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6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6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77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7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7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78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8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8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79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9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79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80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80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80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81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81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81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0" sldId="282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82"/>
            <ac:spMk id="2" creationId="{00000000-0000-0000-0000-000000000000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0" sldId="282"/>
            <ac:spMk id="3" creationId="{00000000-0000-0000-0000-000000000000}"/>
          </ac:spMkLst>
        </pc:spChg>
      </pc:sldChg>
      <pc:sldChg chg="modSp mod modClrScheme chgLayout">
        <pc:chgData name="Martyna Nowak" userId="S::265446@uwr.edu.pl::c5ae011c-669f-4fe8-b102-d001ce5c0abe" providerId="AD" clId="Web-{A5836F61-80B8-480B-3C57-27263AB8A5D3}" dt="2021-12-09T21:36:43.726" v="1"/>
        <pc:sldMkLst>
          <pc:docMk/>
          <pc:sldMk cId="2106448042" sldId="283"/>
        </pc:sldMkLst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2106448042" sldId="283"/>
            <ac:spMk id="2" creationId="{35C690A5-8D95-4840-99CB-26783DB795D9}"/>
          </ac:spMkLst>
        </pc:spChg>
        <pc:spChg chg="mod ord">
          <ac:chgData name="Martyna Nowak" userId="S::265446@uwr.edu.pl::c5ae011c-669f-4fe8-b102-d001ce5c0abe" providerId="AD" clId="Web-{A5836F61-80B8-480B-3C57-27263AB8A5D3}" dt="2021-12-09T21:36:43.726" v="1"/>
          <ac:spMkLst>
            <pc:docMk/>
            <pc:sldMk cId="2106448042" sldId="283"/>
            <ac:spMk id="3" creationId="{1507F587-0574-48FD-9C66-BDD4769EA1AA}"/>
          </ac:spMkLst>
        </pc:spChg>
      </pc:sldChg>
      <pc:sldMasterChg chg="del delSldLayout">
        <pc:chgData name="Martyna Nowak" userId="S::265446@uwr.edu.pl::c5ae011c-669f-4fe8-b102-d001ce5c0abe" providerId="AD" clId="Web-{A5836F61-80B8-480B-3C57-27263AB8A5D3}" dt="2021-12-09T21:36:37.804" v="0"/>
        <pc:sldMasterMkLst>
          <pc:docMk/>
          <pc:sldMasterMk cId="0" sldId="2147483648"/>
        </pc:sldMasterMkLst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Martyna Nowak" userId="S::265446@uwr.edu.pl::c5ae011c-669f-4fe8-b102-d001ce5c0abe" providerId="AD" clId="Web-{A5836F61-80B8-480B-3C57-27263AB8A5D3}" dt="2021-12-09T21:36:37.804" v="0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del addSldLayout delSldLayout modSldLayout">
        <pc:chgData name="Martyna Nowak" userId="S::265446@uwr.edu.pl::c5ae011c-669f-4fe8-b102-d001ce5c0abe" providerId="AD" clId="Web-{A5836F61-80B8-480B-3C57-27263AB8A5D3}" dt="2021-12-09T21:36:43.726" v="1"/>
        <pc:sldMasterMkLst>
          <pc:docMk/>
          <pc:sldMasterMk cId="2308656380" sldId="2147483660"/>
        </pc:sldMasterMkLst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1513378451" sldId="2147483661"/>
          </pc:sldLayoutMkLst>
        </pc:sldLayoutChg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1382389203" sldId="2147483662"/>
          </pc:sldLayoutMkLst>
        </pc:sldLayoutChg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847755570" sldId="2147483663"/>
          </pc:sldLayoutMkLst>
        </pc:sldLayoutChg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2212747291" sldId="2147483664"/>
          </pc:sldLayoutMkLst>
        </pc:sldLayoutChg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1398098977" sldId="2147483665"/>
          </pc:sldLayoutMkLst>
        </pc:sldLayoutChg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3866093714" sldId="2147483666"/>
          </pc:sldLayoutMkLst>
        </pc:sldLayoutChg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3502864926" sldId="2147483667"/>
          </pc:sldLayoutMkLst>
        </pc:sldLayoutChg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3376898464" sldId="2147483668"/>
          </pc:sldLayoutMkLst>
        </pc:sldLayoutChg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356000341" sldId="2147483669"/>
          </pc:sldLayoutMkLst>
        </pc:sldLayoutChg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3067552098" sldId="2147483670"/>
          </pc:sldLayoutMkLst>
        </pc:sldLayoutChg>
        <pc:sldLayoutChg chg="add del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2308656380" sldId="2147483660"/>
            <pc:sldLayoutMk cId="152707063" sldId="2147483671"/>
          </pc:sldLayoutMkLst>
        </pc:sldLayoutChg>
      </pc:sldMasterChg>
      <pc:sldMasterChg chg="add addSldLayout modSldLayout">
        <pc:chgData name="Martyna Nowak" userId="S::265446@uwr.edu.pl::c5ae011c-669f-4fe8-b102-d001ce5c0abe" providerId="AD" clId="Web-{A5836F61-80B8-480B-3C57-27263AB8A5D3}" dt="2021-12-09T21:36:43.726" v="1"/>
        <pc:sldMasterMkLst>
          <pc:docMk/>
          <pc:sldMasterMk cId="3233764876" sldId="2147483672"/>
        </pc:sldMasterMkLst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2632038223" sldId="2147483673"/>
          </pc:sldLayoutMkLst>
        </pc:sldLayoutChg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3808053550" sldId="2147483674"/>
          </pc:sldLayoutMkLst>
        </pc:sldLayoutChg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2696258272" sldId="2147483675"/>
          </pc:sldLayoutMkLst>
        </pc:sldLayoutChg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3692460" sldId="2147483676"/>
          </pc:sldLayoutMkLst>
        </pc:sldLayoutChg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1131136496" sldId="2147483677"/>
          </pc:sldLayoutMkLst>
        </pc:sldLayoutChg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3676024404" sldId="2147483678"/>
          </pc:sldLayoutMkLst>
        </pc:sldLayoutChg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1781444233" sldId="2147483679"/>
          </pc:sldLayoutMkLst>
        </pc:sldLayoutChg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711467859" sldId="2147483680"/>
          </pc:sldLayoutMkLst>
        </pc:sldLayoutChg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854813349" sldId="2147483681"/>
          </pc:sldLayoutMkLst>
        </pc:sldLayoutChg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4100544813" sldId="2147483682"/>
          </pc:sldLayoutMkLst>
        </pc:sldLayoutChg>
        <pc:sldLayoutChg chg="add mod replId">
          <pc:chgData name="Martyna Nowak" userId="S::265446@uwr.edu.pl::c5ae011c-669f-4fe8-b102-d001ce5c0abe" providerId="AD" clId="Web-{A5836F61-80B8-480B-3C57-27263AB8A5D3}" dt="2021-12-09T21:36:43.726" v="1"/>
          <pc:sldLayoutMkLst>
            <pc:docMk/>
            <pc:sldMasterMk cId="3233764876" sldId="2147483672"/>
            <pc:sldLayoutMk cId="3924588223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3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54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8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5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5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3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2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4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6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13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6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OBRONA POZWANEGO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06" y="142852"/>
            <a:ext cx="8158194" cy="439742"/>
          </a:xfrm>
        </p:spPr>
        <p:txBody>
          <a:bodyPr>
            <a:noAutofit/>
          </a:bodyPr>
          <a:lstStyle/>
          <a:p>
            <a:pPr algn="l"/>
            <a:r>
              <a:rPr lang="pl-PL" sz="2400" dirty="0"/>
              <a:t>Co należy rozumieć pod pojęciem obrona pozwanego?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9293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000" dirty="0"/>
              <a:t>W. Siedlecki- obrona pozwanego polega na podejmowaniu przez stronę pozwaną różnego rodzaju czynności procesowych, które mają na celu uzyskanie korzystnego dla niej rozstrzygnięcia w postaci odrzucenia pozwu lub oddalenia powództwa W. Siedlecki, Obrona pozwanego w procesie cywilnym, „Głos Prawa” 1938, nr 6-8, s. 463.</a:t>
            </a:r>
          </a:p>
          <a:p>
            <a:pPr algn="just">
              <a:buNone/>
            </a:pPr>
            <a:endParaRPr lang="pl-PL" sz="2000" dirty="0"/>
          </a:p>
          <a:p>
            <a:pPr algn="just">
              <a:buNone/>
            </a:pPr>
            <a:r>
              <a:rPr lang="pl-PL" sz="2000" dirty="0"/>
              <a:t>Obronę pozwanego możemy podzielić na obronę o charakterze merytorycznym i obronę o charakterze formalnym.</a:t>
            </a:r>
          </a:p>
          <a:p>
            <a:pPr>
              <a:buNone/>
            </a:pPr>
            <a:endParaRPr lang="pl-PL" dirty="0"/>
          </a:p>
          <a:p>
            <a:r>
              <a:rPr lang="pl-PL" sz="2000" dirty="0"/>
              <a:t>Obrona merytoryczna- chęć uzyskania korzystnego dla pozwanego wyroku- zwalcza zasadność powództwa: zaprzeczenie, zarzuty oraz powództwo wzajemne.</a:t>
            </a:r>
          </a:p>
          <a:p>
            <a:r>
              <a:rPr lang="pl-PL" sz="2000" dirty="0"/>
              <a:t>Obrona formalna- dotyczy biegu procesu: m.in. zarzuty oraz wnioski formalne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06" y="142852"/>
            <a:ext cx="8158194" cy="439742"/>
          </a:xfrm>
        </p:spPr>
        <p:txBody>
          <a:bodyPr>
            <a:noAutofit/>
          </a:bodyPr>
          <a:lstStyle/>
          <a:p>
            <a:pPr algn="l"/>
            <a:r>
              <a:rPr lang="pl-PL" sz="2400" dirty="0"/>
              <a:t>Jak może zachować się pozwany? 3 scenariusze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642918"/>
            <a:ext cx="8786874" cy="5929354"/>
          </a:xfrm>
        </p:spPr>
        <p:txBody>
          <a:bodyPr vert="horz" lIns="91440" tIns="45720" rIns="91440" bIns="45720" numCol="2" spcCol="180000" rtlCol="0" anchor="t">
            <a:noAutofit/>
          </a:bodyPr>
          <a:lstStyle/>
          <a:p>
            <a:pPr algn="just">
              <a:buNone/>
            </a:pPr>
            <a:r>
              <a:rPr lang="pl-PL" sz="1050" b="1" dirty="0"/>
              <a:t>3 scenariusze zachowania się pozwanego: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l-PL" sz="1050" dirty="0"/>
              <a:t>Brak podejmowania obrony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l-PL" sz="1050" dirty="0"/>
              <a:t>Podjęcie obrony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pl-PL" sz="1050" dirty="0"/>
              <a:t>Uznanie powództwa</a:t>
            </a:r>
          </a:p>
          <a:p>
            <a:pPr lvl="0" algn="just">
              <a:buNone/>
            </a:pPr>
            <a:r>
              <a:rPr lang="pl-PL" sz="1050" u="sng" dirty="0"/>
              <a:t>Ad. 1 Brak podejmowania obrony:</a:t>
            </a:r>
            <a:endParaRPr lang="pl-PL" sz="1050" u="sng">
              <a:cs typeface="Calibri Light"/>
            </a:endParaRPr>
          </a:p>
          <a:p>
            <a:pPr algn="just">
              <a:buNone/>
            </a:pPr>
            <a:r>
              <a:rPr lang="pl-PL" sz="1050" dirty="0"/>
              <a:t>- odmowa przyjęcia przesyłki, skutek: doręczenie uważa się za dokonane- art. 139 par. 2 KPC</a:t>
            </a:r>
          </a:p>
          <a:p>
            <a:pPr algn="just">
              <a:buNone/>
            </a:pPr>
            <a:r>
              <a:rPr lang="pl-PL" sz="1050" dirty="0"/>
              <a:t>- awizowanie i fikcja doręczenia ( przy założeniu, że powód przedstawi dowód, że pozwany przebywa pod adresem wskazanym w pozwie- art. 139</a:t>
            </a:r>
            <a:r>
              <a:rPr lang="pl-PL" sz="1050" baseline="30000" dirty="0"/>
              <a:t>1</a:t>
            </a:r>
            <a:r>
              <a:rPr lang="pl-PL" sz="1050" dirty="0"/>
              <a:t> KPC)</a:t>
            </a:r>
          </a:p>
          <a:p>
            <a:pPr algn="just">
              <a:buNone/>
            </a:pPr>
            <a:r>
              <a:rPr lang="pl-PL" sz="1050" dirty="0"/>
              <a:t>- odebrał przesyłkę, nie złożył odpowiedzi na pozew (odpowiedź na pozew obligatoryjna- art. 205</a:t>
            </a:r>
            <a:r>
              <a:rPr lang="pl-PL" sz="1050" baseline="30000" dirty="0"/>
              <a:t>1</a:t>
            </a:r>
            <a:r>
              <a:rPr lang="pl-PL" sz="1050" dirty="0"/>
              <a:t> KPC)</a:t>
            </a:r>
          </a:p>
          <a:p>
            <a:pPr algn="just">
              <a:buNone/>
            </a:pPr>
            <a:r>
              <a:rPr lang="pl-PL" sz="1050" dirty="0"/>
              <a:t>- odebrał przesyłkę, nie złożył odpowiedzi na pozew, nie stawił się na rozprawę (jeżeli sprawę skierowano do rozpoznania na rozprawie), </a:t>
            </a:r>
          </a:p>
          <a:p>
            <a:pPr algn="just">
              <a:buNone/>
            </a:pPr>
            <a:r>
              <a:rPr lang="pl-PL" sz="1050" dirty="0"/>
              <a:t>- odebrał przesyłkę, nie złożył odpowiedzi na pozew, mimo stawienia się na rozprawę nie bierze w niej udziału</a:t>
            </a:r>
          </a:p>
          <a:p>
            <a:pPr algn="just">
              <a:buNone/>
            </a:pPr>
            <a:r>
              <a:rPr lang="pl-PL" sz="1050" dirty="0"/>
              <a:t>Niezłożenie odpowiedzi na pozew może doprowadzić do wydania WYROK ZAOCZNEGO- 339, 340 KPC</a:t>
            </a:r>
          </a:p>
          <a:p>
            <a:pPr algn="just">
              <a:buNone/>
            </a:pPr>
            <a:r>
              <a:rPr lang="pl-PL" sz="1050" b="1" dirty="0"/>
              <a:t>Art.  339.  [Przesłanki pozytywne]</a:t>
            </a:r>
            <a:endParaRPr lang="pl-PL" sz="1050" b="1">
              <a:cs typeface="Calibri Light"/>
            </a:endParaRPr>
          </a:p>
          <a:p>
            <a:pPr algn="just">
              <a:buNone/>
            </a:pPr>
            <a:r>
              <a:rPr lang="pl-PL" sz="1050" b="1" dirty="0"/>
              <a:t>§  1. Sąd może wydać wyrok zaoczny na posiedzeniu niejawnym</a:t>
            </a:r>
            <a:r>
              <a:rPr lang="pl-PL" sz="1050" dirty="0"/>
              <a:t>, gdy pozwany w wyznaczonym terminie </a:t>
            </a:r>
            <a:r>
              <a:rPr lang="pl-PL" sz="1050" b="1" dirty="0"/>
              <a:t>nie złożył odpowiedzi na pozew</a:t>
            </a:r>
            <a:r>
              <a:rPr lang="pl-PL" sz="1050" dirty="0"/>
              <a:t>. </a:t>
            </a:r>
            <a:r>
              <a:rPr lang="pl-PL" sz="1050" dirty="0">
                <a:solidFill>
                  <a:srgbClr val="FF0000"/>
                </a:solidFill>
              </a:rPr>
              <a:t>(FAKULTATYWNE)</a:t>
            </a:r>
          </a:p>
          <a:p>
            <a:pPr algn="just">
              <a:buNone/>
            </a:pPr>
            <a:r>
              <a:rPr lang="pl-PL" sz="1050" b="1" dirty="0"/>
              <a:t>§  2. </a:t>
            </a:r>
            <a:r>
              <a:rPr lang="pl-PL" sz="1050" dirty="0"/>
              <a:t>W przypadku, o którym mowa w § 1, przyjmuje się za prawdziwe twierdzenia powoda o faktach zawarte w pozwie lub pismach procesowych doręczonych pozwanemu przed posiedzeniem, chyba że budzą one uzasadnione wątpliwości albo zostały przytoczone w celu obejścia prawa.</a:t>
            </a:r>
          </a:p>
          <a:p>
            <a:pPr algn="just">
              <a:buNone/>
            </a:pPr>
            <a:r>
              <a:rPr lang="pl-PL" sz="1050" b="1" dirty="0"/>
              <a:t>Art.  340.  [Wydanie wyroku zaocznego w następstwie niestawienia się pozwanego na rozprawę; negatywna przesłanka wydania wyroku zaocznego]</a:t>
            </a:r>
          </a:p>
          <a:p>
            <a:pPr algn="just">
              <a:buNone/>
            </a:pPr>
            <a:r>
              <a:rPr lang="pl-PL" sz="1050" b="1" dirty="0"/>
              <a:t>§  1.</a:t>
            </a:r>
            <a:r>
              <a:rPr lang="pl-PL" sz="1050" dirty="0"/>
              <a:t> Sąd wyda wyrok zaoczny, jeżeli </a:t>
            </a:r>
            <a:r>
              <a:rPr lang="pl-PL" sz="1050" b="1" dirty="0"/>
              <a:t>mimo niezłożenia odpowiedzi na pozew skierowano sprawę do rozpoznania na rozprawie</a:t>
            </a:r>
            <a:r>
              <a:rPr lang="pl-PL" sz="1050" dirty="0"/>
              <a:t>, a pozwany </a:t>
            </a:r>
            <a:r>
              <a:rPr lang="pl-PL" sz="1050" b="1" dirty="0"/>
              <a:t>nie stawił </a:t>
            </a:r>
            <a:r>
              <a:rPr lang="pl-PL" sz="1050" dirty="0"/>
              <a:t>się na tę rozprawę</a:t>
            </a:r>
            <a:r>
              <a:rPr lang="pl-PL" sz="1050" b="1" dirty="0"/>
              <a:t>, albo mimo stawienia się nie bierze w niej udziału</a:t>
            </a:r>
            <a:r>
              <a:rPr lang="pl-PL" sz="1050" dirty="0"/>
              <a:t>. Przepis art. 339 § 2 stosuje się. </a:t>
            </a:r>
            <a:r>
              <a:rPr lang="pl-PL" sz="1050" dirty="0">
                <a:solidFill>
                  <a:srgbClr val="FF0000"/>
                </a:solidFill>
              </a:rPr>
              <a:t>(OBLIGATORYJNE)</a:t>
            </a:r>
          </a:p>
          <a:p>
            <a:pPr algn="just">
              <a:buNone/>
            </a:pPr>
            <a:r>
              <a:rPr lang="pl-PL" sz="1050" b="1" dirty="0"/>
              <a:t>§  2. </a:t>
            </a:r>
            <a:r>
              <a:rPr lang="pl-PL" sz="1050" dirty="0"/>
              <a:t>Wyrok wydany w nieobecności pozwanego nie będzie zaoczny, jeżeli pozwany żądał przeprowadzenia rozprawy w swej nieobecności lub składał już w sprawie wyjaśnienia ustnie lub na piśmie.</a:t>
            </a:r>
          </a:p>
          <a:p>
            <a:pPr algn="just">
              <a:buNone/>
            </a:pPr>
            <a:r>
              <a:rPr lang="pl-PL" sz="1050" b="1" dirty="0"/>
              <a:t>Art.  341.  [Zastrzeżony wyrok zaoczny]</a:t>
            </a:r>
          </a:p>
          <a:p>
            <a:pPr algn="just">
              <a:buNone/>
            </a:pPr>
            <a:r>
              <a:rPr lang="pl-PL" sz="1050" dirty="0"/>
              <a:t>W razie nienadejścia dowodu doręczenia na dzień rozprawy sąd może w ciągu następnych dwóch tygodni wydać na posiedzeniu niejawnym wyrok zaoczny, jeżeli w tym czasie otrzyma dowód doręczenia. Wyrok taki wiąże sąd od chwili podpisania sentencji.</a:t>
            </a:r>
          </a:p>
          <a:p>
            <a:pPr algn="just">
              <a:buNone/>
            </a:pPr>
            <a:r>
              <a:rPr lang="pl-PL" sz="1050" u="sng" dirty="0"/>
              <a:t>Ad. 2 Podjęcie obrony:</a:t>
            </a:r>
            <a:endParaRPr lang="pl-PL" sz="1050" u="sng">
              <a:cs typeface="Calibri Light"/>
            </a:endParaRPr>
          </a:p>
          <a:p>
            <a:pPr algn="just">
              <a:buFont typeface="Wingdings" pitchFamily="34" charset="0"/>
              <a:buChar char="§"/>
            </a:pPr>
            <a:r>
              <a:rPr lang="pl-PL" sz="1050" dirty="0">
                <a:cs typeface="Calibri Light"/>
              </a:rPr>
              <a:t> </a:t>
            </a:r>
            <a:r>
              <a:rPr lang="pl-PL" sz="1050" dirty="0"/>
              <a:t>Zaprzeczenie</a:t>
            </a:r>
            <a:endParaRPr lang="pl-PL" sz="1050">
              <a:cs typeface="Calibri Light"/>
            </a:endParaRPr>
          </a:p>
          <a:p>
            <a:pPr lvl="0" algn="just">
              <a:buFont typeface="Wingdings" pitchFamily="34" charset="0"/>
              <a:buChar char="§"/>
            </a:pPr>
            <a:r>
              <a:rPr lang="pl-PL" sz="1050" dirty="0"/>
              <a:t>Zarzuty</a:t>
            </a:r>
            <a:endParaRPr lang="pl-PL" sz="1050" dirty="0">
              <a:cs typeface="Calibri Light" panose="020F0302020204030204"/>
            </a:endParaRPr>
          </a:p>
          <a:p>
            <a:pPr lvl="0" algn="just">
              <a:buFont typeface="Wingdings" pitchFamily="34" charset="0"/>
              <a:buChar char="§"/>
            </a:pPr>
            <a:r>
              <a:rPr lang="pl-PL" sz="1050" dirty="0"/>
              <a:t>Powództwo wzajemne</a:t>
            </a:r>
            <a:endParaRPr lang="pl-PL" sz="1050" dirty="0">
              <a:cs typeface="Calibri Light" panose="020F0302020204030204"/>
            </a:endParaRPr>
          </a:p>
          <a:p>
            <a:pPr algn="just">
              <a:buNone/>
            </a:pPr>
            <a:r>
              <a:rPr lang="pl-PL" sz="1050" dirty="0"/>
              <a:t>(na następnych slajdach)</a:t>
            </a:r>
            <a:endParaRPr lang="pl-PL" sz="1050">
              <a:cs typeface="Calibri Light"/>
            </a:endParaRPr>
          </a:p>
          <a:p>
            <a:pPr algn="just">
              <a:buNone/>
            </a:pPr>
            <a:r>
              <a:rPr lang="pl-PL" sz="1050" u="sng" dirty="0"/>
              <a:t>Ad. 3 Uznanie powództwa</a:t>
            </a:r>
            <a:endParaRPr lang="pl-PL" sz="1050" u="sng" dirty="0">
              <a:cs typeface="Calibri Light"/>
            </a:endParaRPr>
          </a:p>
          <a:p>
            <a:pPr algn="just"/>
            <a:r>
              <a:rPr lang="pl-PL" sz="1050" dirty="0"/>
              <a:t>Oświadczenie wiedzy i woli pozwanego</a:t>
            </a:r>
            <a:endParaRPr lang="pl-PL" sz="1050">
              <a:cs typeface="Calibri Light"/>
            </a:endParaRPr>
          </a:p>
          <a:p>
            <a:pPr algn="just"/>
            <a:r>
              <a:rPr lang="pl-PL" sz="1050" dirty="0"/>
              <a:t>2 elementy uznania: 1)przyznanie wszystkich okoliczności faktycznych uzasadniających żądanie 2) wyrażenie zgody na wydanie wyroku odpowiadającego żądaniu pozwu</a:t>
            </a:r>
          </a:p>
          <a:p>
            <a:pPr algn="just">
              <a:buNone/>
            </a:pPr>
            <a:r>
              <a:rPr lang="pl-PL" sz="1050" dirty="0"/>
              <a:t>Art.  213.  [Zakres związania uznaniem powództwa cywilnego]</a:t>
            </a:r>
            <a:endParaRPr lang="pl-PL" sz="1050" dirty="0">
              <a:cs typeface="Calibri Light"/>
            </a:endParaRPr>
          </a:p>
          <a:p>
            <a:pPr algn="just">
              <a:buNone/>
            </a:pPr>
            <a:r>
              <a:rPr lang="pl-PL" sz="1050" dirty="0"/>
              <a:t>§  1. 	(uchylony).</a:t>
            </a:r>
          </a:p>
          <a:p>
            <a:pPr algn="just">
              <a:buNone/>
            </a:pPr>
            <a:r>
              <a:rPr lang="pl-PL" sz="1050" dirty="0"/>
              <a:t>§  2. 	Sąd jest związany uznaniem powództwa, chyba że uznanie jest sprzeczne z prawem lub zasadami współżycia społecznego albo zmierza do obejścia prawa.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06" y="142852"/>
            <a:ext cx="8158194" cy="439742"/>
          </a:xfrm>
        </p:spPr>
        <p:txBody>
          <a:bodyPr>
            <a:noAutofit/>
          </a:bodyPr>
          <a:lstStyle/>
          <a:p>
            <a:pPr algn="l"/>
            <a:r>
              <a:rPr lang="pl-PL" sz="2400" dirty="0"/>
              <a:t>Zaprzeczenie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92935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l-PL" dirty="0"/>
              <a:t>Zaprzeczenie to forma obrony </a:t>
            </a:r>
            <a:r>
              <a:rPr lang="pl-PL" b="1" dirty="0"/>
              <a:t>biernej</a:t>
            </a:r>
          </a:p>
          <a:p>
            <a:pPr algn="just"/>
            <a:r>
              <a:rPr lang="pl-PL" dirty="0"/>
              <a:t>Zaprzeczenie to </a:t>
            </a:r>
            <a:r>
              <a:rPr lang="pl-PL" b="1" dirty="0"/>
              <a:t>oświadczenie wiedzy pozwanego</a:t>
            </a:r>
            <a:r>
              <a:rPr lang="pl-PL" dirty="0"/>
              <a:t>, który </a:t>
            </a:r>
            <a:r>
              <a:rPr lang="pl-PL" b="1" dirty="0"/>
              <a:t>przeczy danej okoliczności faktycznej podniesionej przez powoda</a:t>
            </a:r>
          </a:p>
          <a:p>
            <a:pPr algn="just"/>
            <a:r>
              <a:rPr lang="pl-PL" dirty="0"/>
              <a:t>Jeżeli zaprzeczenie dotyczy </a:t>
            </a:r>
            <a:r>
              <a:rPr lang="pl-PL" b="1" dirty="0"/>
              <a:t>wszystkich faktów </a:t>
            </a:r>
            <a:r>
              <a:rPr lang="pl-PL" dirty="0"/>
              <a:t>podniesionych przez powoda, wówczas mamy do czynienia z </a:t>
            </a:r>
            <a:r>
              <a:rPr lang="pl-PL" b="1" dirty="0"/>
              <a:t>zaprzeczeniem podstawy faktycznej powództwa</a:t>
            </a:r>
          </a:p>
          <a:p>
            <a:pPr algn="just"/>
            <a:r>
              <a:rPr lang="pl-PL" dirty="0"/>
              <a:t>Zaprzeczenie w formie prostej negacji na zasadzie </a:t>
            </a:r>
            <a:r>
              <a:rPr lang="pl-PL" dirty="0">
                <a:solidFill>
                  <a:srgbClr val="FF0000"/>
                </a:solidFill>
              </a:rPr>
              <a:t>„nie, tak nie było”</a:t>
            </a:r>
          </a:p>
          <a:p>
            <a:pPr algn="just"/>
            <a:r>
              <a:rPr lang="pl-PL" dirty="0"/>
              <a:t>Zaprzeczenie umotywowane </a:t>
            </a:r>
            <a:r>
              <a:rPr lang="pl-PL" dirty="0">
                <a:solidFill>
                  <a:srgbClr val="FF0000"/>
                </a:solidFill>
              </a:rPr>
              <a:t>„Nie tak nie było, bo było tak i tak…”</a:t>
            </a:r>
            <a:r>
              <a:rPr lang="pl-PL" dirty="0"/>
              <a:t>- przedstawienie swojej własnej wersji wydarzeń</a:t>
            </a:r>
          </a:p>
          <a:p>
            <a:pPr algn="just"/>
            <a:r>
              <a:rPr lang="pl-PL" dirty="0"/>
              <a:t>Fakty zaprzeczone- </a:t>
            </a:r>
            <a:r>
              <a:rPr lang="pl-PL" b="1" dirty="0"/>
              <a:t>fakty sporne</a:t>
            </a:r>
          </a:p>
          <a:p>
            <a:pPr algn="just"/>
            <a:r>
              <a:rPr lang="pl-PL" dirty="0"/>
              <a:t>Fakty niezaprzeczone- art. 229, 230 KPC</a:t>
            </a:r>
          </a:p>
          <a:p>
            <a:pPr algn="just"/>
            <a:endParaRPr lang="pl-PL" dirty="0"/>
          </a:p>
          <a:p>
            <a:pPr algn="just">
              <a:buNone/>
            </a:pPr>
            <a:r>
              <a:rPr lang="pl-PL" b="1" dirty="0"/>
              <a:t>Art.  229.  [Fakty </a:t>
            </a:r>
            <a:r>
              <a:rPr lang="pl-PL" b="1" dirty="0">
                <a:solidFill>
                  <a:srgbClr val="FF0000"/>
                </a:solidFill>
              </a:rPr>
              <a:t>przyznane</a:t>
            </a:r>
            <a:r>
              <a:rPr lang="pl-PL" b="1" dirty="0"/>
              <a:t> przez stronę przeciwną]</a:t>
            </a:r>
            <a:endParaRPr lang="pl-PL" dirty="0"/>
          </a:p>
          <a:p>
            <a:pPr algn="just">
              <a:buNone/>
            </a:pPr>
            <a:r>
              <a:rPr lang="pl-PL" b="1" dirty="0"/>
              <a:t>Nie wymagają</a:t>
            </a:r>
            <a:r>
              <a:rPr lang="pl-PL" dirty="0"/>
              <a:t> również </a:t>
            </a:r>
            <a:r>
              <a:rPr lang="pl-PL" b="1" dirty="0"/>
              <a:t>dowodu</a:t>
            </a:r>
            <a:r>
              <a:rPr lang="pl-PL" dirty="0"/>
              <a:t> </a:t>
            </a:r>
            <a:r>
              <a:rPr lang="pl-PL" b="1" dirty="0"/>
              <a:t>fakty przyznane w toku postępowania przez stronę przeciwną</a:t>
            </a:r>
            <a:r>
              <a:rPr lang="pl-PL" dirty="0"/>
              <a:t>, jeżeli przyznanie nie budzi wątpliwości.</a:t>
            </a:r>
          </a:p>
          <a:p>
            <a:pPr algn="just">
              <a:buNone/>
            </a:pPr>
            <a:r>
              <a:rPr lang="pl-PL" dirty="0"/>
              <a:t> </a:t>
            </a:r>
          </a:p>
          <a:p>
            <a:pPr algn="just">
              <a:buNone/>
            </a:pPr>
            <a:r>
              <a:rPr lang="pl-PL" b="1" dirty="0"/>
              <a:t>Art.  230.  [Fakty </a:t>
            </a:r>
            <a:r>
              <a:rPr lang="pl-PL" b="1" dirty="0">
                <a:solidFill>
                  <a:srgbClr val="FF0000"/>
                </a:solidFill>
              </a:rPr>
              <a:t>niezaprzeczone</a:t>
            </a:r>
            <a:r>
              <a:rPr lang="pl-PL" b="1" dirty="0"/>
              <a:t>]</a:t>
            </a:r>
            <a:endParaRPr lang="pl-PL" dirty="0"/>
          </a:p>
          <a:p>
            <a:pPr algn="just">
              <a:buNone/>
            </a:pPr>
            <a:r>
              <a:rPr lang="pl-PL" dirty="0"/>
              <a:t>Gdy strona </a:t>
            </a:r>
            <a:r>
              <a:rPr lang="pl-PL" b="1" dirty="0"/>
              <a:t>nie wypowie się co do twierdzeń strony przeciwnej o faktach</a:t>
            </a:r>
            <a:r>
              <a:rPr lang="pl-PL" dirty="0"/>
              <a:t>, sąd, mając na uwadze wyniki całej rozprawy, </a:t>
            </a:r>
            <a:r>
              <a:rPr lang="pl-PL" b="1" dirty="0"/>
              <a:t>może fakty te uznać za przyznane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06" y="142852"/>
            <a:ext cx="8158194" cy="439742"/>
          </a:xfrm>
        </p:spPr>
        <p:txBody>
          <a:bodyPr>
            <a:noAutofit/>
          </a:bodyPr>
          <a:lstStyle/>
          <a:p>
            <a:pPr algn="l"/>
            <a:r>
              <a:rPr lang="pl-PL" sz="2400" dirty="0"/>
              <a:t>Zarzuty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785794"/>
            <a:ext cx="8786874" cy="5929354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pl-PL" dirty="0"/>
              <a:t>Zarzuty to forma </a:t>
            </a:r>
            <a:r>
              <a:rPr lang="pl-PL" b="1" dirty="0"/>
              <a:t>aktywnej</a:t>
            </a:r>
            <a:r>
              <a:rPr lang="pl-PL" dirty="0"/>
              <a:t> obrony pozwanego</a:t>
            </a:r>
          </a:p>
          <a:p>
            <a:r>
              <a:rPr lang="pl-PL" dirty="0"/>
              <a:t>Zarzuty dzielimy na:</a:t>
            </a:r>
          </a:p>
          <a:p>
            <a:endParaRPr lang="pl-PL" dirty="0"/>
          </a:p>
          <a:p>
            <a:pPr lvl="1"/>
            <a:r>
              <a:rPr lang="pl-PL" b="1" dirty="0"/>
              <a:t>Zarzuty materialne</a:t>
            </a:r>
            <a:r>
              <a:rPr lang="pl-PL" dirty="0"/>
              <a:t>: skierowane przeciwko roszczeniu powoda. Pozwany powołuje się na </a:t>
            </a:r>
            <a:r>
              <a:rPr lang="pl-PL" b="1" dirty="0"/>
              <a:t>własne prawo </a:t>
            </a:r>
            <a:r>
              <a:rPr lang="pl-PL" dirty="0"/>
              <a:t>albo  </a:t>
            </a:r>
            <a:r>
              <a:rPr lang="pl-PL" b="1" dirty="0"/>
              <a:t>przedstawia inne okoliczności, które tamują drogę do uwzględnienia powództwa</a:t>
            </a:r>
            <a:r>
              <a:rPr lang="pl-PL" dirty="0"/>
              <a:t> np. zarzut potrącenia, zarzut przedawnienia, zarzut spełnienia świadczenia, zarzut nieistnienia świadczenia, zarzut braku legitymacji, zarzut niewymagalności roszczenia</a:t>
            </a:r>
          </a:p>
          <a:p>
            <a:pPr lvl="1"/>
            <a:endParaRPr lang="pl-PL" dirty="0"/>
          </a:p>
          <a:p>
            <a:pPr lvl="1"/>
            <a:r>
              <a:rPr lang="pl-PL" b="1" dirty="0"/>
              <a:t>Zarzuty formalne</a:t>
            </a:r>
            <a:r>
              <a:rPr lang="pl-PL" dirty="0"/>
              <a:t>: dotyczą uchybień procesowych (np. niewłaściwie wyliczony WPS) i przesłanek procesowych bezwzględnych</a:t>
            </a:r>
          </a:p>
          <a:p>
            <a:pPr lvl="1"/>
            <a:endParaRPr lang="pl-PL" dirty="0"/>
          </a:p>
          <a:p>
            <a:r>
              <a:rPr lang="pl-PL" dirty="0"/>
              <a:t>Ponadto, zarzuty dzielą się na:</a:t>
            </a:r>
          </a:p>
          <a:p>
            <a:pPr lvl="1"/>
            <a:r>
              <a:rPr lang="pl-PL" b="1" dirty="0"/>
              <a:t>Zarzuty peremptoryjne</a:t>
            </a:r>
            <a:r>
              <a:rPr lang="pl-PL" dirty="0"/>
              <a:t>- trwałe, niweczące.</a:t>
            </a:r>
          </a:p>
          <a:p>
            <a:pPr lvl="1">
              <a:buNone/>
            </a:pPr>
            <a:r>
              <a:rPr lang="pl-PL" dirty="0"/>
              <a:t>Przykłady: zarzut przedawnienia (m), zarzut potrącenia (m?), zarzut braku legitymacji (m), zarzut braku interesu prawnego (m), zarzut bezzasadności powództwa (m), zarzut sprawy w toku (f), zarzut niedopuszczalności drogi sądowej (f), zarzut powagi rzeczy osądzonej (f)</a:t>
            </a:r>
          </a:p>
          <a:p>
            <a:pPr lvl="1"/>
            <a:r>
              <a:rPr lang="pl-PL" b="1" dirty="0"/>
              <a:t>Zarzuty dylatoryjne</a:t>
            </a:r>
            <a:r>
              <a:rPr lang="pl-PL" dirty="0"/>
              <a:t>- czasowe, opóźniające.</a:t>
            </a:r>
          </a:p>
          <a:p>
            <a:pPr lvl="1">
              <a:buNone/>
            </a:pPr>
            <a:r>
              <a:rPr lang="pl-PL" dirty="0"/>
              <a:t>Przykłady: zarzut niewłaściwości sądu (f), zarzut zapisu na sąd polubowny (f), zarzut zawarcia umowy o mediację (f), nieprawidłowy WPS (f), zarzut przedwczesności powództwa (m)</a:t>
            </a:r>
          </a:p>
          <a:p>
            <a:endParaRPr lang="pl-PL" dirty="0"/>
          </a:p>
          <a:p>
            <a:r>
              <a:rPr lang="pl-PL" dirty="0"/>
              <a:t>Niektóre zarzuty ulegają prekluzji,  np.: </a:t>
            </a:r>
            <a:r>
              <a:rPr lang="pl-PL" i="1" dirty="0"/>
              <a:t>„do czasu wdania się w spór co do istoty sprawy”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06" y="142852"/>
            <a:ext cx="8158194" cy="439742"/>
          </a:xfrm>
        </p:spPr>
        <p:txBody>
          <a:bodyPr>
            <a:noAutofit/>
          </a:bodyPr>
          <a:lstStyle/>
          <a:p>
            <a:pPr algn="l"/>
            <a:r>
              <a:rPr lang="pl-PL" sz="2400" dirty="0"/>
              <a:t>Powództwo wzajemne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582594"/>
            <a:ext cx="8786874" cy="6132554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algn="just">
              <a:buNone/>
            </a:pPr>
            <a:r>
              <a:rPr lang="pl-PL" sz="4800" b="1" dirty="0"/>
              <a:t>Art.  204.  [Powództwo wzajemne]</a:t>
            </a:r>
            <a:endParaRPr lang="pl-PL" sz="4800" dirty="0"/>
          </a:p>
          <a:p>
            <a:pPr algn="just">
              <a:buNone/>
            </a:pPr>
            <a:r>
              <a:rPr lang="pl-PL" sz="4800" b="1" dirty="0"/>
              <a:t>§  1. </a:t>
            </a:r>
            <a:r>
              <a:rPr lang="pl-PL" sz="4800" dirty="0"/>
              <a:t>Powództwo wzajemne jest dopuszczalne, jeżeli roszczenie wzajemne jest w związku z roszczeniem powoda lub nadaje się do potrącenia. Powództwo wzajemne można wytoczyć nie później niż w odpowiedzi na pozew, a jeżeli jej nie złożono - w sprzeciwie od wyroku zaocznego albo przy rozpoczęciu pierwszego posiedzenia, o którym zawiadomiono albo na które wezwano pozwanego.</a:t>
            </a:r>
          </a:p>
          <a:p>
            <a:pPr algn="just">
              <a:buNone/>
            </a:pPr>
            <a:r>
              <a:rPr lang="pl-PL" sz="4800" b="1" dirty="0"/>
              <a:t>§  2.  </a:t>
            </a:r>
            <a:r>
              <a:rPr lang="pl-PL" sz="4800" dirty="0"/>
              <a:t>Pozew wzajemny wnosi się do sądu pozwu głównego. Jeżeli jednak pozew wzajemny podlega rozpoznaniu przez sąd okręgowy, a sprawa wszczęta była w sądzie rejonowym, sąd ten przekazuje całą sprawę sądowi właściwemu do rozpoznania powództwa wzajemnego.</a:t>
            </a:r>
          </a:p>
          <a:p>
            <a:pPr algn="just">
              <a:buNone/>
            </a:pPr>
            <a:r>
              <a:rPr lang="pl-PL" sz="4800" b="1" dirty="0"/>
              <a:t>§  3.   </a:t>
            </a:r>
            <a:r>
              <a:rPr lang="pl-PL" sz="4800" dirty="0"/>
              <a:t>Przepisy dotyczące pozwu stosuje się odpowiednio do pozwu wzajemnego.</a:t>
            </a:r>
          </a:p>
          <a:p>
            <a:pPr algn="just">
              <a:buFont typeface="Wingdings" pitchFamily="34" charset="0"/>
              <a:buChar char="§"/>
            </a:pPr>
            <a:r>
              <a:rPr lang="pl-PL" sz="4800" dirty="0"/>
              <a:t>tzw. kontratak, </a:t>
            </a:r>
            <a:r>
              <a:rPr lang="pl-PL" sz="4800" b="1" dirty="0"/>
              <a:t>obrona o charakterze zaczepnym</a:t>
            </a:r>
            <a:endParaRPr lang="pl-PL" sz="4800" b="1" dirty="0">
              <a:cs typeface="Calibri Light" panose="020F0302020204030204"/>
            </a:endParaRPr>
          </a:p>
          <a:p>
            <a:pPr algn="just">
              <a:buFont typeface="Wingdings" pitchFamily="34" charset="0"/>
              <a:buChar char="§"/>
            </a:pPr>
            <a:r>
              <a:rPr lang="pl-PL" sz="4800" b="1" dirty="0">
                <a:solidFill>
                  <a:srgbClr val="FF0000"/>
                </a:solidFill>
              </a:rPr>
              <a:t>samodzielne</a:t>
            </a:r>
            <a:r>
              <a:rPr lang="pl-PL" sz="4800" dirty="0"/>
              <a:t> powództwo</a:t>
            </a:r>
            <a:endParaRPr lang="pl-PL" sz="4800" dirty="0">
              <a:cs typeface="Calibri Light" panose="020F0302020204030204"/>
            </a:endParaRPr>
          </a:p>
          <a:p>
            <a:pPr algn="just">
              <a:buFont typeface="Wingdings" pitchFamily="34" charset="0"/>
              <a:buChar char="§"/>
            </a:pPr>
            <a:r>
              <a:rPr lang="pl-PL" sz="4800" dirty="0"/>
              <a:t>pozwany domaga się ochrony swoich praw w stosunku do powoda, czyli pozwanego wzajemnego.</a:t>
            </a:r>
            <a:endParaRPr lang="pl-PL" sz="4800" dirty="0">
              <a:cs typeface="Calibri Light" panose="020F0302020204030204"/>
            </a:endParaRPr>
          </a:p>
          <a:p>
            <a:pPr algn="just">
              <a:buFont typeface="Wingdings" pitchFamily="34" charset="0"/>
              <a:buChar char="§"/>
            </a:pPr>
            <a:r>
              <a:rPr lang="pl-PL" sz="4800" b="1" dirty="0"/>
              <a:t>Tożsamość stron- </a:t>
            </a:r>
            <a:r>
              <a:rPr lang="pl-PL" sz="4800" dirty="0"/>
              <a:t>powództwo wzajemne </a:t>
            </a:r>
            <a:r>
              <a:rPr lang="pl-PL" sz="4800" b="1" dirty="0">
                <a:solidFill>
                  <a:srgbClr val="FF0000"/>
                </a:solidFill>
              </a:rPr>
              <a:t>nie może rozszerzać </a:t>
            </a:r>
            <a:r>
              <a:rPr lang="pl-PL" sz="4800" dirty="0"/>
              <a:t>ram podmiotowych postępowania, przyjmuje się jednak, że może je zawęzić</a:t>
            </a:r>
            <a:endParaRPr lang="pl-PL" sz="4800" dirty="0">
              <a:cs typeface="Calibri Light" panose="020F0302020204030204"/>
            </a:endParaRPr>
          </a:p>
          <a:p>
            <a:pPr algn="just">
              <a:buFont typeface="Wingdings" pitchFamily="34" charset="0"/>
              <a:buChar char="§"/>
            </a:pPr>
            <a:r>
              <a:rPr lang="pl-PL" sz="4800" dirty="0"/>
              <a:t>Termin: </a:t>
            </a:r>
            <a:r>
              <a:rPr lang="pl-PL" sz="4800" b="1" dirty="0"/>
              <a:t>nie później niż w odpowiedzi na pozew</a:t>
            </a:r>
            <a:r>
              <a:rPr lang="pl-PL" sz="4800" dirty="0"/>
              <a:t>, a w sytuacji niezłożenia odpowiedzi- najpóźniej w sprzeciwie od wyroku zaocznego albo przy rozpoczęciu pierwszego posiedzenia, o którym zawiadomiono albo na które wezwano pozwanego</a:t>
            </a:r>
            <a:endParaRPr lang="pl-PL" sz="4800" dirty="0">
              <a:cs typeface="Calibri Light" panose="020F0302020204030204"/>
            </a:endParaRPr>
          </a:p>
          <a:p>
            <a:pPr algn="just">
              <a:buFont typeface="Wingdings" pitchFamily="34" charset="0"/>
              <a:buChar char="§"/>
            </a:pPr>
            <a:r>
              <a:rPr lang="pl-PL" sz="4800" dirty="0"/>
              <a:t>Dopuszczalność powództwa wzajemnego: </a:t>
            </a:r>
            <a:endParaRPr lang="pl-PL" sz="4800" dirty="0">
              <a:cs typeface="Calibri Light" panose="020F0302020204030204"/>
            </a:endParaRPr>
          </a:p>
          <a:p>
            <a:pPr lvl="1" algn="just"/>
            <a:r>
              <a:rPr lang="pl-PL" sz="4800" dirty="0"/>
              <a:t>gdy ma </a:t>
            </a:r>
            <a:r>
              <a:rPr lang="pl-PL" sz="4800" b="1" dirty="0"/>
              <a:t>związek z roszczeniem powoda </a:t>
            </a:r>
            <a:r>
              <a:rPr lang="pl-PL" sz="4800" dirty="0"/>
              <a:t>(częściowa tożsamość podstawy faktycznej powództw) lub</a:t>
            </a:r>
          </a:p>
          <a:p>
            <a:pPr lvl="1" algn="just"/>
            <a:r>
              <a:rPr lang="pl-PL" sz="4800" dirty="0"/>
              <a:t>gdy roszczenie pozwanego </a:t>
            </a:r>
            <a:r>
              <a:rPr lang="pl-PL" sz="4800" b="1" dirty="0"/>
              <a:t>nadaje się do potrącenia </a:t>
            </a:r>
            <a:r>
              <a:rPr lang="pl-PL" sz="4800" dirty="0"/>
              <a:t>(tu związek między powództwami nie jest konieczny)</a:t>
            </a:r>
          </a:p>
          <a:p>
            <a:pPr algn="just">
              <a:buFont typeface="Wingdings" pitchFamily="34" charset="0"/>
              <a:buChar char="§"/>
            </a:pPr>
            <a:r>
              <a:rPr lang="pl-PL" sz="4800" dirty="0"/>
              <a:t> Powództwo wzajemne dopuszczalne ze względu na to, że roszczenie pozwanego nadaje się do potrącenia to nie to samo co zarzut potrącenia!</a:t>
            </a:r>
            <a:endParaRPr lang="pl-PL" sz="4800" dirty="0">
              <a:cs typeface="Calibri Light" panose="020F0302020204030204"/>
            </a:endParaRPr>
          </a:p>
          <a:p>
            <a:pPr algn="just">
              <a:buFont typeface="Wingdings" pitchFamily="34" charset="0"/>
              <a:buChar char="§"/>
            </a:pPr>
            <a:r>
              <a:rPr lang="pl-PL" sz="4800" dirty="0"/>
              <a:t>Kiedy powództwo wzajemne jest </a:t>
            </a:r>
            <a:r>
              <a:rPr lang="pl-PL" sz="4800" b="1" dirty="0"/>
              <a:t>niedopuszczalne</a:t>
            </a:r>
            <a:r>
              <a:rPr lang="pl-PL" sz="4800" dirty="0"/>
              <a:t>:</a:t>
            </a:r>
            <a:endParaRPr lang="pl-PL" sz="4800" dirty="0">
              <a:cs typeface="Calibri Light" panose="020F0302020204030204"/>
            </a:endParaRPr>
          </a:p>
          <a:p>
            <a:pPr lvl="1" algn="just">
              <a:buNone/>
            </a:pPr>
            <a:r>
              <a:rPr lang="pl-PL" sz="4800" dirty="0"/>
              <a:t>- w sprawach gospodarczych – art. 458 </a:t>
            </a:r>
            <a:r>
              <a:rPr lang="pl-PL" sz="4800" baseline="30000" dirty="0"/>
              <a:t>8</a:t>
            </a:r>
            <a:r>
              <a:rPr lang="pl-PL" sz="4800" dirty="0"/>
              <a:t> par. 3 KPC</a:t>
            </a:r>
          </a:p>
          <a:p>
            <a:pPr lvl="1" algn="just">
              <a:buNone/>
            </a:pPr>
            <a:r>
              <a:rPr lang="pl-PL" sz="4800" dirty="0"/>
              <a:t>- w postępowaniu nakazowym- art. 493 par. 3 pkt 2 KPC</a:t>
            </a:r>
          </a:p>
          <a:p>
            <a:pPr lvl="1" algn="just">
              <a:buNone/>
            </a:pPr>
            <a:r>
              <a:rPr lang="pl-PL" sz="4800" dirty="0"/>
              <a:t>- w sprawach o ustalenie lub zaprzeczenie macierzyństwa, o ustalenie lub zaprzeczenie ojcostwa, a także o ustalenie bezskuteczności uznania ojcostwa ( Strona pozwana może jednak również żądać ustalenia lub zaprzeczenia macierzyństwa, ustalenia lub zaprzeczenia ojcostwa albo ustalenia bezskuteczności uznania ojcostwa)- art. 454</a:t>
            </a:r>
            <a:r>
              <a:rPr lang="pl-PL" sz="4800" baseline="30000" dirty="0"/>
              <a:t>1</a:t>
            </a:r>
            <a:r>
              <a:rPr lang="pl-PL" sz="4800" dirty="0"/>
              <a:t> KPC</a:t>
            </a:r>
          </a:p>
          <a:p>
            <a:pPr lvl="1" algn="just">
              <a:buNone/>
            </a:pPr>
            <a:r>
              <a:rPr lang="pl-PL" sz="4800" dirty="0"/>
              <a:t>- o rozwód lub o separację (Strona pozwana w sprawie o rozwód może jednak również żądać rozwodu albo separacji. Strona pozwana w sprawie o separację może również żądać separacji albo rozwodu)- art. 439 KPC</a:t>
            </a:r>
          </a:p>
          <a:p>
            <a:pPr lvl="1" algn="just">
              <a:buNone/>
            </a:pPr>
            <a:r>
              <a:rPr lang="pl-PL" sz="4800" dirty="0"/>
              <a:t>- w sprawach o naruszenie posiadania- art. 479 KPC</a:t>
            </a:r>
          </a:p>
          <a:p>
            <a:pPr algn="just"/>
            <a:r>
              <a:rPr lang="pl-PL" sz="4800" dirty="0"/>
              <a:t>W przypadku postępowania uproszczonego powództwo wzajemne oraz zarzut potrącenia są dopuszczalne, jeżeli roszczenia nadają się do rozpoznania w postępowaniu uproszczonym.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1406</Words>
  <Application>Microsoft Office PowerPoint</Application>
  <PresentationFormat>Pokaz na ekranie (4:3)</PresentationFormat>
  <Paragraphs>89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 Light</vt:lpstr>
      <vt:lpstr>Wingdings</vt:lpstr>
      <vt:lpstr>Metropolitan</vt:lpstr>
      <vt:lpstr>OBRONA POZWANEGO</vt:lpstr>
      <vt:lpstr>Co należy rozumieć pod pojęciem obrona pozwanego?</vt:lpstr>
      <vt:lpstr>Jak może zachować się pozwany? 3 scenariusze</vt:lpstr>
      <vt:lpstr>Zaprzeczenie</vt:lpstr>
      <vt:lpstr>Zarzuty</vt:lpstr>
      <vt:lpstr>Powództwo wzajemne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OBRONA POZWANEGO</dc:title>
  <dc:creator>Nowak Martyna</dc:creator>
  <cp:lastModifiedBy>Nowak Martyna</cp:lastModifiedBy>
  <cp:revision>41</cp:revision>
  <dcterms:created xsi:type="dcterms:W3CDTF">2021-12-09T08:03:15Z</dcterms:created>
  <dcterms:modified xsi:type="dcterms:W3CDTF">2023-12-14T06:28:33Z</dcterms:modified>
</cp:coreProperties>
</file>