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5" r:id="rId2"/>
    <p:sldId id="331" r:id="rId3"/>
    <p:sldId id="332" r:id="rId4"/>
    <p:sldId id="333" r:id="rId5"/>
    <p:sldId id="334" r:id="rId6"/>
    <p:sldId id="327" r:id="rId7"/>
    <p:sldId id="298"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04" r:id="rId2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95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4" autoAdjust="0"/>
    <p:restoredTop sz="94660"/>
  </p:normalViewPr>
  <p:slideViewPr>
    <p:cSldViewPr snapToGrid="0">
      <p:cViewPr varScale="1">
        <p:scale>
          <a:sx n="91" d="100"/>
          <a:sy n="91" d="100"/>
        </p:scale>
        <p:origin x="4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BD5FC7D8-2485-4738-882B-920AE2A29442}" type="datetimeFigureOut">
              <a:rPr lang="pl-PL" smtClean="0"/>
              <a:t>27.11.2018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1401197194"/>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D5FC7D8-2485-4738-882B-920AE2A29442}" type="datetimeFigureOut">
              <a:rPr lang="pl-PL" smtClean="0"/>
              <a:t>27.11.2018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602107570"/>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9200" y="274639"/>
            <a:ext cx="27432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0" y="274639"/>
            <a:ext cx="8026400" cy="585152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D5FC7D8-2485-4738-882B-920AE2A29442}" type="datetimeFigureOut">
              <a:rPr lang="pl-PL" smtClean="0"/>
              <a:t>27.11.2018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3668358870"/>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D5FC7D8-2485-4738-882B-920AE2A29442}" type="datetimeFigureOut">
              <a:rPr lang="pl-PL" smtClean="0"/>
              <a:t>27.11.2018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EF7AD1B-47E5-4E47-BA74-90CE68796682}" type="slidenum">
              <a:rPr lang="pl-PL" smtClean="0"/>
              <a:t>‹#›</a:t>
            </a:fld>
            <a:endParaRPr lang="pl-PL"/>
          </a:p>
        </p:txBody>
      </p:sp>
      <p:pic>
        <p:nvPicPr>
          <p:cNvPr id="8" name="Picture 7" descr="A close up of a logo&#10;&#10;Description generated with very high confidence">
            <a:extLst>
              <a:ext uri="{FF2B5EF4-FFF2-40B4-BE49-F238E27FC236}">
                <a16:creationId xmlns:a16="http://schemas.microsoft.com/office/drawing/2014/main" id="{F9903EDD-DC6E-4DEA-BED0-BEA40CF5E19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95000"/>
          <a:stretch/>
        </p:blipFill>
        <p:spPr>
          <a:xfrm>
            <a:off x="1" y="0"/>
            <a:ext cx="609600" cy="6858000"/>
          </a:xfrm>
          <a:prstGeom prst="rect">
            <a:avLst/>
          </a:prstGeom>
        </p:spPr>
      </p:pic>
    </p:spTree>
    <p:extLst>
      <p:ext uri="{BB962C8B-B14F-4D97-AF65-F5344CB8AC3E}">
        <p14:creationId xmlns:p14="http://schemas.microsoft.com/office/powerpoint/2010/main" val="357372678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BD5FC7D8-2485-4738-882B-920AE2A29442}" type="datetimeFigureOut">
              <a:rPr lang="pl-PL" smtClean="0"/>
              <a:t>27.11.2018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1927257445"/>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BD5FC7D8-2485-4738-882B-920AE2A29442}" type="datetimeFigureOut">
              <a:rPr lang="pl-PL" smtClean="0"/>
              <a:t>27.11.2018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3660544498"/>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BD5FC7D8-2485-4738-882B-920AE2A29442}" type="datetimeFigureOut">
              <a:rPr lang="pl-PL" smtClean="0"/>
              <a:t>27.11.2018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2074911334"/>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D5FC7D8-2485-4738-882B-920AE2A29442}" type="datetimeFigureOut">
              <a:rPr lang="pl-PL" smtClean="0"/>
              <a:t>27.11.2018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1429753159"/>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D5FC7D8-2485-4738-882B-920AE2A29442}" type="datetimeFigureOut">
              <a:rPr lang="pl-PL" smtClean="0"/>
              <a:t>27.11.2018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1143661810"/>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Symbol zastępczy daty 4"/>
          <p:cNvSpPr>
            <a:spLocks noGrp="1"/>
          </p:cNvSpPr>
          <p:nvPr>
            <p:ph type="dt" sz="half" idx="10"/>
          </p:nvPr>
        </p:nvSpPr>
        <p:spPr/>
        <p:txBody>
          <a:bodyPr/>
          <a:lstStyle/>
          <a:p>
            <a:fld id="{BD5FC7D8-2485-4738-882B-920AE2A29442}" type="datetimeFigureOut">
              <a:rPr lang="pl-PL" smtClean="0"/>
              <a:t>27.11.2018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4034056167"/>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Symbol zastępczy daty 4"/>
          <p:cNvSpPr>
            <a:spLocks noGrp="1"/>
          </p:cNvSpPr>
          <p:nvPr>
            <p:ph type="dt" sz="half" idx="10"/>
          </p:nvPr>
        </p:nvSpPr>
        <p:spPr/>
        <p:txBody>
          <a:bodyPr/>
          <a:lstStyle/>
          <a:p>
            <a:fld id="{BD5FC7D8-2485-4738-882B-920AE2A29442}" type="datetimeFigureOut">
              <a:rPr lang="pl-PL" smtClean="0"/>
              <a:t>27.11.2018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EF7AD1B-47E5-4E47-BA74-90CE68796682}" type="slidenum">
              <a:rPr lang="pl-PL" smtClean="0"/>
              <a:t>‹#›</a:t>
            </a:fld>
            <a:endParaRPr lang="pl-PL"/>
          </a:p>
        </p:txBody>
      </p:sp>
    </p:spTree>
    <p:extLst>
      <p:ext uri="{BB962C8B-B14F-4D97-AF65-F5344CB8AC3E}">
        <p14:creationId xmlns:p14="http://schemas.microsoft.com/office/powerpoint/2010/main" val="3896936887"/>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FC7D8-2485-4738-882B-920AE2A29442}" type="datetimeFigureOut">
              <a:rPr lang="pl-PL" smtClean="0"/>
              <a:t>27.11.2018</a:t>
            </a:fld>
            <a:endParaRPr lang="pl-PL"/>
          </a:p>
        </p:txBody>
      </p:sp>
      <p:sp>
        <p:nvSpPr>
          <p:cNvPr id="5" name="Symbol zastępczy stopki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7AD1B-47E5-4E47-BA74-90CE68796682}" type="slidenum">
              <a:rPr lang="pl-PL" smtClean="0"/>
              <a:t>‹#›</a:t>
            </a:fld>
            <a:endParaRPr lang="pl-PL"/>
          </a:p>
        </p:txBody>
      </p:sp>
    </p:spTree>
    <p:extLst>
      <p:ext uri="{BB962C8B-B14F-4D97-AF65-F5344CB8AC3E}">
        <p14:creationId xmlns:p14="http://schemas.microsoft.com/office/powerpoint/2010/main" val="3706140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FAD9CB-B330-44BE-BCEB-2B8A25E71FF6}"/>
              </a:ext>
            </a:extLst>
          </p:cNvPr>
          <p:cNvSpPr>
            <a:spLocks noGrp="1"/>
          </p:cNvSpPr>
          <p:nvPr>
            <p:ph type="title"/>
          </p:nvPr>
        </p:nvSpPr>
        <p:spPr>
          <a:xfrm>
            <a:off x="1706138" y="663677"/>
            <a:ext cx="9556594" cy="3317308"/>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scene3d>
              <a:camera prst="isometricOffAxis1Right"/>
              <a:lightRig rig="threePt" dir="t"/>
            </a:scene3d>
          </a:bodyPr>
          <a:lstStyle/>
          <a:p>
            <a:r>
              <a:rPr lang="pl-PL" b="1" dirty="0">
                <a:solidFill>
                  <a:srgbClr val="1782BB"/>
                </a:solidFill>
                <a:latin typeface="Times New Roman" panose="02020603050405020304" pitchFamily="18" charset="0"/>
                <a:ea typeface="Calibri" panose="020F0502020204030204" pitchFamily="34" charset="0"/>
              </a:rPr>
              <a:t>Ochrona informacji </a:t>
            </a:r>
            <a:r>
              <a:rPr lang="pl-PL" i="1" dirty="0">
                <a:solidFill>
                  <a:srgbClr val="1782BB"/>
                </a:solidFill>
                <a:latin typeface="Times New Roman" panose="02020603050405020304" pitchFamily="18" charset="0"/>
                <a:ea typeface="Calibri" panose="020F0502020204030204" pitchFamily="34" charset="0"/>
              </a:rPr>
              <a:t> </a:t>
            </a:r>
            <a:r>
              <a:rPr lang="pl-PL" i="1" dirty="0">
                <a:solidFill>
                  <a:srgbClr val="000000"/>
                </a:solidFill>
                <a:latin typeface="Times New Roman" panose="02020603050405020304" pitchFamily="18" charset="0"/>
                <a:ea typeface="Calibri" panose="020F0502020204030204" pitchFamily="34" charset="0"/>
              </a:rPr>
              <a:t>         </a:t>
            </a:r>
            <a:br>
              <a:rPr lang="pl-PL" sz="4000" i="1" dirty="0">
                <a:solidFill>
                  <a:srgbClr val="000000"/>
                </a:solidFill>
                <a:latin typeface="Times New Roman" panose="02020603050405020304" pitchFamily="18" charset="0"/>
                <a:ea typeface="Calibri" panose="020F0502020204030204" pitchFamily="34" charset="0"/>
              </a:rPr>
            </a:br>
            <a:r>
              <a:rPr lang="pl-PL" sz="4000" i="1" dirty="0">
                <a:solidFill>
                  <a:srgbClr val="FF0000"/>
                </a:solidFill>
                <a:latin typeface="Times New Roman" panose="02020603050405020304" pitchFamily="18" charset="0"/>
                <a:ea typeface="Calibri" panose="020F0502020204030204" pitchFamily="34" charset="0"/>
              </a:rPr>
              <a:t>(wykład 1-2 ochrona danych osobowych – zagadnienia wstępne) </a:t>
            </a:r>
            <a:br>
              <a:rPr lang="pl-PL" sz="4000" i="1" dirty="0">
                <a:solidFill>
                  <a:srgbClr val="000000"/>
                </a:solidFill>
                <a:latin typeface="Times New Roman" panose="02020603050405020304" pitchFamily="18" charset="0"/>
                <a:ea typeface="Calibri" panose="020F0502020204030204" pitchFamily="34" charset="0"/>
              </a:rPr>
            </a:br>
            <a:endParaRPr lang="pl-PL" sz="4000" dirty="0">
              <a:ln>
                <a:solidFill>
                  <a:schemeClr val="bg1">
                    <a:lumMod val="95000"/>
                    <a:lumOff val="5000"/>
                  </a:schemeClr>
                </a:solidFill>
              </a:ln>
              <a:solidFill>
                <a:srgbClr val="FF0000"/>
              </a:solidFill>
            </a:endParaRPr>
          </a:p>
        </p:txBody>
      </p:sp>
      <p:sp>
        <p:nvSpPr>
          <p:cNvPr id="4" name="Symbol zastępczy zawartości 3">
            <a:extLst>
              <a:ext uri="{FF2B5EF4-FFF2-40B4-BE49-F238E27FC236}">
                <a16:creationId xmlns:a16="http://schemas.microsoft.com/office/drawing/2014/main" id="{DFB5E8CB-70EE-4F32-BCDD-28F3EF5B0A99}"/>
              </a:ext>
            </a:extLst>
          </p:cNvPr>
          <p:cNvSpPr>
            <a:spLocks noGrp="1"/>
          </p:cNvSpPr>
          <p:nvPr>
            <p:ph idx="1"/>
          </p:nvPr>
        </p:nvSpPr>
        <p:spPr>
          <a:xfrm>
            <a:off x="1356851" y="3259338"/>
            <a:ext cx="10343536" cy="3317307"/>
          </a:xfrm>
        </p:spPr>
        <p:txBody>
          <a:bodyPr>
            <a:normAutofit lnSpcReduction="10000"/>
          </a:bodyPr>
          <a:lstStyle/>
          <a:p>
            <a:pPr marL="0" indent="0" algn="ctr">
              <a:buNone/>
            </a:pPr>
            <a:r>
              <a:rPr lang="pl-PL" b="1" dirty="0">
                <a:solidFill>
                  <a:srgbClr val="000000"/>
                </a:solidFill>
                <a:latin typeface="Times New Roman" panose="02020603050405020304" pitchFamily="18" charset="0"/>
                <a:ea typeface="Calibri" panose="020F0502020204030204" pitchFamily="34" charset="0"/>
              </a:rPr>
              <a:t>Konsulting Prawny i Gospodarczy </a:t>
            </a:r>
          </a:p>
          <a:p>
            <a:pPr marL="0" indent="0" algn="ctr">
              <a:buNone/>
            </a:pPr>
            <a:r>
              <a:rPr lang="pl-PL" b="1" dirty="0">
                <a:solidFill>
                  <a:srgbClr val="000000"/>
                </a:solidFill>
                <a:latin typeface="Times New Roman" panose="02020603050405020304" pitchFamily="18" charset="0"/>
                <a:ea typeface="Calibri" panose="020F0502020204030204" pitchFamily="34" charset="0"/>
              </a:rPr>
              <a:t>prof. dr hab. Mariusz Jabłoński </a:t>
            </a:r>
          </a:p>
          <a:p>
            <a:pPr marL="0" indent="0" algn="ctr">
              <a:buNone/>
            </a:pPr>
            <a:r>
              <a:rPr lang="pl-PL" b="1" dirty="0">
                <a:solidFill>
                  <a:srgbClr val="000000"/>
                </a:solidFill>
                <a:latin typeface="Times New Roman" panose="02020603050405020304" pitchFamily="18" charset="0"/>
                <a:ea typeface="Calibri" panose="020F0502020204030204" pitchFamily="34" charset="0"/>
              </a:rPr>
              <a:t>dr Krzysztof Wygoda</a:t>
            </a:r>
          </a:p>
          <a:p>
            <a:pPr marL="0" indent="0" algn="ctr">
              <a:buNone/>
            </a:pPr>
            <a:r>
              <a:rPr lang="pl-PL" b="1" dirty="0">
                <a:solidFill>
                  <a:srgbClr val="000000"/>
                </a:solidFill>
                <a:latin typeface="Times New Roman" panose="02020603050405020304" pitchFamily="18" charset="0"/>
                <a:ea typeface="Calibri" panose="020F0502020204030204" pitchFamily="34" charset="0"/>
              </a:rPr>
              <a:t>Uniwersytet Wrocławski</a:t>
            </a:r>
          </a:p>
          <a:p>
            <a:pPr marL="0" indent="0" algn="ctr">
              <a:buNone/>
            </a:pPr>
            <a:r>
              <a:rPr lang="pl-PL" b="1" dirty="0">
                <a:solidFill>
                  <a:srgbClr val="000000"/>
                </a:solidFill>
                <a:latin typeface="Times New Roman" panose="02020603050405020304" pitchFamily="18" charset="0"/>
                <a:ea typeface="Calibri" panose="020F0502020204030204" pitchFamily="34" charset="0"/>
              </a:rPr>
              <a:t>Wydział Prawa, Administracji i Ekonomii </a:t>
            </a:r>
          </a:p>
          <a:p>
            <a:pPr marL="0" indent="0" algn="ctr">
              <a:buNone/>
            </a:pPr>
            <a:r>
              <a:rPr lang="pl-PL" b="1" dirty="0">
                <a:solidFill>
                  <a:srgbClr val="000000"/>
                </a:solidFill>
                <a:latin typeface="Times New Roman" panose="02020603050405020304" pitchFamily="18" charset="0"/>
                <a:ea typeface="Calibri" panose="020F0502020204030204" pitchFamily="34" charset="0"/>
              </a:rPr>
              <a:t>Katedra Prawa Konstytucyjnego</a:t>
            </a:r>
            <a:endParaRPr lang="pl-PL" dirty="0"/>
          </a:p>
        </p:txBody>
      </p:sp>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36616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895645" y="432323"/>
            <a:ext cx="10024947" cy="6144322"/>
          </a:xfrm>
        </p:spPr>
        <p:txBody>
          <a:bodyPr>
            <a:normAutofit fontScale="70000" lnSpcReduction="20000"/>
          </a:bodyPr>
          <a:lstStyle/>
          <a:p>
            <a:pPr marL="0" indent="0" algn="just">
              <a:buNone/>
            </a:pPr>
            <a:r>
              <a:rPr lang="pl-PL" sz="3900" dirty="0">
                <a:solidFill>
                  <a:schemeClr val="bg1">
                    <a:lumMod val="65000"/>
                    <a:lumOff val="35000"/>
                  </a:schemeClr>
                </a:solidFill>
              </a:rPr>
              <a:t>Motyw (45) - Jeżeli przetwarzanie odbywa się w celu wypełnienia obowiązku prawnego, któremu podlega administrator, lub jeżeli jest niezbędne do wykonania zadania realizowanego w interesie publicznym lub w ramach sprawowania władzy publicznej, podstawę przetwarzania powinno stanowić prawo Unii lub prawo państwa członkowskiego. Niniejsze rozporządzenie nie nakłada wymogu, aby dla każdego indywidualnego przetwarzania istniało szczegółowe uregulowanie prawne. Wystarczyć może to, że dane uregulowanie prawne stanowi podstawę różnych operacji przetwarzania wynikających z obowiązku prawnego, któremu podlega administrator, lub że przetwarzanie jest niezbędne do wykonania zadania realizowanego w interesie publicznym lub w ramach sprawowania władzy publicznej. Prawo (…) powinno określać także cel przetwarzania. (...) Prawo Unii lub prawo państwa członkowskiego powinno określać także, czy administratorem wykonującym zadanie realizowane w interesie publicznym lub w ramach sprawowania władzy publicznej powinien być organ publiczny czy inna osoba fizyczna lub prawna podlegająca prawu publicznemu lub prawu prywatnemu (…).</a:t>
            </a:r>
          </a:p>
        </p:txBody>
      </p:sp>
    </p:spTree>
    <p:extLst>
      <p:ext uri="{BB962C8B-B14F-4D97-AF65-F5344CB8AC3E}">
        <p14:creationId xmlns:p14="http://schemas.microsoft.com/office/powerpoint/2010/main" val="203630740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895645" y="432323"/>
            <a:ext cx="10024947" cy="6144322"/>
          </a:xfrm>
        </p:spPr>
        <p:txBody>
          <a:bodyPr>
            <a:normAutofit fontScale="77500" lnSpcReduction="20000"/>
          </a:bodyPr>
          <a:lstStyle/>
          <a:p>
            <a:pPr marL="0" indent="0" algn="just">
              <a:buNone/>
            </a:pPr>
            <a:r>
              <a:rPr lang="pl-PL" sz="3900" dirty="0">
                <a:solidFill>
                  <a:schemeClr val="bg1">
                    <a:lumMod val="65000"/>
                    <a:lumOff val="35000"/>
                  </a:schemeClr>
                </a:solidFill>
              </a:rPr>
              <a:t>Motyw 46) - Przetwarzanie danych osobowych należy uznać za zgodne z prawem również w przypadkach, gdy jest niezbędne do ochrony interesu, który ma istotne znaczenie dla życia osoby, której dane dotyczą, lub innej osoby fizycznej. Żywotny interes innej osoby fizycznej powinien zasadniczo być podstawą przetwarzania danych osobowych  wyłącznie w przypadkach, gdy ewidentnie przetwarzania tego nie da się oprzeć na innej podstawie prawnej. Niektóre rodzaje przetwarzania mogą służyć zarówno ważnemu interesowi publicznemu, jak i żywotnym interesom osoby, której dane dotyczą, na przykład gdy przetwarzanie jest niezbędne do celów humanitarnych, w tym monitorowania epidemii i ich rozprzestrzeniania się lub w nadzwyczajnych sytuacjach humanitarnych, w szczególności w przypadku klęsk żywiołowych i katastrof spowodowanych przez człowieka.</a:t>
            </a:r>
          </a:p>
        </p:txBody>
      </p:sp>
    </p:spTree>
    <p:extLst>
      <p:ext uri="{BB962C8B-B14F-4D97-AF65-F5344CB8AC3E}">
        <p14:creationId xmlns:p14="http://schemas.microsoft.com/office/powerpoint/2010/main" val="19641327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895645" y="432323"/>
            <a:ext cx="10024947" cy="6144322"/>
          </a:xfrm>
        </p:spPr>
        <p:txBody>
          <a:bodyPr>
            <a:normAutofit fontScale="70000" lnSpcReduction="20000"/>
          </a:bodyPr>
          <a:lstStyle/>
          <a:p>
            <a:pPr marL="0" indent="0" algn="just">
              <a:buNone/>
            </a:pPr>
            <a:r>
              <a:rPr lang="pl-PL" sz="3900" dirty="0">
                <a:solidFill>
                  <a:schemeClr val="bg1">
                    <a:lumMod val="65000"/>
                    <a:lumOff val="35000"/>
                  </a:schemeClr>
                </a:solidFill>
              </a:rPr>
              <a:t>RODO zakłada, że jeśli przetwarzanie jest niezbędne do wypełnienia obowiązku prawnego ciążącego na administratorze jak i wówczas gdy jest niezbędne do wykonania zadania realizowanego w interesie publicznym lub w ramach sprawowania władzy publicznej powierzonej administratorowi koniecznym staje się by podstawa prawna takiego przetwarzania była określona w: </a:t>
            </a:r>
          </a:p>
          <a:p>
            <a:pPr marL="0" indent="0" algn="just">
              <a:buNone/>
            </a:pPr>
            <a:r>
              <a:rPr lang="pl-PL" sz="3900" dirty="0">
                <a:solidFill>
                  <a:schemeClr val="bg1">
                    <a:lumMod val="65000"/>
                    <a:lumOff val="35000"/>
                  </a:schemeClr>
                </a:solidFill>
              </a:rPr>
              <a:t>a)  w prawie Unii; lub </a:t>
            </a:r>
          </a:p>
          <a:p>
            <a:pPr marL="0" indent="0" algn="just">
              <a:buNone/>
            </a:pPr>
            <a:r>
              <a:rPr lang="pl-PL" sz="3900" dirty="0">
                <a:solidFill>
                  <a:schemeClr val="bg1">
                    <a:lumMod val="65000"/>
                    <a:lumOff val="35000"/>
                  </a:schemeClr>
                </a:solidFill>
              </a:rPr>
              <a:t>b)  w prawie państwa członkowskiego, któremu podlega administrator. </a:t>
            </a:r>
          </a:p>
          <a:p>
            <a:pPr marL="0" indent="0" algn="just">
              <a:buNone/>
            </a:pPr>
            <a:r>
              <a:rPr lang="pl-PL" sz="3900" dirty="0">
                <a:solidFill>
                  <a:schemeClr val="bg1">
                    <a:lumMod val="65000"/>
                    <a:lumOff val="35000"/>
                  </a:schemeClr>
                </a:solidFill>
              </a:rPr>
              <a:t>Cel przetwarzania musi być określony w tej podstawie prawnej lub, w przypadku przetwarzania, o którym mowa w ust. 1 lit. e) – musi być ono niezbędne do wykonania zadania realizowanego w interesie publicznym lub w ramach sprawowania władzy publicznej powierzonej administratorowi. (...) Prawo Unii lub prawo państwa członkowskiego muszą służyć realizacji celu leżącego w interesie publicznym, oraz być proporcjonalne do wyznaczonego, prawnie uzasadnionego celu.</a:t>
            </a:r>
          </a:p>
        </p:txBody>
      </p:sp>
    </p:spTree>
    <p:extLst>
      <p:ext uri="{BB962C8B-B14F-4D97-AF65-F5344CB8AC3E}">
        <p14:creationId xmlns:p14="http://schemas.microsoft.com/office/powerpoint/2010/main" val="36155807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895645" y="432323"/>
            <a:ext cx="10024947" cy="6144322"/>
          </a:xfrm>
        </p:spPr>
        <p:txBody>
          <a:bodyPr>
            <a:normAutofit fontScale="70000" lnSpcReduction="20000"/>
          </a:bodyPr>
          <a:lstStyle/>
          <a:p>
            <a:pPr marL="0" indent="0" algn="just">
              <a:buNone/>
            </a:pPr>
            <a:r>
              <a:rPr lang="pl-PL" sz="3900" dirty="0">
                <a:solidFill>
                  <a:schemeClr val="bg1">
                    <a:lumMod val="65000"/>
                    <a:lumOff val="35000"/>
                  </a:schemeClr>
                </a:solidFill>
              </a:rPr>
              <a:t>Przetwarzanie „szczególnych kategorii danych” jest objęte zakazem, który podlega uchyleniu  w oparciu o przesłanki wyartykułowane w art. 9 ust. 2 </a:t>
            </a:r>
            <a:r>
              <a:rPr lang="pl-PL" sz="3900" dirty="0" err="1">
                <a:solidFill>
                  <a:schemeClr val="bg1">
                    <a:lumMod val="65000"/>
                    <a:lumOff val="35000"/>
                  </a:schemeClr>
                </a:solidFill>
              </a:rPr>
              <a:t>rodo</a:t>
            </a:r>
            <a:r>
              <a:rPr lang="pl-PL" sz="3900" dirty="0">
                <a:solidFill>
                  <a:schemeClr val="bg1">
                    <a:lumMod val="65000"/>
                    <a:lumOff val="35000"/>
                  </a:schemeClr>
                </a:solidFill>
              </a:rPr>
              <a:t>.</a:t>
            </a:r>
          </a:p>
          <a:p>
            <a:pPr marL="0" indent="0" algn="just">
              <a:buNone/>
            </a:pPr>
            <a:r>
              <a:rPr lang="pl-PL" sz="3900" dirty="0">
                <a:solidFill>
                  <a:schemeClr val="bg1">
                    <a:lumMod val="65000"/>
                    <a:lumOff val="35000"/>
                  </a:schemeClr>
                </a:solidFill>
              </a:rPr>
              <a:t>Przetwarzanie danych  osobowych „dotyczących wyroków skazujących i naruszeń prawa” nie podlega jednak tej samej zasadzie!</a:t>
            </a:r>
          </a:p>
          <a:p>
            <a:pPr marL="0" indent="0" algn="just">
              <a:buNone/>
            </a:pPr>
            <a:r>
              <a:rPr lang="pl-PL" sz="3900" dirty="0">
                <a:solidFill>
                  <a:schemeClr val="bg1">
                    <a:lumMod val="65000"/>
                    <a:lumOff val="35000"/>
                  </a:schemeClr>
                </a:solidFill>
              </a:rPr>
              <a:t>Jest to odrębna kategoria danych osobowych podlegająca co do zasady ogólnym regułom przetwarzania więc przesłanki legalizujące ten proces wskazane są w art. 6 </a:t>
            </a:r>
            <a:r>
              <a:rPr lang="pl-PL" sz="3900" dirty="0" err="1">
                <a:solidFill>
                  <a:schemeClr val="bg1">
                    <a:lumMod val="65000"/>
                    <a:lumOff val="35000"/>
                  </a:schemeClr>
                </a:solidFill>
              </a:rPr>
              <a:t>rodo</a:t>
            </a:r>
            <a:r>
              <a:rPr lang="pl-PL" sz="3900" dirty="0">
                <a:solidFill>
                  <a:schemeClr val="bg1">
                    <a:lumMod val="65000"/>
                    <a:lumOff val="35000"/>
                  </a:schemeClr>
                </a:solidFill>
              </a:rPr>
              <a:t>. Odrębność tej grupy informacji, obejmujących dane osobowe dotyczące wyroków skazujących oraz naruszeń prawa lub powiązanych środków bezpieczeństwa, polega na konieczności poddania procesu przetwarzania nadzorowi władz publicznych lub realizacji  działań wyraźnie dozwolonych prawem Unii lub prawem państwa członkowskiego przewidujących odpowiednie zabezpieczenia praw i wolności osób, których dane dotyczą. Dodatkowo wszelkie kompletne rejestry wyroków skazujących mają być prowadzone wyłącznie pod nadzorem władz publicznych. </a:t>
            </a:r>
          </a:p>
        </p:txBody>
      </p:sp>
    </p:spTree>
    <p:extLst>
      <p:ext uri="{BB962C8B-B14F-4D97-AF65-F5344CB8AC3E}">
        <p14:creationId xmlns:p14="http://schemas.microsoft.com/office/powerpoint/2010/main" val="10932955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895645" y="432323"/>
            <a:ext cx="10024947" cy="6144322"/>
          </a:xfrm>
        </p:spPr>
        <p:txBody>
          <a:bodyPr>
            <a:normAutofit fontScale="77500" lnSpcReduction="20000"/>
          </a:bodyPr>
          <a:lstStyle/>
          <a:p>
            <a:pPr marL="0" indent="0" algn="ctr">
              <a:buNone/>
            </a:pPr>
            <a:r>
              <a:rPr lang="pl-PL" sz="3900" dirty="0">
                <a:solidFill>
                  <a:schemeClr val="bg1">
                    <a:lumMod val="65000"/>
                    <a:lumOff val="35000"/>
                  </a:schemeClr>
                </a:solidFill>
              </a:rPr>
              <a:t>Dane szczególnych kategorii  art. 9.1. RODO („dawniej dane wrażliwe”)</a:t>
            </a:r>
          </a:p>
          <a:p>
            <a:pPr marL="0" indent="0" algn="just">
              <a:buNone/>
            </a:pPr>
            <a:r>
              <a:rPr lang="pl-PL" sz="3900" dirty="0">
                <a:solidFill>
                  <a:schemeClr val="bg1">
                    <a:lumMod val="65000"/>
                    <a:lumOff val="35000"/>
                  </a:schemeClr>
                </a:solidFill>
              </a:rPr>
              <a:t>Do „szczególnych kategorii danych” objętych zakazem przetwarzania zaliczamy informacje ujawniające:</a:t>
            </a:r>
          </a:p>
          <a:p>
            <a:pPr algn="just"/>
            <a:r>
              <a:rPr lang="pl-PL" sz="3900" dirty="0">
                <a:solidFill>
                  <a:schemeClr val="bg1">
                    <a:lumMod val="65000"/>
                    <a:lumOff val="35000"/>
                  </a:schemeClr>
                </a:solidFill>
              </a:rPr>
              <a:t>pochodzenie rasowe lub etniczne, </a:t>
            </a:r>
          </a:p>
          <a:p>
            <a:pPr algn="just"/>
            <a:r>
              <a:rPr lang="pl-PL" sz="3900" dirty="0">
                <a:solidFill>
                  <a:schemeClr val="bg1">
                    <a:lumMod val="65000"/>
                    <a:lumOff val="35000"/>
                  </a:schemeClr>
                </a:solidFill>
              </a:rPr>
              <a:t>poglądy polityczne, </a:t>
            </a:r>
          </a:p>
          <a:p>
            <a:pPr algn="just"/>
            <a:r>
              <a:rPr lang="pl-PL" sz="3900" dirty="0">
                <a:solidFill>
                  <a:schemeClr val="bg1">
                    <a:lumMod val="65000"/>
                    <a:lumOff val="35000"/>
                  </a:schemeClr>
                </a:solidFill>
              </a:rPr>
              <a:t>przekonania religijne lub światopoglądowe, </a:t>
            </a:r>
          </a:p>
          <a:p>
            <a:pPr algn="just"/>
            <a:r>
              <a:rPr lang="pl-PL" sz="3900" dirty="0">
                <a:solidFill>
                  <a:schemeClr val="bg1">
                    <a:lumMod val="65000"/>
                    <a:lumOff val="35000"/>
                  </a:schemeClr>
                </a:solidFill>
              </a:rPr>
              <a:t>przynależność do związków zawodowych. </a:t>
            </a:r>
          </a:p>
          <a:p>
            <a:pPr marL="0" indent="0" algn="just">
              <a:buNone/>
            </a:pPr>
            <a:r>
              <a:rPr lang="pl-PL" sz="3900" dirty="0">
                <a:solidFill>
                  <a:schemeClr val="bg1">
                    <a:lumMod val="65000"/>
                    <a:lumOff val="35000"/>
                  </a:schemeClr>
                </a:solidFill>
              </a:rPr>
              <a:t>Zakazem objęte jest również przetwarzanie:</a:t>
            </a:r>
          </a:p>
          <a:p>
            <a:pPr algn="just"/>
            <a:r>
              <a:rPr lang="pl-PL" sz="3900" dirty="0">
                <a:solidFill>
                  <a:schemeClr val="bg1">
                    <a:lumMod val="65000"/>
                    <a:lumOff val="35000"/>
                  </a:schemeClr>
                </a:solidFill>
              </a:rPr>
              <a:t>danych genetycznych, </a:t>
            </a:r>
          </a:p>
          <a:p>
            <a:pPr algn="just"/>
            <a:r>
              <a:rPr lang="pl-PL" sz="3900" dirty="0">
                <a:solidFill>
                  <a:schemeClr val="bg1">
                    <a:lumMod val="65000"/>
                    <a:lumOff val="35000"/>
                  </a:schemeClr>
                </a:solidFill>
              </a:rPr>
              <a:t>danych biometrycznych w celu jednoznacznego zidentyfikowania osoby fizycznej,</a:t>
            </a:r>
          </a:p>
          <a:p>
            <a:pPr algn="just"/>
            <a:r>
              <a:rPr lang="pl-PL" sz="3900" dirty="0">
                <a:solidFill>
                  <a:schemeClr val="bg1">
                    <a:lumMod val="65000"/>
                    <a:lumOff val="35000"/>
                  </a:schemeClr>
                </a:solidFill>
              </a:rPr>
              <a:t>danych dotyczących zdrowia, </a:t>
            </a:r>
          </a:p>
          <a:p>
            <a:pPr algn="just"/>
            <a:r>
              <a:rPr lang="pl-PL" sz="3900" dirty="0">
                <a:solidFill>
                  <a:schemeClr val="bg1">
                    <a:lumMod val="65000"/>
                    <a:lumOff val="35000"/>
                  </a:schemeClr>
                </a:solidFill>
              </a:rPr>
              <a:t>seksualności lub orientacji seksualnej konkretnej osoby. </a:t>
            </a:r>
          </a:p>
        </p:txBody>
      </p:sp>
    </p:spTree>
    <p:extLst>
      <p:ext uri="{BB962C8B-B14F-4D97-AF65-F5344CB8AC3E}">
        <p14:creationId xmlns:p14="http://schemas.microsoft.com/office/powerpoint/2010/main" val="39381128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895645" y="432323"/>
            <a:ext cx="10024947" cy="6144322"/>
          </a:xfrm>
        </p:spPr>
        <p:txBody>
          <a:bodyPr>
            <a:normAutofit fontScale="70000" lnSpcReduction="20000"/>
          </a:bodyPr>
          <a:lstStyle/>
          <a:p>
            <a:pPr marL="0" indent="0" algn="ctr">
              <a:buNone/>
            </a:pPr>
            <a:r>
              <a:rPr lang="pl-PL" sz="3900" dirty="0">
                <a:solidFill>
                  <a:schemeClr val="bg1">
                    <a:lumMod val="65000"/>
                    <a:lumOff val="35000"/>
                  </a:schemeClr>
                </a:solidFill>
              </a:rPr>
              <a:t>Przesłanki zniesienia zakazu przetwarzania art. 9.2. RODO (1)</a:t>
            </a:r>
          </a:p>
          <a:p>
            <a:pPr marL="0" indent="0" algn="just">
              <a:buNone/>
            </a:pPr>
            <a:r>
              <a:rPr lang="pl-PL" sz="3900" dirty="0">
                <a:solidFill>
                  <a:schemeClr val="bg1">
                    <a:lumMod val="65000"/>
                    <a:lumOff val="35000"/>
                  </a:schemeClr>
                </a:solidFill>
              </a:rPr>
              <a:t>a)  osoba, której dane dotyczą, wyraziła wyraźną zgodę na przetwarzanie tych danych osobowych w jednym lub kilku konkretnych celach, chyba że prawo Unii lub prawo państwa członkowskiego przewidują, iż osoba, której dane dotyczą, nie może uchylić zakazu, o którym mowa w ust. 1; </a:t>
            </a:r>
          </a:p>
          <a:p>
            <a:pPr marL="0" indent="0" algn="just">
              <a:buNone/>
            </a:pPr>
            <a:r>
              <a:rPr lang="pl-PL" sz="3900" dirty="0">
                <a:solidFill>
                  <a:schemeClr val="bg1">
                    <a:lumMod val="65000"/>
                    <a:lumOff val="35000"/>
                  </a:schemeClr>
                </a:solidFill>
              </a:rPr>
              <a:t>b)  przetwarzanie jest niezbędne do wypełnienia obowiązków i wykonywania szczególnych praw przez administratora lub osobę, której dane dotyczą, w dziedzinie prawa pracy, zabezpieczenia społecznego i ochrony socjalnej, o ile jest to dozwolone prawem Unii lub prawem państwa członkowskiego, lub porozumieniem zbiorowym na mocy prawa państwa członkowskiego przewidującymi odpowiednie zabezpieczenia praw podstawowych i interesów osoby, której dane dotyczą; </a:t>
            </a:r>
          </a:p>
          <a:p>
            <a:pPr marL="0" indent="0" algn="just">
              <a:buNone/>
            </a:pPr>
            <a:r>
              <a:rPr lang="pl-PL" sz="3900" dirty="0">
                <a:solidFill>
                  <a:schemeClr val="bg1">
                    <a:lumMod val="65000"/>
                    <a:lumOff val="35000"/>
                  </a:schemeClr>
                </a:solidFill>
              </a:rPr>
              <a:t>c)  przetwarzanie jest niezbędne do ochrony żywotnych interesów osoby, której dane dotyczą, lub innej osoby fizycznej, a osoba, której dane dotyczą, jest fizycznie lub prawnie niezdolna do wyrażenia zgody; </a:t>
            </a:r>
          </a:p>
        </p:txBody>
      </p:sp>
    </p:spTree>
    <p:extLst>
      <p:ext uri="{BB962C8B-B14F-4D97-AF65-F5344CB8AC3E}">
        <p14:creationId xmlns:p14="http://schemas.microsoft.com/office/powerpoint/2010/main" val="282578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980705" y="432323"/>
            <a:ext cx="10970290" cy="6144322"/>
          </a:xfrm>
        </p:spPr>
        <p:txBody>
          <a:bodyPr>
            <a:normAutofit fontScale="70000" lnSpcReduction="20000"/>
          </a:bodyPr>
          <a:lstStyle/>
          <a:p>
            <a:pPr marL="0" indent="0" algn="ctr">
              <a:buNone/>
            </a:pPr>
            <a:r>
              <a:rPr lang="pl-PL" sz="3900" dirty="0">
                <a:solidFill>
                  <a:schemeClr val="bg1">
                    <a:lumMod val="65000"/>
                    <a:lumOff val="35000"/>
                  </a:schemeClr>
                </a:solidFill>
              </a:rPr>
              <a:t>Przesłanki zniesienia zakazu przetwarzania art. 9.2. RODO (2)</a:t>
            </a:r>
          </a:p>
          <a:p>
            <a:pPr marL="0" indent="0" algn="ctr">
              <a:buNone/>
            </a:pPr>
            <a:endParaRPr lang="pl-PL" sz="3900" dirty="0">
              <a:solidFill>
                <a:schemeClr val="bg1">
                  <a:lumMod val="65000"/>
                  <a:lumOff val="35000"/>
                </a:schemeClr>
              </a:solidFill>
            </a:endParaRPr>
          </a:p>
          <a:p>
            <a:pPr marL="0" indent="0" algn="just">
              <a:buNone/>
            </a:pPr>
            <a:r>
              <a:rPr lang="pl-PL" sz="3900" dirty="0">
                <a:solidFill>
                  <a:schemeClr val="bg1">
                    <a:lumMod val="65000"/>
                    <a:lumOff val="35000"/>
                  </a:schemeClr>
                </a:solidFill>
              </a:rPr>
              <a:t>d)  przetwarzania dokonuje się w ramach uprawnionej działalności prowadzonej z zachowaniem odpowiednich zabezpieczeń przez fundację, stowarzyszenie lub inny niezarobkowy podmiot o celach politycznych, światopoglądowych, religijnych lub związkowych, pod warunkiem że przetwarzanie dotyczy wyłącznie członków lub byłych członków tego podmiotu lub osób utrzymujących z nim stałe kontakty w związku z jego celami oraz że dane osobowe nie są ujawniane poza tym podmiotem bez zgody osób, których dane dotyczą; </a:t>
            </a:r>
          </a:p>
          <a:p>
            <a:pPr marL="0" indent="0" algn="just">
              <a:buNone/>
            </a:pPr>
            <a:endParaRPr lang="pl-PL" sz="3900" dirty="0">
              <a:solidFill>
                <a:schemeClr val="bg1">
                  <a:lumMod val="65000"/>
                  <a:lumOff val="35000"/>
                </a:schemeClr>
              </a:solidFill>
            </a:endParaRPr>
          </a:p>
          <a:p>
            <a:pPr marL="0" indent="0" algn="just">
              <a:buNone/>
            </a:pPr>
            <a:r>
              <a:rPr lang="pl-PL" sz="3900" dirty="0">
                <a:solidFill>
                  <a:schemeClr val="bg1">
                    <a:lumMod val="65000"/>
                    <a:lumOff val="35000"/>
                  </a:schemeClr>
                </a:solidFill>
              </a:rPr>
              <a:t>e)  przetwarzanie dotyczy danych osobowych w sposób oczywisty upublicznionych przez osobę, której dane dotyczą; </a:t>
            </a:r>
          </a:p>
          <a:p>
            <a:pPr marL="0" indent="0" algn="just">
              <a:buNone/>
            </a:pPr>
            <a:endParaRPr lang="pl-PL" sz="3900" dirty="0">
              <a:solidFill>
                <a:schemeClr val="bg1">
                  <a:lumMod val="65000"/>
                  <a:lumOff val="35000"/>
                </a:schemeClr>
              </a:solidFill>
            </a:endParaRPr>
          </a:p>
          <a:p>
            <a:pPr marL="0" indent="0" algn="just">
              <a:buNone/>
            </a:pPr>
            <a:r>
              <a:rPr lang="pl-PL" sz="3900" dirty="0">
                <a:solidFill>
                  <a:schemeClr val="bg1">
                    <a:lumMod val="65000"/>
                    <a:lumOff val="35000"/>
                  </a:schemeClr>
                </a:solidFill>
              </a:rPr>
              <a:t>f)    przetwarzanie jest niezbędne do ustalenia, dochodzenia lub obrony roszczeń lub w ramach sprawowania wymiaru sprawiedliwości przez sądy;</a:t>
            </a:r>
          </a:p>
        </p:txBody>
      </p:sp>
    </p:spTree>
    <p:extLst>
      <p:ext uri="{BB962C8B-B14F-4D97-AF65-F5344CB8AC3E}">
        <p14:creationId xmlns:p14="http://schemas.microsoft.com/office/powerpoint/2010/main" val="16648271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980705" y="432323"/>
            <a:ext cx="10970290" cy="6144322"/>
          </a:xfrm>
        </p:spPr>
        <p:txBody>
          <a:bodyPr>
            <a:normAutofit fontScale="70000" lnSpcReduction="20000"/>
          </a:bodyPr>
          <a:lstStyle/>
          <a:p>
            <a:pPr marL="0" indent="0" algn="ctr">
              <a:buNone/>
            </a:pPr>
            <a:r>
              <a:rPr lang="pl-PL" sz="3900" dirty="0">
                <a:solidFill>
                  <a:schemeClr val="bg1">
                    <a:lumMod val="65000"/>
                    <a:lumOff val="35000"/>
                  </a:schemeClr>
                </a:solidFill>
              </a:rPr>
              <a:t>Przesłanki zniesienia zakazu przetwarzania art. 9.2. RODO (3)</a:t>
            </a:r>
          </a:p>
          <a:p>
            <a:pPr marL="0" indent="0" algn="ctr">
              <a:buNone/>
            </a:pPr>
            <a:endParaRPr lang="pl-PL" sz="3900" dirty="0">
              <a:solidFill>
                <a:schemeClr val="bg1">
                  <a:lumMod val="65000"/>
                  <a:lumOff val="35000"/>
                </a:schemeClr>
              </a:solidFill>
            </a:endParaRPr>
          </a:p>
          <a:p>
            <a:pPr marL="0" indent="0" algn="just">
              <a:buNone/>
            </a:pPr>
            <a:r>
              <a:rPr lang="pl-PL" sz="3900" dirty="0">
                <a:solidFill>
                  <a:schemeClr val="bg1">
                    <a:lumMod val="65000"/>
                    <a:lumOff val="35000"/>
                  </a:schemeClr>
                </a:solidFill>
              </a:rPr>
              <a:t>g)  przetwarzanie jest niezbędne ze względów związanych z ważnym interesem publicznym, na podstawie prawa Unii lub prawa państwa członkowskiego, które są proporcjonalne do wyznaczonego celu, nie naruszają istoty prawa do ochrony danych i przewidują odpowiednie i konkretne środki ochrony praw podstawowych i interesów osoby, której dane dotyczą; </a:t>
            </a:r>
          </a:p>
          <a:p>
            <a:pPr marL="0" indent="0" algn="just">
              <a:buNone/>
            </a:pPr>
            <a:endParaRPr lang="pl-PL" sz="3900" dirty="0">
              <a:solidFill>
                <a:schemeClr val="bg1">
                  <a:lumMod val="65000"/>
                  <a:lumOff val="35000"/>
                </a:schemeClr>
              </a:solidFill>
            </a:endParaRPr>
          </a:p>
          <a:p>
            <a:pPr marL="0" indent="0" algn="just">
              <a:buNone/>
            </a:pPr>
            <a:r>
              <a:rPr lang="pl-PL" sz="3900" dirty="0">
                <a:solidFill>
                  <a:schemeClr val="bg1">
                    <a:lumMod val="65000"/>
                    <a:lumOff val="35000"/>
                  </a:schemeClr>
                </a:solidFill>
              </a:rPr>
              <a:t>h)  przetwarzanie jest niezbędne do celów profilaktyki zdrowotnej lub medycyny pracy, do oceny zdolności pracownika do pracy, diagnozy medycznej, zapewnienia opieki zdrowotnej lub zabezpieczenia społecznego, leczenia lub zarządzania systemami i usługami opieki zdrowotnej lub zabezpieczenia społecznego na podstawie prawa Unii lub prawa państwa członkowskiego lub zgodnie z umową z pracownikiem służby zdrowia i z zastrzeżeniem warunków i zabezpieczeń, o których mowa w ust. 3; </a:t>
            </a:r>
          </a:p>
        </p:txBody>
      </p:sp>
    </p:spTree>
    <p:extLst>
      <p:ext uri="{BB962C8B-B14F-4D97-AF65-F5344CB8AC3E}">
        <p14:creationId xmlns:p14="http://schemas.microsoft.com/office/powerpoint/2010/main" val="12429481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980705" y="432323"/>
            <a:ext cx="10970290" cy="6144322"/>
          </a:xfrm>
        </p:spPr>
        <p:txBody>
          <a:bodyPr>
            <a:normAutofit fontScale="70000" lnSpcReduction="20000"/>
          </a:bodyPr>
          <a:lstStyle/>
          <a:p>
            <a:pPr marL="0" indent="0" algn="ctr">
              <a:buNone/>
            </a:pPr>
            <a:r>
              <a:rPr lang="pl-PL" sz="3900" dirty="0">
                <a:solidFill>
                  <a:schemeClr val="bg1">
                    <a:lumMod val="65000"/>
                    <a:lumOff val="35000"/>
                  </a:schemeClr>
                </a:solidFill>
              </a:rPr>
              <a:t>Przesłanki zniesienia zakazu przetwarzania art. 9.2. RODO (4)</a:t>
            </a:r>
          </a:p>
          <a:p>
            <a:pPr marL="0" indent="0" algn="ctr">
              <a:buNone/>
            </a:pPr>
            <a:endParaRPr lang="pl-PL" sz="3900" dirty="0">
              <a:solidFill>
                <a:schemeClr val="bg1">
                  <a:lumMod val="65000"/>
                  <a:lumOff val="35000"/>
                </a:schemeClr>
              </a:solidFill>
            </a:endParaRPr>
          </a:p>
          <a:p>
            <a:pPr marL="0" indent="0" algn="just">
              <a:buNone/>
            </a:pPr>
            <a:r>
              <a:rPr lang="pl-PL" sz="3900" dirty="0">
                <a:solidFill>
                  <a:schemeClr val="bg1">
                    <a:lumMod val="65000"/>
                    <a:lumOff val="35000"/>
                  </a:schemeClr>
                </a:solidFill>
              </a:rPr>
              <a:t>i) przetwarzanie jest niezbędne ze względów związanych z interesem publicznym w dziedzinie zdrowia publicznego, takich jak ochrona przed poważnymi transgranicznymi zagrożeniami zdrowotnymi lub zapewnienie wysokich standardów jakości i bezpieczeństwa opieki zdrowotnej oraz produktów leczniczych lub wyrobów medycznych, na podstawie prawa Unii lub prawa państwa członkowskiego, które przewidują odpowiednie, konkretne środki ochrony praw i wolności osób, których dane dotyczą, w szczególności tajemnicę zawodową; </a:t>
            </a:r>
          </a:p>
          <a:p>
            <a:pPr marL="0" indent="0" algn="just">
              <a:buNone/>
            </a:pPr>
            <a:r>
              <a:rPr lang="pl-PL" sz="3900" dirty="0">
                <a:solidFill>
                  <a:schemeClr val="bg1">
                    <a:lumMod val="65000"/>
                    <a:lumOff val="35000"/>
                  </a:schemeClr>
                </a:solidFill>
              </a:rPr>
              <a:t>j)   przetwarzanie jest niezbędne do celów archiwalnych w interesie publicznym, do celów badań naukowych lub historycznych lub do celów statystycznych zgodnie z art. 89 ust. 1, na podstawie prawa Unii lub prawa państwa członkowskiego, które są proporcjonalne do wyznaczonego celu, nie naruszają istoty prawa do ochrony danych i przewidują odpowiednie, konkretne środki ochrony praw podstawowych i interesów osoby, której dane dotyczą. </a:t>
            </a:r>
          </a:p>
        </p:txBody>
      </p:sp>
    </p:spTree>
    <p:extLst>
      <p:ext uri="{BB962C8B-B14F-4D97-AF65-F5344CB8AC3E}">
        <p14:creationId xmlns:p14="http://schemas.microsoft.com/office/powerpoint/2010/main" val="28303472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980705" y="432323"/>
            <a:ext cx="10970290" cy="6144322"/>
          </a:xfrm>
        </p:spPr>
        <p:txBody>
          <a:bodyPr>
            <a:normAutofit fontScale="70000" lnSpcReduction="20000"/>
          </a:bodyPr>
          <a:lstStyle/>
          <a:p>
            <a:pPr marL="0" indent="0" algn="ctr">
              <a:buNone/>
            </a:pPr>
            <a:r>
              <a:rPr lang="pl-PL" sz="3900" dirty="0">
                <a:solidFill>
                  <a:schemeClr val="bg1">
                    <a:lumMod val="65000"/>
                    <a:lumOff val="35000"/>
                  </a:schemeClr>
                </a:solidFill>
              </a:rPr>
              <a:t>Art. 9. 3. </a:t>
            </a:r>
            <a:r>
              <a:rPr lang="pl-PL" sz="3900" dirty="0" err="1">
                <a:solidFill>
                  <a:schemeClr val="bg1">
                    <a:lumMod val="65000"/>
                    <a:lumOff val="35000"/>
                  </a:schemeClr>
                </a:solidFill>
              </a:rPr>
              <a:t>rodo</a:t>
            </a:r>
            <a:r>
              <a:rPr lang="pl-PL" sz="3900" dirty="0">
                <a:solidFill>
                  <a:schemeClr val="bg1">
                    <a:lumMod val="65000"/>
                    <a:lumOff val="35000"/>
                  </a:schemeClr>
                </a:solidFill>
              </a:rPr>
              <a:t> – wymóg kwalifikowanej tajemnicy </a:t>
            </a:r>
          </a:p>
          <a:p>
            <a:pPr marL="0" indent="0" algn="ctr">
              <a:buNone/>
            </a:pPr>
            <a:endParaRPr lang="pl-PL" sz="3900" dirty="0">
              <a:solidFill>
                <a:schemeClr val="bg1">
                  <a:lumMod val="65000"/>
                  <a:lumOff val="35000"/>
                </a:schemeClr>
              </a:solidFill>
            </a:endParaRPr>
          </a:p>
          <a:p>
            <a:pPr marL="0" indent="0" algn="just">
              <a:buNone/>
            </a:pPr>
            <a:r>
              <a:rPr lang="pl-PL" sz="3900" dirty="0">
                <a:solidFill>
                  <a:schemeClr val="bg1">
                    <a:lumMod val="65000"/>
                    <a:lumOff val="35000"/>
                  </a:schemeClr>
                </a:solidFill>
              </a:rPr>
              <a:t>Dane sensytywne, mogą być przetwarzane do celów, o których mowa w ust. 2 lit. h),(czyli celów profilaktyki zdrowotnej lub medycyny pracy, do oceny zdolności pracownika do pracy, diagnozy medycznej, zapewnienia opieki zdrowotnej lub zabezpieczenia społecznego, leczenia lub zarządzania systemami i usługami opieki zdrowotnej lub zabezpieczenia społecznego na podstawie prawa Unii lub prawa państwa członkowskiego lub zgodnie z umową z pracownikiem służby zdrowia) jeżeli są przetwarzane przez – lub na odpowiedzialność – pracownika podlegającego obowiązkowi zachowania tajemnicy zawodowej na mocy prawa Unii lub prawa państwa członkowskiego, lub przepisów ustanowionych przez właściwe organy krajowe lub przez inną osobę również podlegającą obowiązkowi zachowania tajemnicy zawodowej na mocy prawa Unii lub prawa państwa członkowskiego, lub przepisów ustanowionych przez właściwe organy krajowe. </a:t>
            </a:r>
          </a:p>
        </p:txBody>
      </p:sp>
    </p:spTree>
    <p:extLst>
      <p:ext uri="{BB962C8B-B14F-4D97-AF65-F5344CB8AC3E}">
        <p14:creationId xmlns:p14="http://schemas.microsoft.com/office/powerpoint/2010/main" val="876766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DFB5E8CB-70EE-4F32-BCDD-28F3EF5B0A99}"/>
              </a:ext>
            </a:extLst>
          </p:cNvPr>
          <p:cNvSpPr>
            <a:spLocks noGrp="1"/>
          </p:cNvSpPr>
          <p:nvPr>
            <p:ph idx="1"/>
          </p:nvPr>
        </p:nvSpPr>
        <p:spPr>
          <a:xfrm>
            <a:off x="893135" y="457201"/>
            <a:ext cx="10664456" cy="6119446"/>
          </a:xfrm>
        </p:spPr>
        <p:txBody>
          <a:bodyPr>
            <a:normAutofit fontScale="85000" lnSpcReduction="20000"/>
          </a:bodyPr>
          <a:lstStyle/>
          <a:p>
            <a:pPr marL="0" indent="0" algn="ctr">
              <a:buNone/>
            </a:pPr>
            <a:r>
              <a:rPr lang="pl-PL" b="1" i="1" dirty="0">
                <a:solidFill>
                  <a:srgbClr val="000000"/>
                </a:solidFill>
                <a:latin typeface="&amp;quot"/>
              </a:rPr>
              <a:t>Podstawowe pojęcia</a:t>
            </a:r>
          </a:p>
          <a:p>
            <a:pPr marL="0" indent="0" algn="ctr">
              <a:buNone/>
            </a:pPr>
            <a:endParaRPr lang="pl-PL" b="1" dirty="0">
              <a:solidFill>
                <a:srgbClr val="000000"/>
              </a:solidFill>
              <a:latin typeface="&amp;quot"/>
            </a:endParaRPr>
          </a:p>
          <a:p>
            <a:pPr algn="just"/>
            <a:r>
              <a:rPr lang="pl-PL" b="1" dirty="0">
                <a:solidFill>
                  <a:srgbClr val="000000"/>
                </a:solidFill>
                <a:latin typeface="&amp;quot"/>
              </a:rPr>
              <a:t>Dane otwarte – („open data”) to dane, które łącznie spełniają następujące warunki i są:</a:t>
            </a:r>
          </a:p>
          <a:p>
            <a:pPr algn="just"/>
            <a:r>
              <a:rPr lang="pl-PL" b="1" dirty="0">
                <a:solidFill>
                  <a:srgbClr val="000000"/>
                </a:solidFill>
                <a:latin typeface="&amp;quot"/>
              </a:rPr>
              <a:t>dostępne – dane są osiągalne dla jak najszerszego grona użytkowników i mogą być wykorzystywane w dowolnych celach, w tym biznesowych;</a:t>
            </a:r>
          </a:p>
          <a:p>
            <a:pPr algn="just"/>
            <a:r>
              <a:rPr lang="pl-PL" b="1" dirty="0">
                <a:solidFill>
                  <a:srgbClr val="000000"/>
                </a:solidFill>
                <a:latin typeface="&amp;quot"/>
              </a:rPr>
              <a:t>aktualne – dane są udostępniane na tyle szybko, by nie traciły swojej wartości;</a:t>
            </a:r>
          </a:p>
          <a:p>
            <a:pPr algn="just"/>
            <a:r>
              <a:rPr lang="pl-PL" b="1" dirty="0">
                <a:solidFill>
                  <a:srgbClr val="000000"/>
                </a:solidFill>
                <a:latin typeface="&amp;quot"/>
              </a:rPr>
              <a:t>kompletne – poszczególne zbiory danych publicznych są udostępniane w całości;</a:t>
            </a:r>
          </a:p>
          <a:p>
            <a:pPr algn="just"/>
            <a:r>
              <a:rPr lang="pl-PL" b="1" dirty="0">
                <a:solidFill>
                  <a:srgbClr val="000000"/>
                </a:solidFill>
                <a:latin typeface="&amp;quot"/>
              </a:rPr>
              <a:t>maszynowo odczytywalne – dane są uporządkowane i mogą być przetwarzane automatycznie;</a:t>
            </a:r>
          </a:p>
          <a:p>
            <a:pPr algn="just"/>
            <a:r>
              <a:rPr lang="pl-PL" b="1" dirty="0">
                <a:solidFill>
                  <a:srgbClr val="000000"/>
                </a:solidFill>
                <a:latin typeface="&amp;quot"/>
              </a:rPr>
              <a:t>udostępnianie bez dyskryminacji – dane są dostępne dla każdego, bez wymogu rejestracji, czy opłat;</a:t>
            </a:r>
          </a:p>
          <a:p>
            <a:pPr algn="just"/>
            <a:r>
              <a:rPr lang="pl-PL" b="1" dirty="0">
                <a:solidFill>
                  <a:srgbClr val="000000"/>
                </a:solidFill>
                <a:latin typeface="&amp;quot"/>
              </a:rPr>
              <a:t>udostępniania bez ograniczeń licencyjnych – czyli mogą być wykorzystywane np. w celach biznesowych.</a:t>
            </a:r>
          </a:p>
        </p:txBody>
      </p:sp>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8851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980705" y="432323"/>
            <a:ext cx="10970290" cy="6144322"/>
          </a:xfrm>
        </p:spPr>
        <p:txBody>
          <a:bodyPr>
            <a:normAutofit fontScale="70000" lnSpcReduction="20000"/>
          </a:bodyPr>
          <a:lstStyle/>
          <a:p>
            <a:pPr marL="0" indent="0" algn="ctr">
              <a:buNone/>
            </a:pPr>
            <a:r>
              <a:rPr lang="pl-PL" sz="3900" dirty="0">
                <a:solidFill>
                  <a:schemeClr val="bg1">
                    <a:lumMod val="65000"/>
                    <a:lumOff val="35000"/>
                  </a:schemeClr>
                </a:solidFill>
              </a:rPr>
              <a:t>Zgoda jako podstawa przetwarzania – więcej kłopotu niż korzyści?</a:t>
            </a:r>
          </a:p>
          <a:p>
            <a:pPr marL="0" indent="0" algn="ctr">
              <a:buNone/>
            </a:pPr>
            <a:endParaRPr lang="pl-PL" sz="3900" dirty="0">
              <a:solidFill>
                <a:schemeClr val="bg1">
                  <a:lumMod val="65000"/>
                  <a:lumOff val="35000"/>
                </a:schemeClr>
              </a:solidFill>
            </a:endParaRPr>
          </a:p>
          <a:p>
            <a:pPr marL="0" indent="0" algn="just">
              <a:buNone/>
            </a:pPr>
            <a:r>
              <a:rPr lang="pl-PL" sz="3900" dirty="0">
                <a:solidFill>
                  <a:schemeClr val="bg1">
                    <a:lumMod val="65000"/>
                    <a:lumOff val="35000"/>
                  </a:schemeClr>
                </a:solidFill>
              </a:rPr>
              <a:t>- Motyw 43)  Aby zapewnić dobrowolność, zgoda nie powinna stanowić ważnej podstawy prawnej przetwarzania danych osobowych w szczególnej sytuacji, w której istnieje wyraźny brak równowagi między osobą, której dane dotyczą, a administratorem, w szczególności gdy administrator jest organem publicznym i dlatego jest mało prawdopodobne, by w tej konkretnej sytuacji zgodę wyrażono dobrowolnie we wszystkich przypadkach. Zgody nie uważa się za dobrowolną, jeżeli nie można jej wyrazić z osobna na różne operacje przetwarzania danych osobowych, mimo że w danym przypadku byłoby to stosowne, lub jeżeli od zgody uzależnione jest wykonanie umowy – w tym świadczenie usługi – mimo że do jej wykonania zgoda nie jest niezbędna.</a:t>
            </a:r>
          </a:p>
          <a:p>
            <a:pPr marL="0" indent="0" algn="just">
              <a:buNone/>
            </a:pPr>
            <a:r>
              <a:rPr lang="pl-PL" sz="3900" dirty="0">
                <a:solidFill>
                  <a:schemeClr val="bg1">
                    <a:lumMod val="65000"/>
                    <a:lumOff val="35000"/>
                  </a:schemeClr>
                </a:solidFill>
              </a:rPr>
              <a:t>- Można również zauważyć potencjalny brak wystarczającej stabilności tej podstawy przetwarzania i trudności dokumentacyjno-komunikacyjne w trakcie jej pozyskiwania/cofania.</a:t>
            </a:r>
          </a:p>
        </p:txBody>
      </p:sp>
    </p:spTree>
    <p:extLst>
      <p:ext uri="{BB962C8B-B14F-4D97-AF65-F5344CB8AC3E}">
        <p14:creationId xmlns:p14="http://schemas.microsoft.com/office/powerpoint/2010/main" val="291317693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980705" y="432323"/>
            <a:ext cx="10970290" cy="6144322"/>
          </a:xfrm>
        </p:spPr>
        <p:txBody>
          <a:bodyPr>
            <a:normAutofit fontScale="70000" lnSpcReduction="20000"/>
          </a:bodyPr>
          <a:lstStyle/>
          <a:p>
            <a:pPr marL="0" indent="0" algn="ctr">
              <a:buNone/>
            </a:pPr>
            <a:r>
              <a:rPr lang="pl-PL" sz="3900" dirty="0">
                <a:solidFill>
                  <a:schemeClr val="bg1">
                    <a:lumMod val="65000"/>
                    <a:lumOff val="35000"/>
                  </a:schemeClr>
                </a:solidFill>
              </a:rPr>
              <a:t>Problem art. 11 </a:t>
            </a:r>
            <a:r>
              <a:rPr lang="pl-PL" sz="3900" dirty="0" err="1">
                <a:solidFill>
                  <a:schemeClr val="bg1">
                    <a:lumMod val="65000"/>
                    <a:lumOff val="35000"/>
                  </a:schemeClr>
                </a:solidFill>
              </a:rPr>
              <a:t>rodo</a:t>
            </a:r>
            <a:r>
              <a:rPr lang="pl-PL" sz="3900" dirty="0">
                <a:solidFill>
                  <a:schemeClr val="bg1">
                    <a:lumMod val="65000"/>
                    <a:lumOff val="35000"/>
                  </a:schemeClr>
                </a:solidFill>
              </a:rPr>
              <a:t> – czy potrzebna jest przesłanka legalizująca przetwarzanie? </a:t>
            </a:r>
          </a:p>
          <a:p>
            <a:pPr marL="0" indent="0" algn="ctr">
              <a:buNone/>
            </a:pPr>
            <a:endParaRPr lang="pl-PL" sz="3900" dirty="0">
              <a:solidFill>
                <a:schemeClr val="bg1">
                  <a:lumMod val="65000"/>
                  <a:lumOff val="35000"/>
                </a:schemeClr>
              </a:solidFill>
            </a:endParaRPr>
          </a:p>
          <a:p>
            <a:pPr marL="0" indent="0" algn="just">
              <a:buNone/>
            </a:pPr>
            <a:r>
              <a:rPr lang="pl-PL" sz="3900" dirty="0">
                <a:solidFill>
                  <a:schemeClr val="bg1">
                    <a:lumMod val="65000"/>
                    <a:lumOff val="35000"/>
                  </a:schemeClr>
                </a:solidFill>
              </a:rPr>
              <a:t>1. Jeżeli cele, w których administrator przetwarza dane osobowe, nie wymagają lub już nie wymagają zidentyfikowania przez niego osoby, której dane dotyczą, administrator nie ma obowiązku zachowania, uzyskania ani przetworzenia dodatkowych informacji w celu zidentyfikowania osoby, której dane dotyczą, wyłącznie po to, by zastosować się do niniejszego rozporządzenia. </a:t>
            </a:r>
          </a:p>
          <a:p>
            <a:pPr marL="0" indent="0" algn="just">
              <a:buNone/>
            </a:pPr>
            <a:r>
              <a:rPr lang="pl-PL" sz="3900" dirty="0">
                <a:solidFill>
                  <a:schemeClr val="bg1">
                    <a:lumMod val="65000"/>
                    <a:lumOff val="35000"/>
                  </a:schemeClr>
                </a:solidFill>
              </a:rPr>
              <a:t>2. Jeżeli w przypadkach, o których mowa w ust. 1 niniejszego artykułu, administrator może wykazać, że nie jest w stanie zidentyfikować osoby, której dane dotyczą, w miarę możliwości informuje o tym osobę, której dane dotyczą. W takich przypadkach zastosowania nie mają art. 15–20, chyba że osoba, której dane dotyczą, w celu wykonania praw przysługujących jej na mocy tych artykułów dostarczy dodatkowych informacji pozwalających ją zidentyfikować. </a:t>
            </a:r>
          </a:p>
        </p:txBody>
      </p:sp>
    </p:spTree>
    <p:extLst>
      <p:ext uri="{BB962C8B-B14F-4D97-AF65-F5344CB8AC3E}">
        <p14:creationId xmlns:p14="http://schemas.microsoft.com/office/powerpoint/2010/main" val="27366340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980705" y="432323"/>
            <a:ext cx="10970290" cy="6144322"/>
          </a:xfrm>
        </p:spPr>
        <p:txBody>
          <a:bodyPr>
            <a:normAutofit fontScale="85000" lnSpcReduction="20000"/>
          </a:bodyPr>
          <a:lstStyle/>
          <a:p>
            <a:pPr marL="0" indent="0" algn="ctr">
              <a:buNone/>
            </a:pPr>
            <a:r>
              <a:rPr lang="pl-PL" sz="3900" dirty="0">
                <a:solidFill>
                  <a:schemeClr val="bg1">
                    <a:lumMod val="65000"/>
                    <a:lumOff val="35000"/>
                  </a:schemeClr>
                </a:solidFill>
              </a:rPr>
              <a:t>Dodatkowe problemy / pytania kluczowe  </a:t>
            </a:r>
          </a:p>
          <a:p>
            <a:pPr marL="0" indent="0" algn="ctr">
              <a:buNone/>
            </a:pPr>
            <a:endParaRPr lang="pl-PL" sz="3900" dirty="0">
              <a:solidFill>
                <a:schemeClr val="bg1">
                  <a:lumMod val="65000"/>
                  <a:lumOff val="35000"/>
                </a:schemeClr>
              </a:solidFill>
            </a:endParaRPr>
          </a:p>
          <a:p>
            <a:pPr marL="0" indent="0" algn="just">
              <a:buNone/>
            </a:pPr>
            <a:r>
              <a:rPr lang="pl-PL" sz="3900" dirty="0">
                <a:solidFill>
                  <a:schemeClr val="bg1">
                    <a:lumMod val="65000"/>
                    <a:lumOff val="35000"/>
                  </a:schemeClr>
                </a:solidFill>
              </a:rPr>
              <a:t>Czy nastąpiła istotna zmiana treści (wynikająca z innych sformułowań) dotychczasowych przesłanek legalizujących przetwarzanie danych, która w znaczący sposób wpływa na warunki legalności przetwarzania?</a:t>
            </a:r>
          </a:p>
          <a:p>
            <a:pPr marL="0" indent="0" algn="just">
              <a:buNone/>
            </a:pPr>
            <a:endParaRPr lang="pl-PL" sz="3900" dirty="0">
              <a:solidFill>
                <a:schemeClr val="bg1">
                  <a:lumMod val="65000"/>
                  <a:lumOff val="35000"/>
                </a:schemeClr>
              </a:solidFill>
            </a:endParaRPr>
          </a:p>
          <a:p>
            <a:pPr marL="0" indent="0" algn="just">
              <a:buNone/>
            </a:pPr>
            <a:r>
              <a:rPr lang="pl-PL" sz="3900" dirty="0">
                <a:solidFill>
                  <a:schemeClr val="bg1">
                    <a:lumMod val="65000"/>
                    <a:lumOff val="35000"/>
                  </a:schemeClr>
                </a:solidFill>
              </a:rPr>
              <a:t>Na ile swobodnie można przetwarzać dane „penalne”?</a:t>
            </a:r>
          </a:p>
          <a:p>
            <a:pPr marL="0" indent="0" algn="just">
              <a:buNone/>
            </a:pPr>
            <a:endParaRPr lang="pl-PL" sz="3900" dirty="0">
              <a:solidFill>
                <a:schemeClr val="bg1">
                  <a:lumMod val="65000"/>
                  <a:lumOff val="35000"/>
                </a:schemeClr>
              </a:solidFill>
            </a:endParaRPr>
          </a:p>
          <a:p>
            <a:pPr marL="0" indent="0" algn="just">
              <a:buNone/>
            </a:pPr>
            <a:endParaRPr lang="pl-PL" sz="3900" dirty="0">
              <a:solidFill>
                <a:schemeClr val="bg1">
                  <a:lumMod val="65000"/>
                  <a:lumOff val="35000"/>
                </a:schemeClr>
              </a:solidFill>
            </a:endParaRPr>
          </a:p>
          <a:p>
            <a:pPr marL="0" indent="0" algn="just">
              <a:buNone/>
            </a:pPr>
            <a:r>
              <a:rPr lang="pl-PL" sz="3900" dirty="0">
                <a:solidFill>
                  <a:schemeClr val="bg1">
                    <a:lumMod val="65000"/>
                    <a:lumOff val="35000"/>
                  </a:schemeClr>
                </a:solidFill>
              </a:rPr>
              <a:t>Czy </a:t>
            </a:r>
            <a:r>
              <a:rPr lang="pl-PL" sz="3900" dirty="0" err="1">
                <a:solidFill>
                  <a:schemeClr val="bg1">
                    <a:lumMod val="65000"/>
                    <a:lumOff val="35000"/>
                  </a:schemeClr>
                </a:solidFill>
              </a:rPr>
              <a:t>rodo</a:t>
            </a:r>
            <a:r>
              <a:rPr lang="pl-PL" sz="3900" dirty="0">
                <a:solidFill>
                  <a:schemeClr val="bg1">
                    <a:lumMod val="65000"/>
                    <a:lumOff val="35000"/>
                  </a:schemeClr>
                </a:solidFill>
              </a:rPr>
              <a:t> zawiera w pełni autonomiczny zestaw reguł ochrony danych czy jednak wymaga pewnej dozy przepisów uszczegóławiających wydanych przez ustawodawcę krajowego?</a:t>
            </a:r>
          </a:p>
        </p:txBody>
      </p:sp>
    </p:spTree>
    <p:extLst>
      <p:ext uri="{BB962C8B-B14F-4D97-AF65-F5344CB8AC3E}">
        <p14:creationId xmlns:p14="http://schemas.microsoft.com/office/powerpoint/2010/main" val="62328400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FAD9CB-B330-44BE-BCEB-2B8A25E71FF6}"/>
              </a:ext>
            </a:extLst>
          </p:cNvPr>
          <p:cNvSpPr>
            <a:spLocks noGrp="1"/>
          </p:cNvSpPr>
          <p:nvPr>
            <p:ph type="title"/>
          </p:nvPr>
        </p:nvSpPr>
        <p:spPr>
          <a:xfrm>
            <a:off x="668653" y="156117"/>
            <a:ext cx="11523347" cy="6420529"/>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scene3d>
              <a:camera prst="isometricOffAxis1Right"/>
              <a:lightRig rig="threePt" dir="t"/>
            </a:scene3d>
          </a:bodyPr>
          <a:lstStyle/>
          <a:p>
            <a:r>
              <a:rPr lang="pl-PL" sz="4000" dirty="0">
                <a:ln>
                  <a:solidFill>
                    <a:schemeClr val="bg1">
                      <a:lumMod val="95000"/>
                      <a:lumOff val="5000"/>
                    </a:schemeClr>
                  </a:solidFill>
                </a:ln>
                <a:solidFill>
                  <a:srgbClr val="3995C5"/>
                </a:solidFill>
              </a:rPr>
              <a:t>Dziękuję za uwagę</a:t>
            </a:r>
          </a:p>
        </p:txBody>
      </p:sp>
      <p:sp>
        <p:nvSpPr>
          <p:cNvPr id="4" name="Symbol zastępczy zawartości 3">
            <a:extLst>
              <a:ext uri="{FF2B5EF4-FFF2-40B4-BE49-F238E27FC236}">
                <a16:creationId xmlns:a16="http://schemas.microsoft.com/office/drawing/2014/main" id="{DFB5E8CB-70EE-4F32-BCDD-28F3EF5B0A99}"/>
              </a:ext>
            </a:extLst>
          </p:cNvPr>
          <p:cNvSpPr>
            <a:spLocks noGrp="1"/>
          </p:cNvSpPr>
          <p:nvPr>
            <p:ph idx="1"/>
          </p:nvPr>
        </p:nvSpPr>
        <p:spPr>
          <a:xfrm>
            <a:off x="1356851" y="657922"/>
            <a:ext cx="10343536" cy="5918724"/>
          </a:xfrm>
        </p:spPr>
        <p:txBody>
          <a:bodyPr>
            <a:normAutofit/>
          </a:bodyPr>
          <a:lstStyle/>
          <a:p>
            <a:pPr marL="0" indent="0">
              <a:buNone/>
            </a:pPr>
            <a:endParaRPr lang="pl-PL" sz="5400" dirty="0"/>
          </a:p>
        </p:txBody>
      </p:sp>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4607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DFB5E8CB-70EE-4F32-BCDD-28F3EF5B0A99}"/>
              </a:ext>
            </a:extLst>
          </p:cNvPr>
          <p:cNvSpPr>
            <a:spLocks noGrp="1"/>
          </p:cNvSpPr>
          <p:nvPr>
            <p:ph idx="1"/>
          </p:nvPr>
        </p:nvSpPr>
        <p:spPr>
          <a:xfrm>
            <a:off x="609601" y="457201"/>
            <a:ext cx="11440886" cy="6291942"/>
          </a:xfrm>
        </p:spPr>
        <p:txBody>
          <a:bodyPr>
            <a:normAutofit fontScale="70000" lnSpcReduction="20000"/>
          </a:bodyPr>
          <a:lstStyle/>
          <a:p>
            <a:pPr marL="0" indent="0" algn="ctr">
              <a:buNone/>
            </a:pPr>
            <a:r>
              <a:rPr lang="pl-PL" b="1" i="1" dirty="0">
                <a:solidFill>
                  <a:srgbClr val="000000"/>
                </a:solidFill>
                <a:latin typeface="&amp;quot"/>
              </a:rPr>
              <a:t>Podstawowe pojęcia</a:t>
            </a:r>
          </a:p>
          <a:p>
            <a:pPr marL="0" indent="0" algn="ctr">
              <a:buNone/>
            </a:pPr>
            <a:endParaRPr lang="pl-PL" b="1" i="1" dirty="0">
              <a:solidFill>
                <a:srgbClr val="000000"/>
              </a:solidFill>
              <a:latin typeface="&amp;quot"/>
            </a:endParaRPr>
          </a:p>
          <a:p>
            <a:pPr algn="just"/>
            <a:r>
              <a:rPr lang="pl-PL" sz="3400" b="1" dirty="0">
                <a:solidFill>
                  <a:srgbClr val="000000"/>
                </a:solidFill>
                <a:latin typeface="&amp;quot"/>
              </a:rPr>
              <a:t>Informacja publiczna - każda informacja o sprawach publicznych.  To np.: dane teleadresowe, opis struktur organizacyjnych i powiązań zewnętrznych, podstawy prawne funkcjonowania, sposoby kontaktowania się i załatwiania spraw, informacje o posiadanych i przetwarzanych zasobach, publikacjach, informacje finansowe (np. budżet, plany), informacje z działalności, takie jak sprawozdania i raporty, wyniki kontroli, wykazy zawartych umów, itp., ogłoszenia o pracę, zamówienia publiczne, publikacje, różnego rodzaju komunikaty, itd.)</a:t>
            </a:r>
          </a:p>
          <a:p>
            <a:pPr algn="just"/>
            <a:endParaRPr lang="pl-PL" sz="3400" b="1" dirty="0">
              <a:solidFill>
                <a:srgbClr val="000000"/>
              </a:solidFill>
              <a:latin typeface="&amp;quot"/>
            </a:endParaRPr>
          </a:p>
          <a:p>
            <a:pPr algn="just"/>
            <a:r>
              <a:rPr lang="pl-PL" sz="3400" b="1" dirty="0">
                <a:solidFill>
                  <a:srgbClr val="000000"/>
                </a:solidFill>
                <a:latin typeface="&amp;quot"/>
              </a:rPr>
              <a:t>Zgodnie z art. 61 Konstytucji RP, obywatel ma prawo do uzyskiwania informacji o działalności organów władzy publicznej oraz osób pełniących funkcje publiczne. Prawo to obejmuje również uzyskiwanie informacji o działalności organów samorządu gospodarczego i zawodowego, a także innych osób oraz jednostek organizacyjnych w zakresie, w jakim wykonują one zadania władzy publicznej i gospodarują mieniem komunalnym lub majątkiem Skarbu Państwa. Prawo do uzyskiwania informacji obejmuje dostęp do dokumentów oraz wstęp na posiedzenia kolegialnych organów władzy publicznej pochodzących z powszechnych wyborów, z możliwością rejestracji dźwięku lub obrazu.</a:t>
            </a:r>
          </a:p>
        </p:txBody>
      </p:sp>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0329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DFB5E8CB-70EE-4F32-BCDD-28F3EF5B0A99}"/>
              </a:ext>
            </a:extLst>
          </p:cNvPr>
          <p:cNvSpPr>
            <a:spLocks noGrp="1"/>
          </p:cNvSpPr>
          <p:nvPr>
            <p:ph idx="1"/>
          </p:nvPr>
        </p:nvSpPr>
        <p:spPr>
          <a:xfrm>
            <a:off x="609601" y="457201"/>
            <a:ext cx="11440886" cy="6291942"/>
          </a:xfrm>
        </p:spPr>
        <p:txBody>
          <a:bodyPr>
            <a:normAutofit fontScale="77500" lnSpcReduction="20000"/>
          </a:bodyPr>
          <a:lstStyle/>
          <a:p>
            <a:pPr marL="0" indent="0" algn="ctr">
              <a:buNone/>
            </a:pPr>
            <a:r>
              <a:rPr lang="pl-PL" b="1" i="1" dirty="0">
                <a:solidFill>
                  <a:srgbClr val="000000"/>
                </a:solidFill>
                <a:latin typeface="&amp;quot"/>
              </a:rPr>
              <a:t>Podstawowe pojęcia</a:t>
            </a:r>
          </a:p>
          <a:p>
            <a:pPr marL="0" indent="0" algn="ctr">
              <a:buNone/>
            </a:pPr>
            <a:endParaRPr lang="pl-PL" b="1" i="1" dirty="0">
              <a:solidFill>
                <a:srgbClr val="000000"/>
              </a:solidFill>
              <a:latin typeface="&amp;quot"/>
            </a:endParaRPr>
          </a:p>
          <a:p>
            <a:pPr algn="just"/>
            <a:r>
              <a:rPr lang="pl-PL" sz="3400" b="1" dirty="0">
                <a:solidFill>
                  <a:srgbClr val="000000"/>
                </a:solidFill>
                <a:latin typeface="&amp;quot"/>
              </a:rPr>
              <a:t>big data” – są to dane o których można powiedzieć, że posiadają takie cech jak:</a:t>
            </a:r>
          </a:p>
          <a:p>
            <a:pPr algn="just"/>
            <a:endParaRPr lang="pl-PL" sz="3400" b="1" dirty="0">
              <a:solidFill>
                <a:srgbClr val="000000"/>
              </a:solidFill>
              <a:latin typeface="&amp;quot"/>
            </a:endParaRPr>
          </a:p>
          <a:p>
            <a:pPr algn="just"/>
            <a:r>
              <a:rPr lang="pl-PL" sz="3400" b="1" dirty="0">
                <a:solidFill>
                  <a:srgbClr val="000000"/>
                </a:solidFill>
                <a:latin typeface="&amp;quot"/>
              </a:rPr>
              <a:t>dużą objętość (</a:t>
            </a:r>
            <a:r>
              <a:rPr lang="pl-PL" sz="3400" b="1" dirty="0" err="1">
                <a:solidFill>
                  <a:srgbClr val="000000"/>
                </a:solidFill>
                <a:latin typeface="&amp;quot"/>
              </a:rPr>
              <a:t>volume</a:t>
            </a:r>
            <a:r>
              <a:rPr lang="pl-PL" sz="3400" b="1" dirty="0">
                <a:solidFill>
                  <a:srgbClr val="000000"/>
                </a:solidFill>
                <a:latin typeface="&amp;quot"/>
              </a:rPr>
              <a:t>) – czyli dane zajmują ogromną ilość miejsca w pamięci urządzeń elektronicznych;</a:t>
            </a:r>
          </a:p>
          <a:p>
            <a:pPr algn="just"/>
            <a:r>
              <a:rPr lang="pl-PL" sz="3400" b="1" dirty="0">
                <a:solidFill>
                  <a:srgbClr val="000000"/>
                </a:solidFill>
                <a:latin typeface="&amp;quot"/>
              </a:rPr>
              <a:t>dużą zmienność (</a:t>
            </a:r>
            <a:r>
              <a:rPr lang="pl-PL" sz="3400" b="1" dirty="0" err="1">
                <a:solidFill>
                  <a:srgbClr val="000000"/>
                </a:solidFill>
                <a:latin typeface="&amp;quot"/>
              </a:rPr>
              <a:t>velocity</a:t>
            </a:r>
            <a:r>
              <a:rPr lang="pl-PL" sz="3400" b="1" dirty="0">
                <a:solidFill>
                  <a:srgbClr val="000000"/>
                </a:solidFill>
                <a:latin typeface="&amp;quot"/>
              </a:rPr>
              <a:t>) – czyli dane charakteryzuje duża dynamika i są one przetwarzane w czasie zbliżonym do rzeczywistego;</a:t>
            </a:r>
          </a:p>
          <a:p>
            <a:pPr algn="just"/>
            <a:r>
              <a:rPr lang="pl-PL" sz="3400" b="1" dirty="0">
                <a:solidFill>
                  <a:srgbClr val="000000"/>
                </a:solidFill>
                <a:latin typeface="&amp;quot"/>
              </a:rPr>
              <a:t>dużą różnorodność (</a:t>
            </a:r>
            <a:r>
              <a:rPr lang="pl-PL" sz="3400" b="1" dirty="0" err="1">
                <a:solidFill>
                  <a:srgbClr val="000000"/>
                </a:solidFill>
                <a:latin typeface="&amp;quot"/>
              </a:rPr>
              <a:t>variety</a:t>
            </a:r>
            <a:r>
              <a:rPr lang="pl-PL" sz="3400" b="1" dirty="0">
                <a:solidFill>
                  <a:srgbClr val="000000"/>
                </a:solidFill>
                <a:latin typeface="&amp;quot"/>
              </a:rPr>
              <a:t>) – różnorodność źródeł danych, z dopuszczeniem, że część danych jest nieustrukturyzowana;</a:t>
            </a:r>
          </a:p>
          <a:p>
            <a:pPr algn="just"/>
            <a:r>
              <a:rPr lang="pl-PL" sz="3400" b="1" dirty="0">
                <a:solidFill>
                  <a:srgbClr val="000000"/>
                </a:solidFill>
                <a:latin typeface="&amp;quot"/>
              </a:rPr>
              <a:t>wartość (</a:t>
            </a:r>
            <a:r>
              <a:rPr lang="pl-PL" sz="3400" b="1" dirty="0" err="1">
                <a:solidFill>
                  <a:srgbClr val="000000"/>
                </a:solidFill>
                <a:latin typeface="&amp;quot"/>
              </a:rPr>
              <a:t>value</a:t>
            </a:r>
            <a:r>
              <a:rPr lang="pl-PL" sz="3400" b="1" dirty="0">
                <a:solidFill>
                  <a:srgbClr val="000000"/>
                </a:solidFill>
                <a:latin typeface="&amp;quot"/>
              </a:rPr>
              <a:t>) – dane są wartościowym źródłem informacji, nawet jeśli są w formie nieustrukturyzowanej;</a:t>
            </a:r>
          </a:p>
          <a:p>
            <a:pPr algn="just"/>
            <a:r>
              <a:rPr lang="pl-PL" sz="3400" b="1" dirty="0">
                <a:solidFill>
                  <a:srgbClr val="000000"/>
                </a:solidFill>
                <a:latin typeface="&amp;quot"/>
              </a:rPr>
              <a:t>wiarygodność (</a:t>
            </a:r>
            <a:r>
              <a:rPr lang="pl-PL" sz="3400" b="1" dirty="0" err="1">
                <a:solidFill>
                  <a:srgbClr val="000000"/>
                </a:solidFill>
                <a:latin typeface="&amp;quot"/>
              </a:rPr>
              <a:t>veracity</a:t>
            </a:r>
            <a:r>
              <a:rPr lang="pl-PL" sz="3400" b="1" dirty="0">
                <a:solidFill>
                  <a:srgbClr val="000000"/>
                </a:solidFill>
                <a:latin typeface="&amp;quot"/>
              </a:rPr>
              <a:t>) – źródła danych są wiarygodne, co jest ogromnym wyzwaniem przy dużej objętości, zmienności i różnorodności źródeł.</a:t>
            </a:r>
          </a:p>
        </p:txBody>
      </p:sp>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00906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DFB5E8CB-70EE-4F32-BCDD-28F3EF5B0A99}"/>
              </a:ext>
            </a:extLst>
          </p:cNvPr>
          <p:cNvSpPr>
            <a:spLocks noGrp="1"/>
          </p:cNvSpPr>
          <p:nvPr>
            <p:ph idx="1"/>
          </p:nvPr>
        </p:nvSpPr>
        <p:spPr>
          <a:xfrm>
            <a:off x="609601" y="457201"/>
            <a:ext cx="11440886" cy="6291942"/>
          </a:xfrm>
        </p:spPr>
        <p:txBody>
          <a:bodyPr>
            <a:normAutofit fontScale="92500"/>
          </a:bodyPr>
          <a:lstStyle/>
          <a:p>
            <a:pPr marL="0" indent="0" algn="ctr">
              <a:buNone/>
            </a:pPr>
            <a:r>
              <a:rPr lang="pl-PL" b="1" i="1" dirty="0">
                <a:solidFill>
                  <a:srgbClr val="000000"/>
                </a:solidFill>
                <a:latin typeface="&amp;quot"/>
              </a:rPr>
              <a:t>Podstawowe pojęcia</a:t>
            </a:r>
          </a:p>
          <a:p>
            <a:pPr marL="0" indent="0" algn="ctr">
              <a:buNone/>
            </a:pPr>
            <a:endParaRPr lang="pl-PL" b="1" i="1" dirty="0">
              <a:solidFill>
                <a:srgbClr val="000000"/>
              </a:solidFill>
              <a:latin typeface="&amp;quot"/>
            </a:endParaRPr>
          </a:p>
          <a:p>
            <a:pPr algn="just"/>
            <a:r>
              <a:rPr lang="pl-PL" sz="3400" b="1" dirty="0">
                <a:solidFill>
                  <a:srgbClr val="000000"/>
                </a:solidFill>
                <a:latin typeface="&amp;quot"/>
              </a:rPr>
              <a:t>Dane osobowe - oznaczają wszelkie informacje o zidentyfikowanej lub możliwej do zidentyfikowania osobie fizycznej („osobie, której dane dotyczą”); możliwa do zidentyfikowania osoba fizyczna to osoba, którą można bezpośrednio lub pośrednio zidentyfikować, w szczególności na podstawie identyfikatora takiego jak imię i nazwisko, numer identyfikacyjny, dane o lokalizacji, identyfikator internetowy lub jeden bądź kilka szczególnych czynników określających fizyczną, fizjologiczną, genetyczną, psychiczną, ekonomiczną, kulturową lub społeczną tożsamość osoby fizycznej.</a:t>
            </a:r>
          </a:p>
        </p:txBody>
      </p:sp>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184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ymbol zastępczy zawartości 3">
            <a:extLst>
              <a:ext uri="{FF2B5EF4-FFF2-40B4-BE49-F238E27FC236}">
                <a16:creationId xmlns:a16="http://schemas.microsoft.com/office/drawing/2014/main" id="{DFB5E8CB-70EE-4F32-BCDD-28F3EF5B0A99}"/>
              </a:ext>
            </a:extLst>
          </p:cNvPr>
          <p:cNvSpPr>
            <a:spLocks noGrp="1"/>
          </p:cNvSpPr>
          <p:nvPr>
            <p:ph idx="1"/>
          </p:nvPr>
        </p:nvSpPr>
        <p:spPr>
          <a:xfrm>
            <a:off x="1356851" y="457201"/>
            <a:ext cx="10343536" cy="6119446"/>
          </a:xfrm>
        </p:spPr>
        <p:txBody>
          <a:bodyPr>
            <a:normAutofit fontScale="77500" lnSpcReduction="20000"/>
          </a:bodyPr>
          <a:lstStyle/>
          <a:p>
            <a:pPr marL="0" indent="0" algn="just">
              <a:buNone/>
            </a:pPr>
            <a:r>
              <a:rPr lang="pl-PL" b="1" dirty="0">
                <a:solidFill>
                  <a:srgbClr val="000000"/>
                </a:solidFill>
                <a:latin typeface="&amp;quot"/>
              </a:rPr>
              <a:t>Przetwarzanie danych w oparciu o </a:t>
            </a:r>
            <a:r>
              <a:rPr lang="pl-PL" b="1" dirty="0" err="1">
                <a:solidFill>
                  <a:srgbClr val="000000"/>
                </a:solidFill>
                <a:latin typeface="&amp;quot"/>
              </a:rPr>
              <a:t>rodo</a:t>
            </a:r>
            <a:r>
              <a:rPr lang="pl-PL" b="1" dirty="0">
                <a:solidFill>
                  <a:srgbClr val="000000"/>
                </a:solidFill>
                <a:latin typeface="&amp;quot"/>
              </a:rPr>
              <a:t> jest możliwe jeśli spełnione są wskazane w niej kryteria przedmiotowe i podmiotowe (</a:t>
            </a:r>
            <a:r>
              <a:rPr lang="pl-PL" b="1" dirty="0" err="1">
                <a:solidFill>
                  <a:srgbClr val="000000"/>
                </a:solidFill>
                <a:latin typeface="&amp;quot"/>
              </a:rPr>
              <a:t>rodo</a:t>
            </a:r>
            <a:r>
              <a:rPr lang="pl-PL" b="1" dirty="0">
                <a:solidFill>
                  <a:srgbClr val="000000"/>
                </a:solidFill>
                <a:latin typeface="&amp;quot"/>
              </a:rPr>
              <a:t> nie obejmuje np.: zagadnień wskazanych w dyrektywie Parlamentu Europejskiego i Rady (UE) 2016/680 – bliżej wskazuje się je w art. 2 </a:t>
            </a:r>
            <a:r>
              <a:rPr lang="pl-PL" b="1" dirty="0" err="1">
                <a:solidFill>
                  <a:srgbClr val="000000"/>
                </a:solidFill>
                <a:latin typeface="&amp;quot"/>
              </a:rPr>
              <a:t>rodo</a:t>
            </a:r>
            <a:r>
              <a:rPr lang="pl-PL" b="1" dirty="0">
                <a:solidFill>
                  <a:srgbClr val="000000"/>
                </a:solidFill>
                <a:latin typeface="&amp;quot"/>
              </a:rPr>
              <a:t>). </a:t>
            </a:r>
          </a:p>
          <a:p>
            <a:pPr marL="0" indent="0" algn="just">
              <a:buNone/>
            </a:pPr>
            <a:endParaRPr lang="pl-PL" b="1" dirty="0">
              <a:solidFill>
                <a:srgbClr val="000000"/>
              </a:solidFill>
              <a:latin typeface="&amp;quot"/>
            </a:endParaRPr>
          </a:p>
          <a:p>
            <a:pPr marL="0" indent="0" algn="just">
              <a:buNone/>
            </a:pPr>
            <a:r>
              <a:rPr lang="pl-PL" b="1" dirty="0">
                <a:solidFill>
                  <a:srgbClr val="000000"/>
                </a:solidFill>
                <a:latin typeface="&amp;quot"/>
              </a:rPr>
              <a:t>Przesłanki legalizujące procesy przetwarzania wskazano w przepisach </a:t>
            </a:r>
            <a:r>
              <a:rPr lang="pl-PL" b="1" dirty="0" err="1">
                <a:solidFill>
                  <a:srgbClr val="000000"/>
                </a:solidFill>
                <a:latin typeface="&amp;quot"/>
              </a:rPr>
              <a:t>rodo</a:t>
            </a:r>
            <a:r>
              <a:rPr lang="pl-PL" b="1" dirty="0">
                <a:solidFill>
                  <a:srgbClr val="000000"/>
                </a:solidFill>
                <a:latin typeface="&amp;quot"/>
              </a:rPr>
              <a:t>:  </a:t>
            </a:r>
          </a:p>
          <a:p>
            <a:pPr algn="just"/>
            <a:r>
              <a:rPr lang="pl-PL" b="1" dirty="0">
                <a:solidFill>
                  <a:srgbClr val="000000"/>
                </a:solidFill>
                <a:latin typeface="&amp;quot"/>
              </a:rPr>
              <a:t>art. 6 - który dotyczy danych zwykłych </a:t>
            </a:r>
          </a:p>
          <a:p>
            <a:pPr lvl="1" algn="just"/>
            <a:r>
              <a:rPr lang="pl-PL" b="1" dirty="0">
                <a:solidFill>
                  <a:srgbClr val="000000"/>
                </a:solidFill>
                <a:latin typeface="&amp;quot"/>
              </a:rPr>
              <a:t>art. 10 dotyczący przetwarzania danych  „penalnych” co realizowane jest w ramach podstaw wynikających z art. 6 oraz dodatkowej przesłanki – czyli przepisu prawa wskazującego taką możliwość   </a:t>
            </a:r>
          </a:p>
          <a:p>
            <a:pPr algn="just"/>
            <a:r>
              <a:rPr lang="pl-PL" b="1" dirty="0">
                <a:solidFill>
                  <a:srgbClr val="000000"/>
                </a:solidFill>
                <a:latin typeface="&amp;quot"/>
              </a:rPr>
              <a:t>art. 9 - dotyczących szczególnych kategorii danych </a:t>
            </a:r>
          </a:p>
          <a:p>
            <a:pPr marL="0" indent="0" algn="just">
              <a:buNone/>
            </a:pPr>
            <a:endParaRPr lang="pl-PL" b="1" dirty="0">
              <a:solidFill>
                <a:srgbClr val="000000"/>
              </a:solidFill>
              <a:latin typeface="&amp;quot"/>
            </a:endParaRPr>
          </a:p>
          <a:p>
            <a:pPr marL="0" indent="0" algn="just">
              <a:buNone/>
            </a:pPr>
            <a:r>
              <a:rPr lang="pl-PL" b="1" dirty="0">
                <a:solidFill>
                  <a:srgbClr val="000000"/>
                </a:solidFill>
                <a:latin typeface="&amp;quot"/>
              </a:rPr>
              <a:t>Szerzej ujmowana legalność przetwarzania zdaje się też zależeć od spełniania warunków materialnych, formalnych i proceduralnych, związanych z obowiązkami nałożonymi na administratora i podmiot przetwarzający. </a:t>
            </a:r>
          </a:p>
          <a:p>
            <a:pPr marL="0" indent="0" algn="ctr">
              <a:buNone/>
            </a:pPr>
            <a:endParaRPr lang="pl-PL" b="1" dirty="0">
              <a:solidFill>
                <a:srgbClr val="000000"/>
              </a:solidFill>
              <a:latin typeface="&amp;quot"/>
            </a:endParaRPr>
          </a:p>
        </p:txBody>
      </p:sp>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9435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895645" y="432323"/>
            <a:ext cx="10024947" cy="6144322"/>
          </a:xfrm>
        </p:spPr>
        <p:txBody>
          <a:bodyPr>
            <a:normAutofit fontScale="77500" lnSpcReduction="20000"/>
          </a:bodyPr>
          <a:lstStyle/>
          <a:p>
            <a:pPr marL="0" indent="0" algn="just">
              <a:buNone/>
            </a:pPr>
            <a:r>
              <a:rPr lang="pl-PL" sz="3600" dirty="0">
                <a:solidFill>
                  <a:schemeClr val="bg1">
                    <a:lumMod val="65000"/>
                    <a:lumOff val="35000"/>
                  </a:schemeClr>
                </a:solidFill>
              </a:rPr>
              <a:t>Art. 6 </a:t>
            </a:r>
            <a:r>
              <a:rPr lang="pl-PL" sz="3600" dirty="0" err="1">
                <a:solidFill>
                  <a:schemeClr val="bg1">
                    <a:lumMod val="65000"/>
                    <a:lumOff val="35000"/>
                  </a:schemeClr>
                </a:solidFill>
              </a:rPr>
              <a:t>rodo</a:t>
            </a:r>
            <a:r>
              <a:rPr lang="pl-PL" sz="3600" dirty="0">
                <a:solidFill>
                  <a:schemeClr val="bg1">
                    <a:lumMod val="65000"/>
                    <a:lumOff val="35000"/>
                  </a:schemeClr>
                </a:solidFill>
              </a:rPr>
              <a:t> wskazuje, iż legalne przetwarzanie wymaga by:</a:t>
            </a:r>
          </a:p>
          <a:p>
            <a:pPr marL="0" indent="0" algn="just">
              <a:buNone/>
            </a:pPr>
            <a:r>
              <a:rPr lang="pl-PL" sz="3600" dirty="0">
                <a:solidFill>
                  <a:schemeClr val="bg1">
                    <a:lumMod val="65000"/>
                    <a:lumOff val="35000"/>
                  </a:schemeClr>
                </a:solidFill>
              </a:rPr>
              <a:t>legitymować się określonym celem przetwarzania i dysponować co najmniej jedną z podstaw legalizujących zakładających, że :   </a:t>
            </a:r>
          </a:p>
          <a:p>
            <a:pPr marL="0" indent="0" algn="just">
              <a:buNone/>
            </a:pPr>
            <a:endParaRPr lang="pl-PL" sz="3600" dirty="0">
              <a:solidFill>
                <a:schemeClr val="bg1">
                  <a:lumMod val="65000"/>
                  <a:lumOff val="35000"/>
                </a:schemeClr>
              </a:solidFill>
            </a:endParaRPr>
          </a:p>
          <a:p>
            <a:pPr marL="0" indent="0" algn="just">
              <a:buNone/>
            </a:pPr>
            <a:r>
              <a:rPr lang="pl-PL" sz="3600" dirty="0">
                <a:solidFill>
                  <a:schemeClr val="bg1">
                    <a:lumMod val="65000"/>
                    <a:lumOff val="35000"/>
                  </a:schemeClr>
                </a:solidFill>
              </a:rPr>
              <a:t>a)  osoba, której dane dotyczą wyraziła zgodę na przetwarzanie swoich danych osobowych w jednym lub większej liczbie określonych celów; </a:t>
            </a:r>
          </a:p>
          <a:p>
            <a:pPr marL="0" indent="0" algn="just">
              <a:buNone/>
            </a:pPr>
            <a:endParaRPr lang="pl-PL" sz="3600" dirty="0">
              <a:solidFill>
                <a:schemeClr val="bg1">
                  <a:lumMod val="65000"/>
                  <a:lumOff val="35000"/>
                </a:schemeClr>
              </a:solidFill>
            </a:endParaRPr>
          </a:p>
          <a:p>
            <a:pPr marL="0" indent="0" algn="just">
              <a:buNone/>
            </a:pPr>
            <a:r>
              <a:rPr lang="pl-PL" sz="3600" dirty="0">
                <a:solidFill>
                  <a:schemeClr val="bg1">
                    <a:lumMod val="65000"/>
                    <a:lumOff val="35000"/>
                  </a:schemeClr>
                </a:solidFill>
              </a:rPr>
              <a:t>b)  przetwarzanie jest niezbędne do wykonania umowy, której stroną jest osoba, której dane dotyczą, lub do podjęcia działań na żądanie osoby, której dane dotyczą, przed zawarciem umowy; </a:t>
            </a:r>
          </a:p>
          <a:p>
            <a:pPr marL="0" indent="0" algn="just">
              <a:buNone/>
            </a:pPr>
            <a:endParaRPr lang="pl-PL" sz="3600" dirty="0">
              <a:solidFill>
                <a:schemeClr val="bg1">
                  <a:lumMod val="65000"/>
                  <a:lumOff val="35000"/>
                </a:schemeClr>
              </a:solidFill>
            </a:endParaRPr>
          </a:p>
          <a:p>
            <a:pPr marL="0" indent="0" algn="just">
              <a:buNone/>
            </a:pPr>
            <a:r>
              <a:rPr lang="pl-PL" sz="3600" dirty="0">
                <a:solidFill>
                  <a:schemeClr val="bg1">
                    <a:lumMod val="65000"/>
                    <a:lumOff val="35000"/>
                  </a:schemeClr>
                </a:solidFill>
              </a:rPr>
              <a:t>c)  przetwarzanie jest niezbędne do wypełnienia obowiązku prawnego ciążącego na administratorze; </a:t>
            </a:r>
          </a:p>
          <a:p>
            <a:pPr marL="0" indent="0" algn="just">
              <a:buNone/>
            </a:pPr>
            <a:endParaRPr lang="pl-PL" sz="3900" dirty="0">
              <a:solidFill>
                <a:schemeClr val="bg1">
                  <a:lumMod val="65000"/>
                  <a:lumOff val="35000"/>
                </a:schemeClr>
              </a:solidFill>
            </a:endParaRPr>
          </a:p>
        </p:txBody>
      </p:sp>
    </p:spTree>
    <p:extLst>
      <p:ext uri="{BB962C8B-B14F-4D97-AF65-F5344CB8AC3E}">
        <p14:creationId xmlns:p14="http://schemas.microsoft.com/office/powerpoint/2010/main" val="34975124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895645" y="432323"/>
            <a:ext cx="10024947" cy="6144322"/>
          </a:xfrm>
        </p:spPr>
        <p:txBody>
          <a:bodyPr>
            <a:normAutofit fontScale="77500" lnSpcReduction="20000"/>
          </a:bodyPr>
          <a:lstStyle/>
          <a:p>
            <a:pPr marL="0" indent="0" algn="just">
              <a:buNone/>
            </a:pPr>
            <a:r>
              <a:rPr lang="pl-PL" sz="3900" dirty="0">
                <a:solidFill>
                  <a:schemeClr val="bg1">
                    <a:lumMod val="65000"/>
                    <a:lumOff val="35000"/>
                  </a:schemeClr>
                </a:solidFill>
              </a:rPr>
              <a:t>d)  przetwarzanie jest niezbędne do ochrony żywotnych interesów osoby, której dane dotyczą, lub innej osoby fizycznej; </a:t>
            </a:r>
          </a:p>
          <a:p>
            <a:pPr marL="0" indent="0" algn="just">
              <a:buNone/>
            </a:pPr>
            <a:endParaRPr lang="pl-PL" sz="3900" dirty="0">
              <a:solidFill>
                <a:schemeClr val="bg1">
                  <a:lumMod val="65000"/>
                  <a:lumOff val="35000"/>
                </a:schemeClr>
              </a:solidFill>
            </a:endParaRPr>
          </a:p>
          <a:p>
            <a:pPr marL="0" indent="0" algn="just">
              <a:buNone/>
            </a:pPr>
            <a:r>
              <a:rPr lang="pl-PL" sz="3900" dirty="0">
                <a:solidFill>
                  <a:schemeClr val="bg1">
                    <a:lumMod val="65000"/>
                    <a:lumOff val="35000"/>
                  </a:schemeClr>
                </a:solidFill>
              </a:rPr>
              <a:t>e)  przetwarzanie jest niezbędne do wykonania zadania realizowanego w interesie publicznym lub w ramach sprawowania władzy publicznej powierzonej administratorowi; </a:t>
            </a:r>
          </a:p>
          <a:p>
            <a:pPr marL="0" indent="0" algn="just">
              <a:buNone/>
            </a:pPr>
            <a:endParaRPr lang="pl-PL" sz="3900" dirty="0">
              <a:solidFill>
                <a:schemeClr val="bg1">
                  <a:lumMod val="65000"/>
                  <a:lumOff val="35000"/>
                </a:schemeClr>
              </a:solidFill>
            </a:endParaRPr>
          </a:p>
          <a:p>
            <a:pPr marL="0" indent="0" algn="just">
              <a:buNone/>
            </a:pPr>
            <a:r>
              <a:rPr lang="pl-PL" sz="3900" dirty="0">
                <a:solidFill>
                  <a:schemeClr val="bg1">
                    <a:lumMod val="65000"/>
                    <a:lumOff val="35000"/>
                  </a:schemeClr>
                </a:solidFill>
              </a:rPr>
              <a:t>f)  przetwarzanie jest niezbędne do celów wynikających z prawnie uzasadnionych interesów realizowanych przez administratora lub przez stronę trzecią, z wyjątkiem sytuacji, w których nadrzędny charakter wobec tych interesów mają interesy lub podstawowe prawa i wolności osoby, której dane dotyczą, wymagające ochrony danych osobowych, w szczególności gdy osoba, której dane dotyczą, jest dzieckiem. </a:t>
            </a:r>
          </a:p>
          <a:p>
            <a:pPr marL="0" indent="0" algn="just">
              <a:buNone/>
            </a:pPr>
            <a:endParaRPr lang="pl-PL" sz="3900" dirty="0">
              <a:solidFill>
                <a:schemeClr val="bg1">
                  <a:lumMod val="65000"/>
                  <a:lumOff val="35000"/>
                </a:schemeClr>
              </a:solidFill>
            </a:endParaRPr>
          </a:p>
        </p:txBody>
      </p:sp>
    </p:spTree>
    <p:extLst>
      <p:ext uri="{BB962C8B-B14F-4D97-AF65-F5344CB8AC3E}">
        <p14:creationId xmlns:p14="http://schemas.microsoft.com/office/powerpoint/2010/main" val="35578277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Podobny obraz">
            <a:extLst>
              <a:ext uri="{FF2B5EF4-FFF2-40B4-BE49-F238E27FC236}">
                <a16:creationId xmlns:a16="http://schemas.microsoft.com/office/drawing/2014/main" id="{1D9FD90B-37B1-4E14-A525-D3F544BFE5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95292"/>
            <a:ext cx="609600" cy="562707"/>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B0CAA300-42AA-4495-882D-FD5514226510}"/>
              </a:ext>
            </a:extLst>
          </p:cNvPr>
          <p:cNvSpPr>
            <a:spLocks noGrp="1"/>
          </p:cNvSpPr>
          <p:nvPr>
            <p:ph idx="1"/>
          </p:nvPr>
        </p:nvSpPr>
        <p:spPr>
          <a:xfrm>
            <a:off x="895645" y="432323"/>
            <a:ext cx="10024947" cy="6144322"/>
          </a:xfrm>
        </p:spPr>
        <p:txBody>
          <a:bodyPr>
            <a:normAutofit fontScale="77500" lnSpcReduction="20000"/>
          </a:bodyPr>
          <a:lstStyle/>
          <a:p>
            <a:pPr marL="0" indent="0" algn="just">
              <a:buNone/>
            </a:pPr>
            <a:r>
              <a:rPr lang="pl-PL" sz="3900" dirty="0">
                <a:solidFill>
                  <a:schemeClr val="bg1">
                    <a:lumMod val="65000"/>
                    <a:lumOff val="35000"/>
                  </a:schemeClr>
                </a:solidFill>
              </a:rPr>
              <a:t>Należy podkreślić, że akapit pierwszy lit. f) nie ma zastosowania do przetwarzania, którego dokonują organy publiczne w ramach realizacji swoich zadań. Prawdopodobnie nie wyklucza to jednak stosowania tej przesłanki w związku z przetwarzaniem w innych celach niż te, które łączą się bezpośrednio z realizacją zadań organów publicznych.  </a:t>
            </a:r>
          </a:p>
          <a:p>
            <a:pPr marL="0" indent="0" algn="just">
              <a:buNone/>
            </a:pPr>
            <a:r>
              <a:rPr lang="pl-PL" sz="3900" dirty="0">
                <a:solidFill>
                  <a:schemeClr val="bg1">
                    <a:lumMod val="65000"/>
                    <a:lumOff val="35000"/>
                  </a:schemeClr>
                </a:solidFill>
              </a:rPr>
              <a:t>Przykładem takiego podejścia może być motyw (49) </a:t>
            </a:r>
            <a:r>
              <a:rPr lang="pl-PL" sz="3900" dirty="0" err="1">
                <a:solidFill>
                  <a:schemeClr val="bg1">
                    <a:lumMod val="65000"/>
                    <a:lumOff val="35000"/>
                  </a:schemeClr>
                </a:solidFill>
              </a:rPr>
              <a:t>rodo</a:t>
            </a:r>
            <a:r>
              <a:rPr lang="pl-PL" sz="3900" dirty="0">
                <a:solidFill>
                  <a:schemeClr val="bg1">
                    <a:lumMod val="65000"/>
                    <a:lumOff val="35000"/>
                  </a:schemeClr>
                </a:solidFill>
              </a:rPr>
              <a:t> - Przetwarzanie danych osobowych w zakresie bezwzględnie niezbędnym i proporcjonalnym do zapewnienia bezpieczeństwa sieci i informacji (...) oraz bezpieczeństwa związanych z nimi usług oferowanych lub udostępnianych poprzez te sieci i systemy przez organy publiczne, zespoły reagowania na zagrożenia komputerowe, zespoły reagowania na komputerowe incydenty naruszające bezpieczeństwo, (…) jest prawnie uzasadnionym interesem administratora, którego sprawa dotyczy (…). </a:t>
            </a:r>
          </a:p>
        </p:txBody>
      </p:sp>
    </p:spTree>
    <p:extLst>
      <p:ext uri="{BB962C8B-B14F-4D97-AF65-F5344CB8AC3E}">
        <p14:creationId xmlns:p14="http://schemas.microsoft.com/office/powerpoint/2010/main" val="38062803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Szablon 2016 16_9">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zablon 2016 16_9" id="{8DDEB00E-81DF-4D3A-929A-A2AA887B9075}" vid="{4B9F39BF-746D-44DE-AC91-C5963417F22F}"/>
    </a:ext>
  </a:extLst>
</a:theme>
</file>

<file path=docProps/app.xml><?xml version="1.0" encoding="utf-8"?>
<Properties xmlns="http://schemas.openxmlformats.org/officeDocument/2006/extended-properties" xmlns:vt="http://schemas.openxmlformats.org/officeDocument/2006/docPropsVTypes">
  <TotalTime>134</TotalTime>
  <Words>2428</Words>
  <Application>Microsoft Office PowerPoint</Application>
  <PresentationFormat>Panoramiczny</PresentationFormat>
  <Paragraphs>116</Paragraphs>
  <Slides>23</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23</vt:i4>
      </vt:variant>
    </vt:vector>
  </HeadingPairs>
  <TitlesOfParts>
    <vt:vector size="28" baseType="lpstr">
      <vt:lpstr>&amp;quot</vt:lpstr>
      <vt:lpstr>Arial</vt:lpstr>
      <vt:lpstr>Calibri</vt:lpstr>
      <vt:lpstr>Times New Roman</vt:lpstr>
      <vt:lpstr>Szablon 2016 16_9</vt:lpstr>
      <vt:lpstr>Ochrona informacji            (wykład 1-2 ochrona danych osobowych – zagadnienia wstępne)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Polecenie przetwarzania - jego znaczenie i forma w kontekście obowiązku dokumentacji procesów przetwarzania</dc:title>
  <dc:creator>Krzysztof Wygoda</dc:creator>
  <cp:lastModifiedBy>Krzysztof Wygoda</cp:lastModifiedBy>
  <cp:revision>15</cp:revision>
  <dcterms:created xsi:type="dcterms:W3CDTF">2018-05-17T23:37:37Z</dcterms:created>
  <dcterms:modified xsi:type="dcterms:W3CDTF">2018-11-27T19:48:12Z</dcterms:modified>
</cp:coreProperties>
</file>