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5" r:id="rId2"/>
    <p:sldId id="335" r:id="rId3"/>
    <p:sldId id="336" r:id="rId4"/>
    <p:sldId id="331" r:id="rId5"/>
    <p:sldId id="332" r:id="rId6"/>
    <p:sldId id="333" r:id="rId7"/>
    <p:sldId id="334" r:id="rId8"/>
    <p:sldId id="327" r:id="rId9"/>
    <p:sldId id="298" r:id="rId10"/>
    <p:sldId id="312" r:id="rId11"/>
    <p:sldId id="313" r:id="rId12"/>
    <p:sldId id="314" r:id="rId13"/>
    <p:sldId id="315" r:id="rId14"/>
    <p:sldId id="316" r:id="rId15"/>
    <p:sldId id="317" r:id="rId16"/>
    <p:sldId id="318" r:id="rId17"/>
    <p:sldId id="319" r:id="rId18"/>
    <p:sldId id="304"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5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4660"/>
  </p:normalViewPr>
  <p:slideViewPr>
    <p:cSldViewPr snapToGrid="0">
      <p:cViewPr varScale="1">
        <p:scale>
          <a:sx n="52" d="100"/>
          <a:sy n="52" d="100"/>
        </p:scale>
        <p:origin x="9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401197194"/>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60210757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366835887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pic>
        <p:nvPicPr>
          <p:cNvPr id="8" name="Picture 7" descr="A close up of a logo&#10;&#10;Description generated with very high confidence">
            <a:extLst>
              <a:ext uri="{FF2B5EF4-FFF2-40B4-BE49-F238E27FC236}">
                <a16:creationId xmlns:a16="http://schemas.microsoft.com/office/drawing/2014/main" id="{F9903EDD-DC6E-4DEA-BED0-BEA40CF5E19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95000"/>
          <a:stretch/>
        </p:blipFill>
        <p:spPr>
          <a:xfrm>
            <a:off x="1" y="0"/>
            <a:ext cx="609600" cy="6858000"/>
          </a:xfrm>
          <a:prstGeom prst="rect">
            <a:avLst/>
          </a:prstGeom>
        </p:spPr>
      </p:pic>
    </p:spTree>
    <p:extLst>
      <p:ext uri="{BB962C8B-B14F-4D97-AF65-F5344CB8AC3E}">
        <p14:creationId xmlns:p14="http://schemas.microsoft.com/office/powerpoint/2010/main" val="35737267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92725744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D5FC7D8-2485-4738-882B-920AE2A29442}"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366054449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5FC7D8-2485-4738-882B-920AE2A29442}" type="datetimeFigureOut">
              <a:rPr lang="pl-PL" smtClean="0"/>
              <a:t>27.11.2018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2074911334"/>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D5FC7D8-2485-4738-882B-920AE2A29442}" type="datetimeFigureOut">
              <a:rPr lang="pl-PL" smtClean="0"/>
              <a:t>27.11.2018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42975315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5FC7D8-2485-4738-882B-920AE2A29442}" type="datetimeFigureOut">
              <a:rPr lang="pl-PL" smtClean="0"/>
              <a:t>27.11.2018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14366181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BD5FC7D8-2485-4738-882B-920AE2A29442}"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403405616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BD5FC7D8-2485-4738-882B-920AE2A29442}"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389693688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FC7D8-2485-4738-882B-920AE2A29442}" type="datetimeFigureOut">
              <a:rPr lang="pl-PL" smtClean="0"/>
              <a:t>27.11.2018</a:t>
            </a:fld>
            <a:endParaRPr lang="pl-PL"/>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7AD1B-47E5-4E47-BA74-90CE68796682}" type="slidenum">
              <a:rPr lang="pl-PL" smtClean="0"/>
              <a:t>‹#›</a:t>
            </a:fld>
            <a:endParaRPr lang="pl-PL"/>
          </a:p>
        </p:txBody>
      </p:sp>
    </p:spTree>
    <p:extLst>
      <p:ext uri="{BB962C8B-B14F-4D97-AF65-F5344CB8AC3E}">
        <p14:creationId xmlns:p14="http://schemas.microsoft.com/office/powerpoint/2010/main" val="370614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FAD9CB-B330-44BE-BCEB-2B8A25E71FF6}"/>
              </a:ext>
            </a:extLst>
          </p:cNvPr>
          <p:cNvSpPr>
            <a:spLocks noGrp="1"/>
          </p:cNvSpPr>
          <p:nvPr>
            <p:ph type="title"/>
          </p:nvPr>
        </p:nvSpPr>
        <p:spPr>
          <a:xfrm>
            <a:off x="1706138" y="281355"/>
            <a:ext cx="9556594" cy="314764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scene3d>
              <a:camera prst="isometricOffAxis1Right"/>
              <a:lightRig rig="threePt" dir="t"/>
            </a:scene3d>
          </a:bodyPr>
          <a:lstStyle/>
          <a:p>
            <a:r>
              <a:rPr lang="pl-PL" b="1" dirty="0">
                <a:solidFill>
                  <a:srgbClr val="1782BB"/>
                </a:solidFill>
                <a:latin typeface="Times New Roman" panose="02020603050405020304" pitchFamily="18" charset="0"/>
                <a:ea typeface="Calibri" panose="020F0502020204030204" pitchFamily="34" charset="0"/>
              </a:rPr>
              <a:t>Ochrona informacji </a:t>
            </a:r>
            <a:r>
              <a:rPr lang="pl-PL" i="1" dirty="0">
                <a:solidFill>
                  <a:srgbClr val="1782BB"/>
                </a:solidFill>
                <a:latin typeface="Times New Roman" panose="02020603050405020304" pitchFamily="18" charset="0"/>
                <a:ea typeface="Calibri" panose="020F0502020204030204" pitchFamily="34" charset="0"/>
              </a:rPr>
              <a:t> </a:t>
            </a:r>
            <a:r>
              <a:rPr lang="pl-PL" i="1" dirty="0">
                <a:solidFill>
                  <a:srgbClr val="000000"/>
                </a:solidFill>
                <a:latin typeface="Times New Roman" panose="02020603050405020304" pitchFamily="18" charset="0"/>
                <a:ea typeface="Calibri" panose="020F0502020204030204" pitchFamily="34" charset="0"/>
              </a:rPr>
              <a:t>         </a:t>
            </a:r>
            <a:br>
              <a:rPr lang="pl-PL" sz="4000" i="1" dirty="0">
                <a:solidFill>
                  <a:srgbClr val="000000"/>
                </a:solidFill>
                <a:latin typeface="Times New Roman" panose="02020603050405020304" pitchFamily="18" charset="0"/>
                <a:ea typeface="Calibri" panose="020F0502020204030204" pitchFamily="34" charset="0"/>
              </a:rPr>
            </a:br>
            <a:r>
              <a:rPr lang="pl-PL" sz="4000" i="1" dirty="0">
                <a:solidFill>
                  <a:srgbClr val="FF0000"/>
                </a:solidFill>
                <a:latin typeface="Times New Roman" panose="02020603050405020304" pitchFamily="18" charset="0"/>
                <a:ea typeface="Calibri" panose="020F0502020204030204" pitchFamily="34" charset="0"/>
              </a:rPr>
              <a:t>(wykład 3-4 ochrona danych osobowych – zasady ochrony, obowiązki administratora, Inspektor ochrony danych) </a:t>
            </a:r>
            <a:br>
              <a:rPr lang="pl-PL" sz="4000" i="1" dirty="0">
                <a:solidFill>
                  <a:srgbClr val="000000"/>
                </a:solidFill>
                <a:latin typeface="Times New Roman" panose="02020603050405020304" pitchFamily="18" charset="0"/>
                <a:ea typeface="Calibri" panose="020F0502020204030204" pitchFamily="34" charset="0"/>
              </a:rPr>
            </a:br>
            <a:endParaRPr lang="pl-PL" sz="4000" dirty="0">
              <a:ln>
                <a:solidFill>
                  <a:schemeClr val="bg1">
                    <a:lumMod val="95000"/>
                    <a:lumOff val="5000"/>
                  </a:schemeClr>
                </a:solidFill>
              </a:ln>
              <a:solidFill>
                <a:srgbClr val="FF0000"/>
              </a:solidFill>
            </a:endParaRPr>
          </a:p>
        </p:txBody>
      </p:sp>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1356851" y="3259338"/>
            <a:ext cx="10343536" cy="3317307"/>
          </a:xfrm>
        </p:spPr>
        <p:txBody>
          <a:bodyPr>
            <a:normAutofit lnSpcReduction="10000"/>
          </a:bodyPr>
          <a:lstStyle/>
          <a:p>
            <a:pPr marL="0" indent="0" algn="ctr">
              <a:buNone/>
            </a:pPr>
            <a:r>
              <a:rPr lang="pl-PL" b="1" dirty="0">
                <a:solidFill>
                  <a:srgbClr val="000000"/>
                </a:solidFill>
                <a:latin typeface="Times New Roman" panose="02020603050405020304" pitchFamily="18" charset="0"/>
                <a:ea typeface="Calibri" panose="020F0502020204030204" pitchFamily="34" charset="0"/>
              </a:rPr>
              <a:t>Konsulting Prawny i Gospodarczy </a:t>
            </a:r>
          </a:p>
          <a:p>
            <a:pPr marL="0" indent="0" algn="ctr">
              <a:buNone/>
            </a:pPr>
            <a:r>
              <a:rPr lang="pl-PL" b="1" dirty="0">
                <a:solidFill>
                  <a:srgbClr val="000000"/>
                </a:solidFill>
                <a:latin typeface="Times New Roman" panose="02020603050405020304" pitchFamily="18" charset="0"/>
                <a:ea typeface="Calibri" panose="020F0502020204030204" pitchFamily="34" charset="0"/>
              </a:rPr>
              <a:t>prof. dr hab. Mariusz Jabłoński </a:t>
            </a:r>
          </a:p>
          <a:p>
            <a:pPr marL="0" indent="0" algn="ctr">
              <a:buNone/>
            </a:pPr>
            <a:r>
              <a:rPr lang="pl-PL" b="1" dirty="0">
                <a:solidFill>
                  <a:srgbClr val="000000"/>
                </a:solidFill>
                <a:latin typeface="Times New Roman" panose="02020603050405020304" pitchFamily="18" charset="0"/>
                <a:ea typeface="Calibri" panose="020F0502020204030204" pitchFamily="34" charset="0"/>
              </a:rPr>
              <a:t>dr Krzysztof Wygoda</a:t>
            </a:r>
          </a:p>
          <a:p>
            <a:pPr marL="0" indent="0" algn="ctr">
              <a:buNone/>
            </a:pPr>
            <a:r>
              <a:rPr lang="pl-PL" b="1" dirty="0">
                <a:solidFill>
                  <a:srgbClr val="000000"/>
                </a:solidFill>
                <a:latin typeface="Times New Roman" panose="02020603050405020304" pitchFamily="18" charset="0"/>
                <a:ea typeface="Calibri" panose="020F0502020204030204" pitchFamily="34" charset="0"/>
              </a:rPr>
              <a:t>Uniwersytet Wrocławski</a:t>
            </a:r>
          </a:p>
          <a:p>
            <a:pPr marL="0" indent="0" algn="ctr">
              <a:buNone/>
            </a:pPr>
            <a:r>
              <a:rPr lang="pl-PL" b="1" dirty="0">
                <a:solidFill>
                  <a:srgbClr val="000000"/>
                </a:solidFill>
                <a:latin typeface="Times New Roman" panose="02020603050405020304" pitchFamily="18" charset="0"/>
                <a:ea typeface="Calibri" panose="020F0502020204030204" pitchFamily="34" charset="0"/>
              </a:rPr>
              <a:t>Wydział Prawa, Administracji i Ekonomii </a:t>
            </a:r>
          </a:p>
          <a:p>
            <a:pPr marL="0" indent="0" algn="ctr">
              <a:buNone/>
            </a:pPr>
            <a:r>
              <a:rPr lang="pl-PL" b="1" dirty="0">
                <a:solidFill>
                  <a:srgbClr val="000000"/>
                </a:solidFill>
                <a:latin typeface="Times New Roman" panose="02020603050405020304" pitchFamily="18" charset="0"/>
                <a:ea typeface="Calibri" panose="020F0502020204030204" pitchFamily="34" charset="0"/>
              </a:rPr>
              <a:t>Katedra Prawa Konstytucyjnego</a:t>
            </a:r>
            <a:endParaRPr lang="pl-PL" dirty="0"/>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6616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ctr">
              <a:buNone/>
            </a:pPr>
            <a:r>
              <a:rPr lang="pl-PL" sz="3900" dirty="0">
                <a:solidFill>
                  <a:schemeClr val="bg1"/>
                </a:solidFill>
              </a:rPr>
              <a:t>Artykuł 30  Rejestrowanie czynności przetwarzania</a:t>
            </a:r>
          </a:p>
          <a:p>
            <a:pPr marL="0" indent="0" algn="ctr">
              <a:buNone/>
            </a:pPr>
            <a:endParaRPr lang="pl-PL" sz="3900" dirty="0">
              <a:solidFill>
                <a:schemeClr val="bg1"/>
              </a:solidFill>
            </a:endParaRPr>
          </a:p>
          <a:p>
            <a:pPr marL="0" indent="0" algn="just">
              <a:buNone/>
            </a:pPr>
            <a:r>
              <a:rPr lang="pl-PL" sz="3900" dirty="0">
                <a:solidFill>
                  <a:schemeClr val="bg1"/>
                </a:solidFill>
              </a:rPr>
              <a:t>1.   Każdy administrator oraz – gdy ma to zastosowanie – przedstawiciel administratora prowadzą rejestr czynności przetwarzania danych osobowych, za które odpowiadają. (…)</a:t>
            </a:r>
          </a:p>
          <a:p>
            <a:pPr marL="0" indent="0" algn="just">
              <a:buNone/>
            </a:pPr>
            <a:r>
              <a:rPr lang="pl-PL" sz="3900" dirty="0">
                <a:solidFill>
                  <a:schemeClr val="bg1"/>
                </a:solidFill>
              </a:rPr>
              <a:t>3.   Rejestry, (…) mają formę pisemną, w tym formę elektroniczną.</a:t>
            </a:r>
          </a:p>
          <a:p>
            <a:pPr marL="0" indent="0" algn="just">
              <a:buNone/>
            </a:pPr>
            <a:r>
              <a:rPr lang="pl-PL" sz="3900" dirty="0">
                <a:solidFill>
                  <a:schemeClr val="bg1"/>
                </a:solidFill>
              </a:rPr>
              <a:t>4.   Administrator lub podmiot przetwarzający oraz – gdy ma to zastosowanie – przedstawiciel administratora lub podmiotu przetwarzającego udostępniają rejestr na żądanie organu nadzorczego.</a:t>
            </a:r>
          </a:p>
          <a:p>
            <a:pPr marL="0" indent="0" algn="just">
              <a:buNone/>
            </a:pPr>
            <a:r>
              <a:rPr lang="pl-PL" sz="3900" dirty="0">
                <a:solidFill>
                  <a:schemeClr val="bg1"/>
                </a:solidFill>
              </a:rPr>
              <a:t>5.   Obowiązki, (…) nie mają zastosowania do przedsiębiorcy lub podmiotu zatrudniającego mniej niż 250 osób, chyba że przetwarzanie, którego dokonują, może powodować ryzyko naruszenia praw lub wolności osób, których dane dotyczą, nie ma charakteru sporadycznego lub obejmuje szczególne kategorie danych osobowych, (…) lub dane osobowe dotyczące wyroków skazujących i naruszeń prawa,(...)</a:t>
            </a:r>
          </a:p>
          <a:p>
            <a:pPr marL="0" indent="0" algn="just">
              <a:buNone/>
            </a:pPr>
            <a:endParaRPr lang="pl-PL" sz="3900" dirty="0">
              <a:solidFill>
                <a:schemeClr val="bg1"/>
              </a:solidFill>
            </a:endParaRPr>
          </a:p>
        </p:txBody>
      </p:sp>
    </p:spTree>
    <p:extLst>
      <p:ext uri="{BB962C8B-B14F-4D97-AF65-F5344CB8AC3E}">
        <p14:creationId xmlns:p14="http://schemas.microsoft.com/office/powerpoint/2010/main" val="35578277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62500" lnSpcReduction="20000"/>
          </a:bodyPr>
          <a:lstStyle/>
          <a:p>
            <a:pPr marL="0" indent="0" algn="ctr">
              <a:buNone/>
            </a:pPr>
            <a:r>
              <a:rPr lang="pl-PL" sz="3900" dirty="0">
                <a:solidFill>
                  <a:schemeClr val="bg1">
                    <a:lumMod val="65000"/>
                    <a:lumOff val="35000"/>
                  </a:schemeClr>
                </a:solidFill>
              </a:rPr>
              <a:t>W rejestrze czynności przetwarzania (RCP) zamieszcza się wszystkie następujące informacje:</a:t>
            </a:r>
          </a:p>
          <a:p>
            <a:pPr marL="0" indent="0" algn="just">
              <a:buNone/>
            </a:pPr>
            <a:r>
              <a:rPr lang="pl-PL" sz="3900" dirty="0">
                <a:solidFill>
                  <a:schemeClr val="bg1">
                    <a:lumMod val="65000"/>
                    <a:lumOff val="35000"/>
                  </a:schemeClr>
                </a:solidFill>
              </a:rPr>
              <a:t>a) imię i nazwisko lub nazwę oraz dane kontaktowe administratora oraz wszelkich </a:t>
            </a:r>
            <a:r>
              <a:rPr lang="pl-PL" sz="3900" dirty="0" err="1">
                <a:solidFill>
                  <a:schemeClr val="bg1">
                    <a:lumMod val="65000"/>
                    <a:lumOff val="35000"/>
                  </a:schemeClr>
                </a:solidFill>
              </a:rPr>
              <a:t>współadministratorów</a:t>
            </a:r>
            <a:r>
              <a:rPr lang="pl-PL" sz="3900" dirty="0">
                <a:solidFill>
                  <a:schemeClr val="bg1">
                    <a:lumMod val="65000"/>
                    <a:lumOff val="35000"/>
                  </a:schemeClr>
                </a:solidFill>
              </a:rPr>
              <a:t>, a także gdy ma to zastosowanie – przedstawiciela administratora oraz inspektora ochrony danych;</a:t>
            </a:r>
          </a:p>
          <a:p>
            <a:pPr marL="0" indent="0" algn="just">
              <a:buNone/>
            </a:pPr>
            <a:r>
              <a:rPr lang="pl-PL" sz="3900" dirty="0">
                <a:solidFill>
                  <a:schemeClr val="bg1">
                    <a:lumMod val="65000"/>
                    <a:lumOff val="35000"/>
                  </a:schemeClr>
                </a:solidFill>
              </a:rPr>
              <a:t>b) cele przetwarzania;</a:t>
            </a:r>
          </a:p>
          <a:p>
            <a:pPr marL="0" indent="0" algn="just">
              <a:buNone/>
            </a:pPr>
            <a:r>
              <a:rPr lang="pl-PL" sz="3900" dirty="0">
                <a:solidFill>
                  <a:schemeClr val="bg1">
                    <a:lumMod val="65000"/>
                    <a:lumOff val="35000"/>
                  </a:schemeClr>
                </a:solidFill>
              </a:rPr>
              <a:t>c) opis kategorii osób, których dane dotyczą, oraz kategorii danych osobowych;</a:t>
            </a:r>
          </a:p>
          <a:p>
            <a:pPr marL="0" indent="0" algn="just">
              <a:buNone/>
            </a:pPr>
            <a:r>
              <a:rPr lang="pl-PL" sz="3900" dirty="0">
                <a:solidFill>
                  <a:schemeClr val="bg1">
                    <a:lumMod val="65000"/>
                    <a:lumOff val="35000"/>
                  </a:schemeClr>
                </a:solidFill>
              </a:rPr>
              <a:t>d) kategorie odbiorców, którym dane osobowe zostały lub zostaną ujawnione, w tym odbiorców w państwach trzecich lub w organizacjach międzynarodowych;</a:t>
            </a:r>
          </a:p>
          <a:p>
            <a:pPr marL="0" indent="0" algn="just">
              <a:buNone/>
            </a:pPr>
            <a:r>
              <a:rPr lang="pl-PL" sz="3900" dirty="0">
                <a:solidFill>
                  <a:schemeClr val="bg1">
                    <a:lumMod val="65000"/>
                    <a:lumOff val="35000"/>
                  </a:schemeClr>
                </a:solidFill>
              </a:rPr>
              <a:t>e) gdy ma to zastosowanie, przekazania danych osobowych do państwa trzeciego lub organizacji międzynarodowej, (…) dokumentacja odpowiednich zabezpieczeń;</a:t>
            </a:r>
          </a:p>
          <a:p>
            <a:pPr marL="0" indent="0" algn="just">
              <a:buNone/>
            </a:pPr>
            <a:r>
              <a:rPr lang="pl-PL" sz="3900" dirty="0">
                <a:solidFill>
                  <a:schemeClr val="bg1">
                    <a:lumMod val="65000"/>
                    <a:lumOff val="35000"/>
                  </a:schemeClr>
                </a:solidFill>
              </a:rPr>
              <a:t>f)jeżeli jest to możliwe, planowane terminy usunięcia poszczególnych kategorii danych;</a:t>
            </a:r>
          </a:p>
          <a:p>
            <a:pPr marL="0" indent="0" algn="just">
              <a:buNone/>
            </a:pPr>
            <a:r>
              <a:rPr lang="pl-PL" sz="3900" dirty="0">
                <a:solidFill>
                  <a:schemeClr val="bg1">
                    <a:lumMod val="65000"/>
                    <a:lumOff val="35000"/>
                  </a:schemeClr>
                </a:solidFill>
              </a:rPr>
              <a:t>g)jeżeli jest to możliwe, ogólny opis technicznych i organizacyjnych środków bezpieczeństwa, o których mowa w art. 32 ust. 1.</a:t>
            </a:r>
          </a:p>
        </p:txBody>
      </p:sp>
    </p:spTree>
    <p:extLst>
      <p:ext uri="{BB962C8B-B14F-4D97-AF65-F5344CB8AC3E}">
        <p14:creationId xmlns:p14="http://schemas.microsoft.com/office/powerpoint/2010/main" val="38062803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ctr">
              <a:buNone/>
            </a:pPr>
            <a:r>
              <a:rPr lang="pl-PL" sz="3900" dirty="0">
                <a:solidFill>
                  <a:schemeClr val="bg1">
                    <a:lumMod val="65000"/>
                    <a:lumOff val="35000"/>
                  </a:schemeClr>
                </a:solidFill>
              </a:rPr>
              <a:t>Artykuł 32 Bezpieczeństwo przetwarzania</a:t>
            </a:r>
          </a:p>
          <a:p>
            <a:pPr marL="0" indent="0" algn="just">
              <a:buNone/>
            </a:pPr>
            <a:r>
              <a:rPr lang="pl-PL" sz="3900" dirty="0">
                <a:solidFill>
                  <a:schemeClr val="bg1">
                    <a:lumMod val="65000"/>
                    <a:lumOff val="35000"/>
                  </a:schemeClr>
                </a:solidFill>
              </a:rPr>
              <a:t>1.   Uwzględniając stan wiedzy technicznej, koszt wdrażania oraz charakter, zakres, kontekst i cele przetwarzania oraz ryzyko naruszenia praw lub wolności osób fizycznych o różnym prawdopodobieństwie wystąpienia i wadze zagrożenia, administrator i podmiot przetwarzający wdrażają odpowiednie środki techniczne i organizacyjne, aby zapewnić stopień bezpieczeństwa odpowiadający temu ryzyku, w tym między innymi w stosownym przypadku:</a:t>
            </a:r>
          </a:p>
          <a:p>
            <a:pPr marL="0" indent="0" algn="just">
              <a:buNone/>
            </a:pPr>
            <a:r>
              <a:rPr lang="pl-PL" sz="3900" dirty="0">
                <a:solidFill>
                  <a:schemeClr val="bg1">
                    <a:lumMod val="65000"/>
                    <a:lumOff val="35000"/>
                  </a:schemeClr>
                </a:solidFill>
              </a:rPr>
              <a:t>a) </a:t>
            </a:r>
            <a:r>
              <a:rPr lang="pl-PL" sz="3900" dirty="0" err="1">
                <a:solidFill>
                  <a:schemeClr val="bg1">
                    <a:lumMod val="65000"/>
                    <a:lumOff val="35000"/>
                  </a:schemeClr>
                </a:solidFill>
              </a:rPr>
              <a:t>pseudonimizację</a:t>
            </a:r>
            <a:r>
              <a:rPr lang="pl-PL" sz="3900" dirty="0">
                <a:solidFill>
                  <a:schemeClr val="bg1">
                    <a:lumMod val="65000"/>
                    <a:lumOff val="35000"/>
                  </a:schemeClr>
                </a:solidFill>
              </a:rPr>
              <a:t> i szyfrowanie danych osobowych;</a:t>
            </a:r>
          </a:p>
          <a:p>
            <a:pPr marL="0" indent="0" algn="just">
              <a:buNone/>
            </a:pPr>
            <a:r>
              <a:rPr lang="pl-PL" sz="3900" dirty="0">
                <a:solidFill>
                  <a:schemeClr val="bg1">
                    <a:lumMod val="65000"/>
                    <a:lumOff val="35000"/>
                  </a:schemeClr>
                </a:solidFill>
              </a:rPr>
              <a:t>b) zdolność do ciągłego zapewnienia poufności, integralności, dostępności i odporności systemów i usług przetwarzania;</a:t>
            </a:r>
          </a:p>
          <a:p>
            <a:pPr marL="0" indent="0" algn="just">
              <a:buNone/>
            </a:pPr>
            <a:r>
              <a:rPr lang="pl-PL" sz="3900" dirty="0">
                <a:solidFill>
                  <a:schemeClr val="bg1">
                    <a:lumMod val="65000"/>
                    <a:lumOff val="35000"/>
                  </a:schemeClr>
                </a:solidFill>
              </a:rPr>
              <a:t>c) zdolność do szybkiego przywrócenia dostępności danych osobowych i dostępu do nich w razie incydentu fizycznego lub technicznego;</a:t>
            </a:r>
          </a:p>
          <a:p>
            <a:pPr marL="0" indent="0" algn="just">
              <a:buNone/>
            </a:pPr>
            <a:r>
              <a:rPr lang="pl-PL" sz="3900" dirty="0">
                <a:solidFill>
                  <a:schemeClr val="bg1">
                    <a:lumMod val="65000"/>
                    <a:lumOff val="35000"/>
                  </a:schemeClr>
                </a:solidFill>
              </a:rPr>
              <a:t>d)regularne testowanie, mierzenie i ocenianie skuteczności środków technicznych i organizacyjnych mających zapewnić bezpieczeństwo przetwarzania.(…)</a:t>
            </a:r>
          </a:p>
        </p:txBody>
      </p:sp>
    </p:spTree>
    <p:extLst>
      <p:ext uri="{BB962C8B-B14F-4D97-AF65-F5344CB8AC3E}">
        <p14:creationId xmlns:p14="http://schemas.microsoft.com/office/powerpoint/2010/main" val="20363074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7500" lnSpcReduction="20000"/>
          </a:bodyPr>
          <a:lstStyle/>
          <a:p>
            <a:pPr marL="0" indent="0" algn="just">
              <a:buNone/>
            </a:pPr>
            <a:r>
              <a:rPr lang="pl-PL" sz="3900" dirty="0">
                <a:solidFill>
                  <a:schemeClr val="bg1">
                    <a:lumMod val="65000"/>
                    <a:lumOff val="35000"/>
                  </a:schemeClr>
                </a:solidFill>
              </a:rPr>
              <a:t>Procedury przetwarzania gwarantują planowość procesów i możliwość ich powtarzalności.</a:t>
            </a:r>
          </a:p>
          <a:p>
            <a:pPr algn="just"/>
            <a:r>
              <a:rPr lang="pl-PL" sz="3900" dirty="0">
                <a:solidFill>
                  <a:schemeClr val="bg1">
                    <a:lumMod val="65000"/>
                    <a:lumOff val="35000"/>
                  </a:schemeClr>
                </a:solidFill>
              </a:rPr>
              <a:t>Procedury przetwarzania powinny uwzględniać wszystkie czynności, które dotyczą procesu przetwarzania danych w konkretnym celu. </a:t>
            </a:r>
          </a:p>
          <a:p>
            <a:pPr algn="just"/>
            <a:r>
              <a:rPr lang="pl-PL" sz="3900" dirty="0">
                <a:solidFill>
                  <a:schemeClr val="bg1">
                    <a:lumMod val="65000"/>
                    <a:lumOff val="35000"/>
                  </a:schemeClr>
                </a:solidFill>
              </a:rPr>
              <a:t>W procedurach przetwarzania powinno ujmować się również czynności poprzedzające samo przetwarzanie danych (procedury przygotowawcze).</a:t>
            </a:r>
          </a:p>
          <a:p>
            <a:pPr algn="just"/>
            <a:r>
              <a:rPr lang="pl-PL" sz="3900" dirty="0">
                <a:solidFill>
                  <a:schemeClr val="bg1">
                    <a:lumMod val="65000"/>
                    <a:lumOff val="35000"/>
                  </a:schemeClr>
                </a:solidFill>
              </a:rPr>
              <a:t>W procedurach nie powinno zabraknąć procedur realizowanych z uwagi na wolę podmiotów zewnętrznych wobec administratora.</a:t>
            </a:r>
          </a:p>
          <a:p>
            <a:pPr algn="just"/>
            <a:r>
              <a:rPr lang="pl-PL" sz="3900" dirty="0">
                <a:solidFill>
                  <a:schemeClr val="bg1">
                    <a:lumMod val="65000"/>
                    <a:lumOff val="35000"/>
                  </a:schemeClr>
                </a:solidFill>
              </a:rPr>
              <a:t>Procedury powinny obejmować kontrolę przestrzegania zasad RODO i przyjętych polityk bezpieczeństwa.</a:t>
            </a:r>
          </a:p>
          <a:p>
            <a:pPr algn="just"/>
            <a:r>
              <a:rPr lang="pl-PL" sz="3900" dirty="0">
                <a:solidFill>
                  <a:schemeClr val="bg1">
                    <a:lumMod val="65000"/>
                    <a:lumOff val="35000"/>
                  </a:schemeClr>
                </a:solidFill>
              </a:rPr>
              <a:t>Nie należy pomijać tworzenia procedur awaryjnych/naprawczych.</a:t>
            </a:r>
          </a:p>
        </p:txBody>
      </p:sp>
    </p:spTree>
    <p:extLst>
      <p:ext uri="{BB962C8B-B14F-4D97-AF65-F5344CB8AC3E}">
        <p14:creationId xmlns:p14="http://schemas.microsoft.com/office/powerpoint/2010/main" val="19641327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58323" y="342132"/>
            <a:ext cx="10024947" cy="6144322"/>
          </a:xfrm>
        </p:spPr>
        <p:txBody>
          <a:bodyPr>
            <a:normAutofit fontScale="92500" lnSpcReduction="10000"/>
          </a:bodyPr>
          <a:lstStyle/>
          <a:p>
            <a:pPr algn="just"/>
            <a:r>
              <a:rPr lang="pl-PL" sz="3900" dirty="0">
                <a:solidFill>
                  <a:schemeClr val="bg1">
                    <a:lumMod val="65000"/>
                    <a:lumOff val="35000"/>
                  </a:schemeClr>
                </a:solidFill>
              </a:rPr>
              <a:t>Procedury powinny podlegać takim samym regułom dokumentacyjnym jak czynności przetwarzania. </a:t>
            </a:r>
          </a:p>
          <a:p>
            <a:pPr algn="just"/>
            <a:r>
              <a:rPr lang="pl-PL" sz="3900" dirty="0">
                <a:solidFill>
                  <a:schemeClr val="bg1">
                    <a:lumMod val="65000"/>
                    <a:lumOff val="35000"/>
                  </a:schemeClr>
                </a:solidFill>
              </a:rPr>
              <a:t>Powinny zostać opracowane (sam proces opracowania też wymaga dokumentacji), przyjęte i wdrożone (oczywiście całość dokumentowana). </a:t>
            </a:r>
          </a:p>
          <a:p>
            <a:pPr algn="just"/>
            <a:r>
              <a:rPr lang="pl-PL" sz="3900" dirty="0">
                <a:solidFill>
                  <a:schemeClr val="bg1">
                    <a:lumMod val="65000"/>
                    <a:lumOff val="35000"/>
                  </a:schemeClr>
                </a:solidFill>
              </a:rPr>
              <a:t>Następnie należy okresowo kontrolować ich przestrzeganie (jeśli jest taka możliwość procedura powinna dawać możliwość kontroli w oparciu o dowody/dokumenty tworzone w trakcie jej realizacji).</a:t>
            </a:r>
          </a:p>
        </p:txBody>
      </p:sp>
    </p:spTree>
    <p:extLst>
      <p:ext uri="{BB962C8B-B14F-4D97-AF65-F5344CB8AC3E}">
        <p14:creationId xmlns:p14="http://schemas.microsoft.com/office/powerpoint/2010/main" val="3615580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55000" lnSpcReduction="20000"/>
          </a:bodyPr>
          <a:lstStyle/>
          <a:p>
            <a:pPr marL="0" indent="0" algn="ctr">
              <a:buNone/>
            </a:pPr>
            <a:r>
              <a:rPr lang="pl-PL" sz="4400" dirty="0">
                <a:solidFill>
                  <a:schemeClr val="bg1">
                    <a:lumMod val="65000"/>
                    <a:lumOff val="35000"/>
                  </a:schemeClr>
                </a:solidFill>
              </a:rPr>
              <a:t>Jedną z kluczowych ról w procesie ochrony danych odgrywa Inspektor Ochrony Danych (IOD), który wypełnia swoje obowiązki określone przez art. 39 ust. 1 RODO. Do jego zadań należy w szczególności:</a:t>
            </a:r>
          </a:p>
          <a:p>
            <a:pPr marL="0" indent="0" algn="ctr">
              <a:buNone/>
            </a:pPr>
            <a:endParaRPr lang="pl-PL" sz="3900" dirty="0">
              <a:solidFill>
                <a:schemeClr val="bg1">
                  <a:lumMod val="65000"/>
                  <a:lumOff val="35000"/>
                </a:schemeClr>
              </a:solidFill>
            </a:endParaRPr>
          </a:p>
          <a:p>
            <a:pPr marL="0" indent="0" algn="just">
              <a:buNone/>
            </a:pPr>
            <a:r>
              <a:rPr lang="pl-PL" sz="4200" dirty="0">
                <a:solidFill>
                  <a:schemeClr val="bg1">
                    <a:lumMod val="65000"/>
                    <a:lumOff val="35000"/>
                  </a:schemeClr>
                </a:solidFill>
              </a:rPr>
              <a:t>a) informowanie administratora, podmiotu przetwarzającego oraz pracowników, którzy przetwarzają dane osobowe, o obowiązkach spoczywających na nich na mocy niniejszego rozporządzenia oraz innych przepisów Unii lub państw członkowskich o ochronie danych i doradzanie im w tej sprawie;</a:t>
            </a:r>
          </a:p>
          <a:p>
            <a:pPr marL="0" indent="0" algn="just">
              <a:buNone/>
            </a:pPr>
            <a:r>
              <a:rPr lang="pl-PL" sz="4200" dirty="0">
                <a:solidFill>
                  <a:schemeClr val="bg1">
                    <a:lumMod val="65000"/>
                    <a:lumOff val="35000"/>
                  </a:schemeClr>
                </a:solidFill>
              </a:rPr>
              <a:t>b) monitorowanie przestrzegania niniejszego rozporządzenia, innych przepisów Unii lub państw członkowskich o ochronie danych oraz polityk administratora lub podmiotu przetwarzającego w dziedzinie ochrony danych osobowych, w tym podział obowiązków, działania zwiększające świadomość, szkolenia personelu uczestniczącego w operacjach przetwarzania oraz powiązane z tym audyty;</a:t>
            </a:r>
          </a:p>
          <a:p>
            <a:pPr marL="0" indent="0" algn="just">
              <a:buNone/>
            </a:pPr>
            <a:r>
              <a:rPr lang="pl-PL" sz="4200" dirty="0">
                <a:solidFill>
                  <a:schemeClr val="bg1">
                    <a:lumMod val="65000"/>
                    <a:lumOff val="35000"/>
                  </a:schemeClr>
                </a:solidFill>
              </a:rPr>
              <a:t>c) udzielanie na żądanie zaleceń co do oceny skutków dla ochrony danych oraz monitorowanie jej wykonania zgodnie z art. 35;</a:t>
            </a:r>
          </a:p>
          <a:p>
            <a:pPr marL="0" indent="0" algn="just">
              <a:buNone/>
            </a:pPr>
            <a:r>
              <a:rPr lang="pl-PL" sz="4200" dirty="0">
                <a:solidFill>
                  <a:schemeClr val="bg1">
                    <a:lumMod val="65000"/>
                    <a:lumOff val="35000"/>
                  </a:schemeClr>
                </a:solidFill>
              </a:rPr>
              <a:t>d) współpraca z organem nadzorczym;</a:t>
            </a:r>
          </a:p>
          <a:p>
            <a:pPr marL="0" indent="0" algn="just">
              <a:buNone/>
            </a:pPr>
            <a:r>
              <a:rPr lang="pl-PL" sz="4200" dirty="0">
                <a:solidFill>
                  <a:schemeClr val="bg1">
                    <a:lumMod val="65000"/>
                    <a:lumOff val="35000"/>
                  </a:schemeClr>
                </a:solidFill>
              </a:rPr>
              <a:t>e) pełnienie funkcji punktu kontaktowego dla organu nadzorczego w kwestiach związanych z przetwarzaniem, w tym z uprzednimi konsultacjami, o których mowa w art. 36, oraz w stosownych przypadkach prowadzenie konsultacji we wszelkich innych sprawach.</a:t>
            </a:r>
          </a:p>
        </p:txBody>
      </p:sp>
    </p:spTree>
    <p:extLst>
      <p:ext uri="{BB962C8B-B14F-4D97-AF65-F5344CB8AC3E}">
        <p14:creationId xmlns:p14="http://schemas.microsoft.com/office/powerpoint/2010/main" val="10932955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746449" y="0"/>
            <a:ext cx="11252718" cy="6857999"/>
          </a:xfrm>
        </p:spPr>
        <p:txBody>
          <a:bodyPr>
            <a:noAutofit/>
          </a:bodyPr>
          <a:lstStyle/>
          <a:p>
            <a:pPr marL="0" indent="0" algn="just">
              <a:buNone/>
            </a:pPr>
            <a:r>
              <a:rPr lang="pl-PL" sz="2200" dirty="0">
                <a:solidFill>
                  <a:schemeClr val="bg1">
                    <a:lumMod val="65000"/>
                    <a:lumOff val="35000"/>
                  </a:schemeClr>
                </a:solidFill>
              </a:rPr>
              <a:t>IOD to doradca ADO o specjalnym statusie wynikającym z art. 38 RODO, który zakłada, że:</a:t>
            </a:r>
          </a:p>
          <a:p>
            <a:pPr marL="0" indent="0" algn="just">
              <a:buNone/>
            </a:pPr>
            <a:r>
              <a:rPr lang="pl-PL" sz="2200" dirty="0">
                <a:solidFill>
                  <a:schemeClr val="bg1">
                    <a:lumMod val="65000"/>
                    <a:lumOff val="35000"/>
                  </a:schemeClr>
                </a:solidFill>
              </a:rPr>
              <a:t>1.  Administrator oraz podmiot przetwarzający zapewniają, by IOD był właściwie i niezwłocznie włączany we wszystkie sprawy dotyczące ochrony danych osobowych.</a:t>
            </a:r>
          </a:p>
          <a:p>
            <a:pPr marL="0" indent="0" algn="just">
              <a:buNone/>
            </a:pPr>
            <a:r>
              <a:rPr lang="pl-PL" sz="2200" dirty="0">
                <a:solidFill>
                  <a:schemeClr val="bg1">
                    <a:lumMod val="65000"/>
                    <a:lumOff val="35000"/>
                  </a:schemeClr>
                </a:solidFill>
              </a:rPr>
              <a:t>2.  Administrator oraz podmiot przetwarzający wspierają IOD w wypełnianiu przez niego zadań, o których mowa w art. 39, zapewniając mu zasoby niezbędne do wykonania tych zadań oraz dostęp do danych osobowych i operacji przetwarzania, a także zasoby niezbędne do utrzymania jego wiedzy fachowej.</a:t>
            </a:r>
          </a:p>
          <a:p>
            <a:pPr marL="0" indent="0" algn="just">
              <a:buNone/>
            </a:pPr>
            <a:r>
              <a:rPr lang="pl-PL" sz="2200" dirty="0">
                <a:solidFill>
                  <a:schemeClr val="bg1">
                    <a:lumMod val="65000"/>
                    <a:lumOff val="35000"/>
                  </a:schemeClr>
                </a:solidFill>
              </a:rPr>
              <a:t>3.  Administrator oraz podmiot przetwarzający zapewniają, by IOD nie otrzymywał instrukcji dotyczących wykonywania tych zadań. Nie jest on odwoływany ani karany przez administratora ani podmiot przetwarzający za wypełnianie swoich zadań. Inspektor ochrony danych bezpośrednio podlega najwyższemu kierownictwu administratora lub podmiotu przetwarzającego.</a:t>
            </a:r>
          </a:p>
          <a:p>
            <a:pPr marL="0" indent="0" algn="just">
              <a:buNone/>
            </a:pPr>
            <a:r>
              <a:rPr lang="pl-PL" sz="2200" dirty="0">
                <a:solidFill>
                  <a:schemeClr val="bg1">
                    <a:lumMod val="65000"/>
                    <a:lumOff val="35000"/>
                  </a:schemeClr>
                </a:solidFill>
              </a:rPr>
              <a:t>4.  Osoby, których dane dotyczą, mogą kontaktować się z IOD we wszystkich sprawach związanych z przetwarzaniem ich danych osobowych oraz z wykonywaniem praw przysługujących im na mocy niniejszego rozporządzenia.</a:t>
            </a:r>
          </a:p>
          <a:p>
            <a:pPr marL="0" indent="0" algn="just">
              <a:buNone/>
            </a:pPr>
            <a:r>
              <a:rPr lang="pl-PL" sz="2200" dirty="0">
                <a:solidFill>
                  <a:schemeClr val="bg1">
                    <a:lumMod val="65000"/>
                    <a:lumOff val="35000"/>
                  </a:schemeClr>
                </a:solidFill>
              </a:rPr>
              <a:t>5.  IOD jest zobowiązany do zachowania tajemnicy lub poufności co do wykonywania swoich zadań – zgodnie z prawem Unii lub prawem państwa członkowskiego.</a:t>
            </a:r>
          </a:p>
          <a:p>
            <a:pPr marL="0" indent="0" algn="just">
              <a:buNone/>
            </a:pPr>
            <a:r>
              <a:rPr lang="pl-PL" sz="2200" dirty="0">
                <a:solidFill>
                  <a:schemeClr val="bg1">
                    <a:lumMod val="65000"/>
                    <a:lumOff val="35000"/>
                  </a:schemeClr>
                </a:solidFill>
              </a:rPr>
              <a:t>6.  IOD może wykonywać inne zadania i obowiązki. Administrator lub podmiot przetwarzający zapewniają, by takie zadania i obowiązki nie powodowały konfliktu interesów.</a:t>
            </a:r>
          </a:p>
        </p:txBody>
      </p:sp>
    </p:spTree>
    <p:extLst>
      <p:ext uri="{BB962C8B-B14F-4D97-AF65-F5344CB8AC3E}">
        <p14:creationId xmlns:p14="http://schemas.microsoft.com/office/powerpoint/2010/main" val="39381128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21095" y="432323"/>
            <a:ext cx="11370906" cy="6144322"/>
          </a:xfrm>
        </p:spPr>
        <p:txBody>
          <a:bodyPr>
            <a:normAutofit fontScale="40000" lnSpcReduction="20000"/>
          </a:bodyPr>
          <a:lstStyle/>
          <a:p>
            <a:pPr marL="0" indent="0" algn="ctr">
              <a:buNone/>
            </a:pPr>
            <a:r>
              <a:rPr lang="pl-PL" sz="5300" dirty="0">
                <a:solidFill>
                  <a:schemeClr val="bg1">
                    <a:lumMod val="65000"/>
                    <a:lumOff val="35000"/>
                  </a:schemeClr>
                </a:solidFill>
              </a:rPr>
              <a:t>Powołanie IOD jest tylko warunkowo obligatoryjne. Wskazuję na to art. 37 który obliguje do wyznaczenia IOD zawsze gdy:</a:t>
            </a:r>
          </a:p>
          <a:p>
            <a:pPr marL="0" indent="0" algn="just">
              <a:buNone/>
            </a:pPr>
            <a:r>
              <a:rPr lang="pl-PL" sz="5300" dirty="0">
                <a:solidFill>
                  <a:schemeClr val="bg1">
                    <a:lumMod val="65000"/>
                    <a:lumOff val="35000"/>
                  </a:schemeClr>
                </a:solidFill>
              </a:rPr>
              <a:t>a) przetwarzania dokonują organ lub podmiot publiczny, z wyjątkiem sądów w zakresie sprawowania przez nie wymiaru sprawiedliwości;</a:t>
            </a:r>
          </a:p>
          <a:p>
            <a:pPr marL="0" indent="0" algn="just">
              <a:buNone/>
            </a:pPr>
            <a:r>
              <a:rPr lang="pl-PL" sz="5300" dirty="0">
                <a:solidFill>
                  <a:schemeClr val="bg1">
                    <a:lumMod val="65000"/>
                    <a:lumOff val="35000"/>
                  </a:schemeClr>
                </a:solidFill>
              </a:rPr>
              <a:t>b) główna działalność administratora lub podmiotu przetwarzającego polega na operacjach przetwarzania, które ze względu na swój charakter, zakres lub cele wymagają regularnego i systematycznego monitorowania osób, których dane dotyczą, na dużą skalę; lub</a:t>
            </a:r>
          </a:p>
          <a:p>
            <a:pPr marL="0" indent="0" algn="just">
              <a:buNone/>
            </a:pPr>
            <a:r>
              <a:rPr lang="pl-PL" sz="5300" dirty="0">
                <a:solidFill>
                  <a:schemeClr val="bg1">
                    <a:lumMod val="65000"/>
                    <a:lumOff val="35000"/>
                  </a:schemeClr>
                </a:solidFill>
              </a:rPr>
              <a:t>c) główna działalność administratora lub podmiotu przetwarzającego polega na przetwarzaniu na dużą skalę szczególnych kategorii danych osobowych, o których mowa w art. 9, lub danych osobowych dotyczących wyroków skazujących i czynów zabronionych, o czym mowa w art. 10</a:t>
            </a:r>
            <a:r>
              <a:rPr lang="pl-PL" sz="5000" dirty="0">
                <a:solidFill>
                  <a:schemeClr val="bg1">
                    <a:lumMod val="65000"/>
                    <a:lumOff val="35000"/>
                  </a:schemeClr>
                </a:solidFill>
              </a:rPr>
              <a:t>.</a:t>
            </a:r>
          </a:p>
          <a:p>
            <a:pPr marL="0" indent="0" algn="ctr">
              <a:buNone/>
            </a:pPr>
            <a:endParaRPr lang="pl-PL" sz="5000" dirty="0">
              <a:solidFill>
                <a:schemeClr val="bg1">
                  <a:lumMod val="65000"/>
                  <a:lumOff val="35000"/>
                </a:schemeClr>
              </a:solidFill>
            </a:endParaRPr>
          </a:p>
          <a:p>
            <a:pPr marL="0" indent="0" algn="just">
              <a:buNone/>
            </a:pPr>
            <a:r>
              <a:rPr lang="pl-PL" sz="5300" dirty="0">
                <a:solidFill>
                  <a:schemeClr val="bg1">
                    <a:lumMod val="65000"/>
                    <a:lumOff val="35000"/>
                  </a:schemeClr>
                </a:solidFill>
              </a:rPr>
              <a:t>-  Grupa przedsiębiorstw może wyznaczyć jednego inspektora ochrony danych, o ile można będzie łatwo nawiązać z nim kontakt z każdej jednostki organizacyjnej.</a:t>
            </a:r>
          </a:p>
          <a:p>
            <a:pPr marL="0" indent="0" algn="just">
              <a:buNone/>
            </a:pPr>
            <a:r>
              <a:rPr lang="pl-PL" sz="5300" dirty="0">
                <a:solidFill>
                  <a:schemeClr val="bg1">
                    <a:lumMod val="65000"/>
                    <a:lumOff val="35000"/>
                  </a:schemeClr>
                </a:solidFill>
              </a:rPr>
              <a:t>-  Jeżeli administrator lub podmiot przetwarzający są organem lub podmiotem publicznym, dla kilku takich organów lub podmiotów można wyznaczyć – z uwzględnieniem ich struktury organizacyjnej i wielkości – jednego inspektora ochrony danych.</a:t>
            </a:r>
          </a:p>
          <a:p>
            <a:pPr marL="0" indent="0" algn="just">
              <a:buNone/>
            </a:pPr>
            <a:r>
              <a:rPr lang="pl-PL" sz="5300" dirty="0">
                <a:solidFill>
                  <a:schemeClr val="bg1">
                    <a:lumMod val="65000"/>
                    <a:lumOff val="35000"/>
                  </a:schemeClr>
                </a:solidFill>
              </a:rPr>
              <a:t>-  Inspektor ochrony danych jest wyznaczany na podstawie kwalifikacji zawodowych, a w szczególności wiedzy fachowej na temat prawa i praktyk w dziedzinie ochrony danych oraz umiejętności wypełnienia zadań, o których mowa w art. 39.</a:t>
            </a:r>
          </a:p>
          <a:p>
            <a:pPr marL="0" indent="0" algn="just">
              <a:buNone/>
            </a:pPr>
            <a:r>
              <a:rPr lang="pl-PL" sz="5300" dirty="0">
                <a:solidFill>
                  <a:schemeClr val="bg1">
                    <a:lumMod val="65000"/>
                    <a:lumOff val="35000"/>
                  </a:schemeClr>
                </a:solidFill>
              </a:rPr>
              <a:t>-  Inspektor ochrony danych może być członkiem personelu administratora lub podmiotu przetwarzającego lub wykonywać zadania na podstawie umowy o świadczenie usług.</a:t>
            </a:r>
          </a:p>
        </p:txBody>
      </p:sp>
    </p:spTree>
    <p:extLst>
      <p:ext uri="{BB962C8B-B14F-4D97-AF65-F5344CB8AC3E}">
        <p14:creationId xmlns:p14="http://schemas.microsoft.com/office/powerpoint/2010/main" val="282578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FAD9CB-B330-44BE-BCEB-2B8A25E71FF6}"/>
              </a:ext>
            </a:extLst>
          </p:cNvPr>
          <p:cNvSpPr>
            <a:spLocks noGrp="1"/>
          </p:cNvSpPr>
          <p:nvPr>
            <p:ph type="title"/>
          </p:nvPr>
        </p:nvSpPr>
        <p:spPr>
          <a:xfrm>
            <a:off x="668653" y="156117"/>
            <a:ext cx="11523347" cy="642052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scene3d>
              <a:camera prst="isometricOffAxis1Right"/>
              <a:lightRig rig="threePt" dir="t"/>
            </a:scene3d>
          </a:bodyPr>
          <a:lstStyle/>
          <a:p>
            <a:r>
              <a:rPr lang="pl-PL" sz="4000" dirty="0">
                <a:ln>
                  <a:solidFill>
                    <a:schemeClr val="bg1">
                      <a:lumMod val="95000"/>
                      <a:lumOff val="5000"/>
                    </a:schemeClr>
                  </a:solidFill>
                </a:ln>
                <a:solidFill>
                  <a:srgbClr val="3995C5"/>
                </a:solidFill>
              </a:rPr>
              <a:t>Dziękuję za uwagę</a:t>
            </a:r>
          </a:p>
        </p:txBody>
      </p:sp>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1356851" y="657922"/>
            <a:ext cx="10343536" cy="5918724"/>
          </a:xfrm>
        </p:spPr>
        <p:txBody>
          <a:bodyPr>
            <a:normAutofit/>
          </a:bodyPr>
          <a:lstStyle/>
          <a:p>
            <a:pPr marL="0" indent="0">
              <a:buNone/>
            </a:pPr>
            <a:endParaRPr lang="pl-PL" sz="5400" dirty="0"/>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4607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893135" y="457201"/>
            <a:ext cx="10664456" cy="6119446"/>
          </a:xfrm>
        </p:spPr>
        <p:txBody>
          <a:bodyPr>
            <a:normAutofit fontScale="77500" lnSpcReduction="20000"/>
          </a:bodyPr>
          <a:lstStyle/>
          <a:p>
            <a:pPr marL="0" indent="0" algn="ctr">
              <a:buNone/>
            </a:pPr>
            <a:r>
              <a:rPr lang="pl-PL" b="1" i="1" dirty="0">
                <a:solidFill>
                  <a:srgbClr val="000000"/>
                </a:solidFill>
                <a:latin typeface="&amp;quot"/>
              </a:rPr>
              <a:t>Zasady ochrony danych wynikają głownie z art. 5 RODO, są one jednak również rekonstruowane na podstawie zawartych w nim praw jednostek , których dane dotyczą i uprawnień krajowego organu nadzorczego (w Polsce rolę takiego organu pełni Prezes UODO)</a:t>
            </a:r>
            <a:endParaRPr lang="pl-PL" b="1" dirty="0">
              <a:solidFill>
                <a:srgbClr val="000000"/>
              </a:solidFill>
              <a:latin typeface="&amp;quot"/>
            </a:endParaRPr>
          </a:p>
          <a:p>
            <a:pPr marL="0" indent="0" algn="just">
              <a:buNone/>
            </a:pPr>
            <a:r>
              <a:rPr lang="pl-PL" b="1" dirty="0">
                <a:solidFill>
                  <a:srgbClr val="000000"/>
                </a:solidFill>
                <a:latin typeface="&amp;quot"/>
              </a:rPr>
              <a:t>Zasady ochrony danych zakładają że dane muszą być: </a:t>
            </a:r>
          </a:p>
          <a:p>
            <a:pPr marL="0" indent="0" algn="just">
              <a:buNone/>
            </a:pPr>
            <a:r>
              <a:rPr lang="pl-PL" b="1" dirty="0">
                <a:solidFill>
                  <a:srgbClr val="000000"/>
                </a:solidFill>
                <a:latin typeface="&amp;quot"/>
              </a:rPr>
              <a:t>a) przetwarzane zgodnie z prawem, rzetelnie i w sposób przejrzysty dla osoby, której dane dotyczą </a:t>
            </a:r>
            <a:r>
              <a:rPr lang="pl-PL" b="1" dirty="0">
                <a:solidFill>
                  <a:srgbClr val="FF0000"/>
                </a:solidFill>
                <a:latin typeface="&amp;quot"/>
              </a:rPr>
              <a:t>(„zgodność z prawem, rzetelność i przejrzystość”);</a:t>
            </a:r>
          </a:p>
          <a:p>
            <a:pPr marL="0" indent="0" algn="just">
              <a:buNone/>
            </a:pPr>
            <a:r>
              <a:rPr lang="pl-PL" b="1" dirty="0">
                <a:solidFill>
                  <a:srgbClr val="000000"/>
                </a:solidFill>
                <a:latin typeface="&amp;quot"/>
              </a:rPr>
              <a:t>b) zbierane w konkretnych, wyraźnych i prawnie uzasadnionych celach i nieprzetwarzane dalej w sposób niezgodny z tymi celami; dalsze przetwarzanie do celów archiwalnych w interesie publicznym, do celów badań naukowych lub historycznych lub do celów statystycznych nie jest uznawane w myśl art. 89 ust. 1 za niezgodne z pierwotnymi celami </a:t>
            </a:r>
            <a:r>
              <a:rPr lang="pl-PL" b="1" dirty="0">
                <a:solidFill>
                  <a:srgbClr val="FF0000"/>
                </a:solidFill>
                <a:latin typeface="&amp;quot"/>
              </a:rPr>
              <a:t>(„ograniczenie celu”);</a:t>
            </a:r>
          </a:p>
          <a:p>
            <a:pPr marL="0" indent="0" algn="just">
              <a:buNone/>
            </a:pPr>
            <a:r>
              <a:rPr lang="pl-PL" b="1" dirty="0">
                <a:solidFill>
                  <a:srgbClr val="000000"/>
                </a:solidFill>
                <a:latin typeface="&amp;quot"/>
              </a:rPr>
              <a:t>c) adekwatne, stosowne oraz ograniczone do tego, co niezbędne do celów, w których są przetwarzane </a:t>
            </a:r>
            <a:r>
              <a:rPr lang="pl-PL" b="1" dirty="0">
                <a:solidFill>
                  <a:srgbClr val="FF0000"/>
                </a:solidFill>
                <a:latin typeface="&amp;quot"/>
              </a:rPr>
              <a:t>(„minimalizacja danych”);</a:t>
            </a:r>
          </a:p>
          <a:p>
            <a:pPr marL="0" indent="0" algn="just">
              <a:buNone/>
            </a:pPr>
            <a:r>
              <a:rPr lang="pl-PL" b="1" dirty="0">
                <a:solidFill>
                  <a:srgbClr val="000000"/>
                </a:solidFill>
                <a:latin typeface="&amp;quot"/>
              </a:rPr>
              <a:t>d) prawidłowe i w razie potrzeby uaktualniane; należy podjąć wszelkie rozsądne działania, aby dane osobowe, które są nieprawidłowe w świetle celów ich przetwarzania, zostały niezwłocznie usunięte lub sprostowane </a:t>
            </a:r>
            <a:r>
              <a:rPr lang="pl-PL" b="1" dirty="0">
                <a:solidFill>
                  <a:srgbClr val="FF0000"/>
                </a:solidFill>
                <a:latin typeface="&amp;quot"/>
              </a:rPr>
              <a:t>(„prawidłowość”);</a:t>
            </a:r>
            <a:r>
              <a:rPr lang="pl-PL" b="1" dirty="0">
                <a:solidFill>
                  <a:srgbClr val="000000"/>
                </a:solidFill>
                <a:latin typeface="&amp;quot"/>
              </a:rPr>
              <a:t> </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4348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893135" y="457201"/>
            <a:ext cx="10664456" cy="6119446"/>
          </a:xfrm>
        </p:spPr>
        <p:txBody>
          <a:bodyPr>
            <a:normAutofit fontScale="77500" lnSpcReduction="20000"/>
          </a:bodyPr>
          <a:lstStyle/>
          <a:p>
            <a:pPr marL="0" indent="0" algn="just">
              <a:buNone/>
            </a:pPr>
            <a:r>
              <a:rPr lang="pl-PL" b="1" i="1" dirty="0">
                <a:solidFill>
                  <a:srgbClr val="000000"/>
                </a:solidFill>
                <a:latin typeface="&amp;quot"/>
              </a:rPr>
              <a:t>e) przechowywane w formie umożliwiającej identyfikację osoby, której dane dotyczą, przez okres nie dłuższy, niż jest to niezbędne do celów, w których dane te są przetwarzane; dane osobowe można przechowywać przez okres dłuższy, o ile będą one przetwarzane wyłącznie do celów archiwalnych w interesie publicznym, do celów badań naukowych lub historycznych lub do celów statystycznych na mocy art. 89 ust. 1, z zastrzeżeniem że wdrożone zostaną odpowiednie środki techniczne i organizacyjne wymagane na mocy niniejszego rozporządzenia w celu ochrony praw i wolności osób, których dane dotyczą </a:t>
            </a:r>
            <a:r>
              <a:rPr lang="pl-PL" b="1" i="1" dirty="0">
                <a:solidFill>
                  <a:srgbClr val="FF0000"/>
                </a:solidFill>
                <a:latin typeface="&amp;quot"/>
              </a:rPr>
              <a:t>(„ograniczenie przechowywania”);</a:t>
            </a:r>
          </a:p>
          <a:p>
            <a:pPr marL="0" indent="0" algn="just">
              <a:buNone/>
            </a:pPr>
            <a:r>
              <a:rPr lang="pl-PL" b="1" i="1" dirty="0">
                <a:solidFill>
                  <a:srgbClr val="000000"/>
                </a:solidFill>
                <a:latin typeface="&amp;quot"/>
              </a:rPr>
              <a:t>f) przetwarzane w sposób zapewniający odpowiednie bezpieczeństwo danych osobowych, w tym ochronę przed niedozwolonym lub niezgodnym z prawem przetwarzaniem oraz przypadkową utratą, zniszczeniem lub uszkodzeniem, za pomocą odpowiednich środków technicznych lub organizacyjnych </a:t>
            </a:r>
            <a:r>
              <a:rPr lang="pl-PL" b="1" i="1" dirty="0">
                <a:solidFill>
                  <a:srgbClr val="FF0000"/>
                </a:solidFill>
                <a:latin typeface="&amp;quot"/>
              </a:rPr>
              <a:t>(„integralność i poufność”).</a:t>
            </a:r>
          </a:p>
          <a:p>
            <a:pPr marL="0" indent="0" algn="just">
              <a:buNone/>
            </a:pPr>
            <a:endParaRPr lang="pl-PL" b="1" i="1" dirty="0">
              <a:solidFill>
                <a:srgbClr val="000000"/>
              </a:solidFill>
              <a:latin typeface="&amp;quot"/>
            </a:endParaRPr>
          </a:p>
          <a:p>
            <a:pPr marL="0" indent="0" algn="just">
              <a:buNone/>
            </a:pPr>
            <a:r>
              <a:rPr lang="pl-PL" b="1" i="1" dirty="0">
                <a:solidFill>
                  <a:srgbClr val="000000"/>
                </a:solidFill>
                <a:latin typeface="&amp;quot"/>
              </a:rPr>
              <a:t>Należy pamiętać że administrator jest odpowiedzialny za realizację powyższych 6 zasad i musi być w stanie wykazać ich przestrzeganie </a:t>
            </a:r>
            <a:r>
              <a:rPr lang="pl-PL" b="1" i="1" dirty="0">
                <a:solidFill>
                  <a:srgbClr val="FF0000"/>
                </a:solidFill>
                <a:latin typeface="&amp;quot"/>
              </a:rPr>
              <a:t>(„rozliczalność”).</a:t>
            </a:r>
            <a:endParaRPr lang="pl-PL" b="1" dirty="0">
              <a:solidFill>
                <a:srgbClr val="FF0000"/>
              </a:solidFill>
              <a:latin typeface="&amp;quot"/>
            </a:endParaRP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71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893135" y="457201"/>
            <a:ext cx="10664456" cy="6119446"/>
          </a:xfrm>
        </p:spPr>
        <p:txBody>
          <a:bodyPr>
            <a:normAutofit fontScale="92500" lnSpcReduction="20000"/>
          </a:bodyPr>
          <a:lstStyle/>
          <a:p>
            <a:pPr marL="0" indent="0" algn="ctr">
              <a:buNone/>
            </a:pPr>
            <a:r>
              <a:rPr lang="pl-PL" b="1" i="1" dirty="0">
                <a:solidFill>
                  <a:srgbClr val="000000"/>
                </a:solidFill>
                <a:latin typeface="&amp;quot"/>
              </a:rPr>
              <a:t>Obowiązek zabezpieczenia procesów przetwarzania spoczywa na administratorze danych.</a:t>
            </a:r>
          </a:p>
          <a:p>
            <a:pPr marL="0" indent="0" algn="ctr">
              <a:buNone/>
            </a:pPr>
            <a:endParaRPr lang="pl-PL" b="1" dirty="0">
              <a:solidFill>
                <a:srgbClr val="000000"/>
              </a:solidFill>
              <a:latin typeface="&amp;quot"/>
            </a:endParaRPr>
          </a:p>
          <a:p>
            <a:pPr algn="just"/>
            <a:r>
              <a:rPr lang="pl-PL" b="1" dirty="0">
                <a:solidFill>
                  <a:srgbClr val="000000"/>
                </a:solidFill>
                <a:latin typeface="&amp;quot"/>
              </a:rPr>
              <a:t>Podstawowym problemem dla administratorów jest zmiana podejścia do ochrony danych jako takiej. Staje się ona, w wymiarze formalnym, prawie całkowicie zależna od woli i możliwości administratorów. </a:t>
            </a:r>
          </a:p>
          <a:p>
            <a:pPr algn="just"/>
            <a:r>
              <a:rPr lang="pl-PL" b="1" dirty="0">
                <a:solidFill>
                  <a:srgbClr val="000000"/>
                </a:solidFill>
                <a:latin typeface="&amp;quot"/>
              </a:rPr>
              <a:t>Nie należy jednak zaniedbywać tej strony procesów przetwarzania choćby uwagi na obowiązek wynikający z art.  5 ust. 2 RODO wskazujący, że administrator jest odpowiedzialny za przestrzeganie zasad przetwarzania („zgodność z prawem, rzetelność i przejrzystość”, „ograniczenie celu”, „minimalizacja danych”, „prawidłowość”, „ograniczenie przechowywania”, „integralność i poufność”) i musi być w stanie wykazać ich przestrzeganie („rozliczalność”) </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8851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609601" y="457201"/>
            <a:ext cx="11440886" cy="6291942"/>
          </a:xfrm>
        </p:spPr>
        <p:txBody>
          <a:bodyPr>
            <a:normAutofit/>
          </a:bodyPr>
          <a:lstStyle/>
          <a:p>
            <a:pPr marL="0" indent="0" algn="ctr">
              <a:buNone/>
            </a:pPr>
            <a:endParaRPr lang="pl-PL" b="1" i="1" dirty="0">
              <a:solidFill>
                <a:srgbClr val="000000"/>
              </a:solidFill>
              <a:latin typeface="&amp;quot"/>
            </a:endParaRPr>
          </a:p>
          <a:p>
            <a:pPr marL="0" indent="0" algn="ctr">
              <a:buNone/>
            </a:pPr>
            <a:r>
              <a:rPr lang="pl-PL" b="1" i="1" dirty="0">
                <a:solidFill>
                  <a:srgbClr val="000000"/>
                </a:solidFill>
                <a:latin typeface="&amp;quot"/>
              </a:rPr>
              <a:t>Proces zabezpieczenia przetwarzania wymaga dokumentowania. Trudności w określeniu zakresu dokumentacji wynikają m.in. z:</a:t>
            </a:r>
          </a:p>
          <a:p>
            <a:pPr marL="0" indent="0" algn="ctr">
              <a:buNone/>
            </a:pPr>
            <a:endParaRPr lang="pl-PL" b="1" i="1" dirty="0">
              <a:solidFill>
                <a:srgbClr val="000000"/>
              </a:solidFill>
              <a:latin typeface="&amp;quot"/>
            </a:endParaRPr>
          </a:p>
          <a:p>
            <a:pPr marL="0" indent="0">
              <a:buNone/>
            </a:pPr>
            <a:r>
              <a:rPr lang="pl-PL" b="1" i="1" dirty="0">
                <a:solidFill>
                  <a:srgbClr val="000000"/>
                </a:solidFill>
                <a:latin typeface="&amp;quot"/>
              </a:rPr>
              <a:t>- konieczności samodzielnego wyboru środków/narzędzi dokumentujących;</a:t>
            </a:r>
          </a:p>
          <a:p>
            <a:pPr marL="0" indent="0">
              <a:buNone/>
            </a:pPr>
            <a:r>
              <a:rPr lang="pl-PL" b="1" i="1" dirty="0">
                <a:solidFill>
                  <a:srgbClr val="000000"/>
                </a:solidFill>
                <a:latin typeface="&amp;quot"/>
              </a:rPr>
              <a:t>- braku wykazu i opisu dokumentów; </a:t>
            </a:r>
          </a:p>
          <a:p>
            <a:pPr marL="0" indent="0">
              <a:buNone/>
            </a:pPr>
            <a:r>
              <a:rPr lang="pl-PL" b="1" i="1" dirty="0">
                <a:solidFill>
                  <a:srgbClr val="000000"/>
                </a:solidFill>
                <a:latin typeface="&amp;quot"/>
              </a:rPr>
              <a:t>- braku wykazu i opisu procedur;</a:t>
            </a:r>
          </a:p>
          <a:p>
            <a:pPr marL="0" indent="0">
              <a:buNone/>
            </a:pPr>
            <a:r>
              <a:rPr lang="pl-PL" b="1" i="1" dirty="0">
                <a:solidFill>
                  <a:srgbClr val="000000"/>
                </a:solidFill>
                <a:latin typeface="&amp;quot"/>
              </a:rPr>
              <a:t>- braku jednoznacznie określonych standardów bezpieczeństwa;</a:t>
            </a:r>
          </a:p>
          <a:p>
            <a:pPr marL="0" indent="0">
              <a:buNone/>
            </a:pPr>
            <a:r>
              <a:rPr lang="pl-PL" b="1" i="1" dirty="0">
                <a:solidFill>
                  <a:srgbClr val="000000"/>
                </a:solidFill>
                <a:latin typeface="&amp;quot"/>
              </a:rPr>
              <a:t>- istnienie jedynie ogólnych wskazówek dotyczących tego co dokumentować.</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0329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609601" y="457201"/>
            <a:ext cx="11440886" cy="6291942"/>
          </a:xfrm>
        </p:spPr>
        <p:txBody>
          <a:bodyPr>
            <a:normAutofit/>
          </a:bodyPr>
          <a:lstStyle/>
          <a:p>
            <a:pPr marL="0" indent="0" algn="just">
              <a:buNone/>
            </a:pPr>
            <a:r>
              <a:rPr lang="pl-PL" b="1" i="1" dirty="0">
                <a:solidFill>
                  <a:srgbClr val="000000"/>
                </a:solidFill>
                <a:latin typeface="&amp;quot"/>
              </a:rPr>
              <a:t>De facto nie istnieje możliwość doprecyzowania zakresu obowiązków administratora  na poziomie prawa krajowego powszechnie obowiązującego.</a:t>
            </a:r>
          </a:p>
          <a:p>
            <a:pPr marL="0" indent="0" algn="just">
              <a:buNone/>
            </a:pPr>
            <a:endParaRPr lang="pl-PL" b="1" i="1" dirty="0">
              <a:solidFill>
                <a:srgbClr val="000000"/>
              </a:solidFill>
              <a:latin typeface="&amp;quot"/>
            </a:endParaRPr>
          </a:p>
          <a:p>
            <a:pPr marL="0" indent="0" algn="just">
              <a:buNone/>
            </a:pPr>
            <a:r>
              <a:rPr lang="pl-PL" b="1" i="1" dirty="0">
                <a:solidFill>
                  <a:srgbClr val="000000"/>
                </a:solidFill>
                <a:latin typeface="&amp;quot"/>
              </a:rPr>
              <a:t>Choć motyw (167) wskazuje, że  Aby zapewnić jednolite warunki wdrażania niniejszego rozporządzenia, należy powierzyć Komisji uprawnienia wykonawcze, tak jak to przewiduje niniejsze rozporządzenie. Uprawnienia te powinny być wykonywane zgodnie z rozporządzeniem (UE) nr 182/2011. W tym kontekście Komisja powinna rozważyć wprowadzenie szczególnych środków dla mikroprzedsiębiorstw oraz małych i średnich przedsiębiorstw. </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0090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609601" y="457201"/>
            <a:ext cx="11440886" cy="6291942"/>
          </a:xfrm>
        </p:spPr>
        <p:txBody>
          <a:bodyPr>
            <a:normAutofit/>
          </a:bodyPr>
          <a:lstStyle/>
          <a:p>
            <a:pPr marL="0" indent="0" algn="just">
              <a:buNone/>
            </a:pPr>
            <a:r>
              <a:rPr lang="pl-PL" b="1" i="1" dirty="0">
                <a:solidFill>
                  <a:srgbClr val="000000"/>
                </a:solidFill>
                <a:latin typeface="&amp;quot"/>
              </a:rPr>
              <a:t>Możliwości generalnej konkretyzacji standardów i zasad proceduralno-formalnych  występują jednak na płaszczyźnie :</a:t>
            </a:r>
          </a:p>
          <a:p>
            <a:pPr marL="0" indent="0" algn="just">
              <a:buNone/>
            </a:pPr>
            <a:r>
              <a:rPr lang="pl-PL" b="1" i="1" dirty="0">
                <a:solidFill>
                  <a:srgbClr val="000000"/>
                </a:solidFill>
                <a:latin typeface="&amp;quot"/>
              </a:rPr>
              <a:t>-     postepowania certyfikującego;</a:t>
            </a:r>
          </a:p>
          <a:p>
            <a:pPr marL="0" indent="0" algn="just">
              <a:buNone/>
            </a:pPr>
            <a:r>
              <a:rPr lang="pl-PL" b="1" i="1" dirty="0">
                <a:solidFill>
                  <a:srgbClr val="000000"/>
                </a:solidFill>
                <a:latin typeface="&amp;quot"/>
              </a:rPr>
              <a:t>- przystąpienia do dobrowolnych zatwierdzonych kodeksów postępowania;</a:t>
            </a:r>
          </a:p>
          <a:p>
            <a:pPr marL="0" indent="0" algn="just">
              <a:buNone/>
            </a:pPr>
            <a:r>
              <a:rPr lang="pl-PL" b="1" i="1" dirty="0">
                <a:solidFill>
                  <a:srgbClr val="000000"/>
                </a:solidFill>
                <a:latin typeface="&amp;quot"/>
              </a:rPr>
              <a:t>-    wdrożenia wiążących reguł korporacyjnych; </a:t>
            </a:r>
          </a:p>
          <a:p>
            <a:pPr marL="0" indent="0" algn="just">
              <a:buNone/>
            </a:pPr>
            <a:r>
              <a:rPr lang="pl-PL" b="1" i="1" dirty="0">
                <a:solidFill>
                  <a:srgbClr val="000000"/>
                </a:solidFill>
                <a:latin typeface="&amp;quot"/>
              </a:rPr>
              <a:t>-   posługiwania się  standardowymi klauzulami umownymi między administratorami a podmiotami przetwarzającymi oraz między podmiotami przetwarzającymi;</a:t>
            </a:r>
          </a:p>
          <a:p>
            <a:pPr marL="0" indent="0" algn="just">
              <a:buNone/>
            </a:pPr>
            <a:r>
              <a:rPr lang="pl-PL" b="1" i="1" dirty="0">
                <a:solidFill>
                  <a:srgbClr val="000000"/>
                </a:solidFill>
                <a:latin typeface="&amp;quot"/>
              </a:rPr>
              <a:t>-   wykorzystania znanych technicznych standardów (np. normy ISO z rodziny 27000 i 29000).</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184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858416" y="559837"/>
            <a:ext cx="10860632" cy="6016810"/>
          </a:xfrm>
        </p:spPr>
        <p:txBody>
          <a:bodyPr>
            <a:normAutofit fontScale="92500" lnSpcReduction="10000"/>
          </a:bodyPr>
          <a:lstStyle/>
          <a:p>
            <a:pPr marL="0" indent="0" algn="ctr">
              <a:buNone/>
            </a:pPr>
            <a:r>
              <a:rPr lang="pl-PL" b="1" dirty="0">
                <a:solidFill>
                  <a:srgbClr val="000000"/>
                </a:solidFill>
                <a:latin typeface="&amp;quot"/>
              </a:rPr>
              <a:t>Artykuł 24 Obowiązki administratora</a:t>
            </a:r>
          </a:p>
          <a:p>
            <a:pPr marL="0" indent="0" algn="just">
              <a:buNone/>
            </a:pPr>
            <a:r>
              <a:rPr lang="pl-PL" b="1" dirty="0">
                <a:solidFill>
                  <a:srgbClr val="000000"/>
                </a:solidFill>
                <a:latin typeface="&amp;quot"/>
              </a:rPr>
              <a:t>1.   Uwzględniając charakter, zakres, kontekst i cele przetwarzania oraz ryzyko naruszenia praw lub wolności osób fizycznych o różnym prawdopodobieństwie i wadze zagrożenia, administrator wdraża odpowiednie środki techniczne i organizacyjne, aby przetwarzanie odbywało się zgodnie z niniejszym rozporządzeniem i aby móc to wykazać. Środki te są w razie potrzeby poddawane przeglądom i uaktualniane.</a:t>
            </a:r>
          </a:p>
          <a:p>
            <a:pPr marL="0" indent="0" algn="just">
              <a:buNone/>
            </a:pPr>
            <a:r>
              <a:rPr lang="pl-PL" b="1" dirty="0">
                <a:solidFill>
                  <a:srgbClr val="000000"/>
                </a:solidFill>
                <a:latin typeface="&amp;quot"/>
              </a:rPr>
              <a:t>2.   Jeżeli jest to proporcjonalne w stosunku do czynności przetwarzania, środki, o których mowa w ust. 1, obejmują wdrożenie przez administratora odpowiednich polityk ochrony danych.</a:t>
            </a:r>
          </a:p>
          <a:p>
            <a:pPr marL="0" indent="0" algn="just">
              <a:buNone/>
            </a:pPr>
            <a:r>
              <a:rPr lang="pl-PL" b="1" dirty="0">
                <a:solidFill>
                  <a:srgbClr val="000000"/>
                </a:solidFill>
                <a:latin typeface="&amp;quot"/>
              </a:rPr>
              <a:t>(…)</a:t>
            </a:r>
          </a:p>
          <a:p>
            <a:pPr marL="0" indent="0" algn="ctr">
              <a:buNone/>
            </a:pPr>
            <a:endParaRPr lang="pl-PL" b="1" dirty="0">
              <a:solidFill>
                <a:srgbClr val="000000"/>
              </a:solidFill>
              <a:latin typeface="&amp;quot"/>
            </a:endParaRP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943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ctr">
              <a:buNone/>
            </a:pPr>
            <a:r>
              <a:rPr lang="pl-PL" sz="3600" dirty="0">
                <a:solidFill>
                  <a:schemeClr val="bg1"/>
                </a:solidFill>
              </a:rPr>
              <a:t>Artykuł 25  Uwzględnianie ochrony danych w fazie projektowania oraz domyślna ochrona danych</a:t>
            </a:r>
          </a:p>
          <a:p>
            <a:pPr marL="0" indent="0" algn="just">
              <a:buNone/>
            </a:pPr>
            <a:endParaRPr lang="pl-PL" sz="3600" dirty="0">
              <a:solidFill>
                <a:schemeClr val="bg1"/>
              </a:solidFill>
            </a:endParaRPr>
          </a:p>
          <a:p>
            <a:pPr marL="0" indent="0" algn="just">
              <a:buNone/>
            </a:pPr>
            <a:r>
              <a:rPr lang="pl-PL" sz="3600" dirty="0">
                <a:solidFill>
                  <a:schemeClr val="bg1"/>
                </a:solidFill>
              </a:rPr>
              <a:t>1.   Uwzględniając stan wiedzy technicznej, koszt wdrażania oraz charakter, zakres, kontekst i cele przetwarzania oraz ryzyko naruszenia praw lub wolności osób fizycznych o różnym prawdopodobieństwie wystąpienia i wadze zagrożenia wynikające z przetwarzania, administrator – zarówno przy określaniu sposobów przetwarzania, jak i w czasie samego przetwarzania – wdraża odpowiednie środki techniczne i organizacyjne, takie jak pseudonimizacja, zaprojektowane w celu skutecznej realizacji zasad ochrony danych, takich jak minimalizacja danych, oraz w celu nadania przetwarzaniu niezbędnych zabezpieczeń, tak by spełnić wymogi niniejszego rozporządzenia oraz chronić prawa osób, których dane dotyczą.</a:t>
            </a:r>
          </a:p>
          <a:p>
            <a:pPr marL="0" indent="0" algn="just">
              <a:buNone/>
            </a:pPr>
            <a:endParaRPr lang="pl-PL" sz="3600" dirty="0">
              <a:solidFill>
                <a:schemeClr val="bg1"/>
              </a:solidFill>
            </a:endParaRPr>
          </a:p>
          <a:p>
            <a:pPr marL="0" indent="0" algn="just">
              <a:buNone/>
            </a:pPr>
            <a:r>
              <a:rPr lang="pl-PL" sz="3600" dirty="0">
                <a:solidFill>
                  <a:schemeClr val="bg1"/>
                </a:solidFill>
              </a:rPr>
              <a:t>2.   Administrator wdraża odpowiednie środki techniczne i organizacyjne, aby domyślnie przetwarzane były wyłącznie te dane osobowe, które są niezbędne dla osiągnięcia każdego konkretnego celu przetwarzania.(…)</a:t>
            </a:r>
          </a:p>
          <a:p>
            <a:pPr marL="0" indent="0" algn="just">
              <a:buNone/>
            </a:pPr>
            <a:endParaRPr lang="pl-PL" sz="3900" dirty="0">
              <a:solidFill>
                <a:schemeClr val="bg1">
                  <a:lumMod val="65000"/>
                  <a:lumOff val="35000"/>
                </a:schemeClr>
              </a:solidFill>
            </a:endParaRPr>
          </a:p>
        </p:txBody>
      </p:sp>
    </p:spTree>
    <p:extLst>
      <p:ext uri="{BB962C8B-B14F-4D97-AF65-F5344CB8AC3E}">
        <p14:creationId xmlns:p14="http://schemas.microsoft.com/office/powerpoint/2010/main" val="34975124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Szablon 2016 16_9">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zablon 2016 16_9" id="{8DDEB00E-81DF-4D3A-929A-A2AA887B9075}" vid="{4B9F39BF-746D-44DE-AC91-C5963417F22F}"/>
    </a:ext>
  </a:extLst>
</a:theme>
</file>

<file path=docProps/app.xml><?xml version="1.0" encoding="utf-8"?>
<Properties xmlns="http://schemas.openxmlformats.org/officeDocument/2006/extended-properties" xmlns:vt="http://schemas.openxmlformats.org/officeDocument/2006/docPropsVTypes">
  <TotalTime>186</TotalTime>
  <Words>1195</Words>
  <Application>Microsoft Office PowerPoint</Application>
  <PresentationFormat>Panoramiczny</PresentationFormat>
  <Paragraphs>100</Paragraphs>
  <Slides>18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&amp;quot</vt:lpstr>
      <vt:lpstr>Arial</vt:lpstr>
      <vt:lpstr>Calibri</vt:lpstr>
      <vt:lpstr>Times New Roman</vt:lpstr>
      <vt:lpstr>Szablon 2016 16_9</vt:lpstr>
      <vt:lpstr>Ochrona informacji            (wykład 3-4 ochrona danych osobowych – zasady ochrony, obowiązki administratora, Inspektor ochrony danych)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Polecenie przetwarzania - jego znaczenie i forma w kontekście obowiązku dokumentacji procesów przetwarzania</dc:title>
  <dc:creator>Krzysztof Wygoda</dc:creator>
  <cp:lastModifiedBy>Krzysztof Wygoda</cp:lastModifiedBy>
  <cp:revision>21</cp:revision>
  <dcterms:created xsi:type="dcterms:W3CDTF">2018-05-17T23:37:37Z</dcterms:created>
  <dcterms:modified xsi:type="dcterms:W3CDTF">2018-11-27T20:44:23Z</dcterms:modified>
</cp:coreProperties>
</file>