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58" r:id="rId4"/>
    <p:sldId id="259" r:id="rId5"/>
    <p:sldId id="263" r:id="rId6"/>
    <p:sldId id="264" r:id="rId7"/>
    <p:sldId id="265" r:id="rId8"/>
    <p:sldId id="282" r:id="rId9"/>
    <p:sldId id="283" r:id="rId10"/>
    <p:sldId id="266" r:id="rId11"/>
    <p:sldId id="267" r:id="rId12"/>
    <p:sldId id="268" r:id="rId13"/>
    <p:sldId id="269" r:id="rId14"/>
    <p:sldId id="270" r:id="rId15"/>
    <p:sldId id="271" r:id="rId16"/>
    <p:sldId id="272" r:id="rId17"/>
    <p:sldId id="273" r:id="rId18"/>
    <p:sldId id="274" r:id="rId19"/>
    <p:sldId id="275" r:id="rId20"/>
    <p:sldId id="281" r:id="rId21"/>
    <p:sldId id="276" r:id="rId22"/>
    <p:sldId id="277" r:id="rId23"/>
    <p:sldId id="278" r:id="rId24"/>
    <p:sldId id="279" r:id="rId25"/>
    <p:sldId id="280" r:id="rId26"/>
    <p:sldId id="260" r:id="rId27"/>
    <p:sldId id="261" r:id="rId28"/>
    <p:sldId id="262" r:id="rId29"/>
    <p:sldId id="284" r:id="rId30"/>
    <p:sldId id="285" r:id="rId31"/>
    <p:sldId id="286" r:id="rId32"/>
    <p:sldId id="287" r:id="rId33"/>
    <p:sldId id="288" r:id="rId34"/>
    <p:sldId id="289" r:id="rId35"/>
    <p:sldId id="290" r:id="rId36"/>
    <p:sldId id="291" r:id="rId37"/>
    <p:sldId id="292" r:id="rId38"/>
    <p:sldId id="294" r:id="rId39"/>
    <p:sldId id="295" r:id="rId40"/>
    <p:sldId id="296" r:id="rId41"/>
    <p:sldId id="293" r:id="rId42"/>
    <p:sldId id="297" r:id="rId43"/>
    <p:sldId id="298" r:id="rId44"/>
    <p:sldId id="299" r:id="rId4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83EA78-959A-4C86-80C9-89ACED38F04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D242B50B-E55F-4788-B852-D661B40C4046}">
      <dgm:prSet phldrT="[Tekst]"/>
      <dgm:spPr/>
      <dgm:t>
        <a:bodyPr/>
        <a:lstStyle/>
        <a:p>
          <a:r>
            <a:rPr lang="pl-PL" dirty="0" smtClean="0"/>
            <a:t>stabilizacja zatrudnienia</a:t>
          </a:r>
          <a:endParaRPr lang="pl-PL" dirty="0"/>
        </a:p>
      </dgm:t>
    </dgm:pt>
    <dgm:pt modelId="{0C38477D-CD86-4213-8BD7-9D8CAAFE8A4A}" type="parTrans" cxnId="{BCAE0EDD-748F-4532-B016-EDD1CCBF7F80}">
      <dgm:prSet/>
      <dgm:spPr/>
      <dgm:t>
        <a:bodyPr/>
        <a:lstStyle/>
        <a:p>
          <a:endParaRPr lang="pl-PL"/>
        </a:p>
      </dgm:t>
    </dgm:pt>
    <dgm:pt modelId="{29BAADCD-D497-4B0D-A873-8E4F1B424879}" type="sibTrans" cxnId="{BCAE0EDD-748F-4532-B016-EDD1CCBF7F80}">
      <dgm:prSet/>
      <dgm:spPr/>
      <dgm:t>
        <a:bodyPr/>
        <a:lstStyle/>
        <a:p>
          <a:endParaRPr lang="pl-PL"/>
        </a:p>
      </dgm:t>
    </dgm:pt>
    <dgm:pt modelId="{A6453215-F2BC-43FD-B8F7-B986FDD4BC95}">
      <dgm:prSet phldrT="[Tekst]"/>
      <dgm:spPr/>
      <dgm:t>
        <a:bodyPr/>
        <a:lstStyle/>
        <a:p>
          <a:r>
            <a:rPr lang="pl-PL" dirty="0" smtClean="0"/>
            <a:t>unikanie stawiania pracodawcy w pozycji dominującej w stosunku do pracownika</a:t>
          </a:r>
          <a:endParaRPr lang="pl-PL" dirty="0"/>
        </a:p>
      </dgm:t>
    </dgm:pt>
    <dgm:pt modelId="{0AFD9221-6CF9-49B9-ACAE-A2F9E6159A1C}" type="parTrans" cxnId="{F0F82465-57FF-44F3-BAE4-A294805919DB}">
      <dgm:prSet/>
      <dgm:spPr/>
      <dgm:t>
        <a:bodyPr/>
        <a:lstStyle/>
        <a:p>
          <a:endParaRPr lang="pl-PL"/>
        </a:p>
      </dgm:t>
    </dgm:pt>
    <dgm:pt modelId="{3018BB53-FEBE-4C11-B04A-A602AC21DAAA}" type="sibTrans" cxnId="{F0F82465-57FF-44F3-BAE4-A294805919DB}">
      <dgm:prSet/>
      <dgm:spPr/>
      <dgm:t>
        <a:bodyPr/>
        <a:lstStyle/>
        <a:p>
          <a:endParaRPr lang="pl-PL"/>
        </a:p>
      </dgm:t>
    </dgm:pt>
    <dgm:pt modelId="{72700C08-C10C-4393-9DDC-F31CCA347E92}" type="pres">
      <dgm:prSet presAssocID="{7983EA78-959A-4C86-80C9-89ACED38F04E}" presName="linear" presStyleCnt="0">
        <dgm:presLayoutVars>
          <dgm:animLvl val="lvl"/>
          <dgm:resizeHandles val="exact"/>
        </dgm:presLayoutVars>
      </dgm:prSet>
      <dgm:spPr/>
      <dgm:t>
        <a:bodyPr/>
        <a:lstStyle/>
        <a:p>
          <a:endParaRPr lang="pl-PL"/>
        </a:p>
      </dgm:t>
    </dgm:pt>
    <dgm:pt modelId="{CF169643-F060-4DA8-908D-E5DC340A79DF}" type="pres">
      <dgm:prSet presAssocID="{D242B50B-E55F-4788-B852-D661B40C4046}" presName="parentText" presStyleLbl="node1" presStyleIdx="0" presStyleCnt="2">
        <dgm:presLayoutVars>
          <dgm:chMax val="0"/>
          <dgm:bulletEnabled val="1"/>
        </dgm:presLayoutVars>
      </dgm:prSet>
      <dgm:spPr/>
      <dgm:t>
        <a:bodyPr/>
        <a:lstStyle/>
        <a:p>
          <a:endParaRPr lang="pl-PL"/>
        </a:p>
      </dgm:t>
    </dgm:pt>
    <dgm:pt modelId="{0BB73B3B-45CB-432D-8CFF-C4485B359B98}" type="pres">
      <dgm:prSet presAssocID="{29BAADCD-D497-4B0D-A873-8E4F1B424879}" presName="spacer" presStyleCnt="0"/>
      <dgm:spPr/>
    </dgm:pt>
    <dgm:pt modelId="{34F77E96-F8BE-4EC1-B780-4E16179FC8F7}" type="pres">
      <dgm:prSet presAssocID="{A6453215-F2BC-43FD-B8F7-B986FDD4BC95}" presName="parentText" presStyleLbl="node1" presStyleIdx="1" presStyleCnt="2">
        <dgm:presLayoutVars>
          <dgm:chMax val="0"/>
          <dgm:bulletEnabled val="1"/>
        </dgm:presLayoutVars>
      </dgm:prSet>
      <dgm:spPr/>
      <dgm:t>
        <a:bodyPr/>
        <a:lstStyle/>
        <a:p>
          <a:endParaRPr lang="pl-PL"/>
        </a:p>
      </dgm:t>
    </dgm:pt>
  </dgm:ptLst>
  <dgm:cxnLst>
    <dgm:cxn modelId="{BCAE0EDD-748F-4532-B016-EDD1CCBF7F80}" srcId="{7983EA78-959A-4C86-80C9-89ACED38F04E}" destId="{D242B50B-E55F-4788-B852-D661B40C4046}" srcOrd="0" destOrd="0" parTransId="{0C38477D-CD86-4213-8BD7-9D8CAAFE8A4A}" sibTransId="{29BAADCD-D497-4B0D-A873-8E4F1B424879}"/>
    <dgm:cxn modelId="{18B212D4-74B6-4CB2-8813-F07BB981238D}" type="presOf" srcId="{A6453215-F2BC-43FD-B8F7-B986FDD4BC95}" destId="{34F77E96-F8BE-4EC1-B780-4E16179FC8F7}" srcOrd="0" destOrd="0" presId="urn:microsoft.com/office/officeart/2005/8/layout/vList2"/>
    <dgm:cxn modelId="{E112A1DB-2F50-4114-BEE3-7CBF4DA25944}" type="presOf" srcId="{7983EA78-959A-4C86-80C9-89ACED38F04E}" destId="{72700C08-C10C-4393-9DDC-F31CCA347E92}" srcOrd="0" destOrd="0" presId="urn:microsoft.com/office/officeart/2005/8/layout/vList2"/>
    <dgm:cxn modelId="{F0F82465-57FF-44F3-BAE4-A294805919DB}" srcId="{7983EA78-959A-4C86-80C9-89ACED38F04E}" destId="{A6453215-F2BC-43FD-B8F7-B986FDD4BC95}" srcOrd="1" destOrd="0" parTransId="{0AFD9221-6CF9-49B9-ACAE-A2F9E6159A1C}" sibTransId="{3018BB53-FEBE-4C11-B04A-A602AC21DAAA}"/>
    <dgm:cxn modelId="{52D3AA42-B8B4-453A-B51D-F3D2424A15B7}" type="presOf" srcId="{D242B50B-E55F-4788-B852-D661B40C4046}" destId="{CF169643-F060-4DA8-908D-E5DC340A79DF}" srcOrd="0" destOrd="0" presId="urn:microsoft.com/office/officeart/2005/8/layout/vList2"/>
    <dgm:cxn modelId="{30E6D2EE-3BF8-4069-BA58-FE2774AA7F43}" type="presParOf" srcId="{72700C08-C10C-4393-9DDC-F31CCA347E92}" destId="{CF169643-F060-4DA8-908D-E5DC340A79DF}" srcOrd="0" destOrd="0" presId="urn:microsoft.com/office/officeart/2005/8/layout/vList2"/>
    <dgm:cxn modelId="{A78B6FFF-5DB8-4805-88C8-9563AB277E6A}" type="presParOf" srcId="{72700C08-C10C-4393-9DDC-F31CCA347E92}" destId="{0BB73B3B-45CB-432D-8CFF-C4485B359B98}" srcOrd="1" destOrd="0" presId="urn:microsoft.com/office/officeart/2005/8/layout/vList2"/>
    <dgm:cxn modelId="{703AC01F-994D-4E01-BB16-72189F950EBC}" type="presParOf" srcId="{72700C08-C10C-4393-9DDC-F31CCA347E92}" destId="{34F77E96-F8BE-4EC1-B780-4E16179FC8F7}"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6CE86E-6B1D-46DF-A6F1-BFFEF947C3FC}"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pl-PL"/>
        </a:p>
      </dgm:t>
    </dgm:pt>
    <dgm:pt modelId="{BD0727A8-DE20-42DE-B6EB-B72CBCE6A5ED}">
      <dgm:prSet phldrT="[Tekst]"/>
      <dgm:spPr/>
      <dgm:t>
        <a:bodyPr/>
        <a:lstStyle/>
        <a:p>
          <a:r>
            <a:rPr lang="pl-PL" dirty="0" smtClean="0"/>
            <a:t>powszechna</a:t>
          </a:r>
          <a:endParaRPr lang="pl-PL" dirty="0"/>
        </a:p>
      </dgm:t>
    </dgm:pt>
    <dgm:pt modelId="{616CD77E-338E-47D9-A726-848E283C5C26}" type="parTrans" cxnId="{5AB1CAF0-BB82-4E86-9A5D-6267E0D3BA06}">
      <dgm:prSet/>
      <dgm:spPr/>
      <dgm:t>
        <a:bodyPr/>
        <a:lstStyle/>
        <a:p>
          <a:endParaRPr lang="pl-PL"/>
        </a:p>
      </dgm:t>
    </dgm:pt>
    <dgm:pt modelId="{0301F401-BC84-411C-92A5-9038E27C568F}" type="sibTrans" cxnId="{5AB1CAF0-BB82-4E86-9A5D-6267E0D3BA06}">
      <dgm:prSet/>
      <dgm:spPr/>
      <dgm:t>
        <a:bodyPr/>
        <a:lstStyle/>
        <a:p>
          <a:endParaRPr lang="pl-PL"/>
        </a:p>
      </dgm:t>
    </dgm:pt>
    <dgm:pt modelId="{8559A0FC-BF26-430E-AD54-2836B4D50855}">
      <dgm:prSet phldrT="[Tekst]"/>
      <dgm:spPr/>
      <dgm:t>
        <a:bodyPr/>
        <a:lstStyle/>
        <a:p>
          <a:r>
            <a:rPr lang="pl-PL" dirty="0" smtClean="0"/>
            <a:t>szczególna</a:t>
          </a:r>
          <a:endParaRPr lang="pl-PL" dirty="0"/>
        </a:p>
      </dgm:t>
    </dgm:pt>
    <dgm:pt modelId="{42A86AEB-E40B-42F7-BD1B-BC57E6376C08}" type="parTrans" cxnId="{CE01BBDC-71F0-4DFC-9B3F-AEDAAEC32C1D}">
      <dgm:prSet/>
      <dgm:spPr/>
      <dgm:t>
        <a:bodyPr/>
        <a:lstStyle/>
        <a:p>
          <a:endParaRPr lang="pl-PL"/>
        </a:p>
      </dgm:t>
    </dgm:pt>
    <dgm:pt modelId="{2CF407E8-2A99-408C-BAEB-7B046738283C}" type="sibTrans" cxnId="{CE01BBDC-71F0-4DFC-9B3F-AEDAAEC32C1D}">
      <dgm:prSet/>
      <dgm:spPr/>
      <dgm:t>
        <a:bodyPr/>
        <a:lstStyle/>
        <a:p>
          <a:endParaRPr lang="pl-PL"/>
        </a:p>
      </dgm:t>
    </dgm:pt>
    <dgm:pt modelId="{85E701B3-E22E-4ABD-AF1D-D3B36E7780DC}" type="pres">
      <dgm:prSet presAssocID="{4C6CE86E-6B1D-46DF-A6F1-BFFEF947C3FC}" presName="compositeShape" presStyleCnt="0">
        <dgm:presLayoutVars>
          <dgm:chMax val="2"/>
          <dgm:dir/>
          <dgm:resizeHandles val="exact"/>
        </dgm:presLayoutVars>
      </dgm:prSet>
      <dgm:spPr/>
      <dgm:t>
        <a:bodyPr/>
        <a:lstStyle/>
        <a:p>
          <a:endParaRPr lang="pl-PL"/>
        </a:p>
      </dgm:t>
    </dgm:pt>
    <dgm:pt modelId="{62C79DAC-7C4A-4910-B116-353BDC56C996}" type="pres">
      <dgm:prSet presAssocID="{4C6CE86E-6B1D-46DF-A6F1-BFFEF947C3FC}" presName="ribbon" presStyleLbl="node1" presStyleIdx="0" presStyleCnt="1"/>
      <dgm:spPr/>
    </dgm:pt>
    <dgm:pt modelId="{B61F5522-B0CB-46A4-A69B-53ED038F95B2}" type="pres">
      <dgm:prSet presAssocID="{4C6CE86E-6B1D-46DF-A6F1-BFFEF947C3FC}" presName="leftArrowText" presStyleLbl="node1" presStyleIdx="0" presStyleCnt="1">
        <dgm:presLayoutVars>
          <dgm:chMax val="0"/>
          <dgm:bulletEnabled val="1"/>
        </dgm:presLayoutVars>
      </dgm:prSet>
      <dgm:spPr/>
      <dgm:t>
        <a:bodyPr/>
        <a:lstStyle/>
        <a:p>
          <a:endParaRPr lang="pl-PL"/>
        </a:p>
      </dgm:t>
    </dgm:pt>
    <dgm:pt modelId="{907B5892-1A09-4520-9A05-9F3A7EF6544A}" type="pres">
      <dgm:prSet presAssocID="{4C6CE86E-6B1D-46DF-A6F1-BFFEF947C3FC}" presName="rightArrowText" presStyleLbl="node1" presStyleIdx="0" presStyleCnt="1">
        <dgm:presLayoutVars>
          <dgm:chMax val="0"/>
          <dgm:bulletEnabled val="1"/>
        </dgm:presLayoutVars>
      </dgm:prSet>
      <dgm:spPr/>
      <dgm:t>
        <a:bodyPr/>
        <a:lstStyle/>
        <a:p>
          <a:endParaRPr lang="pl-PL"/>
        </a:p>
      </dgm:t>
    </dgm:pt>
  </dgm:ptLst>
  <dgm:cxnLst>
    <dgm:cxn modelId="{CE01BBDC-71F0-4DFC-9B3F-AEDAAEC32C1D}" srcId="{4C6CE86E-6B1D-46DF-A6F1-BFFEF947C3FC}" destId="{8559A0FC-BF26-430E-AD54-2836B4D50855}" srcOrd="1" destOrd="0" parTransId="{42A86AEB-E40B-42F7-BD1B-BC57E6376C08}" sibTransId="{2CF407E8-2A99-408C-BAEB-7B046738283C}"/>
    <dgm:cxn modelId="{5AB1CAF0-BB82-4E86-9A5D-6267E0D3BA06}" srcId="{4C6CE86E-6B1D-46DF-A6F1-BFFEF947C3FC}" destId="{BD0727A8-DE20-42DE-B6EB-B72CBCE6A5ED}" srcOrd="0" destOrd="0" parTransId="{616CD77E-338E-47D9-A726-848E283C5C26}" sibTransId="{0301F401-BC84-411C-92A5-9038E27C568F}"/>
    <dgm:cxn modelId="{DD7EE140-DB6E-4C5D-A4FD-43FDAD671555}" type="presOf" srcId="{4C6CE86E-6B1D-46DF-A6F1-BFFEF947C3FC}" destId="{85E701B3-E22E-4ABD-AF1D-D3B36E7780DC}" srcOrd="0" destOrd="0" presId="urn:microsoft.com/office/officeart/2005/8/layout/arrow6"/>
    <dgm:cxn modelId="{B986594D-8907-41B6-B543-DB6116B1F93A}" type="presOf" srcId="{8559A0FC-BF26-430E-AD54-2836B4D50855}" destId="{907B5892-1A09-4520-9A05-9F3A7EF6544A}" srcOrd="0" destOrd="0" presId="urn:microsoft.com/office/officeart/2005/8/layout/arrow6"/>
    <dgm:cxn modelId="{5E79B9B6-8B68-4487-986E-66D2A6E578ED}" type="presOf" srcId="{BD0727A8-DE20-42DE-B6EB-B72CBCE6A5ED}" destId="{B61F5522-B0CB-46A4-A69B-53ED038F95B2}" srcOrd="0" destOrd="0" presId="urn:microsoft.com/office/officeart/2005/8/layout/arrow6"/>
    <dgm:cxn modelId="{7B1194FA-AB1C-4B45-8F72-CA358F9C89FB}" type="presParOf" srcId="{85E701B3-E22E-4ABD-AF1D-D3B36E7780DC}" destId="{62C79DAC-7C4A-4910-B116-353BDC56C996}" srcOrd="0" destOrd="0" presId="urn:microsoft.com/office/officeart/2005/8/layout/arrow6"/>
    <dgm:cxn modelId="{6ED619BC-DC69-4262-90D5-933C5A5334E2}" type="presParOf" srcId="{85E701B3-E22E-4ABD-AF1D-D3B36E7780DC}" destId="{B61F5522-B0CB-46A4-A69B-53ED038F95B2}" srcOrd="1" destOrd="0" presId="urn:microsoft.com/office/officeart/2005/8/layout/arrow6"/>
    <dgm:cxn modelId="{A44323CB-C97D-4565-B3C0-BCEF12461B16}" type="presParOf" srcId="{85E701B3-E22E-4ABD-AF1D-D3B36E7780DC}" destId="{907B5892-1A09-4520-9A05-9F3A7EF6544A}"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A2E127-F7A5-4450-A06D-E7A50A3303D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A6BC3F48-6C58-4E1F-B235-A0C81AE8D6AB}">
      <dgm:prSet phldrT="[Tekst]" custT="1"/>
      <dgm:spPr/>
      <dgm:t>
        <a:bodyPr/>
        <a:lstStyle/>
        <a:p>
          <a:r>
            <a:rPr lang="pl-PL" sz="3200" dirty="0" smtClean="0"/>
            <a:t>Pracowników, </a:t>
          </a:r>
          <a:r>
            <a:rPr lang="pl-PL" sz="3200" b="0" i="0" dirty="0" smtClean="0"/>
            <a:t>którzy są członkami związku zawodowego</a:t>
          </a:r>
          <a:r>
            <a:rPr lang="pl-PL" sz="3200" dirty="0" smtClean="0"/>
            <a:t> </a:t>
          </a:r>
          <a:endParaRPr lang="pl-PL" sz="3200" dirty="0"/>
        </a:p>
      </dgm:t>
    </dgm:pt>
    <dgm:pt modelId="{D6ADA109-4166-4FEB-B641-269CA3975A9E}" type="parTrans" cxnId="{8C4E5A58-0E4B-4F0C-AAB4-A5AAA0AE48A9}">
      <dgm:prSet/>
      <dgm:spPr/>
      <dgm:t>
        <a:bodyPr/>
        <a:lstStyle/>
        <a:p>
          <a:endParaRPr lang="pl-PL"/>
        </a:p>
      </dgm:t>
    </dgm:pt>
    <dgm:pt modelId="{6E1F086D-7B70-48F7-A5AF-7CF7CCC6C39F}" type="sibTrans" cxnId="{8C4E5A58-0E4B-4F0C-AAB4-A5AAA0AE48A9}">
      <dgm:prSet/>
      <dgm:spPr/>
      <dgm:t>
        <a:bodyPr/>
        <a:lstStyle/>
        <a:p>
          <a:endParaRPr lang="pl-PL"/>
        </a:p>
      </dgm:t>
    </dgm:pt>
    <dgm:pt modelId="{6E1489AC-EC79-4A5D-AB09-7E8F199C600F}">
      <dgm:prSet custT="1"/>
      <dgm:spPr/>
      <dgm:t>
        <a:bodyPr/>
        <a:lstStyle/>
        <a:p>
          <a:r>
            <a:rPr lang="pl-PL" sz="3200" b="0" i="0" dirty="0" smtClean="0"/>
            <a:t>Pracowników, którzy korzystają z ochrony tego związku</a:t>
          </a:r>
          <a:endParaRPr lang="pl-PL" sz="3200" dirty="0"/>
        </a:p>
      </dgm:t>
    </dgm:pt>
    <dgm:pt modelId="{E0C431A5-F23A-493E-B97F-ABE84866798F}" type="parTrans" cxnId="{2EB074B1-1A08-45E7-AC15-37686340CC55}">
      <dgm:prSet/>
      <dgm:spPr/>
      <dgm:t>
        <a:bodyPr/>
        <a:lstStyle/>
        <a:p>
          <a:endParaRPr lang="pl-PL"/>
        </a:p>
      </dgm:t>
    </dgm:pt>
    <dgm:pt modelId="{F19914DC-113A-43D9-BCCF-0CB25A628B8E}" type="sibTrans" cxnId="{2EB074B1-1A08-45E7-AC15-37686340CC55}">
      <dgm:prSet/>
      <dgm:spPr/>
      <dgm:t>
        <a:bodyPr/>
        <a:lstStyle/>
        <a:p>
          <a:endParaRPr lang="pl-PL"/>
        </a:p>
      </dgm:t>
    </dgm:pt>
    <dgm:pt modelId="{71A94D40-1012-43C2-A900-7DE5BB1D0D3E}" type="pres">
      <dgm:prSet presAssocID="{53A2E127-F7A5-4450-A06D-E7A50A3303DF}" presName="linear" presStyleCnt="0">
        <dgm:presLayoutVars>
          <dgm:animLvl val="lvl"/>
          <dgm:resizeHandles val="exact"/>
        </dgm:presLayoutVars>
      </dgm:prSet>
      <dgm:spPr/>
      <dgm:t>
        <a:bodyPr/>
        <a:lstStyle/>
        <a:p>
          <a:endParaRPr lang="pl-PL"/>
        </a:p>
      </dgm:t>
    </dgm:pt>
    <dgm:pt modelId="{436DC8AA-C72C-4E99-A2DF-4B454409DA37}" type="pres">
      <dgm:prSet presAssocID="{A6BC3F48-6C58-4E1F-B235-A0C81AE8D6AB}" presName="parentText" presStyleLbl="node1" presStyleIdx="0" presStyleCnt="2">
        <dgm:presLayoutVars>
          <dgm:chMax val="0"/>
          <dgm:bulletEnabled val="1"/>
        </dgm:presLayoutVars>
      </dgm:prSet>
      <dgm:spPr/>
      <dgm:t>
        <a:bodyPr/>
        <a:lstStyle/>
        <a:p>
          <a:endParaRPr lang="pl-PL"/>
        </a:p>
      </dgm:t>
    </dgm:pt>
    <dgm:pt modelId="{7145D852-9F64-4145-BCF6-25039DA1DE5A}" type="pres">
      <dgm:prSet presAssocID="{6E1F086D-7B70-48F7-A5AF-7CF7CCC6C39F}" presName="spacer" presStyleCnt="0"/>
      <dgm:spPr/>
    </dgm:pt>
    <dgm:pt modelId="{91793B25-600F-4B62-999B-0EE506959C04}" type="pres">
      <dgm:prSet presAssocID="{6E1489AC-EC79-4A5D-AB09-7E8F199C600F}" presName="parentText" presStyleLbl="node1" presStyleIdx="1" presStyleCnt="2">
        <dgm:presLayoutVars>
          <dgm:chMax val="0"/>
          <dgm:bulletEnabled val="1"/>
        </dgm:presLayoutVars>
      </dgm:prSet>
      <dgm:spPr/>
      <dgm:t>
        <a:bodyPr/>
        <a:lstStyle/>
        <a:p>
          <a:endParaRPr lang="pl-PL"/>
        </a:p>
      </dgm:t>
    </dgm:pt>
  </dgm:ptLst>
  <dgm:cxnLst>
    <dgm:cxn modelId="{8C4E5A58-0E4B-4F0C-AAB4-A5AAA0AE48A9}" srcId="{53A2E127-F7A5-4450-A06D-E7A50A3303DF}" destId="{A6BC3F48-6C58-4E1F-B235-A0C81AE8D6AB}" srcOrd="0" destOrd="0" parTransId="{D6ADA109-4166-4FEB-B641-269CA3975A9E}" sibTransId="{6E1F086D-7B70-48F7-A5AF-7CF7CCC6C39F}"/>
    <dgm:cxn modelId="{2EB074B1-1A08-45E7-AC15-37686340CC55}" srcId="{53A2E127-F7A5-4450-A06D-E7A50A3303DF}" destId="{6E1489AC-EC79-4A5D-AB09-7E8F199C600F}" srcOrd="1" destOrd="0" parTransId="{E0C431A5-F23A-493E-B97F-ABE84866798F}" sibTransId="{F19914DC-113A-43D9-BCCF-0CB25A628B8E}"/>
    <dgm:cxn modelId="{D11271CB-1EA7-4BC1-B0A1-1150CBA22E3E}" type="presOf" srcId="{A6BC3F48-6C58-4E1F-B235-A0C81AE8D6AB}" destId="{436DC8AA-C72C-4E99-A2DF-4B454409DA37}" srcOrd="0" destOrd="0" presId="urn:microsoft.com/office/officeart/2005/8/layout/vList2"/>
    <dgm:cxn modelId="{B6C9A230-2B75-4D7E-9CE9-C31B7E2D0EAC}" type="presOf" srcId="{53A2E127-F7A5-4450-A06D-E7A50A3303DF}" destId="{71A94D40-1012-43C2-A900-7DE5BB1D0D3E}" srcOrd="0" destOrd="0" presId="urn:microsoft.com/office/officeart/2005/8/layout/vList2"/>
    <dgm:cxn modelId="{8A4C0439-9B88-42A7-898E-F6D1E6E9A723}" type="presOf" srcId="{6E1489AC-EC79-4A5D-AB09-7E8F199C600F}" destId="{91793B25-600F-4B62-999B-0EE506959C04}" srcOrd="0" destOrd="0" presId="urn:microsoft.com/office/officeart/2005/8/layout/vList2"/>
    <dgm:cxn modelId="{D46312E0-E955-42CC-AE65-30C603991A06}" type="presParOf" srcId="{71A94D40-1012-43C2-A900-7DE5BB1D0D3E}" destId="{436DC8AA-C72C-4E99-A2DF-4B454409DA37}" srcOrd="0" destOrd="0" presId="urn:microsoft.com/office/officeart/2005/8/layout/vList2"/>
    <dgm:cxn modelId="{FF44B57A-3AEE-4827-A711-A8506759B120}" type="presParOf" srcId="{71A94D40-1012-43C2-A900-7DE5BB1D0D3E}" destId="{7145D852-9F64-4145-BCF6-25039DA1DE5A}" srcOrd="1" destOrd="0" presId="urn:microsoft.com/office/officeart/2005/8/layout/vList2"/>
    <dgm:cxn modelId="{018F30EC-2A48-40E2-8720-22ECDDF398AE}" type="presParOf" srcId="{71A94D40-1012-43C2-A900-7DE5BB1D0D3E}" destId="{91793B25-600F-4B62-999B-0EE506959C04}"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F169643-F060-4DA8-908D-E5DC340A79DF}">
      <dsp:nvSpPr>
        <dsp:cNvPr id="0" name=""/>
        <dsp:cNvSpPr/>
      </dsp:nvSpPr>
      <dsp:spPr>
        <a:xfrm>
          <a:off x="0" y="324840"/>
          <a:ext cx="6096000" cy="1663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pl-PL" sz="3000" kern="1200" dirty="0" smtClean="0"/>
            <a:t>stabilizacja zatrudnienia</a:t>
          </a:r>
          <a:endParaRPr lang="pl-PL" sz="3000" kern="1200" dirty="0"/>
        </a:p>
      </dsp:txBody>
      <dsp:txXfrm>
        <a:off x="0" y="324840"/>
        <a:ext cx="6096000" cy="1663959"/>
      </dsp:txXfrm>
    </dsp:sp>
    <dsp:sp modelId="{34F77E96-F8BE-4EC1-B780-4E16179FC8F7}">
      <dsp:nvSpPr>
        <dsp:cNvPr id="0" name=""/>
        <dsp:cNvSpPr/>
      </dsp:nvSpPr>
      <dsp:spPr>
        <a:xfrm>
          <a:off x="0" y="2075200"/>
          <a:ext cx="6096000" cy="1663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pl-PL" sz="3000" kern="1200" dirty="0" smtClean="0"/>
            <a:t>unikanie stawiania pracodawcy w pozycji dominującej w stosunku do pracownika</a:t>
          </a:r>
          <a:endParaRPr lang="pl-PL" sz="3000" kern="1200" dirty="0"/>
        </a:p>
      </dsp:txBody>
      <dsp:txXfrm>
        <a:off x="0" y="2075200"/>
        <a:ext cx="6096000" cy="166395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C79DAC-7C4A-4910-B116-353BDC56C996}">
      <dsp:nvSpPr>
        <dsp:cNvPr id="0" name=""/>
        <dsp:cNvSpPr/>
      </dsp:nvSpPr>
      <dsp:spPr>
        <a:xfrm>
          <a:off x="0" y="943292"/>
          <a:ext cx="7467600" cy="298704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1F5522-B0CB-46A4-A69B-53ED038F95B2}">
      <dsp:nvSpPr>
        <dsp:cNvPr id="0" name=""/>
        <dsp:cNvSpPr/>
      </dsp:nvSpPr>
      <dsp:spPr>
        <a:xfrm>
          <a:off x="896112" y="1466024"/>
          <a:ext cx="2464308" cy="146364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4460" rIns="0" bIns="133350" numCol="1" spcCol="1270" anchor="ctr" anchorCtr="0">
          <a:noAutofit/>
        </a:bodyPr>
        <a:lstStyle/>
        <a:p>
          <a:pPr lvl="0" algn="ctr" defTabSz="1555750">
            <a:lnSpc>
              <a:spcPct val="90000"/>
            </a:lnSpc>
            <a:spcBef>
              <a:spcPct val="0"/>
            </a:spcBef>
            <a:spcAft>
              <a:spcPct val="35000"/>
            </a:spcAft>
          </a:pPr>
          <a:r>
            <a:rPr lang="pl-PL" sz="3500" kern="1200" dirty="0" smtClean="0"/>
            <a:t>powszechna</a:t>
          </a:r>
          <a:endParaRPr lang="pl-PL" sz="3500" kern="1200" dirty="0"/>
        </a:p>
      </dsp:txBody>
      <dsp:txXfrm>
        <a:off x="896112" y="1466024"/>
        <a:ext cx="2464308" cy="1463649"/>
      </dsp:txXfrm>
    </dsp:sp>
    <dsp:sp modelId="{907B5892-1A09-4520-9A05-9F3A7EF6544A}">
      <dsp:nvSpPr>
        <dsp:cNvPr id="0" name=""/>
        <dsp:cNvSpPr/>
      </dsp:nvSpPr>
      <dsp:spPr>
        <a:xfrm>
          <a:off x="3733800" y="1943950"/>
          <a:ext cx="2912364" cy="146364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4460" rIns="0" bIns="133350" numCol="1" spcCol="1270" anchor="ctr" anchorCtr="0">
          <a:noAutofit/>
        </a:bodyPr>
        <a:lstStyle/>
        <a:p>
          <a:pPr lvl="0" algn="ctr" defTabSz="1555750">
            <a:lnSpc>
              <a:spcPct val="90000"/>
            </a:lnSpc>
            <a:spcBef>
              <a:spcPct val="0"/>
            </a:spcBef>
            <a:spcAft>
              <a:spcPct val="35000"/>
            </a:spcAft>
          </a:pPr>
          <a:r>
            <a:rPr lang="pl-PL" sz="3500" kern="1200" dirty="0" smtClean="0"/>
            <a:t>szczególna</a:t>
          </a:r>
          <a:endParaRPr lang="pl-PL" sz="3500" kern="1200" dirty="0"/>
        </a:p>
      </dsp:txBody>
      <dsp:txXfrm>
        <a:off x="3733800" y="1943950"/>
        <a:ext cx="2912364" cy="146364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6DC8AA-C72C-4E99-A2DF-4B454409DA37}">
      <dsp:nvSpPr>
        <dsp:cNvPr id="0" name=""/>
        <dsp:cNvSpPr/>
      </dsp:nvSpPr>
      <dsp:spPr>
        <a:xfrm>
          <a:off x="0" y="1088387"/>
          <a:ext cx="7467600"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pl-PL" sz="3200" kern="1200" dirty="0" smtClean="0"/>
            <a:t>Pracowników, </a:t>
          </a:r>
          <a:r>
            <a:rPr lang="pl-PL" sz="3200" b="0" i="0" kern="1200" dirty="0" smtClean="0"/>
            <a:t>którzy są członkami związku zawodowego</a:t>
          </a:r>
          <a:r>
            <a:rPr lang="pl-PL" sz="3200" kern="1200" dirty="0" smtClean="0"/>
            <a:t> </a:t>
          </a:r>
          <a:endParaRPr lang="pl-PL" sz="3200" kern="1200" dirty="0"/>
        </a:p>
      </dsp:txBody>
      <dsp:txXfrm>
        <a:off x="0" y="1088387"/>
        <a:ext cx="7467600" cy="1254825"/>
      </dsp:txXfrm>
    </dsp:sp>
    <dsp:sp modelId="{91793B25-600F-4B62-999B-0EE506959C04}">
      <dsp:nvSpPr>
        <dsp:cNvPr id="0" name=""/>
        <dsp:cNvSpPr/>
      </dsp:nvSpPr>
      <dsp:spPr>
        <a:xfrm>
          <a:off x="0" y="2530412"/>
          <a:ext cx="7467600"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pl-PL" sz="3200" b="0" i="0" kern="1200" dirty="0" smtClean="0"/>
            <a:t>Pracowników, którzy korzystają z ochrony tego związku</a:t>
          </a:r>
          <a:endParaRPr lang="pl-PL" sz="3200" kern="1200" dirty="0"/>
        </a:p>
      </dsp:txBody>
      <dsp:txXfrm>
        <a:off x="0" y="2530412"/>
        <a:ext cx="7467600" cy="12548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A6BE8F-3999-4CAD-85D1-E9C684CCA643}" type="datetimeFigureOut">
              <a:rPr lang="pl-PL" smtClean="0"/>
              <a:pPr/>
              <a:t>2016-03-01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2693C7-16F9-43C7-B9AC-AD52CD9B6222}"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42693C7-16F9-43C7-B9AC-AD52CD9B6222}" type="slidenum">
              <a:rPr lang="pl-PL" smtClean="0"/>
              <a:pPr/>
              <a:t>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C59F4EC4-CB8B-4608-9128-52B42AAAB48C}" type="datetimeFigureOut">
              <a:rPr lang="pl-PL" smtClean="0"/>
              <a:pPr/>
              <a:t>2016-03-01</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4622C003-79FE-40F8-844D-C889AED2531B}"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59F4EC4-CB8B-4608-9128-52B42AAAB48C}" type="datetimeFigureOut">
              <a:rPr lang="pl-PL" smtClean="0"/>
              <a:pPr/>
              <a:t>2016-03-01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622C003-79FE-40F8-844D-C889AED2531B}"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59F4EC4-CB8B-4608-9128-52B42AAAB48C}" type="datetimeFigureOut">
              <a:rPr lang="pl-PL" smtClean="0"/>
              <a:pPr/>
              <a:t>2016-03-01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622C003-79FE-40F8-844D-C889AED2531B}"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C59F4EC4-CB8B-4608-9128-52B42AAAB48C}" type="datetimeFigureOut">
              <a:rPr lang="pl-PL" smtClean="0"/>
              <a:pPr/>
              <a:t>2016-03-01</a:t>
            </a:fld>
            <a:endParaRPr lang="pl-PL"/>
          </a:p>
        </p:txBody>
      </p:sp>
      <p:sp>
        <p:nvSpPr>
          <p:cNvPr id="9" name="Symbol zastępczy numeru slajdu 8"/>
          <p:cNvSpPr>
            <a:spLocks noGrp="1"/>
          </p:cNvSpPr>
          <p:nvPr>
            <p:ph type="sldNum" sz="quarter" idx="15"/>
          </p:nvPr>
        </p:nvSpPr>
        <p:spPr/>
        <p:txBody>
          <a:bodyPr rtlCol="0"/>
          <a:lstStyle/>
          <a:p>
            <a:fld id="{4622C003-79FE-40F8-844D-C889AED2531B}" type="slidenum">
              <a:rPr lang="pl-PL" smtClean="0"/>
              <a:pPr/>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C59F4EC4-CB8B-4608-9128-52B42AAAB48C}" type="datetimeFigureOut">
              <a:rPr lang="pl-PL" smtClean="0"/>
              <a:pPr/>
              <a:t>2016-03-01</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4622C003-79FE-40F8-844D-C889AED2531B}"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C59F4EC4-CB8B-4608-9128-52B42AAAB48C}" type="datetimeFigureOut">
              <a:rPr lang="pl-PL" smtClean="0"/>
              <a:pPr/>
              <a:t>2016-03-01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622C003-79FE-40F8-844D-C889AED2531B}" type="slidenum">
              <a:rPr lang="pl-PL" smtClean="0"/>
              <a:pPr/>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C59F4EC4-CB8B-4608-9128-52B42AAAB48C}" type="datetimeFigureOut">
              <a:rPr lang="pl-PL" smtClean="0"/>
              <a:pPr/>
              <a:t>2016-03-01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622C003-79FE-40F8-844D-C889AED2531B}" type="slidenum">
              <a:rPr lang="pl-PL" smtClean="0"/>
              <a:pPr/>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C59F4EC4-CB8B-4608-9128-52B42AAAB48C}" type="datetimeFigureOut">
              <a:rPr lang="pl-PL" smtClean="0"/>
              <a:pPr/>
              <a:t>2016-03-01</a:t>
            </a:fld>
            <a:endParaRPr lang="pl-PL"/>
          </a:p>
        </p:txBody>
      </p:sp>
      <p:sp>
        <p:nvSpPr>
          <p:cNvPr id="7" name="Symbol zastępczy numeru slajdu 6"/>
          <p:cNvSpPr>
            <a:spLocks noGrp="1"/>
          </p:cNvSpPr>
          <p:nvPr>
            <p:ph type="sldNum" sz="quarter" idx="11"/>
          </p:nvPr>
        </p:nvSpPr>
        <p:spPr/>
        <p:txBody>
          <a:bodyPr rtlCol="0"/>
          <a:lstStyle/>
          <a:p>
            <a:fld id="{4622C003-79FE-40F8-844D-C889AED2531B}" type="slidenum">
              <a:rPr lang="pl-PL" smtClean="0"/>
              <a:pPr/>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59F4EC4-CB8B-4608-9128-52B42AAAB48C}" type="datetimeFigureOut">
              <a:rPr lang="pl-PL" smtClean="0"/>
              <a:pPr/>
              <a:t>2016-03-01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622C003-79FE-40F8-844D-C889AED2531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C59F4EC4-CB8B-4608-9128-52B42AAAB48C}" type="datetimeFigureOut">
              <a:rPr lang="pl-PL" smtClean="0"/>
              <a:pPr/>
              <a:t>2016-03-01</a:t>
            </a:fld>
            <a:endParaRPr lang="pl-PL"/>
          </a:p>
        </p:txBody>
      </p:sp>
      <p:sp>
        <p:nvSpPr>
          <p:cNvPr id="22" name="Symbol zastępczy numeru slajdu 21"/>
          <p:cNvSpPr>
            <a:spLocks noGrp="1"/>
          </p:cNvSpPr>
          <p:nvPr>
            <p:ph type="sldNum" sz="quarter" idx="15"/>
          </p:nvPr>
        </p:nvSpPr>
        <p:spPr/>
        <p:txBody>
          <a:bodyPr rtlCol="0"/>
          <a:lstStyle/>
          <a:p>
            <a:fld id="{4622C003-79FE-40F8-844D-C889AED2531B}" type="slidenum">
              <a:rPr lang="pl-PL" smtClean="0"/>
              <a:pPr/>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C59F4EC4-CB8B-4608-9128-52B42AAAB48C}" type="datetimeFigureOut">
              <a:rPr lang="pl-PL" smtClean="0"/>
              <a:pPr/>
              <a:t>2016-03-01</a:t>
            </a:fld>
            <a:endParaRPr lang="pl-PL"/>
          </a:p>
        </p:txBody>
      </p:sp>
      <p:sp>
        <p:nvSpPr>
          <p:cNvPr id="18" name="Symbol zastępczy numeru slajdu 17"/>
          <p:cNvSpPr>
            <a:spLocks noGrp="1"/>
          </p:cNvSpPr>
          <p:nvPr>
            <p:ph type="sldNum" sz="quarter" idx="11"/>
          </p:nvPr>
        </p:nvSpPr>
        <p:spPr/>
        <p:txBody>
          <a:bodyPr rtlCol="0"/>
          <a:lstStyle/>
          <a:p>
            <a:fld id="{4622C003-79FE-40F8-844D-C889AED2531B}" type="slidenum">
              <a:rPr lang="pl-PL" smtClean="0"/>
              <a:pPr/>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59F4EC4-CB8B-4608-9128-52B42AAAB48C}" type="datetimeFigureOut">
              <a:rPr lang="pl-PL" smtClean="0"/>
              <a:pPr/>
              <a:t>2016-03-01</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22C003-79FE-40F8-844D-C889AED2531B}"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267744" y="2636912"/>
            <a:ext cx="6172200" cy="1894362"/>
          </a:xfrm>
        </p:spPr>
        <p:txBody>
          <a:bodyPr/>
          <a:lstStyle/>
          <a:p>
            <a:r>
              <a:rPr lang="pl-PL" dirty="0" smtClean="0"/>
              <a:t>OCHRONA PRZED WYPOWIEDZENIEM</a:t>
            </a:r>
            <a:endParaRPr lang="pl-PL" dirty="0"/>
          </a:p>
        </p:txBody>
      </p:sp>
      <p:sp>
        <p:nvSpPr>
          <p:cNvPr id="3" name="Podtytuł 2"/>
          <p:cNvSpPr>
            <a:spLocks noGrp="1"/>
          </p:cNvSpPr>
          <p:nvPr>
            <p:ph type="subTitle" idx="1"/>
          </p:nvPr>
        </p:nvSpPr>
        <p:spPr>
          <a:xfrm>
            <a:off x="2339752" y="5157192"/>
            <a:ext cx="6172200" cy="1371600"/>
          </a:xfrm>
        </p:spPr>
        <p:txBody>
          <a:bodyPr/>
          <a:lstStyle/>
          <a:p>
            <a:r>
              <a:rPr lang="pl-PL" dirty="0" smtClean="0"/>
              <a:t>mgr Małgorzata Grześków</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 </a:t>
            </a:r>
            <a:r>
              <a:rPr lang="pl-PL" dirty="0" smtClean="0"/>
              <a:t>Uzasadniona przyczyna rozwiązania stosunku pracy za wypowiedzeniem.</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a:t>
            </a:r>
            <a:r>
              <a:rPr lang="pl-PL" i="1" dirty="0" smtClean="0"/>
              <a:t>Odmowa podpisania umowy o zakazie konkurencji może stanowić uzasadnioną przyczynę rozwiązania stosunku pracy za wypowiedzeniem</a:t>
            </a:r>
            <a:r>
              <a:rPr lang="pl-PL" dirty="0" smtClean="0"/>
              <a:t>”.</a:t>
            </a:r>
          </a:p>
          <a:p>
            <a:pPr algn="just">
              <a:buNone/>
            </a:pPr>
            <a:endParaRPr lang="pl-PL" dirty="0" smtClean="0"/>
          </a:p>
          <a:p>
            <a:pPr algn="ctr">
              <a:buNone/>
            </a:pPr>
            <a:r>
              <a:rPr lang="pl-PL" dirty="0" smtClean="0"/>
              <a:t>(wyrok SN z dnia 12 lutego 2013 r., II PK 165/12)</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Cel regulacji zawartej w </a:t>
            </a:r>
            <a:br>
              <a:rPr lang="pl-PL" dirty="0" smtClean="0"/>
            </a:br>
            <a:r>
              <a:rPr lang="pl-PL" dirty="0" smtClean="0"/>
              <a:t>art. 30 § 4 </a:t>
            </a:r>
            <a:r>
              <a:rPr lang="pl-PL" dirty="0" err="1" smtClean="0"/>
              <a:t>k.p</a:t>
            </a:r>
            <a:r>
              <a:rPr lang="pl-PL" dirty="0" smtClean="0"/>
              <a:t>. </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a:t>
            </a:r>
            <a:r>
              <a:rPr lang="pl-PL" i="1" dirty="0" smtClean="0"/>
              <a:t>Celem regulacji zawartej w art. 30 § 4 </a:t>
            </a:r>
            <a:r>
              <a:rPr lang="pl-PL" i="1" dirty="0" err="1" smtClean="0"/>
              <a:t>k.p</a:t>
            </a:r>
            <a:r>
              <a:rPr lang="pl-PL" i="1" dirty="0" smtClean="0"/>
              <a:t>. jest </a:t>
            </a:r>
            <a:r>
              <a:rPr lang="pl-PL" b="1" i="1" dirty="0" smtClean="0"/>
              <a:t>umożliwienie pracownikowi obrony </a:t>
            </a:r>
            <a:r>
              <a:rPr lang="pl-PL" i="1" dirty="0" smtClean="0"/>
              <a:t>przed wypowiedzeniem umowy o pracę, a zatem ujęcie przyczyn wypowiedzenia powinno być na tyle </a:t>
            </a:r>
            <a:r>
              <a:rPr lang="pl-PL" b="1" i="1" dirty="0" smtClean="0"/>
              <a:t>konkretne i precyzyjne</a:t>
            </a:r>
            <a:r>
              <a:rPr lang="pl-PL" i="1" dirty="0" smtClean="0"/>
              <a:t>, aby umożliwiało mu rzeczową obronę w razie ewentualnego procesu. Z tego właśnie względu wskazanie przyczyny (przyczyn) wypowiedzenia przesądza o tym, że spór przed sądem pracy może się toczyć tylko w jej (ich) granicach</a:t>
            </a:r>
            <a:r>
              <a:rPr lang="pl-PL" dirty="0" smtClean="0"/>
              <a:t>”.</a:t>
            </a:r>
          </a:p>
          <a:p>
            <a:pPr algn="ctr">
              <a:buNone/>
            </a:pPr>
            <a:r>
              <a:rPr lang="pl-PL" sz="1800" dirty="0" smtClean="0"/>
              <a:t>(wyrok SN z dnia 2 października 2012 r., II PK 60/12)</a:t>
            </a:r>
            <a:endParaRPr lang="pl-PL"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92696"/>
            <a:ext cx="7467600" cy="1143000"/>
          </a:xfrm>
        </p:spPr>
        <p:txBody>
          <a:bodyPr>
            <a:normAutofit fontScale="90000"/>
          </a:bodyPr>
          <a:lstStyle/>
          <a:p>
            <a:r>
              <a:rPr lang="pl-PL" dirty="0" smtClean="0"/>
              <a:t>Ocena utraty zaufania jako przyczyny wypowiedzenia w świetle art. 30 § 4 </a:t>
            </a:r>
            <a:r>
              <a:rPr lang="pl-PL" dirty="0" err="1" smtClean="0"/>
              <a:t>k.p</a:t>
            </a:r>
            <a:r>
              <a:rPr lang="pl-PL" dirty="0" smtClean="0"/>
              <a:t>. i art. 45 § 1 </a:t>
            </a:r>
            <a:r>
              <a:rPr lang="pl-PL" dirty="0" err="1" smtClean="0"/>
              <a:t>k.p</a:t>
            </a:r>
            <a:r>
              <a:rPr lang="pl-PL" dirty="0" smtClean="0"/>
              <a:t>.</a:t>
            </a:r>
            <a:endParaRPr lang="pl-PL" dirty="0"/>
          </a:p>
        </p:txBody>
      </p:sp>
      <p:sp>
        <p:nvSpPr>
          <p:cNvPr id="3" name="Symbol zastępczy zawartości 2"/>
          <p:cNvSpPr>
            <a:spLocks noGrp="1"/>
          </p:cNvSpPr>
          <p:nvPr>
            <p:ph sz="quarter" idx="1"/>
          </p:nvPr>
        </p:nvSpPr>
        <p:spPr>
          <a:xfrm>
            <a:off x="467544" y="2132856"/>
            <a:ext cx="7467600" cy="4873752"/>
          </a:xfrm>
        </p:spPr>
        <p:txBody>
          <a:bodyPr/>
          <a:lstStyle/>
          <a:p>
            <a:pPr algn="just">
              <a:buNone/>
            </a:pPr>
            <a:r>
              <a:rPr lang="pl-PL" dirty="0" smtClean="0"/>
              <a:t>   „</a:t>
            </a:r>
            <a:r>
              <a:rPr lang="pl-PL" i="1" dirty="0" smtClean="0"/>
              <a:t>Powołanie się przez pracodawcę na utratę zaufania i wskazanie okoliczności, które legły u jej podstaw, spełnia wymagania co do formy wypowiedzenia w zakresie określonym w art. 30 § 4 </a:t>
            </a:r>
            <a:r>
              <a:rPr lang="pl-PL" i="1" dirty="0" err="1" smtClean="0"/>
              <a:t>k.p</a:t>
            </a:r>
            <a:r>
              <a:rPr lang="pl-PL" i="1" dirty="0" smtClean="0"/>
              <a:t>., a to, czy podane przez pracodawcę fakty istniały obiektywnie i czy uzasadniały utratę zaufania, stanowi </a:t>
            </a:r>
            <a:r>
              <a:rPr lang="pl-PL" b="1" i="1" dirty="0" smtClean="0"/>
              <a:t>przedmiot oceny </a:t>
            </a:r>
            <a:r>
              <a:rPr lang="pl-PL" i="1" dirty="0" smtClean="0"/>
              <a:t>w płaszczyźnie art. 45 § 1 </a:t>
            </a:r>
            <a:r>
              <a:rPr lang="pl-PL" i="1" dirty="0" err="1" smtClean="0"/>
              <a:t>k.p</a:t>
            </a:r>
            <a:r>
              <a:rPr lang="pl-PL" dirty="0" smtClean="0"/>
              <a:t>”.</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67544" y="836712"/>
            <a:ext cx="7467600" cy="4873752"/>
          </a:xfrm>
        </p:spPr>
        <p:txBody>
          <a:bodyPr>
            <a:normAutofit/>
          </a:bodyPr>
          <a:lstStyle/>
          <a:p>
            <a:pPr algn="just">
              <a:buNone/>
            </a:pPr>
            <a:r>
              <a:rPr lang="pl-PL" dirty="0" smtClean="0"/>
              <a:t>   „</a:t>
            </a:r>
            <a:r>
              <a:rPr lang="pl-PL" i="1" dirty="0" smtClean="0"/>
              <a:t>W przypadku wskazania przez pracodawcę jako przyczyny wypowiedzenia utraty zaufania spowodowanej zaistnieniem określonych faktów, </a:t>
            </a:r>
            <a:r>
              <a:rPr lang="pl-PL" b="1" i="1" dirty="0" smtClean="0"/>
              <a:t>w pierwszej kolejności </a:t>
            </a:r>
            <a:r>
              <a:rPr lang="pl-PL" i="1" dirty="0" smtClean="0"/>
              <a:t>należy ocenić, czy wskazane przez pracodawcę okoliczności </a:t>
            </a:r>
            <a:r>
              <a:rPr lang="pl-PL" b="1" i="1" dirty="0" smtClean="0"/>
              <a:t>mogły uzasadniać</a:t>
            </a:r>
            <a:r>
              <a:rPr lang="pl-PL" i="1" dirty="0" smtClean="0"/>
              <a:t> utratę zaufania do pracownika, a następnie, </a:t>
            </a:r>
            <a:r>
              <a:rPr lang="pl-PL" b="1" i="1" dirty="0" smtClean="0"/>
              <a:t>pod warunkiem pozytywnego rozstrzygnięcia</a:t>
            </a:r>
            <a:r>
              <a:rPr lang="pl-PL" i="1" dirty="0" smtClean="0"/>
              <a:t> tej kwestii - czy utrata zaufania w tych okolicznościach </a:t>
            </a:r>
            <a:r>
              <a:rPr lang="pl-PL" b="1" i="1" dirty="0" smtClean="0"/>
              <a:t>uzasadnia </a:t>
            </a:r>
            <a:r>
              <a:rPr lang="pl-PL" i="1" dirty="0" smtClean="0"/>
              <a:t>wypowiedzenie stosunku pracy</a:t>
            </a:r>
            <a:r>
              <a:rPr lang="pl-PL" dirty="0" smtClean="0"/>
              <a:t>”.</a:t>
            </a:r>
          </a:p>
          <a:p>
            <a:pPr algn="just">
              <a:buNone/>
            </a:pPr>
            <a:endParaRPr lang="pl-PL" dirty="0" smtClean="0"/>
          </a:p>
          <a:p>
            <a:pPr algn="ctr">
              <a:buNone/>
            </a:pPr>
            <a:r>
              <a:rPr lang="pl-PL" sz="1800" dirty="0" smtClean="0"/>
              <a:t>(wyrok SN z dnia 2 października 2012 r., II PK 60/12)</a:t>
            </a:r>
          </a:p>
          <a:p>
            <a:pPr algn="just">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Konsultacja zamiaru wypowiedzenia stosunku pracy.</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Pracodawca </a:t>
            </a:r>
            <a:r>
              <a:rPr lang="pl-PL" b="1" dirty="0" smtClean="0"/>
              <a:t>zawiadamia</a:t>
            </a:r>
            <a:r>
              <a:rPr lang="pl-PL" dirty="0" smtClean="0"/>
              <a:t> na piśmie reprezentującą pracownika zakładowa organizację związkową o zamiarze wypowiedzenia pracownikowi umowy o pracę zawartej na czas nieokreślony, podając </a:t>
            </a:r>
            <a:r>
              <a:rPr lang="pl-PL" b="1" dirty="0" smtClean="0"/>
              <a:t>przyczynę</a:t>
            </a:r>
            <a:r>
              <a:rPr lang="pl-PL" dirty="0" smtClean="0"/>
              <a:t> uzasadniającą rozwiązanie umowy (art. 38 § 1 KP). </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Kogo dotyczy obowiązek konsultacji?</a:t>
            </a:r>
            <a:endParaRPr lang="pl-PL" dirty="0"/>
          </a:p>
        </p:txBody>
      </p:sp>
      <p:graphicFrame>
        <p:nvGraphicFramePr>
          <p:cNvPr id="4" name="Symbol zastępczy zawartości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Art. 30 ust. 2 ustawy o związkach   zawodowych. </a:t>
            </a:r>
            <a:endParaRPr lang="pl-PL" dirty="0"/>
          </a:p>
        </p:txBody>
      </p:sp>
      <p:sp>
        <p:nvSpPr>
          <p:cNvPr id="3" name="Symbol zastępczy zawartości 2"/>
          <p:cNvSpPr>
            <a:spLocks noGrp="1"/>
          </p:cNvSpPr>
          <p:nvPr>
            <p:ph sz="quarter" idx="1"/>
          </p:nvPr>
        </p:nvSpPr>
        <p:spPr/>
        <p:txBody>
          <a:bodyPr>
            <a:normAutofit fontScale="92500" lnSpcReduction="10000"/>
          </a:bodyPr>
          <a:lstStyle/>
          <a:p>
            <a:pPr>
              <a:buNone/>
            </a:pPr>
            <a:r>
              <a:rPr lang="pl-PL" dirty="0" smtClean="0"/>
              <a:t>   Wiedzę co do tego, że dany pracownik korzysta z ochrony związków zawodowych, pracodawca może uzyskać w drodze zasięgnięcia informacji w trybie określonym w art. 30 ust. 2 ustawy o związkach zawodowych.</a:t>
            </a:r>
          </a:p>
          <a:p>
            <a:pPr>
              <a:buNone/>
            </a:pPr>
            <a:endParaRPr lang="pl-PL" dirty="0" smtClean="0"/>
          </a:p>
          <a:p>
            <a:pPr>
              <a:buNone/>
            </a:pPr>
            <a:r>
              <a:rPr lang="pl-PL" dirty="0" smtClean="0"/>
              <a:t>   W przypadku, w którym pracodawca </a:t>
            </a:r>
            <a:r>
              <a:rPr lang="pl-PL" b="1" dirty="0" smtClean="0"/>
              <a:t>posiada wiedzę </a:t>
            </a:r>
            <a:r>
              <a:rPr lang="pl-PL" dirty="0" smtClean="0"/>
              <a:t>o tym, że pracownik korzysta (lub nie) z ochrony związkowej, może pominąć etap zasięgania informacji. </a:t>
            </a:r>
          </a:p>
          <a:p>
            <a:pPr>
              <a:buNone/>
            </a:pPr>
            <a:r>
              <a:rPr lang="pl-PL" dirty="0" smtClean="0"/>
              <a:t>   </a:t>
            </a:r>
          </a:p>
          <a:p>
            <a:pPr>
              <a:buNone/>
            </a:pPr>
            <a:r>
              <a:rPr lang="pl-PL" dirty="0" smtClean="0"/>
              <a:t>   Pracodawca może przeprowadzić konsultację w trybie art. 38 Kodeksu pracy albo wypowiedzieć umowę bez konsultacji. </a:t>
            </a:r>
            <a:endParaRPr lang="pl-PL" dirty="0"/>
          </a:p>
        </p:txBody>
      </p:sp>
      <p:sp>
        <p:nvSpPr>
          <p:cNvPr id="4" name="Strzałka w dół 3"/>
          <p:cNvSpPr/>
          <p:nvPr/>
        </p:nvSpPr>
        <p:spPr>
          <a:xfrm>
            <a:off x="4067944" y="4869160"/>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683568" y="620688"/>
            <a:ext cx="7467600" cy="5328592"/>
          </a:xfrm>
        </p:spPr>
        <p:txBody>
          <a:bodyPr>
            <a:normAutofit lnSpcReduction="10000"/>
          </a:bodyPr>
          <a:lstStyle/>
          <a:p>
            <a:pPr algn="just">
              <a:buNone/>
            </a:pPr>
            <a:r>
              <a:rPr lang="pl-PL" dirty="0" smtClean="0"/>
              <a:t>   </a:t>
            </a:r>
            <a:r>
              <a:rPr lang="pl-PL" b="1" dirty="0" smtClean="0"/>
              <a:t>Ryzyko</a:t>
            </a:r>
            <a:r>
              <a:rPr lang="pl-PL" dirty="0" smtClean="0"/>
              <a:t> błędnego przekonania co do tego, iż pracownik </a:t>
            </a:r>
            <a:r>
              <a:rPr lang="pl-PL" b="1" dirty="0" smtClean="0"/>
              <a:t>nie korzysta </a:t>
            </a:r>
            <a:r>
              <a:rPr lang="pl-PL" dirty="0" smtClean="0"/>
              <a:t>z ochrony związku zawodowego ciąży na pracodawcy.</a:t>
            </a:r>
          </a:p>
          <a:p>
            <a:pPr algn="just">
              <a:buNone/>
            </a:pPr>
            <a:endParaRPr lang="pl-PL" dirty="0" smtClean="0"/>
          </a:p>
          <a:p>
            <a:pPr algn="just">
              <a:buNone/>
            </a:pPr>
            <a:r>
              <a:rPr lang="pl-PL" dirty="0" smtClean="0"/>
              <a:t>   Niezasięgnięcie informacji, o której mowa w </a:t>
            </a:r>
          </a:p>
          <a:p>
            <a:pPr algn="just">
              <a:buNone/>
            </a:pPr>
            <a:r>
              <a:rPr lang="pl-PL" dirty="0" smtClean="0"/>
              <a:t>   art. 30 ust. 2 ustawy o związkach zawodowych, </a:t>
            </a:r>
            <a:r>
              <a:rPr lang="pl-PL" b="1" dirty="0" smtClean="0"/>
              <a:t>nie powoduje </a:t>
            </a:r>
            <a:r>
              <a:rPr lang="pl-PL" dirty="0" smtClean="0"/>
              <a:t>naruszenia prawa w rozumieniu art. 45 Kodeksu pracy, ponieważ skierowanie zapytanie o osoby korzystające z ochrony </a:t>
            </a:r>
            <a:r>
              <a:rPr lang="pl-PL" b="1" dirty="0" smtClean="0"/>
              <a:t>nie jest elementem procedury rozwiązywania umowy o pracę.</a:t>
            </a:r>
          </a:p>
          <a:p>
            <a:pPr algn="just">
              <a:buNone/>
            </a:pPr>
            <a:endParaRPr lang="pl-PL" b="1" dirty="0" smtClean="0"/>
          </a:p>
          <a:p>
            <a:pPr algn="ctr">
              <a:buNone/>
            </a:pPr>
            <a:r>
              <a:rPr lang="pl-PL" sz="1800" dirty="0" smtClean="0"/>
              <a:t>(zob. wyrok Sądu Najwyższego z dnia 23 stycznia 2002r.; </a:t>
            </a:r>
          </a:p>
          <a:p>
            <a:pPr algn="ctr">
              <a:buNone/>
            </a:pPr>
            <a:r>
              <a:rPr lang="pl-PL" sz="1800" dirty="0" smtClean="0"/>
              <a:t>I PKN 809/00)</a:t>
            </a:r>
            <a:endParaRPr lang="pl-PL" sz="1800" b="1" dirty="0" smtClean="0"/>
          </a:p>
          <a:p>
            <a:pPr algn="just">
              <a:buNone/>
            </a:pPr>
            <a:endParaRPr lang="pl-PL" b="1" dirty="0" smtClean="0"/>
          </a:p>
          <a:p>
            <a:pPr algn="just">
              <a:buNone/>
            </a:pPr>
            <a:endParaRPr lang="pl-PL"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ZAWIADOMIENIA</a:t>
            </a:r>
            <a:endParaRPr lang="pl-PL" dirty="0"/>
          </a:p>
        </p:txBody>
      </p:sp>
      <p:sp>
        <p:nvSpPr>
          <p:cNvPr id="3" name="Symbol zastępczy zawartości 2"/>
          <p:cNvSpPr>
            <a:spLocks noGrp="1"/>
          </p:cNvSpPr>
          <p:nvPr>
            <p:ph sz="quarter" idx="1"/>
          </p:nvPr>
        </p:nvSpPr>
        <p:spPr/>
        <p:txBody>
          <a:bodyPr/>
          <a:lstStyle/>
          <a:p>
            <a:pPr>
              <a:buNone/>
            </a:pPr>
            <a:r>
              <a:rPr lang="pl-PL" dirty="0" smtClean="0"/>
              <a:t>   Przewidziana w art. 38 § 1 Kodeksu pracy </a:t>
            </a:r>
            <a:r>
              <a:rPr lang="pl-PL" b="1" dirty="0" smtClean="0"/>
              <a:t>forma </a:t>
            </a:r>
            <a:r>
              <a:rPr lang="pl-PL" dirty="0" smtClean="0"/>
              <a:t>pisemna dotyczy </a:t>
            </a:r>
            <a:r>
              <a:rPr lang="pl-PL" b="1" dirty="0" smtClean="0"/>
              <a:t>zarówno zawiadomienia </a:t>
            </a:r>
            <a:r>
              <a:rPr lang="pl-PL" dirty="0" smtClean="0"/>
              <a:t>zakładowej organizacji związkowej o zamiarze wypowiedzenia pracownikowi umowy o pracę, jak i </a:t>
            </a:r>
            <a:r>
              <a:rPr lang="pl-PL" b="1" dirty="0" smtClean="0"/>
              <a:t>podania przyczyny </a:t>
            </a:r>
            <a:r>
              <a:rPr lang="pl-PL" dirty="0" smtClean="0"/>
              <a:t>uzasadniającej rozwiązanie umowy </a:t>
            </a:r>
          </a:p>
          <a:p>
            <a:pPr>
              <a:buNone/>
            </a:pPr>
            <a:r>
              <a:rPr lang="pl-PL" dirty="0" smtClean="0"/>
              <a:t>    (zob. uchwała Sądu Najwyższego z dnia 19 maja 1978r.; V PZP 6/77).</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38 § 2 K.P.</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Jeżeli zakładowa organizacja związkowa uzna, że wypowiedzenie byłoby nieuzasadnione, może, w ciągu </a:t>
            </a:r>
            <a:r>
              <a:rPr lang="pl-PL" b="1" dirty="0" smtClean="0"/>
              <a:t>5 dni </a:t>
            </a:r>
            <a:r>
              <a:rPr lang="pl-PL" dirty="0" smtClean="0"/>
              <a:t>od otrzymania zawiadomienia, zgłosić pracodawcy na piśmie swoje umotywowane zastrzeżenia.</a:t>
            </a:r>
          </a:p>
          <a:p>
            <a:pPr algn="just">
              <a:buNone/>
            </a:pPr>
            <a:endParaRPr lang="pl-PL" dirty="0" smtClean="0"/>
          </a:p>
          <a:p>
            <a:pPr algn="just">
              <a:buNone/>
            </a:pPr>
            <a:endParaRPr lang="pl-PL" dirty="0" smtClean="0"/>
          </a:p>
          <a:p>
            <a:pPr algn="just">
              <a:buNone/>
            </a:pPr>
            <a:r>
              <a:rPr lang="pl-PL" dirty="0" smtClean="0"/>
              <a:t>    Po rozpatrzeniu stanowiska organizacji związkowej, a także w przypadku niezajęcia przez nią stanowiska w ustalonym terminie, </a:t>
            </a:r>
            <a:r>
              <a:rPr lang="pl-PL" b="1" dirty="0" smtClean="0"/>
              <a:t>pracodawca podejmuje decyzję </a:t>
            </a:r>
            <a:r>
              <a:rPr lang="pl-PL" dirty="0" smtClean="0"/>
              <a:t>w sprawie wypowiedzenia (art. 38 § 5 Kodeksu pracy). </a:t>
            </a:r>
            <a:endParaRPr lang="pl-PL" dirty="0"/>
          </a:p>
        </p:txBody>
      </p:sp>
      <p:sp>
        <p:nvSpPr>
          <p:cNvPr id="4" name="Strzałka w dół 3"/>
          <p:cNvSpPr/>
          <p:nvPr/>
        </p:nvSpPr>
        <p:spPr>
          <a:xfrm>
            <a:off x="3707904" y="3573016"/>
            <a:ext cx="122413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539552" y="332656"/>
            <a:ext cx="7467600" cy="4873752"/>
          </a:xfrm>
        </p:spPr>
        <p:txBody>
          <a:bodyPr/>
          <a:lstStyle/>
          <a:p>
            <a:r>
              <a:rPr lang="pl-PL" dirty="0" smtClean="0"/>
              <a:t>instytucja, która ma na celu ograniczenie dopuszczalności rozwiązania stosunku zatrudnienia</a:t>
            </a:r>
          </a:p>
          <a:p>
            <a:pPr algn="ctr">
              <a:buNone/>
            </a:pPr>
            <a:r>
              <a:rPr lang="pl-PL" b="1" dirty="0" smtClean="0"/>
              <a:t>cel:</a:t>
            </a:r>
          </a:p>
          <a:p>
            <a:endParaRPr lang="pl-PL" dirty="0"/>
          </a:p>
        </p:txBody>
      </p:sp>
      <p:graphicFrame>
        <p:nvGraphicFramePr>
          <p:cNvPr id="8" name="Diagram 7"/>
          <p:cNvGraphicFramePr/>
          <p:nvPr/>
        </p:nvGraphicFramePr>
        <p:xfrm>
          <a:off x="1187624" y="220486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Charakter opinii</a:t>
            </a:r>
            <a:endParaRPr lang="pl-PL" dirty="0"/>
          </a:p>
        </p:txBody>
      </p:sp>
      <p:sp>
        <p:nvSpPr>
          <p:cNvPr id="3" name="Symbol zastępczy zawartości 2"/>
          <p:cNvSpPr>
            <a:spLocks noGrp="1"/>
          </p:cNvSpPr>
          <p:nvPr>
            <p:ph sz="quarter" idx="1"/>
          </p:nvPr>
        </p:nvSpPr>
        <p:spPr/>
        <p:txBody>
          <a:bodyPr/>
          <a:lstStyle/>
          <a:p>
            <a:pPr>
              <a:buNone/>
            </a:pPr>
            <a:r>
              <a:rPr lang="pl-PL" dirty="0" smtClean="0"/>
              <a:t>   Umotywowane zastrzeżenia mają </a:t>
            </a:r>
            <a:r>
              <a:rPr lang="pl-PL" b="1" dirty="0" smtClean="0"/>
              <a:t>charakter opinii</a:t>
            </a:r>
            <a:r>
              <a:rPr lang="pl-PL" dirty="0" smtClean="0"/>
              <a:t>, która </a:t>
            </a:r>
            <a:r>
              <a:rPr lang="pl-PL" b="1" dirty="0" smtClean="0"/>
              <a:t>nie wiąże pracodawcy </a:t>
            </a:r>
            <a:r>
              <a:rPr lang="pl-PL" dirty="0" smtClean="0"/>
              <a:t>co do ostatecznej decyzji o dokonaniu wypowiedzenia umowy o pracę.</a:t>
            </a:r>
          </a:p>
          <a:p>
            <a:pPr>
              <a:buNone/>
            </a:pPr>
            <a:endParaRPr lang="pl-PL" dirty="0" smtClean="0"/>
          </a:p>
          <a:p>
            <a:pPr>
              <a:buNone/>
            </a:pPr>
            <a:r>
              <a:rPr lang="pl-PL" dirty="0" smtClean="0"/>
              <a:t>    </a:t>
            </a:r>
            <a:r>
              <a:rPr lang="pl-PL" b="1" dirty="0" smtClean="0"/>
              <a:t>Uprzedni</a:t>
            </a:r>
            <a:r>
              <a:rPr lang="pl-PL" dirty="0" smtClean="0"/>
              <a:t> tryb konsultacji.</a:t>
            </a:r>
          </a:p>
          <a:p>
            <a:pPr>
              <a:buNone/>
            </a:pPr>
            <a:endParaRPr lang="pl-PL" dirty="0" smtClean="0"/>
          </a:p>
          <a:p>
            <a:pPr>
              <a:buNone/>
            </a:pPr>
            <a:r>
              <a:rPr lang="pl-PL" dirty="0" smtClean="0"/>
              <a:t>    Zastrzeżenia powinny dotyczyć osoby pracownika ( zarówno w aspekcie jego dotychczasowego wykonywania obowiązków pracowniczych, jak i spraw niezwiązanych bezpośrednio z pracą, np. sytuacja rodzinna).</a:t>
            </a:r>
          </a:p>
          <a:p>
            <a:pPr>
              <a:buNone/>
            </a:pPr>
            <a:endParaRPr lang="pl-PL" dirty="0" smtClean="0"/>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1052736"/>
            <a:ext cx="7467600" cy="1143000"/>
          </a:xfrm>
        </p:spPr>
        <p:txBody>
          <a:bodyPr>
            <a:normAutofit fontScale="90000"/>
          </a:bodyPr>
          <a:lstStyle/>
          <a:p>
            <a:r>
              <a:rPr lang="pl-PL" dirty="0" smtClean="0"/>
              <a:t>termin, do którego pozostaje aktualna przeprowadzona konsultacja zamiaru wypowiedzenia…</a:t>
            </a:r>
            <a:endParaRPr lang="pl-PL" dirty="0"/>
          </a:p>
        </p:txBody>
      </p:sp>
      <p:sp>
        <p:nvSpPr>
          <p:cNvPr id="3" name="Symbol zastępczy zawartości 2"/>
          <p:cNvSpPr>
            <a:spLocks noGrp="1"/>
          </p:cNvSpPr>
          <p:nvPr>
            <p:ph sz="quarter" idx="1"/>
          </p:nvPr>
        </p:nvSpPr>
        <p:spPr>
          <a:xfrm>
            <a:off x="827584" y="2852936"/>
            <a:ext cx="7467600" cy="2376264"/>
          </a:xfrm>
        </p:spPr>
        <p:txBody>
          <a:bodyPr>
            <a:normAutofit lnSpcReduction="10000"/>
          </a:bodyPr>
          <a:lstStyle/>
          <a:p>
            <a:pPr algn="just"/>
            <a:r>
              <a:rPr lang="pl-PL" dirty="0" smtClean="0"/>
              <a:t>Nie został w przepisie przewidziany termin, do którego pozostaje aktualna przeprowadzona konsultacja zamiaru wypowiedzenia.</a:t>
            </a:r>
          </a:p>
          <a:p>
            <a:pPr algn="just"/>
            <a:endParaRPr lang="pl-PL" dirty="0" smtClean="0"/>
          </a:p>
          <a:p>
            <a:pPr algn="just"/>
            <a:endParaRPr lang="pl-PL" dirty="0" smtClean="0"/>
          </a:p>
          <a:p>
            <a:pPr algn="just">
              <a:buNone/>
            </a:pPr>
            <a:r>
              <a:rPr lang="pl-PL" dirty="0" smtClean="0"/>
              <a:t> </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67544" y="692696"/>
            <a:ext cx="7467600" cy="4873752"/>
          </a:xfrm>
        </p:spPr>
        <p:txBody>
          <a:bodyPr>
            <a:normAutofit fontScale="92500" lnSpcReduction="20000"/>
          </a:bodyPr>
          <a:lstStyle/>
          <a:p>
            <a:pPr algn="just"/>
            <a:r>
              <a:rPr lang="pl-PL" dirty="0" smtClean="0"/>
              <a:t>Zgodnie z wyrokiem Sądu Najwyższego z dnia 17 grudnia 1997r. (I PKN 438/97), upływ czasu lub zmiana okoliczności faktycznych w chwili dokonywania wypowiedzenia, skutkiem czego jest </a:t>
            </a:r>
            <a:r>
              <a:rPr lang="pl-PL" b="1" dirty="0" smtClean="0"/>
              <a:t>ustanie wcześniej przekonsultowanej przyczyny</a:t>
            </a:r>
            <a:r>
              <a:rPr lang="pl-PL" dirty="0" smtClean="0"/>
              <a:t>, powodują obowiązek przeprowadzenia ponownej konsultacji. </a:t>
            </a:r>
          </a:p>
          <a:p>
            <a:pPr algn="just"/>
            <a:endParaRPr lang="pl-PL" dirty="0" smtClean="0"/>
          </a:p>
          <a:p>
            <a:pPr algn="just"/>
            <a:endParaRPr lang="pl-PL" dirty="0" smtClean="0"/>
          </a:p>
          <a:p>
            <a:pPr algn="just"/>
            <a:endParaRPr lang="pl-PL" dirty="0" smtClean="0"/>
          </a:p>
          <a:p>
            <a:pPr algn="just"/>
            <a:r>
              <a:rPr lang="pl-PL" dirty="0" smtClean="0"/>
              <a:t>Zatem okolicznością, która uzasadnia potrzebę przeprowadzenia ponownej konsultacji </a:t>
            </a:r>
            <a:r>
              <a:rPr lang="pl-PL" b="1" dirty="0" smtClean="0"/>
              <a:t>nie jest upływ czasu </a:t>
            </a:r>
            <a:r>
              <a:rPr lang="pl-PL" dirty="0" smtClean="0"/>
              <a:t>sam w sobie, ale </a:t>
            </a:r>
            <a:r>
              <a:rPr lang="pl-PL" b="1" dirty="0" smtClean="0"/>
              <a:t>jego wpływ na aktualność konsultowanej przyczyny wypowiedzenia</a:t>
            </a:r>
            <a:r>
              <a:rPr lang="pl-PL" dirty="0" smtClean="0"/>
              <a:t>.</a:t>
            </a:r>
            <a:endParaRPr lang="pl-PL" dirty="0"/>
          </a:p>
        </p:txBody>
      </p:sp>
      <p:sp>
        <p:nvSpPr>
          <p:cNvPr id="4" name="Strzałka w dół 3"/>
          <p:cNvSpPr/>
          <p:nvPr/>
        </p:nvSpPr>
        <p:spPr>
          <a:xfrm>
            <a:off x="3851920" y="2924944"/>
            <a:ext cx="6480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332656"/>
            <a:ext cx="7467600" cy="1143000"/>
          </a:xfrm>
        </p:spPr>
        <p:txBody>
          <a:bodyPr/>
          <a:lstStyle/>
          <a:p>
            <a:r>
              <a:rPr lang="pl-PL" dirty="0" smtClean="0"/>
              <a:t>Wyrok </a:t>
            </a:r>
            <a:r>
              <a:rPr lang="pl-PL" dirty="0" err="1" smtClean="0"/>
              <a:t>sn</a:t>
            </a:r>
            <a:r>
              <a:rPr lang="pl-PL" dirty="0" smtClean="0"/>
              <a:t> z dnia 2 czerwca 1995r. </a:t>
            </a:r>
            <a:br>
              <a:rPr lang="pl-PL" dirty="0" smtClean="0"/>
            </a:br>
            <a:r>
              <a:rPr lang="pl-PL" dirty="0" smtClean="0"/>
              <a:t>(I PRN 25/95)</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Upływ czasu 8 miesięcy między datą konsultacji w trybie art. 38 Kodeksu pracy a chwilą wypowiedzenia stosunku pracy </a:t>
            </a:r>
            <a:r>
              <a:rPr lang="pl-PL" b="1" dirty="0" smtClean="0"/>
              <a:t>nie stwarza powinności ponowienia konsultacji</a:t>
            </a:r>
            <a:r>
              <a:rPr lang="pl-PL" dirty="0" smtClean="0"/>
              <a:t>, jeżeli powodem niezłożenia pracownikowi wypowiedzenia po przeprowadzeniu konsultacji była choroba pracownika, a okoliczności faktyczne stanowiące uzasadnienie wypowiedzenia </a:t>
            </a:r>
            <a:r>
              <a:rPr lang="pl-PL" b="1" dirty="0" smtClean="0"/>
              <a:t>nie uległy w międzyczasie zmianie.</a:t>
            </a:r>
            <a:endParaRPr lang="pl-PL"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Naruszenie obowiązku konsultacji</a:t>
            </a:r>
            <a:endParaRPr lang="pl-PL" dirty="0"/>
          </a:p>
        </p:txBody>
      </p:sp>
      <p:sp>
        <p:nvSpPr>
          <p:cNvPr id="3" name="Symbol zastępczy zawartości 2"/>
          <p:cNvSpPr>
            <a:spLocks noGrp="1"/>
          </p:cNvSpPr>
          <p:nvPr>
            <p:ph sz="quarter" idx="1"/>
          </p:nvPr>
        </p:nvSpPr>
        <p:spPr/>
        <p:txBody>
          <a:bodyPr/>
          <a:lstStyle/>
          <a:p>
            <a:r>
              <a:rPr lang="pl-PL" dirty="0" smtClean="0"/>
              <a:t>Naruszenie art. 38 </a:t>
            </a:r>
            <a:r>
              <a:rPr lang="pl-PL" dirty="0" err="1" smtClean="0"/>
              <a:t>k.p</a:t>
            </a:r>
            <a:r>
              <a:rPr lang="pl-PL" dirty="0" smtClean="0"/>
              <a:t>. stanowi naruszenie przepisów prawa uzasadniającego odwołanie się do sądu pracy w trybie art. 45 </a:t>
            </a:r>
            <a:r>
              <a:rPr lang="pl-PL" dirty="0" err="1" smtClean="0"/>
              <a:t>k.p</a:t>
            </a:r>
            <a:r>
              <a:rPr lang="pl-PL" dirty="0" smtClean="0"/>
              <a:t>.</a:t>
            </a:r>
          </a:p>
          <a:p>
            <a:endParaRPr lang="pl-PL" dirty="0" smtClean="0"/>
          </a:p>
          <a:p>
            <a:endParaRPr lang="pl-PL" dirty="0" smtClean="0"/>
          </a:p>
          <a:p>
            <a:endParaRPr lang="pl-PL" dirty="0" smtClean="0"/>
          </a:p>
          <a:p>
            <a:pPr algn="just"/>
            <a:r>
              <a:rPr lang="pl-PL" dirty="0" smtClean="0"/>
              <a:t>Pracownikowi przysługują roszczenia związane z nieuzasadnionym/niezgodnym z prawem rozwiązaniem stosunku pracy</a:t>
            </a:r>
            <a:endParaRPr lang="pl-PL" dirty="0"/>
          </a:p>
        </p:txBody>
      </p:sp>
      <p:sp>
        <p:nvSpPr>
          <p:cNvPr id="4" name="Strzałka w dół 3"/>
          <p:cNvSpPr/>
          <p:nvPr/>
        </p:nvSpPr>
        <p:spPr>
          <a:xfrm>
            <a:off x="3635896" y="3068960"/>
            <a:ext cx="1152128"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 zawsze ???</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W wyroku z dnia 24 marca 2000r. (I PKN 544/99) Sąd Najwyższy uznał za </a:t>
            </a:r>
            <a:r>
              <a:rPr lang="pl-PL" b="1" dirty="0" smtClean="0"/>
              <a:t>sprzeczne z zasadami współżycia społecznego</a:t>
            </a:r>
            <a:r>
              <a:rPr lang="pl-PL" dirty="0" smtClean="0"/>
              <a:t> (art. 8 </a:t>
            </a:r>
            <a:r>
              <a:rPr lang="pl-PL" dirty="0" err="1" smtClean="0"/>
              <a:t>k.p</a:t>
            </a:r>
            <a:r>
              <a:rPr lang="pl-PL" dirty="0" smtClean="0"/>
              <a:t>.) żądanie przywrócenia do pracy ze względu na niedopełnienie przez pracodawcę obowiązku konsultacji zamiaru wypowiedzenia umowy o pracę, jeżeli pracownik w sposób istotny naruszył obowiązki pracownicze i zachował się wobec pracodawcy wyjątkowo nielojalnie.</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7467600" cy="1143000"/>
          </a:xfrm>
        </p:spPr>
        <p:txBody>
          <a:bodyPr/>
          <a:lstStyle/>
          <a:p>
            <a:r>
              <a:rPr lang="pl-PL" dirty="0" smtClean="0"/>
              <a:t>Ochrona szczególna</a:t>
            </a:r>
            <a:endParaRPr lang="pl-PL" dirty="0"/>
          </a:p>
        </p:txBody>
      </p:sp>
      <p:sp>
        <p:nvSpPr>
          <p:cNvPr id="3" name="Symbol zastępczy zawartości 2"/>
          <p:cNvSpPr>
            <a:spLocks noGrp="1"/>
          </p:cNvSpPr>
          <p:nvPr>
            <p:ph sz="quarter" idx="1"/>
          </p:nvPr>
        </p:nvSpPr>
        <p:spPr>
          <a:xfrm>
            <a:off x="467544" y="1916832"/>
            <a:ext cx="7467600" cy="2880320"/>
          </a:xfrm>
        </p:spPr>
        <p:txBody>
          <a:bodyPr>
            <a:normAutofit/>
          </a:bodyPr>
          <a:lstStyle/>
          <a:p>
            <a:pPr algn="just">
              <a:buNone/>
            </a:pPr>
            <a:r>
              <a:rPr lang="pl-PL" dirty="0" smtClean="0"/>
              <a:t>   Dotyczy wyłącznie </a:t>
            </a:r>
            <a:r>
              <a:rPr lang="pl-PL" b="1" dirty="0" smtClean="0"/>
              <a:t>wybranych grup </a:t>
            </a:r>
            <a:r>
              <a:rPr lang="pl-PL" dirty="0" smtClean="0"/>
              <a:t>pracowników, których ze względu na ich szczególną sytuację, ustawodawca postanowił objąć dodatkową ochroną.</a:t>
            </a:r>
          </a:p>
          <a:p>
            <a:pPr>
              <a:buNone/>
            </a:pPr>
            <a:endParaRPr lang="pl-PL" dirty="0" smtClean="0"/>
          </a:p>
          <a:p>
            <a:pPr>
              <a:buNone/>
            </a:pPr>
            <a:r>
              <a:rPr lang="pl-PL" dirty="0" smtClean="0"/>
              <a:t>   </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539552" y="620688"/>
            <a:ext cx="7467600" cy="4752528"/>
          </a:xfrm>
        </p:spPr>
        <p:txBody>
          <a:bodyPr/>
          <a:lstStyle/>
          <a:p>
            <a:pPr>
              <a:buNone/>
            </a:pPr>
            <a:r>
              <a:rPr lang="pl-PL" dirty="0" smtClean="0"/>
              <a:t>   W polskim prawie pracy szczególna ochrona trwałości pracy może polegać na: </a:t>
            </a:r>
          </a:p>
          <a:p>
            <a:pPr>
              <a:buNone/>
            </a:pPr>
            <a:endParaRPr lang="pl-PL" dirty="0" smtClean="0"/>
          </a:p>
          <a:p>
            <a:pPr>
              <a:buNone/>
            </a:pPr>
            <a:endParaRPr lang="pl-PL" dirty="0" smtClean="0"/>
          </a:p>
          <a:p>
            <a:pPr algn="just"/>
            <a:r>
              <a:rPr lang="pl-PL" dirty="0" smtClean="0"/>
              <a:t>zakazie wypowiedzenia w określonych sytuacjach,</a:t>
            </a:r>
          </a:p>
          <a:p>
            <a:endParaRPr lang="pl-PL" dirty="0" smtClean="0"/>
          </a:p>
          <a:p>
            <a:r>
              <a:rPr lang="pl-PL" dirty="0" smtClean="0"/>
              <a:t> obowiązku uzyskania zgody podmiotu trzeciego na wypowiedzenie.</a:t>
            </a:r>
          </a:p>
          <a:p>
            <a:pPr>
              <a:buNone/>
            </a:pPr>
            <a:endParaRPr lang="pl-PL"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ZAKAZ WYPOWIEDZENIA</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Zakaz wypowiedzenia stosunku pracy polega na tym, że </a:t>
            </a:r>
            <a:r>
              <a:rPr lang="pl-PL" b="1" dirty="0" smtClean="0"/>
              <a:t>we wskazanych okresach </a:t>
            </a:r>
            <a:r>
              <a:rPr lang="pl-PL" dirty="0" smtClean="0"/>
              <a:t>lub </a:t>
            </a:r>
            <a:r>
              <a:rPr lang="pl-PL" b="1" dirty="0" smtClean="0"/>
              <a:t>wskazanym pracownikom </a:t>
            </a:r>
            <a:r>
              <a:rPr lang="pl-PL" dirty="0" smtClean="0"/>
              <a:t>nie można złożyć oświadczenia o wypowiedzeniu stosunku pracy.</a:t>
            </a:r>
          </a:p>
          <a:p>
            <a:pPr algn="just">
              <a:buNone/>
            </a:pPr>
            <a:endParaRPr lang="pl-PL" dirty="0" smtClean="0"/>
          </a:p>
          <a:p>
            <a:pPr algn="just">
              <a:buNone/>
            </a:pPr>
            <a:r>
              <a:rPr lang="pl-PL" dirty="0" smtClean="0"/>
              <a:t>   Niekiedy następuje </a:t>
            </a:r>
            <a:r>
              <a:rPr lang="pl-PL" b="1" dirty="0" smtClean="0"/>
              <a:t>zakaz wypowiedzenia i rozwiązania stosunku pracy</a:t>
            </a:r>
            <a:r>
              <a:rPr lang="pl-PL" dirty="0" smtClean="0"/>
              <a:t>, oznaczający iż w okresie ochronnym nie tylko nie można dokonać wypowiedzenia, ale stosunek pracy nie może ustać, nawet na podstawie wypowiedzenia złożonego przed rozpoczęciem tego okresu.</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  art. 41 K.P.</a:t>
            </a:r>
            <a:endParaRPr lang="pl-PL" dirty="0"/>
          </a:p>
        </p:txBody>
      </p:sp>
      <p:sp>
        <p:nvSpPr>
          <p:cNvPr id="3" name="Symbol zastępczy zawartości 2"/>
          <p:cNvSpPr>
            <a:spLocks noGrp="1"/>
          </p:cNvSpPr>
          <p:nvPr>
            <p:ph sz="quarter" idx="1"/>
          </p:nvPr>
        </p:nvSpPr>
        <p:spPr/>
        <p:txBody>
          <a:bodyPr>
            <a:normAutofit fontScale="92500"/>
          </a:bodyPr>
          <a:lstStyle/>
          <a:p>
            <a:pPr>
              <a:buNone/>
            </a:pPr>
            <a:r>
              <a:rPr lang="pl-PL" dirty="0" smtClean="0"/>
              <a:t>   Pracodawca nie może wypowiedzieć umowy pracę w czasie urlopu pracownika, a także w czasie innej usprawiedliwionej nieobecności pracownika w pracy, jeżeli nie upłynął jeszcze okres uprawniający do rozwiązania umowy o pracę bez wypowiedzenia.</a:t>
            </a:r>
          </a:p>
          <a:p>
            <a:pPr>
              <a:buNone/>
            </a:pPr>
            <a:endParaRPr lang="pl-PL" dirty="0" smtClean="0"/>
          </a:p>
          <a:p>
            <a:pPr>
              <a:buNone/>
            </a:pPr>
            <a:r>
              <a:rPr lang="pl-PL" dirty="0" smtClean="0"/>
              <a:t>   Usprawiedliwioną nieobecność pracownika w pracy powodującą zakaz wy powiedzenia umowy o pracę jest:</a:t>
            </a:r>
          </a:p>
          <a:p>
            <a:pPr>
              <a:buNone/>
            </a:pPr>
            <a:r>
              <a:rPr lang="pl-PL" dirty="0" smtClean="0"/>
              <a:t>   - urlop wypoczynkowy,</a:t>
            </a:r>
          </a:p>
          <a:p>
            <a:pPr>
              <a:buNone/>
            </a:pPr>
            <a:r>
              <a:rPr lang="pl-PL" dirty="0" smtClean="0"/>
              <a:t>   - urlop wychowawczy,</a:t>
            </a:r>
          </a:p>
          <a:p>
            <a:pPr>
              <a:buNone/>
            </a:pPr>
            <a:r>
              <a:rPr lang="pl-PL" dirty="0" smtClean="0"/>
              <a:t>   - nieobecność w pracy z powodu choroby czy opieki nad dzieckiem…</a:t>
            </a:r>
          </a:p>
          <a:p>
            <a:pPr>
              <a:buNone/>
            </a:pP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7467600" cy="1143000"/>
          </a:xfrm>
        </p:spPr>
        <p:txBody>
          <a:bodyPr>
            <a:normAutofit fontScale="90000"/>
          </a:bodyPr>
          <a:lstStyle/>
          <a:p>
            <a:pPr algn="ctr"/>
            <a:r>
              <a:rPr lang="pl-PL" b="1" dirty="0" smtClean="0"/>
              <a:t>Ochrona trwałości zatrudnienia</a:t>
            </a:r>
            <a:r>
              <a:rPr lang="pl-PL" dirty="0" smtClean="0"/>
              <a:t/>
            </a:r>
            <a:br>
              <a:rPr lang="pl-PL" dirty="0" smtClean="0"/>
            </a:br>
            <a:r>
              <a:rPr lang="pl-PL" dirty="0" smtClean="0"/>
              <a:t>(podział w oparciu o kryterium zakresu zastosowania)</a:t>
            </a:r>
            <a:endParaRPr lang="pl-PL" dirty="0"/>
          </a:p>
        </p:txBody>
      </p:sp>
      <p:graphicFrame>
        <p:nvGraphicFramePr>
          <p:cNvPr id="4" name="Symbol zastępczy zawartości 3"/>
          <p:cNvGraphicFramePr>
            <a:graphicFrameLocks noGrp="1"/>
          </p:cNvGraphicFramePr>
          <p:nvPr>
            <p:ph sz="quarter" idx="1"/>
          </p:nvPr>
        </p:nvGraphicFramePr>
        <p:xfrm>
          <a:off x="467544" y="1772816"/>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96752"/>
            <a:ext cx="7467600" cy="3168352"/>
          </a:xfrm>
        </p:spPr>
        <p:txBody>
          <a:bodyPr>
            <a:normAutofit/>
          </a:bodyPr>
          <a:lstStyle/>
          <a:p>
            <a:pPr algn="just"/>
            <a:r>
              <a:rPr lang="pl-PL" dirty="0" smtClean="0"/>
              <a:t>Co w sytuacji, gdy pracownik, wobec którego złożono wypowiedzenie, wykaże następnie, iż w dniu otrzymania wypowiedzenia był niezdolny do pracy z powodu choroby?</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 stanowisko nr 1</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W uchwale pełnego składu Izby Administracji, Pracy i Ubezpieczeń Społecznych z dnia 11 marca 1993r. (I PZP 68/92), Sąd Najwyższy przyjął, iż przesłanką przewidzianego w art. 41 Kodeksu pracy zakazu wypowiedzenia umowy o pracę jest </a:t>
            </a:r>
            <a:r>
              <a:rPr lang="pl-PL" b="1" dirty="0" smtClean="0"/>
              <a:t>nie tyle choroba</a:t>
            </a:r>
            <a:r>
              <a:rPr lang="pl-PL" dirty="0" smtClean="0"/>
              <a:t>, powodująca jego niezdolność do pracy, ile </a:t>
            </a:r>
            <a:r>
              <a:rPr lang="pl-PL" b="1" dirty="0" smtClean="0"/>
              <a:t>sam fakt nieobecności pracownika z powodu choroby</a:t>
            </a:r>
            <a:r>
              <a:rPr lang="pl-PL" dirty="0" smtClean="0"/>
              <a:t>. Pracownik, który świadczy pracę, nie ujawniając posiadanego zwolnienia lekarskiego, </a:t>
            </a:r>
            <a:r>
              <a:rPr lang="pl-PL" b="1" dirty="0" smtClean="0"/>
              <a:t>nie jest zatem w myśl wskazanego przepisu chroniony</a:t>
            </a:r>
            <a:r>
              <a:rPr lang="pl-PL" dirty="0" smtClean="0"/>
              <a:t>. </a:t>
            </a: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Stanowisko nr 2</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Sąd Najwyższy w uchwale z dnia 6 września 1991r. (I PZP 41/91) uznał, iż bezskuteczne – w rozumieniu art. 45 § 1 Kodeksu pracy – jest wypowiedzenie umowy o pracę dokonane pracownikowi, który najpierw wykonywał pracę, a następnie bez zwłoki wykazał, że w chwili wypowiedzenia był niezdolny z powodu choroby.</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Ochrona przedemerytalna </a:t>
            </a:r>
            <a:br>
              <a:rPr lang="pl-PL" dirty="0" smtClean="0"/>
            </a:br>
            <a:r>
              <a:rPr lang="pl-PL" dirty="0" smtClean="0"/>
              <a:t>  (art. 39 </a:t>
            </a:r>
            <a:r>
              <a:rPr lang="pl-PL" dirty="0" err="1" smtClean="0"/>
              <a:t>k.p</a:t>
            </a:r>
            <a:r>
              <a:rPr lang="pl-PL" dirty="0" smtClean="0"/>
              <a:t>.)</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Zgodnie z przepisami pracodawca nie może wypowiedzieć umowy o pracę pracownikowi, któremu brakuje </a:t>
            </a:r>
            <a:r>
              <a:rPr lang="pl-PL" b="1" dirty="0" smtClean="0"/>
              <a:t>nie więcej niż 4 lata </a:t>
            </a:r>
            <a:r>
              <a:rPr lang="pl-PL" dirty="0" smtClean="0"/>
              <a:t>do osiągnięcia wieku emerytalnego, jeżeli okres zatrudnienia umożliwia mu uzyskanie prawa do emerytury z osiągnięciem tego wieku. </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Wcześniejsza emerytura ?</a:t>
            </a:r>
            <a:endParaRPr lang="pl-PL" dirty="0"/>
          </a:p>
        </p:txBody>
      </p:sp>
      <p:sp>
        <p:nvSpPr>
          <p:cNvPr id="3" name="Symbol zastępczy zawartości 2"/>
          <p:cNvSpPr>
            <a:spLocks noGrp="1"/>
          </p:cNvSpPr>
          <p:nvPr>
            <p:ph sz="quarter" idx="1"/>
          </p:nvPr>
        </p:nvSpPr>
        <p:spPr/>
        <p:txBody>
          <a:bodyPr/>
          <a:lstStyle/>
          <a:p>
            <a:pPr algn="just">
              <a:buNone/>
            </a:pPr>
            <a:r>
              <a:rPr lang="pl-PL" dirty="0" smtClean="0"/>
              <a:t>   Określone grupy pracowników przechodzące na emeryturę wcześniejszą z tytułu zatrudnienia w szczególnych warunkach lub w szczególnym charakterze również są objęte tą ochroną.</a:t>
            </a:r>
          </a:p>
          <a:p>
            <a:pPr algn="just">
              <a:buNone/>
            </a:pPr>
            <a:endParaRPr lang="pl-PL" dirty="0" smtClean="0"/>
          </a:p>
          <a:p>
            <a:pPr algn="just">
              <a:buNone/>
            </a:pPr>
            <a:r>
              <a:rPr lang="pl-PL" dirty="0" smtClean="0"/>
              <a:t>   (wyroki SN z 5 lipca 2011 r., I PK 15/2011 i 9 marca 2009 r., I PK 180/ 08).</a:t>
            </a: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wypowiedzenie zmieniające warunki pracy i płacy.</a:t>
            </a:r>
            <a:endParaRPr lang="pl-PL" dirty="0"/>
          </a:p>
        </p:txBody>
      </p:sp>
      <p:sp>
        <p:nvSpPr>
          <p:cNvPr id="3" name="Symbol zastępczy zawartości 2"/>
          <p:cNvSpPr>
            <a:spLocks noGrp="1"/>
          </p:cNvSpPr>
          <p:nvPr>
            <p:ph sz="quarter" idx="1"/>
          </p:nvPr>
        </p:nvSpPr>
        <p:spPr/>
        <p:txBody>
          <a:bodyPr>
            <a:normAutofit lnSpcReduction="10000"/>
          </a:bodyPr>
          <a:lstStyle/>
          <a:p>
            <a:pPr>
              <a:buNone/>
            </a:pPr>
            <a:r>
              <a:rPr lang="pl-PL" b="1" dirty="0" smtClean="0"/>
              <a:t>   ZASADA: </a:t>
            </a:r>
          </a:p>
          <a:p>
            <a:pPr>
              <a:buNone/>
            </a:pPr>
            <a:r>
              <a:rPr lang="pl-PL" dirty="0" smtClean="0"/>
              <a:t>   Zakaz obejmuje również wypowiedzenie zmieniające warunki pracy i płacy. </a:t>
            </a:r>
          </a:p>
          <a:p>
            <a:pPr>
              <a:buNone/>
            </a:pPr>
            <a:r>
              <a:rPr lang="pl-PL" b="1" dirty="0" smtClean="0"/>
              <a:t> </a:t>
            </a:r>
          </a:p>
          <a:p>
            <a:pPr>
              <a:buNone/>
            </a:pPr>
            <a:r>
              <a:rPr lang="pl-PL" b="1" dirty="0" smtClean="0"/>
              <a:t>   WYJĄTKI: </a:t>
            </a:r>
          </a:p>
          <a:p>
            <a:r>
              <a:rPr lang="pl-PL" dirty="0" smtClean="0"/>
              <a:t>wypowiedzenie stało się konieczne ze względu na wprowadzenie nowych zasad wynagradzania dotyczącego </a:t>
            </a:r>
            <a:r>
              <a:rPr lang="pl-PL" b="1" dirty="0" smtClean="0"/>
              <a:t>ogółu pracowników </a:t>
            </a:r>
            <a:r>
              <a:rPr lang="pl-PL" dirty="0" smtClean="0"/>
              <a:t>zatrudnionych w firmie (grupie, do której należy pracownik)</a:t>
            </a:r>
          </a:p>
          <a:p>
            <a:pPr>
              <a:buNone/>
            </a:pPr>
            <a:endParaRPr lang="pl-PL" dirty="0" smtClean="0"/>
          </a:p>
          <a:p>
            <a:r>
              <a:rPr lang="pl-PL" dirty="0" smtClean="0"/>
              <a:t>orzeczenie lekarskie stwierdza utratę zdolności do wykonywania dotychczasowej pracy</a:t>
            </a:r>
          </a:p>
          <a:p>
            <a:pPr>
              <a:buNone/>
            </a:pPr>
            <a:endParaRPr lang="pl-PL"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Przepisu art. 39 nie stosuje się:</a:t>
            </a:r>
            <a:endParaRPr lang="pl-PL" dirty="0"/>
          </a:p>
        </p:txBody>
      </p:sp>
      <p:sp>
        <p:nvSpPr>
          <p:cNvPr id="3" name="Symbol zastępczy zawartości 2"/>
          <p:cNvSpPr>
            <a:spLocks noGrp="1"/>
          </p:cNvSpPr>
          <p:nvPr>
            <p:ph sz="quarter" idx="1"/>
          </p:nvPr>
        </p:nvSpPr>
        <p:spPr/>
        <p:txBody>
          <a:bodyPr/>
          <a:lstStyle/>
          <a:p>
            <a:r>
              <a:rPr lang="pl-PL" dirty="0" smtClean="0"/>
              <a:t>w razie uzyskania przez pracownika prawa do renty z tytułu całkowitej niezdolności do pracy,</a:t>
            </a:r>
          </a:p>
          <a:p>
            <a:endParaRPr lang="pl-PL" dirty="0" smtClean="0"/>
          </a:p>
          <a:p>
            <a:r>
              <a:rPr lang="pl-PL" dirty="0" smtClean="0"/>
              <a:t>w razie ogłoszenie upadłości lub likwidacji zakładu pracy.</a:t>
            </a: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1600200"/>
            <a:ext cx="7467600" cy="1684784"/>
          </a:xfrm>
        </p:spPr>
        <p:txBody>
          <a:bodyPr/>
          <a:lstStyle/>
          <a:p>
            <a:pPr algn="just">
              <a:buNone/>
            </a:pPr>
            <a:r>
              <a:rPr lang="pl-PL" dirty="0" smtClean="0"/>
              <a:t>   Ochrona przed wypowiedzeniem </a:t>
            </a:r>
            <a:r>
              <a:rPr lang="pl-PL" b="1" dirty="0" smtClean="0"/>
              <a:t>nie wyklucza </a:t>
            </a:r>
            <a:r>
              <a:rPr lang="pl-PL" dirty="0" smtClean="0"/>
              <a:t>tzw. zwolnienia dyscyplinarnego lub za porozumieniem stron.</a:t>
            </a: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Art. 177 </a:t>
            </a:r>
            <a:r>
              <a:rPr lang="pl-PL" dirty="0" err="1" smtClean="0"/>
              <a:t>k.p</a:t>
            </a:r>
            <a:r>
              <a:rPr lang="pl-PL" dirty="0" smtClean="0"/>
              <a:t>.</a:t>
            </a:r>
            <a:endParaRPr lang="pl-PL" dirty="0"/>
          </a:p>
        </p:txBody>
      </p:sp>
      <p:sp>
        <p:nvSpPr>
          <p:cNvPr id="3" name="Symbol zastępczy zawartości 2"/>
          <p:cNvSpPr>
            <a:spLocks noGrp="1"/>
          </p:cNvSpPr>
          <p:nvPr>
            <p:ph sz="quarter" idx="1"/>
          </p:nvPr>
        </p:nvSpPr>
        <p:spPr/>
        <p:txBody>
          <a:bodyPr/>
          <a:lstStyle/>
          <a:p>
            <a:pPr>
              <a:buNone/>
            </a:pPr>
            <a:r>
              <a:rPr lang="pl-PL" b="1" dirty="0" smtClean="0"/>
              <a:t>   </a:t>
            </a:r>
            <a:r>
              <a:rPr lang="pl-PL" dirty="0" smtClean="0"/>
              <a:t>Pracodawca nie może wypowiedzieć ani rozwiązać umowy o pracę w okresie ciąży, a także w okresie urlopu macierzyńskiego pracownicy.</a:t>
            </a:r>
          </a:p>
          <a:p>
            <a:pPr>
              <a:buNone/>
            </a:pPr>
            <a:endParaRPr lang="pl-PL" dirty="0" smtClean="0"/>
          </a:p>
          <a:p>
            <a:pPr algn="just">
              <a:buNone/>
            </a:pPr>
            <a:r>
              <a:rPr lang="pl-PL" dirty="0" smtClean="0"/>
              <a:t>   Zakaz wypowiedzenia i rozwiązania umowy o pracę, rozumiany jest jako zakaz złożenia w okresie ochronnym oświadczenia woli o wypowiedzeniu, jak również zakaz rozwiązania umowy wypowiedzianej wcześniej, jeszcze przed rozpoczęciem tego okresu.</a:t>
            </a: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Okres ochronny</a:t>
            </a:r>
            <a:endParaRPr lang="pl-PL" dirty="0"/>
          </a:p>
        </p:txBody>
      </p:sp>
      <p:sp>
        <p:nvSpPr>
          <p:cNvPr id="3" name="Symbol zastępczy zawartości 2"/>
          <p:cNvSpPr>
            <a:spLocks noGrp="1"/>
          </p:cNvSpPr>
          <p:nvPr>
            <p:ph sz="quarter" idx="1"/>
          </p:nvPr>
        </p:nvSpPr>
        <p:spPr/>
        <p:txBody>
          <a:bodyPr>
            <a:normAutofit/>
          </a:bodyPr>
          <a:lstStyle/>
          <a:p>
            <a:r>
              <a:rPr lang="pl-PL" b="1" dirty="0" smtClean="0"/>
              <a:t>Okres ochronny rozpoczyna się z chwilą zajścia pracownicy w ciążę</a:t>
            </a:r>
            <a:r>
              <a:rPr lang="pl-PL" dirty="0" smtClean="0"/>
              <a:t> </a:t>
            </a:r>
          </a:p>
          <a:p>
            <a:pPr>
              <a:buNone/>
            </a:pPr>
            <a:r>
              <a:rPr lang="pl-PL" dirty="0" smtClean="0"/>
              <a:t>    (tak orz. SN z 31.12.1957 r., I CR 1226/57, OSN 1959/2/46; orz. SN z 05.01.1952 r., I 2C 501/51).</a:t>
            </a:r>
          </a:p>
          <a:p>
            <a:pPr>
              <a:buNone/>
            </a:pPr>
            <a:endParaRPr lang="pl-PL" dirty="0" smtClean="0"/>
          </a:p>
          <a:p>
            <a:pPr algn="just"/>
            <a:r>
              <a:rPr lang="pl-PL" b="1" dirty="0" smtClean="0"/>
              <a:t>Okres ochronny</a:t>
            </a:r>
            <a:r>
              <a:rPr lang="pl-PL" dirty="0" smtClean="0"/>
              <a:t> objęty zakazem wypowiadania i rozwiązywania stosunku pracy </a:t>
            </a:r>
            <a:r>
              <a:rPr lang="pl-PL" b="1" dirty="0" smtClean="0"/>
              <a:t>kończy się </a:t>
            </a:r>
            <a:r>
              <a:rPr lang="pl-PL" dirty="0" smtClean="0"/>
              <a:t>najczęściej z upływem urlopu macierzyńskiego, a gdy pracownica wnioskuje o udzielenie urlopu wychowawczego, z upływem okresu, w którym korzystała z tego ostatniego.</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powszechna</a:t>
            </a:r>
            <a:endParaRPr lang="pl-PL" dirty="0"/>
          </a:p>
        </p:txBody>
      </p:sp>
      <p:sp>
        <p:nvSpPr>
          <p:cNvPr id="3" name="Symbol zastępczy zawartości 2"/>
          <p:cNvSpPr>
            <a:spLocks noGrp="1"/>
          </p:cNvSpPr>
          <p:nvPr>
            <p:ph sz="quarter" idx="1"/>
          </p:nvPr>
        </p:nvSpPr>
        <p:spPr/>
        <p:txBody>
          <a:bodyPr/>
          <a:lstStyle/>
          <a:p>
            <a:pPr>
              <a:buNone/>
            </a:pPr>
            <a:r>
              <a:rPr lang="pl-PL" dirty="0" smtClean="0"/>
              <a:t>   należy ją odnieść do </a:t>
            </a:r>
            <a:r>
              <a:rPr lang="pl-PL" b="1" dirty="0" smtClean="0"/>
              <a:t>wszystkich pracowników zatrudnionych na podstawie umowy o pracę na czas nieokreślony </a:t>
            </a:r>
            <a:r>
              <a:rPr lang="pl-PL" dirty="0" smtClean="0"/>
              <a:t>i obejmuje ona: </a:t>
            </a:r>
          </a:p>
          <a:p>
            <a:pPr>
              <a:buNone/>
            </a:pPr>
            <a:endParaRPr lang="pl-PL" dirty="0" smtClean="0"/>
          </a:p>
          <a:p>
            <a:r>
              <a:rPr lang="pl-PL" dirty="0" smtClean="0"/>
              <a:t>obowiązek </a:t>
            </a:r>
            <a:r>
              <a:rPr lang="pl-PL" b="1" dirty="0" smtClean="0"/>
              <a:t>uzasadnienia</a:t>
            </a:r>
            <a:r>
              <a:rPr lang="pl-PL" dirty="0" smtClean="0"/>
              <a:t> wypowiedzenia umowy o pracę na czas nieokreślony</a:t>
            </a:r>
          </a:p>
          <a:p>
            <a:pPr>
              <a:buNone/>
            </a:pPr>
            <a:endParaRPr lang="pl-PL" dirty="0" smtClean="0"/>
          </a:p>
          <a:p>
            <a:r>
              <a:rPr lang="pl-PL" dirty="0" smtClean="0"/>
              <a:t>możliwość wypowiedzenia dopiero po wyczerpaniu określonego w przepisach trybu (obowiązek </a:t>
            </a:r>
            <a:r>
              <a:rPr lang="pl-PL" b="1" dirty="0" smtClean="0"/>
              <a:t>konsultacji</a:t>
            </a:r>
            <a:r>
              <a:rPr lang="pl-PL" dirty="0" smtClean="0"/>
              <a:t> zamiaru wypowiedzenia ze związkiem zawodowym) oraz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algn="just"/>
            <a:r>
              <a:rPr lang="pl-PL" dirty="0" smtClean="0"/>
              <a:t>W przypadku poronienia ochrona kończy się po wykorzystaniu zwolnienia lekarskiego, ponieważ poronienie formalnie traktuje się jako chorobę (tak -  Jackowiak U. komentarz do art. 177 kodeksu pracy).</a:t>
            </a: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Obowiązek uzyskania zgody podmiotu trzeciego na wypowiedzenie.</a:t>
            </a:r>
            <a:endParaRPr lang="pl-PL" dirty="0"/>
          </a:p>
        </p:txBody>
      </p:sp>
      <p:sp>
        <p:nvSpPr>
          <p:cNvPr id="3" name="Symbol zastępczy zawartości 2"/>
          <p:cNvSpPr>
            <a:spLocks noGrp="1"/>
          </p:cNvSpPr>
          <p:nvPr>
            <p:ph sz="quarter" idx="1"/>
          </p:nvPr>
        </p:nvSpPr>
        <p:spPr/>
        <p:txBody>
          <a:bodyPr/>
          <a:lstStyle/>
          <a:p>
            <a:endParaRPr lang="pl-PL" dirty="0" smtClean="0"/>
          </a:p>
          <a:p>
            <a:pPr algn="just">
              <a:buNone/>
            </a:pPr>
            <a:r>
              <a:rPr lang="pl-PL" dirty="0" smtClean="0"/>
              <a:t>   art. 32 ustawy z 23 maja 1991 r. o związkach zawodowych (</a:t>
            </a:r>
            <a:r>
              <a:rPr lang="pl-PL" dirty="0" err="1" smtClean="0"/>
              <a:t>t.j</a:t>
            </a:r>
            <a:r>
              <a:rPr lang="pl-PL" dirty="0" smtClean="0"/>
              <a:t>. </a:t>
            </a:r>
            <a:r>
              <a:rPr lang="pl-PL" dirty="0" err="1" smtClean="0"/>
              <a:t>Dz.U</a:t>
            </a:r>
            <a:r>
              <a:rPr lang="pl-PL" dirty="0" smtClean="0"/>
              <a:t>. z 2001 r. nr 79, poz. 854 z </a:t>
            </a:r>
            <a:r>
              <a:rPr lang="pl-PL" dirty="0" err="1" smtClean="0"/>
              <a:t>późn</a:t>
            </a:r>
            <a:r>
              <a:rPr lang="pl-PL" dirty="0" smtClean="0"/>
              <a:t>. zm.).</a:t>
            </a: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67544" y="908720"/>
            <a:ext cx="7467600" cy="4873752"/>
          </a:xfrm>
        </p:spPr>
        <p:txBody>
          <a:bodyPr>
            <a:normAutofit fontScale="92500" lnSpcReduction="20000"/>
          </a:bodyPr>
          <a:lstStyle/>
          <a:p>
            <a:pPr>
              <a:buNone/>
            </a:pPr>
            <a:r>
              <a:rPr lang="pl-PL" b="1" dirty="0" smtClean="0"/>
              <a:t>   Art. 32. </a:t>
            </a:r>
            <a:r>
              <a:rPr lang="pl-PL" dirty="0" smtClean="0"/>
              <a:t>1. Pracodawca bez zgody zarządu zakładowej organizacji związkowej nie może:</a:t>
            </a:r>
          </a:p>
          <a:p>
            <a:pPr>
              <a:buNone/>
            </a:pPr>
            <a:endParaRPr lang="pl-PL" dirty="0" smtClean="0"/>
          </a:p>
          <a:p>
            <a:pPr algn="just">
              <a:buNone/>
            </a:pPr>
            <a:r>
              <a:rPr lang="pl-PL" dirty="0" smtClean="0"/>
              <a:t>   1)   wypowiedzieć ani rozwiązać stosunku pracy z </a:t>
            </a:r>
            <a:r>
              <a:rPr lang="pl-PL" b="1" dirty="0" smtClean="0"/>
              <a:t>imiennie wskazanym uchwałą zarządu jego członkiem </a:t>
            </a:r>
            <a:r>
              <a:rPr lang="pl-PL" dirty="0" smtClean="0"/>
              <a:t>lub z innym pracownikiem będącym członkiem danej zakładowej organizacji związkowej, </a:t>
            </a:r>
            <a:r>
              <a:rPr lang="pl-PL" b="1" dirty="0" smtClean="0"/>
              <a:t>upoważnionym do reprezentowania </a:t>
            </a:r>
            <a:r>
              <a:rPr lang="pl-PL" dirty="0" smtClean="0"/>
              <a:t>tej organizacji wobec pracodawcy albo organu lub osoby dokonującej za pracodawcę czynności w sprawach z zakresu prawa pracy,</a:t>
            </a:r>
          </a:p>
          <a:p>
            <a:pPr algn="just">
              <a:buNone/>
            </a:pPr>
            <a:endParaRPr lang="pl-PL" dirty="0" smtClean="0"/>
          </a:p>
          <a:p>
            <a:pPr algn="just">
              <a:buNone/>
            </a:pPr>
            <a:r>
              <a:rPr lang="pl-PL" dirty="0" smtClean="0"/>
              <a:t>    2)   zmienić jednostronnie warunków pracy lub płacy na niekorzyść pracownika, o którym mowa w </a:t>
            </a:r>
            <a:r>
              <a:rPr lang="pl-PL" dirty="0" err="1" smtClean="0"/>
              <a:t>pkt</a:t>
            </a:r>
            <a:r>
              <a:rPr lang="pl-PL" dirty="0" smtClean="0"/>
              <a:t> 1</a:t>
            </a:r>
          </a:p>
          <a:p>
            <a:pPr algn="just">
              <a:buNone/>
            </a:pPr>
            <a:r>
              <a:rPr lang="pl-PL" dirty="0" smtClean="0"/>
              <a:t>    - z wyjątkiem gdy dopuszczają to odrębne przepisy.</a:t>
            </a:r>
          </a:p>
          <a:p>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7467600" cy="1143000"/>
          </a:xfrm>
        </p:spPr>
        <p:txBody>
          <a:bodyPr>
            <a:normAutofit fontScale="90000"/>
          </a:bodyPr>
          <a:lstStyle/>
          <a:p>
            <a:pPr algn="just"/>
            <a:r>
              <a:rPr lang="pl-PL" dirty="0" smtClean="0"/>
              <a:t>Związanie pracodawcy stanowiskiem zarządu zakładowej organizacji związkowej</a:t>
            </a:r>
            <a:endParaRPr lang="pl-PL" dirty="0"/>
          </a:p>
        </p:txBody>
      </p:sp>
      <p:sp>
        <p:nvSpPr>
          <p:cNvPr id="3" name="Symbol zastępczy zawartości 2"/>
          <p:cNvSpPr>
            <a:spLocks noGrp="1"/>
          </p:cNvSpPr>
          <p:nvPr>
            <p:ph sz="quarter" idx="1"/>
          </p:nvPr>
        </p:nvSpPr>
        <p:spPr>
          <a:xfrm>
            <a:off x="395536" y="1984248"/>
            <a:ext cx="7467600" cy="4873752"/>
          </a:xfrm>
        </p:spPr>
        <p:txBody>
          <a:bodyPr/>
          <a:lstStyle/>
          <a:p>
            <a:pPr algn="just">
              <a:buNone/>
            </a:pPr>
            <a:r>
              <a:rPr lang="pl-PL" dirty="0" smtClean="0"/>
              <a:t>   „</a:t>
            </a:r>
            <a:r>
              <a:rPr lang="pl-PL" i="1" dirty="0" smtClean="0"/>
              <a:t>Przepis art. 32 ust. 1 ustawy z 1991 r. o związkach zawodowych </a:t>
            </a:r>
            <a:r>
              <a:rPr lang="pl-PL" b="1" i="1" dirty="0" smtClean="0"/>
              <a:t>nie zawiera żadnych wyłączeń </a:t>
            </a:r>
            <a:r>
              <a:rPr lang="pl-PL" i="1" dirty="0" smtClean="0"/>
              <a:t>spod przewidzianej w nim ochrony, gdyż nie można wykluczyć, że wypowiedzenie lub rozwiązanie stosunku pracy przez pracodawcę może stać się jedynie pretekstem do pozbycia się pracownika prowadzącego działalność związkową”.</a:t>
            </a:r>
            <a:endParaRPr lang="pl-PL" i="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endParaRPr lang="pl-PL" dirty="0" smtClean="0"/>
          </a:p>
          <a:p>
            <a:pPr algn="just">
              <a:buNone/>
            </a:pPr>
            <a:r>
              <a:rPr lang="pl-PL" i="1" dirty="0" smtClean="0"/>
              <a:t>   „ (…) w każdym przypadku zamiaru wypowiedzenia (rozwiązania) umowy o pracę pracownikowi określonemu w art. 32 ust. 1 </a:t>
            </a:r>
            <a:r>
              <a:rPr lang="pl-PL" i="1" dirty="0" err="1" smtClean="0"/>
              <a:t>pkt</a:t>
            </a:r>
            <a:r>
              <a:rPr lang="pl-PL" i="1" dirty="0" smtClean="0"/>
              <a:t> 1 ustawy o związkach zawodowych pracodawca </a:t>
            </a:r>
            <a:r>
              <a:rPr lang="pl-PL" b="1" i="1" dirty="0" smtClean="0"/>
              <a:t>związany jest </a:t>
            </a:r>
            <a:r>
              <a:rPr lang="pl-PL" i="1" dirty="0" smtClean="0"/>
              <a:t>stanowiskiem zarządu zakładowej organizacji związkowej w tym zakresie”.</a:t>
            </a:r>
          </a:p>
          <a:p>
            <a:pPr algn="just">
              <a:buNone/>
            </a:pPr>
            <a:endParaRPr lang="pl-PL" i="1" dirty="0" smtClean="0"/>
          </a:p>
          <a:p>
            <a:pPr algn="ctr">
              <a:buNone/>
            </a:pPr>
            <a:r>
              <a:rPr lang="pl-PL" sz="1800" dirty="0" smtClean="0"/>
              <a:t>( wyrok SN z dnia 14 maja 2014 r., II PK 202/13)</a:t>
            </a:r>
            <a:endParaRPr lang="pl-PL" sz="18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04664"/>
            <a:ext cx="7467600" cy="6069288"/>
          </a:xfrm>
        </p:spPr>
        <p:txBody>
          <a:bodyPr/>
          <a:lstStyle/>
          <a:p>
            <a:pPr>
              <a:buNone/>
            </a:pPr>
            <a:r>
              <a:rPr lang="pl-PL" dirty="0" smtClean="0"/>
              <a:t>   art. 30 § 4 </a:t>
            </a:r>
            <a:r>
              <a:rPr lang="pl-PL" dirty="0" err="1" smtClean="0"/>
              <a:t>k.p</a:t>
            </a:r>
            <a:r>
              <a:rPr lang="pl-PL" dirty="0" smtClean="0"/>
              <a:t>. </a:t>
            </a:r>
          </a:p>
          <a:p>
            <a:pPr>
              <a:buNone/>
            </a:pPr>
            <a:r>
              <a:rPr lang="pl-PL" dirty="0" smtClean="0"/>
              <a:t>  „w oświadczeniu pracodawcy o wypowiedzeniu umowy o pracę zawartej na czas </a:t>
            </a:r>
            <a:r>
              <a:rPr lang="pl-PL" b="1" dirty="0" smtClean="0"/>
              <a:t>nie określony </a:t>
            </a:r>
            <a:r>
              <a:rPr lang="pl-PL" dirty="0" smtClean="0"/>
              <a:t>lub o rozwiązaniu umowy o pracę bez wypowiedzenia powinna być wskazana </a:t>
            </a:r>
            <a:r>
              <a:rPr lang="pl-PL" b="1" dirty="0" smtClean="0"/>
              <a:t>przyczyna</a:t>
            </a:r>
            <a:r>
              <a:rPr lang="pl-PL" dirty="0" smtClean="0"/>
              <a:t> uzasadniająca wypowiedzenie lub rozwiązanie umowy”. </a:t>
            </a:r>
          </a:p>
          <a:p>
            <a:pPr>
              <a:buNone/>
            </a:pPr>
            <a:endParaRPr lang="pl-PL" dirty="0" smtClean="0"/>
          </a:p>
          <a:p>
            <a:pPr>
              <a:buNone/>
            </a:pPr>
            <a:r>
              <a:rPr lang="pl-PL" dirty="0" smtClean="0"/>
              <a:t>   Niewykonanie tego obowiązku kwalifikowane jest jako naruszenie przepisów regulujących wypowiadanie umów o pracę w rozumieniu art. 45 § 1 </a:t>
            </a:r>
            <a:r>
              <a:rPr lang="pl-PL" dirty="0" err="1" smtClean="0"/>
              <a:t>k.p</a:t>
            </a:r>
            <a:r>
              <a:rPr lang="pl-PL" dirty="0" smtClean="0"/>
              <a:t>.</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7467600" cy="1143000"/>
          </a:xfrm>
        </p:spPr>
        <p:txBody>
          <a:bodyPr>
            <a:noAutofit/>
          </a:bodyPr>
          <a:lstStyle/>
          <a:p>
            <a:r>
              <a:rPr lang="pl-PL" sz="2400" dirty="0" smtClean="0"/>
              <a:t>Różnica między przyczyną wypowiedzenia, o której mowa w art. </a:t>
            </a:r>
            <a:r>
              <a:rPr lang="pl-PL" sz="2400" b="1" dirty="0" smtClean="0"/>
              <a:t>30 § 4 </a:t>
            </a:r>
            <a:r>
              <a:rPr lang="pl-PL" sz="2400" b="1" dirty="0" err="1" smtClean="0"/>
              <a:t>k.p</a:t>
            </a:r>
            <a:r>
              <a:rPr lang="pl-PL" sz="2400" b="1" dirty="0" smtClean="0"/>
              <a:t>. </a:t>
            </a:r>
            <a:r>
              <a:rPr lang="pl-PL" sz="2400" dirty="0" smtClean="0"/>
              <a:t>a uzasadnionym wypowiedzeniem z art. </a:t>
            </a:r>
            <a:r>
              <a:rPr lang="pl-PL" sz="2400" b="1" dirty="0" smtClean="0"/>
              <a:t>45 § 1 </a:t>
            </a:r>
            <a:r>
              <a:rPr lang="pl-PL" sz="2400" b="1" dirty="0" err="1" smtClean="0"/>
              <a:t>k.p</a:t>
            </a:r>
            <a:r>
              <a:rPr lang="pl-PL" sz="2400" b="1" dirty="0" smtClean="0"/>
              <a:t>.</a:t>
            </a:r>
            <a:endParaRPr lang="pl-PL" sz="2400" b="1" dirty="0"/>
          </a:p>
        </p:txBody>
      </p:sp>
      <p:sp>
        <p:nvSpPr>
          <p:cNvPr id="3" name="Symbol zastępczy zawartości 2"/>
          <p:cNvSpPr>
            <a:spLocks noGrp="1"/>
          </p:cNvSpPr>
          <p:nvPr>
            <p:ph sz="quarter" idx="1"/>
          </p:nvPr>
        </p:nvSpPr>
        <p:spPr>
          <a:xfrm>
            <a:off x="467544" y="1984248"/>
            <a:ext cx="7467600" cy="4613104"/>
          </a:xfrm>
        </p:spPr>
        <p:txBody>
          <a:bodyPr/>
          <a:lstStyle/>
          <a:p>
            <a:r>
              <a:rPr lang="pl-PL" dirty="0" smtClean="0"/>
              <a:t>art. </a:t>
            </a:r>
            <a:r>
              <a:rPr lang="pl-PL" b="1" dirty="0" smtClean="0"/>
              <a:t>30 § 4 </a:t>
            </a:r>
            <a:r>
              <a:rPr lang="pl-PL" b="1" dirty="0" err="1" smtClean="0"/>
              <a:t>k.p</a:t>
            </a:r>
            <a:r>
              <a:rPr lang="pl-PL" b="1" dirty="0" smtClean="0"/>
              <a:t>.  - przyczyna wypowiedzenia</a:t>
            </a:r>
          </a:p>
          <a:p>
            <a:endParaRPr lang="pl-PL" b="1" dirty="0" smtClean="0"/>
          </a:p>
          <a:p>
            <a:r>
              <a:rPr lang="pl-PL" b="1" dirty="0" smtClean="0"/>
              <a:t>art. 45 § 1 </a:t>
            </a:r>
            <a:r>
              <a:rPr lang="pl-PL" b="1" dirty="0" err="1" smtClean="0"/>
              <a:t>k.p</a:t>
            </a:r>
            <a:r>
              <a:rPr lang="pl-PL" b="1" dirty="0" smtClean="0"/>
              <a:t>. – uzasadnienie wypowiedzenia</a:t>
            </a:r>
          </a:p>
          <a:p>
            <a:endParaRPr lang="pl-PL" b="1" dirty="0" smtClean="0"/>
          </a:p>
          <a:p>
            <a:r>
              <a:rPr lang="pl-PL" dirty="0" smtClean="0"/>
              <a:t>podana przyczyna jest tylko </a:t>
            </a:r>
            <a:r>
              <a:rPr lang="pl-PL" b="1" dirty="0" smtClean="0"/>
              <a:t>częścią</a:t>
            </a:r>
            <a:r>
              <a:rPr lang="pl-PL" dirty="0" smtClean="0"/>
              <a:t> uzasadnienia (choć najważniejszą) </a:t>
            </a:r>
          </a:p>
          <a:p>
            <a:r>
              <a:rPr lang="pl-PL" dirty="0" smtClean="0"/>
              <a:t>przyczyna ta, nawet, gdy jest prawdziwa, może nie uzasadniać wypowiedzenia</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395536" y="332656"/>
            <a:ext cx="7467600" cy="5949280"/>
          </a:xfrm>
        </p:spPr>
        <p:txBody>
          <a:bodyPr>
            <a:normAutofit lnSpcReduction="10000"/>
          </a:bodyPr>
          <a:lstStyle/>
          <a:p>
            <a:pPr>
              <a:buNone/>
            </a:pPr>
            <a:r>
              <a:rPr lang="pl-PL" dirty="0" smtClean="0"/>
              <a:t>   Podanie prawdziwej przyczyny nieuzasadniającej wypowiedzenie nie narusza art. 30 § 4 </a:t>
            </a:r>
            <a:r>
              <a:rPr lang="pl-PL" dirty="0" err="1" smtClean="0"/>
              <a:t>k.p</a:t>
            </a:r>
            <a:r>
              <a:rPr lang="pl-PL" dirty="0" smtClean="0"/>
              <a:t>., może zaś naruszać art. 45 § 1 </a:t>
            </a:r>
            <a:r>
              <a:rPr lang="pl-PL" dirty="0" err="1" smtClean="0"/>
              <a:t>k.p</a:t>
            </a:r>
            <a:r>
              <a:rPr lang="pl-PL" dirty="0" smtClean="0"/>
              <a:t>.</a:t>
            </a:r>
          </a:p>
          <a:p>
            <a:pPr>
              <a:buNone/>
            </a:pPr>
            <a:endParaRPr lang="pl-PL" dirty="0" smtClean="0"/>
          </a:p>
          <a:p>
            <a:pPr algn="just">
              <a:buNone/>
            </a:pPr>
            <a:r>
              <a:rPr lang="pl-PL" dirty="0" smtClean="0"/>
              <a:t>   „(…) </a:t>
            </a:r>
            <a:r>
              <a:rPr lang="pl-PL" i="1" dirty="0" smtClean="0"/>
              <a:t>Powód ten musi być prawdziwy (rzeczywiście istnieć). </a:t>
            </a:r>
            <a:r>
              <a:rPr lang="pl-PL" b="1" i="1" dirty="0" smtClean="0"/>
              <a:t>Może jednak nie być wystarczający. </a:t>
            </a:r>
            <a:r>
              <a:rPr lang="pl-PL" i="1" dirty="0" smtClean="0"/>
              <a:t>Pracownik może go kwestionować, powołując się na okoliczności dotyczące jego pracy (staż, stosunek do obowiązków pracowniczych, kwalifikacje), wskazujące na niezasadność wypowiedzenia. Może też powołać się na okoliczności uzasadniające postawienie pracodawcy zarzutu nadużycia prawa podmiotowego (zasady współżycia społecznego)”.</a:t>
            </a:r>
            <a:r>
              <a:rPr lang="pl-PL" dirty="0" smtClean="0"/>
              <a:t> </a:t>
            </a:r>
          </a:p>
          <a:p>
            <a:pPr algn="just">
              <a:buNone/>
            </a:pPr>
            <a:endParaRPr lang="pl-PL" dirty="0" smtClean="0"/>
          </a:p>
          <a:p>
            <a:pPr algn="ctr">
              <a:buNone/>
            </a:pPr>
            <a:r>
              <a:rPr lang="pl-PL" dirty="0" smtClean="0"/>
              <a:t>(wyrok SN z dnia 1 kwietnia 2014 r., I PK 244/13)</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algn="just">
              <a:buNone/>
            </a:pPr>
            <a:r>
              <a:rPr lang="pl-PL" dirty="0" smtClean="0"/>
              <a:t>   „</a:t>
            </a:r>
            <a:r>
              <a:rPr lang="pl-PL" i="1" dirty="0" smtClean="0"/>
              <a:t>Przyczyna stanowiąca uzasadnienie wypowiedzenie stosunku pracy winna być </a:t>
            </a:r>
            <a:r>
              <a:rPr lang="pl-PL" b="1" i="1" dirty="0" smtClean="0"/>
              <a:t>rzeczywista, konkretna</a:t>
            </a:r>
            <a:r>
              <a:rPr lang="pl-PL" i="1" dirty="0" smtClean="0"/>
              <a:t>, a pracownik </a:t>
            </a:r>
            <a:r>
              <a:rPr lang="pl-PL" b="1" i="1" dirty="0" smtClean="0"/>
              <a:t>winien o niej wiedzieć</a:t>
            </a:r>
            <a:r>
              <a:rPr lang="pl-PL" dirty="0" smtClean="0"/>
              <a:t>” </a:t>
            </a:r>
          </a:p>
          <a:p>
            <a:pPr algn="just">
              <a:buNone/>
            </a:pPr>
            <a:endParaRPr lang="pl-PL" dirty="0" smtClean="0"/>
          </a:p>
          <a:p>
            <a:pPr>
              <a:buNone/>
            </a:pPr>
            <a:r>
              <a:rPr lang="pl-PL" dirty="0" smtClean="0"/>
              <a:t>   (zob. wyrok Sądu Najwyższego z dnia 6 czerwca 2000r.; I PKN 311/00). </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332656"/>
            <a:ext cx="7467600" cy="1143000"/>
          </a:xfrm>
        </p:spPr>
        <p:txBody>
          <a:bodyPr/>
          <a:lstStyle/>
          <a:p>
            <a:r>
              <a:rPr lang="pl-PL" dirty="0" smtClean="0"/>
              <a:t>Np.:</a:t>
            </a:r>
            <a:endParaRPr lang="pl-PL" dirty="0"/>
          </a:p>
        </p:txBody>
      </p:sp>
      <p:sp>
        <p:nvSpPr>
          <p:cNvPr id="3" name="Symbol zastępczy zawartości 2"/>
          <p:cNvSpPr>
            <a:spLocks noGrp="1"/>
          </p:cNvSpPr>
          <p:nvPr>
            <p:ph sz="quarter" idx="1"/>
          </p:nvPr>
        </p:nvSpPr>
        <p:spPr/>
        <p:txBody>
          <a:bodyPr/>
          <a:lstStyle/>
          <a:p>
            <a:pPr>
              <a:buNone/>
            </a:pPr>
            <a:r>
              <a:rPr lang="pl-PL" dirty="0" smtClean="0"/>
              <a:t>  - całkowita lub częściową nieprzydatność do pracy umówionego rodzaju,</a:t>
            </a:r>
          </a:p>
          <a:p>
            <a:pPr>
              <a:buNone/>
            </a:pPr>
            <a:r>
              <a:rPr lang="pl-PL" dirty="0" smtClean="0"/>
              <a:t>   - zawinione naruszenie obowiązków,</a:t>
            </a:r>
          </a:p>
          <a:p>
            <a:pPr>
              <a:buNone/>
            </a:pPr>
            <a:r>
              <a:rPr lang="pl-PL" dirty="0" smtClean="0"/>
              <a:t>   - naganne zachowanie,</a:t>
            </a:r>
          </a:p>
          <a:p>
            <a:pPr>
              <a:buNone/>
            </a:pPr>
            <a:r>
              <a:rPr lang="pl-PL" dirty="0" smtClean="0"/>
              <a:t>   - odmowa wykonania polecenia,</a:t>
            </a:r>
          </a:p>
          <a:p>
            <a:pPr>
              <a:buNone/>
            </a:pPr>
            <a:r>
              <a:rPr lang="pl-PL" dirty="0" smtClean="0"/>
              <a:t>   - prowadzenie działalności konkurencyjnej.</a:t>
            </a:r>
          </a:p>
          <a:p>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138</TotalTime>
  <Words>2043</Words>
  <Application>Microsoft Office PowerPoint</Application>
  <PresentationFormat>Pokaz na ekranie (4:3)</PresentationFormat>
  <Paragraphs>175</Paragraphs>
  <Slides>44</Slides>
  <Notes>1</Notes>
  <HiddenSlides>0</HiddenSlides>
  <MMClips>0</MMClips>
  <ScaleCrop>false</ScaleCrop>
  <HeadingPairs>
    <vt:vector size="4" baseType="variant">
      <vt:variant>
        <vt:lpstr>Motyw</vt:lpstr>
      </vt:variant>
      <vt:variant>
        <vt:i4>1</vt:i4>
      </vt:variant>
      <vt:variant>
        <vt:lpstr>Tytuły slajdów</vt:lpstr>
      </vt:variant>
      <vt:variant>
        <vt:i4>44</vt:i4>
      </vt:variant>
    </vt:vector>
  </HeadingPairs>
  <TitlesOfParts>
    <vt:vector size="45" baseType="lpstr">
      <vt:lpstr>Wykusz</vt:lpstr>
      <vt:lpstr>OCHRONA PRZED WYPOWIEDZENIEM</vt:lpstr>
      <vt:lpstr>Slajd 2</vt:lpstr>
      <vt:lpstr>Ochrona trwałości zatrudnienia (podział w oparciu o kryterium zakresu zastosowania)</vt:lpstr>
      <vt:lpstr>Ochrona powszechna</vt:lpstr>
      <vt:lpstr>Slajd 5</vt:lpstr>
      <vt:lpstr>Różnica między przyczyną wypowiedzenia, o której mowa w art. 30 § 4 k.p. a uzasadnionym wypowiedzeniem z art. 45 § 1 k.p.</vt:lpstr>
      <vt:lpstr>Slajd 7</vt:lpstr>
      <vt:lpstr>Slajd 8</vt:lpstr>
      <vt:lpstr>Np.:</vt:lpstr>
      <vt:lpstr> Uzasadniona przyczyna rozwiązania stosunku pracy za wypowiedzeniem.</vt:lpstr>
      <vt:lpstr>Cel regulacji zawartej w  art. 30 § 4 k.p. </vt:lpstr>
      <vt:lpstr>Ocena utraty zaufania jako przyczyny wypowiedzenia w świetle art. 30 § 4 k.p. i art. 45 § 1 k.p.</vt:lpstr>
      <vt:lpstr>Slajd 13</vt:lpstr>
      <vt:lpstr>Konsultacja zamiaru wypowiedzenia stosunku pracy.</vt:lpstr>
      <vt:lpstr>Kogo dotyczy obowiązek konsultacji?</vt:lpstr>
      <vt:lpstr>  Art. 30 ust. 2 ustawy o związkach   zawodowych. </vt:lpstr>
      <vt:lpstr>Slajd 17</vt:lpstr>
      <vt:lpstr>FORMA ZAWIADOMIENIA</vt:lpstr>
      <vt:lpstr>art. 38 § 2 K.P.</vt:lpstr>
      <vt:lpstr>Charakter opinii</vt:lpstr>
      <vt:lpstr>termin, do którego pozostaje aktualna przeprowadzona konsultacja zamiaru wypowiedzenia…</vt:lpstr>
      <vt:lpstr>Slajd 22</vt:lpstr>
      <vt:lpstr>Wyrok sn z dnia 2 czerwca 1995r.  (I PRN 25/95)</vt:lpstr>
      <vt:lpstr>Naruszenie obowiązku konsultacji</vt:lpstr>
      <vt:lpstr>Czy zawsze ???</vt:lpstr>
      <vt:lpstr>Ochrona szczególna</vt:lpstr>
      <vt:lpstr>Slajd 27</vt:lpstr>
      <vt:lpstr>  ZAKAZ WYPOWIEDZENIA</vt:lpstr>
      <vt:lpstr>  art. 41 K.P.</vt:lpstr>
      <vt:lpstr>Co w sytuacji, gdy pracownik, wobec którego złożono wypowiedzenie, wykaże następnie, iż w dniu otrzymania wypowiedzenia był niezdolny do pracy z powodu choroby?</vt:lpstr>
      <vt:lpstr> stanowisko nr 1</vt:lpstr>
      <vt:lpstr>Stanowisko nr 2</vt:lpstr>
      <vt:lpstr>  Ochrona przedemerytalna    (art. 39 k.p.)</vt:lpstr>
      <vt:lpstr>  Wcześniejsza emerytura ?</vt:lpstr>
      <vt:lpstr>wypowiedzenie zmieniające warunki pracy i płacy.</vt:lpstr>
      <vt:lpstr>Przepisu art. 39 nie stosuje się:</vt:lpstr>
      <vt:lpstr>Slajd 37</vt:lpstr>
      <vt:lpstr>Art. 177 k.p.</vt:lpstr>
      <vt:lpstr>Okres ochronny</vt:lpstr>
      <vt:lpstr>Slajd 40</vt:lpstr>
      <vt:lpstr>Obowiązek uzyskania zgody podmiotu trzeciego na wypowiedzenie.</vt:lpstr>
      <vt:lpstr>Slajd 42</vt:lpstr>
      <vt:lpstr>Związanie pracodawcy stanowiskiem zarządu zakładowej organizacji związkowej</vt:lpstr>
      <vt:lpstr>Slajd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OCHRONA PRZED WYPOWIEDZENIEM</dc:title>
  <dc:creator>user</dc:creator>
  <cp:lastModifiedBy>user</cp:lastModifiedBy>
  <cp:revision>1</cp:revision>
  <dcterms:created xsi:type="dcterms:W3CDTF">2014-10-19T08:48:16Z</dcterms:created>
  <dcterms:modified xsi:type="dcterms:W3CDTF">2016-02-29T23:30:08Z</dcterms:modified>
</cp:coreProperties>
</file>